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43"/>
  </p:notesMasterIdLst>
  <p:sldIdLst>
    <p:sldId id="259" r:id="rId3"/>
    <p:sldId id="314" r:id="rId4"/>
    <p:sldId id="260" r:id="rId5"/>
    <p:sldId id="285" r:id="rId6"/>
    <p:sldId id="287" r:id="rId7"/>
    <p:sldId id="262" r:id="rId8"/>
    <p:sldId id="264" r:id="rId9"/>
    <p:sldId id="288" r:id="rId10"/>
    <p:sldId id="266" r:id="rId11"/>
    <p:sldId id="267" r:id="rId12"/>
    <p:sldId id="265" r:id="rId13"/>
    <p:sldId id="270" r:id="rId14"/>
    <p:sldId id="271" r:id="rId15"/>
    <p:sldId id="311" r:id="rId16"/>
    <p:sldId id="292" r:id="rId17"/>
    <p:sldId id="291" r:id="rId18"/>
    <p:sldId id="293" r:id="rId19"/>
    <p:sldId id="294" r:id="rId20"/>
    <p:sldId id="303" r:id="rId21"/>
    <p:sldId id="295" r:id="rId22"/>
    <p:sldId id="297" r:id="rId23"/>
    <p:sldId id="298" r:id="rId24"/>
    <p:sldId id="300" r:id="rId25"/>
    <p:sldId id="301" r:id="rId26"/>
    <p:sldId id="312" r:id="rId27"/>
    <p:sldId id="315" r:id="rId28"/>
    <p:sldId id="304" r:id="rId29"/>
    <p:sldId id="272" r:id="rId30"/>
    <p:sldId id="306" r:id="rId31"/>
    <p:sldId id="274" r:id="rId32"/>
    <p:sldId id="275" r:id="rId33"/>
    <p:sldId id="276" r:id="rId34"/>
    <p:sldId id="278" r:id="rId35"/>
    <p:sldId id="279" r:id="rId36"/>
    <p:sldId id="284" r:id="rId37"/>
    <p:sldId id="296" r:id="rId38"/>
    <p:sldId id="307" r:id="rId39"/>
    <p:sldId id="308" r:id="rId40"/>
    <p:sldId id="313" r:id="rId41"/>
    <p:sldId id="309" r:id="rId42"/>
  </p:sldIdLst>
  <p:sldSz cx="24384000" cy="1371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44" y="64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tdas:Projects:SparkStreaming:streaming_paper:nsdi_2013:experiments:scalability2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tdas:Projects:SparkStreaming:streaming_paper:nsdi_2013:experiments:scalability2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tdas:Projects:SparkStreaming:streaming_paper:nsdi_2013:experiments:scalability2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tdas:Projects:SparkStreaming:streaming_paper:nsdi_2013:experiments:scalability2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tdas:Documents:Conviva:Conviva%20Results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WordCount</a:t>
            </a:r>
          </a:p>
        </c:rich>
      </c:tx>
      <c:layout>
        <c:manualLayout>
          <c:xMode val="edge"/>
          <c:yMode val="edge"/>
          <c:x val="0.39570853761204411"/>
          <c:y val="6.565017897251743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1549523019008107"/>
          <c:y val="7.222218263441052E-2"/>
          <c:w val="0.69818202508365201"/>
          <c:h val="0.7110101689550109"/>
        </c:manualLayout>
      </c:layout>
      <c:scatterChart>
        <c:scatterStyle val="lineMarker"/>
        <c:varyColors val="0"/>
        <c:ser>
          <c:idx val="0"/>
          <c:order val="0"/>
          <c:tx>
            <c:v>1 sec</c:v>
          </c:tx>
          <c:spPr>
            <a:ln w="57150" cmpd="sng">
              <a:solidFill>
                <a:srgbClr val="2C9C89"/>
              </a:solidFill>
            </a:ln>
          </c:spPr>
          <c:marker>
            <c:spPr>
              <a:solidFill>
                <a:srgbClr val="2C9C89"/>
              </a:solidFill>
              <a:ln w="57150" cmpd="sng">
                <a:solidFill>
                  <a:srgbClr val="2C9C89"/>
                </a:solidFill>
              </a:ln>
            </c:spPr>
          </c:marker>
          <c:xVal>
            <c:numRef>
              <c:f>'Better Summary'!$L$22:$O$22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'Better Summary'!$L$23:$O$23</c:f>
              <c:numCache>
                <c:formatCode>General</c:formatCode>
                <c:ptCount val="4"/>
                <c:pt idx="0">
                  <c:v>0.27</c:v>
                </c:pt>
                <c:pt idx="1">
                  <c:v>0.78</c:v>
                </c:pt>
                <c:pt idx="2">
                  <c:v>1.1500000000000001</c:v>
                </c:pt>
                <c:pt idx="3">
                  <c:v>2.2999999999999998</c:v>
                </c:pt>
              </c:numCache>
            </c:numRef>
          </c:yVal>
          <c:smooth val="0"/>
        </c:ser>
        <c:ser>
          <c:idx val="1"/>
          <c:order val="1"/>
          <c:tx>
            <c:v>2 sec</c:v>
          </c:tx>
          <c:spPr>
            <a:ln w="57150" cmpd="sng">
              <a:solidFill>
                <a:srgbClr val="1D86CD"/>
              </a:solidFill>
            </a:ln>
          </c:spPr>
          <c:marker>
            <c:spPr>
              <a:solidFill>
                <a:srgbClr val="1D86CD"/>
              </a:solidFill>
              <a:ln w="57150" cmpd="sng">
                <a:solidFill>
                  <a:srgbClr val="1D86CD"/>
                </a:solidFill>
              </a:ln>
            </c:spPr>
          </c:marker>
          <c:xVal>
            <c:numRef>
              <c:f>'Better Summary'!$L$22:$O$22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'Better Summary'!$L$24:$O$24</c:f>
              <c:numCache>
                <c:formatCode>General</c:formatCode>
                <c:ptCount val="4"/>
                <c:pt idx="0">
                  <c:v>0.33000000000000007</c:v>
                </c:pt>
                <c:pt idx="1">
                  <c:v>0.96000000000000008</c:v>
                </c:pt>
                <c:pt idx="2">
                  <c:v>1.5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8473616"/>
        <c:axId val="638472496"/>
      </c:scatterChart>
      <c:valAx>
        <c:axId val="638473616"/>
        <c:scaling>
          <c:orientation val="minMax"/>
          <c:max val="1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Nodes in Cluster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638472496"/>
        <c:crosses val="autoZero"/>
        <c:crossBetween val="midCat"/>
        <c:majorUnit val="50"/>
      </c:valAx>
      <c:valAx>
        <c:axId val="6384724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Cluster Throughput (GB/s)</a:t>
                </a:r>
              </a:p>
            </c:rich>
          </c:tx>
          <c:layout>
            <c:manualLayout>
              <c:xMode val="edge"/>
              <c:yMode val="edge"/>
              <c:x val="7.189615734107581E-3"/>
              <c:y val="8.0581971881332023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638473616"/>
        <c:crosses val="autoZero"/>
        <c:crossBetween val="midCat"/>
        <c:majorUnit val="0.5"/>
      </c:valAx>
    </c:plotArea>
    <c:legend>
      <c:legendPos val="b"/>
      <c:layout>
        <c:manualLayout>
          <c:xMode val="edge"/>
          <c:yMode val="edge"/>
          <c:x val="0.72253773600879212"/>
          <c:y val="0.58639667620726599"/>
          <c:w val="0.17762289550344601"/>
          <c:h val="0.19599280293583204"/>
        </c:manualLayout>
      </c:layout>
      <c:overlay val="0"/>
    </c:legend>
    <c:plotVisOnly val="1"/>
    <c:dispBlanksAs val="gap"/>
    <c:showDLblsOverMax val="0"/>
  </c:chart>
  <c:spPr>
    <a:solidFill>
      <a:srgbClr val="FFFFFF"/>
    </a:solidFill>
    <a:ln>
      <a:solidFill>
        <a:srgbClr val="7F7F7F"/>
      </a:solidFill>
    </a:ln>
  </c:spPr>
  <c:txPr>
    <a:bodyPr/>
    <a:lstStyle/>
    <a:p>
      <a:pPr>
        <a:defRPr sz="3600">
          <a:latin typeface="Calibri"/>
          <a:cs typeface="Calibri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Grep</a:t>
            </a:r>
          </a:p>
        </c:rich>
      </c:tx>
      <c:layout>
        <c:manualLayout>
          <c:xMode val="edge"/>
          <c:yMode val="edge"/>
          <c:x val="0.39883312824181105"/>
          <c:y val="7.759200426289641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0564409448819"/>
          <c:y val="7.4927883899737785E-2"/>
          <c:w val="0.74642467191601003"/>
          <c:h val="0.71110877543022"/>
        </c:manualLayout>
      </c:layout>
      <c:scatterChart>
        <c:scatterStyle val="lineMarker"/>
        <c:varyColors val="0"/>
        <c:ser>
          <c:idx val="0"/>
          <c:order val="0"/>
          <c:tx>
            <c:v>1 sec</c:v>
          </c:tx>
          <c:spPr>
            <a:ln w="57150" cmpd="sng">
              <a:solidFill>
                <a:srgbClr val="2C9C89"/>
              </a:solidFill>
            </a:ln>
          </c:spPr>
          <c:marker>
            <c:spPr>
              <a:solidFill>
                <a:srgbClr val="2C9C89"/>
              </a:solidFill>
              <a:ln w="57150" cmpd="sng">
                <a:solidFill>
                  <a:srgbClr val="2C9C89"/>
                </a:solidFill>
              </a:ln>
            </c:spPr>
          </c:marker>
          <c:xVal>
            <c:numRef>
              <c:f>'Better Summary'!$L$19:$O$19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'Better Summary'!$L$20:$O$20</c:f>
              <c:numCache>
                <c:formatCode>General</c:formatCode>
                <c:ptCount val="4"/>
                <c:pt idx="0">
                  <c:v>0.65000000000000013</c:v>
                </c:pt>
                <c:pt idx="1">
                  <c:v>1.8900000000000001</c:v>
                </c:pt>
                <c:pt idx="2">
                  <c:v>3.05</c:v>
                </c:pt>
                <c:pt idx="3">
                  <c:v>6</c:v>
                </c:pt>
              </c:numCache>
            </c:numRef>
          </c:yVal>
          <c:smooth val="0"/>
        </c:ser>
        <c:ser>
          <c:idx val="1"/>
          <c:order val="1"/>
          <c:tx>
            <c:v>2 sec</c:v>
          </c:tx>
          <c:spPr>
            <a:ln w="57150" cmpd="sng">
              <a:solidFill>
                <a:srgbClr val="1D86CD"/>
              </a:solidFill>
            </a:ln>
          </c:spPr>
          <c:marker>
            <c:spPr>
              <a:solidFill>
                <a:srgbClr val="1D86CD"/>
              </a:solidFill>
              <a:ln w="57150" cmpd="sng">
                <a:solidFill>
                  <a:srgbClr val="1D86CD"/>
                </a:solidFill>
              </a:ln>
            </c:spPr>
          </c:marker>
          <c:xVal>
            <c:numRef>
              <c:f>'Better Summary'!$L$19:$O$19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'Better Summary'!$L$21:$O$21</c:f>
              <c:numCache>
                <c:formatCode>General</c:formatCode>
                <c:ptCount val="4"/>
                <c:pt idx="0">
                  <c:v>0.68</c:v>
                </c:pt>
                <c:pt idx="1">
                  <c:v>2.04</c:v>
                </c:pt>
                <c:pt idx="2">
                  <c:v>3.3</c:v>
                </c:pt>
                <c:pt idx="3">
                  <c:v>6.6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8662128"/>
        <c:axId val="378661008"/>
      </c:scatterChart>
      <c:valAx>
        <c:axId val="378662128"/>
        <c:scaling>
          <c:orientation val="minMax"/>
          <c:max val="1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Nodes in Cluster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78661008"/>
        <c:crosses val="autoZero"/>
        <c:crossBetween val="midCat"/>
      </c:valAx>
      <c:valAx>
        <c:axId val="3786610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Cluster Thhroughput (GB/s)</a:t>
                </a:r>
              </a:p>
            </c:rich>
          </c:tx>
          <c:layout>
            <c:manualLayout>
              <c:xMode val="edge"/>
              <c:yMode val="edge"/>
              <c:x val="0"/>
              <c:y val="7.8510185566751822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78662128"/>
        <c:crosses val="autoZero"/>
        <c:crossBetween val="midCat"/>
        <c:majorUnit val="1"/>
      </c:valAx>
    </c:plotArea>
    <c:legend>
      <c:legendPos val="b"/>
      <c:layout>
        <c:manualLayout>
          <c:xMode val="edge"/>
          <c:yMode val="edge"/>
          <c:x val="0.75163826211657925"/>
          <c:y val="0.5769241974789171"/>
          <c:w val="0.15209472535232005"/>
          <c:h val="0.20509602023728901"/>
        </c:manualLayout>
      </c:layout>
      <c:overlay val="0"/>
    </c:legend>
    <c:plotVisOnly val="1"/>
    <c:dispBlanksAs val="gap"/>
    <c:showDLblsOverMax val="0"/>
  </c:chart>
  <c:spPr>
    <a:ln>
      <a:solidFill>
        <a:srgbClr val="FFFFFF">
          <a:lumMod val="50000"/>
        </a:srgbClr>
      </a:solidFill>
    </a:ln>
  </c:spPr>
  <c:txPr>
    <a:bodyPr/>
    <a:lstStyle/>
    <a:p>
      <a:pPr>
        <a:defRPr sz="3600">
          <a:latin typeface="Calibri"/>
          <a:cs typeface="Calibri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WordCount</a:t>
            </a:r>
          </a:p>
        </c:rich>
      </c:tx>
      <c:layout>
        <c:manualLayout>
          <c:xMode val="edge"/>
          <c:yMode val="edge"/>
          <c:x val="0.31213077250478805"/>
          <c:y val="1.1173184357541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2217474273588"/>
          <c:y val="0.15944222056041907"/>
          <c:w val="0.53808558021156394"/>
          <c:h val="0.560158877783369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'Better Summary'!$Z$23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rgbClr val="55992B"/>
            </a:solidFill>
          </c:spPr>
          <c:invertIfNegative val="0"/>
          <c:cat>
            <c:numRef>
              <c:f>'Better Summary'!$AA$16:$AB$16</c:f>
              <c:numCache>
                <c:formatCode>General</c:formatCode>
                <c:ptCount val="2"/>
                <c:pt idx="0">
                  <c:v>100</c:v>
                </c:pt>
                <c:pt idx="1">
                  <c:v>1000</c:v>
                </c:pt>
              </c:numCache>
            </c:numRef>
          </c:cat>
          <c:val>
            <c:numRef>
              <c:f>'Better Summary'!$AA$23:$AB$23</c:f>
              <c:numCache>
                <c:formatCode>General</c:formatCode>
                <c:ptCount val="2"/>
                <c:pt idx="0">
                  <c:v>26.6</c:v>
                </c:pt>
                <c:pt idx="1">
                  <c:v>26.6</c:v>
                </c:pt>
              </c:numCache>
            </c:numRef>
          </c:val>
        </c:ser>
        <c:ser>
          <c:idx val="1"/>
          <c:order val="1"/>
          <c:tx>
            <c:strRef>
              <c:f>'Better Summary'!$Z$24</c:f>
              <c:strCache>
                <c:ptCount val="1"/>
                <c:pt idx="0">
                  <c:v>Storm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numRef>
              <c:f>'Better Summary'!$AA$16:$AB$16</c:f>
              <c:numCache>
                <c:formatCode>General</c:formatCode>
                <c:ptCount val="2"/>
                <c:pt idx="0">
                  <c:v>100</c:v>
                </c:pt>
                <c:pt idx="1">
                  <c:v>1000</c:v>
                </c:pt>
              </c:numCache>
            </c:numRef>
          </c:cat>
          <c:val>
            <c:numRef>
              <c:f>'Better Summary'!$AA$24:$AB$24</c:f>
              <c:numCache>
                <c:formatCode>General</c:formatCode>
                <c:ptCount val="2"/>
                <c:pt idx="0">
                  <c:v>6</c:v>
                </c:pt>
                <c:pt idx="1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9318288"/>
        <c:axId val="459318848"/>
      </c:barChart>
      <c:catAx>
        <c:axId val="4593182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Record Size (bytes)</a:t>
                </a:r>
              </a:p>
            </c:rich>
          </c:tx>
          <c:layout>
            <c:manualLayout>
              <c:xMode val="edge"/>
              <c:yMode val="edge"/>
              <c:x val="0.34077537182852102"/>
              <c:y val="0.8823990510795011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59318848"/>
        <c:crosses val="autoZero"/>
        <c:auto val="1"/>
        <c:lblAlgn val="ctr"/>
        <c:lblOffset val="100"/>
        <c:noMultiLvlLbl val="0"/>
      </c:catAx>
      <c:valAx>
        <c:axId val="4593188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 per node (MB/s)</a:t>
                </a:r>
              </a:p>
            </c:rich>
          </c:tx>
          <c:layout>
            <c:manualLayout>
              <c:xMode val="edge"/>
              <c:yMode val="edge"/>
              <c:x val="1.5342958512813304E-2"/>
              <c:y val="5.7466747329519001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593182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81812664041994698"/>
          <c:y val="0.18028454679862202"/>
          <c:w val="0.15998558418834005"/>
          <c:h val="0.49390130588673103"/>
        </c:manualLayout>
      </c:layout>
      <c:overlay val="0"/>
    </c:legend>
    <c:plotVisOnly val="1"/>
    <c:dispBlanksAs val="gap"/>
    <c:showDLblsOverMax val="0"/>
  </c:chart>
  <c:spPr>
    <a:ln>
      <a:solidFill>
        <a:srgbClr val="7F7F7F"/>
      </a:solidFill>
    </a:ln>
  </c:spPr>
  <c:txPr>
    <a:bodyPr/>
    <a:lstStyle/>
    <a:p>
      <a:pPr>
        <a:defRPr sz="3200">
          <a:latin typeface="Calibri"/>
          <a:cs typeface="Calibri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Grep</a:t>
            </a:r>
          </a:p>
        </c:rich>
      </c:tx>
      <c:layout>
        <c:manualLayout>
          <c:xMode val="edge"/>
          <c:yMode val="edge"/>
          <c:x val="0.35942806980208514"/>
          <c:y val="1.1173184357541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2217474273588"/>
          <c:y val="0.15944222056041907"/>
          <c:w val="0.56081285293883709"/>
          <c:h val="0.52993911621703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'Better Summary'!$Z$17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numRef>
              <c:f>'Better Summary'!$AA$16:$AB$16</c:f>
              <c:numCache>
                <c:formatCode>General</c:formatCode>
                <c:ptCount val="2"/>
                <c:pt idx="0">
                  <c:v>100</c:v>
                </c:pt>
                <c:pt idx="1">
                  <c:v>1000</c:v>
                </c:pt>
              </c:numCache>
            </c:numRef>
          </c:cat>
          <c:val>
            <c:numRef>
              <c:f>'Better Summary'!$AA$17:$AB$17</c:f>
              <c:numCache>
                <c:formatCode>General</c:formatCode>
                <c:ptCount val="2"/>
                <c:pt idx="0">
                  <c:v>64.5</c:v>
                </c:pt>
                <c:pt idx="1">
                  <c:v>64.5</c:v>
                </c:pt>
              </c:numCache>
            </c:numRef>
          </c:val>
        </c:ser>
        <c:ser>
          <c:idx val="1"/>
          <c:order val="1"/>
          <c:tx>
            <c:strRef>
              <c:f>'Better Summary'!$Z$18</c:f>
              <c:strCache>
                <c:ptCount val="1"/>
                <c:pt idx="0">
                  <c:v>Storm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numRef>
              <c:f>'Better Summary'!$AA$16:$AB$16</c:f>
              <c:numCache>
                <c:formatCode>General</c:formatCode>
                <c:ptCount val="2"/>
                <c:pt idx="0">
                  <c:v>100</c:v>
                </c:pt>
                <c:pt idx="1">
                  <c:v>1000</c:v>
                </c:pt>
              </c:numCache>
            </c:numRef>
          </c:cat>
          <c:val>
            <c:numRef>
              <c:f>'Better Summary'!$AA$18:$AB$18</c:f>
              <c:numCache>
                <c:formatCode>General</c:formatCode>
                <c:ptCount val="2"/>
                <c:pt idx="0">
                  <c:v>11</c:v>
                </c:pt>
                <c:pt idx="1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9321648"/>
        <c:axId val="459322208"/>
      </c:barChart>
      <c:catAx>
        <c:axId val="459321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Record Size (bytes)</a:t>
                </a:r>
              </a:p>
            </c:rich>
          </c:tx>
          <c:layout>
            <c:manualLayout>
              <c:xMode val="edge"/>
              <c:yMode val="edge"/>
              <c:x val="0.34835112940427904"/>
              <c:y val="0.8685045824190010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59322208"/>
        <c:crosses val="autoZero"/>
        <c:auto val="1"/>
        <c:lblAlgn val="ctr"/>
        <c:lblOffset val="100"/>
        <c:noMultiLvlLbl val="0"/>
      </c:catAx>
      <c:valAx>
        <c:axId val="459322208"/>
        <c:scaling>
          <c:orientation val="minMax"/>
          <c:max val="12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 per node (MB/s)</a:t>
                </a:r>
              </a:p>
            </c:rich>
          </c:tx>
          <c:layout>
            <c:manualLayout>
              <c:xMode val="edge"/>
              <c:yMode val="edge"/>
              <c:x val="6.4931859761194711E-3"/>
              <c:y val="6.8142804139011401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59321648"/>
        <c:crosses val="autoZero"/>
        <c:crossBetween val="between"/>
        <c:majorUnit val="40"/>
      </c:valAx>
    </c:plotArea>
    <c:legend>
      <c:legendPos val="b"/>
      <c:layout>
        <c:manualLayout>
          <c:xMode val="edge"/>
          <c:yMode val="edge"/>
          <c:x val="0.81686401415732102"/>
          <c:y val="0.18174196463147005"/>
          <c:w val="0.16756134176409804"/>
          <c:h val="0.55869519383847521"/>
        </c:manualLayout>
      </c:layout>
      <c:overlay val="0"/>
    </c:legend>
    <c:plotVisOnly val="1"/>
    <c:dispBlanksAs val="gap"/>
    <c:showDLblsOverMax val="0"/>
  </c:chart>
  <c:spPr>
    <a:ln>
      <a:solidFill>
        <a:schemeClr val="tx1">
          <a:lumMod val="50000"/>
          <a:lumOff val="50000"/>
        </a:schemeClr>
      </a:solidFill>
    </a:ln>
  </c:spPr>
  <c:txPr>
    <a:bodyPr/>
    <a:lstStyle/>
    <a:p>
      <a:pPr>
        <a:defRPr sz="3200">
          <a:latin typeface="Calibri"/>
          <a:cs typeface="Calibri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542077355959302"/>
          <c:y val="6.018518518518521E-2"/>
          <c:w val="0.75103743212898821"/>
          <c:h val="0.75156258484930782"/>
        </c:manualLayout>
      </c:layout>
      <c:scatterChart>
        <c:scatterStyle val="lineMarker"/>
        <c:varyColors val="0"/>
        <c:ser>
          <c:idx val="1"/>
          <c:order val="0"/>
          <c:tx>
            <c:strRef>
              <c:f>'Conviva App Scalability Results'!$B$12:$C$12</c:f>
              <c:strCache>
                <c:ptCount val="1"/>
                <c:pt idx="0">
                  <c:v>2 seconds batches</c:v>
                </c:pt>
              </c:strCache>
            </c:strRef>
          </c:tx>
          <c:spPr>
            <a:ln w="57150" cmpd="sng"/>
          </c:spPr>
          <c:marker>
            <c:spPr>
              <a:ln w="57150" cmpd="sng"/>
            </c:spPr>
          </c:marker>
          <c:xVal>
            <c:numRef>
              <c:f>'Conviva App Scalability Results'!$B$14:$B$17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xVal>
          <c:yVal>
            <c:numRef>
              <c:f>'Conviva App Scalability Results'!$E$14:$E$17</c:f>
              <c:numCache>
                <c:formatCode>General</c:formatCode>
                <c:ptCount val="4"/>
                <c:pt idx="0">
                  <c:v>624000</c:v>
                </c:pt>
                <c:pt idx="1">
                  <c:v>1320000</c:v>
                </c:pt>
                <c:pt idx="2">
                  <c:v>2160000</c:v>
                </c:pt>
                <c:pt idx="3">
                  <c:v>3840000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324448"/>
        <c:axId val="459325008"/>
      </c:scatterChart>
      <c:valAx>
        <c:axId val="459324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Nodes in Cluster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59325008"/>
        <c:crosses val="autoZero"/>
        <c:crossBetween val="midCat"/>
      </c:valAx>
      <c:valAx>
        <c:axId val="459325008"/>
        <c:scaling>
          <c:orientation val="minMax"/>
          <c:max val="4000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Active sessions (millions)</a:t>
                </a:r>
              </a:p>
            </c:rich>
          </c:tx>
          <c:layout>
            <c:manualLayout>
              <c:xMode val="edge"/>
              <c:yMode val="edge"/>
              <c:x val="4.0105563727610895E-3"/>
              <c:y val="6.3058647841433599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59324448"/>
        <c:crosses val="autoZero"/>
        <c:crossBetween val="midCat"/>
        <c:dispUnits>
          <c:builtInUnit val="millions"/>
        </c:dispUnits>
      </c:valAx>
    </c:plotArea>
    <c:plotVisOnly val="1"/>
    <c:dispBlanksAs val="gap"/>
    <c:showDLblsOverMax val="0"/>
  </c:chart>
  <c:spPr>
    <a:ln>
      <a:solidFill>
        <a:srgbClr val="7F7F7F"/>
      </a:solidFill>
    </a:ln>
  </c:spPr>
  <c:txPr>
    <a:bodyPr/>
    <a:lstStyle/>
    <a:p>
      <a:pPr>
        <a:defRPr sz="3600">
          <a:latin typeface="Calibri"/>
          <a:cs typeface="Calibri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869240662463001"/>
          <c:y val="6.760170603674541E-2"/>
          <c:w val="0.73765154786165299"/>
          <c:h val="0.73203346456692897"/>
        </c:manualLayout>
      </c:layout>
      <c:scatterChart>
        <c:scatterStyle val="lineMarker"/>
        <c:varyColors val="0"/>
        <c:ser>
          <c:idx val="0"/>
          <c:order val="0"/>
          <c:tx>
            <c:strRef>
              <c:f>'[mobile-millennium.xlsx]Sheet1'!$C$18</c:f>
              <c:strCache>
                <c:ptCount val="1"/>
                <c:pt idx="0">
                  <c:v>GPS observations/second</c:v>
                </c:pt>
              </c:strCache>
            </c:strRef>
          </c:tx>
          <c:spPr>
            <a:ln w="57150" cap="flat" cmpd="sng" algn="ctr">
              <a:solidFill>
                <a:schemeClr val="accent1"/>
              </a:solidFill>
              <a:prstDash val="solid"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57150" cap="flat" cmpd="sng" algn="ctr">
                <a:solidFill>
                  <a:schemeClr val="accent1"/>
                </a:solidFill>
                <a:prstDash val="solid"/>
              </a:ln>
              <a:effectLst/>
            </c:spPr>
          </c:marker>
          <c:xVal>
            <c:numRef>
              <c:f>'[mobile-millennium.xlsx]Sheet1'!$B$19:$B$23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</c:numCache>
            </c:numRef>
          </c:xVal>
          <c:yVal>
            <c:numRef>
              <c:f>'[mobile-millennium.xlsx]Sheet1'!$C$19:$C$23</c:f>
              <c:numCache>
                <c:formatCode>General</c:formatCode>
                <c:ptCount val="5"/>
                <c:pt idx="0">
                  <c:v>107.2</c:v>
                </c:pt>
                <c:pt idx="1">
                  <c:v>214.4</c:v>
                </c:pt>
                <c:pt idx="2">
                  <c:v>428.8</c:v>
                </c:pt>
                <c:pt idx="3">
                  <c:v>857.6</c:v>
                </c:pt>
                <c:pt idx="4">
                  <c:v>1715.2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0017376"/>
        <c:axId val="320017936"/>
      </c:scatterChart>
      <c:valAx>
        <c:axId val="320017376"/>
        <c:scaling>
          <c:orientation val="minMax"/>
          <c:max val="8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Nodes in Cluster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20017936"/>
        <c:crosses val="autoZero"/>
        <c:crossBetween val="midCat"/>
        <c:majorUnit val="20"/>
      </c:valAx>
      <c:valAx>
        <c:axId val="320017936"/>
        <c:scaling>
          <c:orientation val="minMax"/>
          <c:max val="2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GPS observations per second</a:t>
                </a:r>
              </a:p>
            </c:rich>
          </c:tx>
          <c:layout>
            <c:manualLayout>
              <c:xMode val="edge"/>
              <c:yMode val="edge"/>
              <c:x val="4.2270958567204005E-3"/>
              <c:y val="5.3593438044569612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20017376"/>
        <c:crosses val="autoZero"/>
        <c:crossBetween val="midCat"/>
        <c:majorUnit val="400"/>
      </c:valAx>
    </c:plotArea>
    <c:plotVisOnly val="1"/>
    <c:dispBlanksAs val="gap"/>
    <c:showDLblsOverMax val="0"/>
  </c:chart>
  <c:spPr>
    <a:ln>
      <a:solidFill>
        <a:srgbClr val="7F7F7F"/>
      </a:solidFill>
    </a:ln>
  </c:spPr>
  <c:txPr>
    <a:bodyPr/>
    <a:lstStyle/>
    <a:p>
      <a:pPr>
        <a:defRPr sz="3200"/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0C6032-501D-234B-B610-FA924BA4D46C}" type="doc">
      <dgm:prSet loTypeId="urn:microsoft.com/office/officeart/2005/8/layout/cycle1" loCatId="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3C23472-EB8F-0543-8F0E-8A87096826AF}">
      <dgm:prSet phldrT="[Text]" custT="1"/>
      <dgm:spPr/>
      <dgm:t>
        <a:bodyPr anchor="t"/>
        <a:lstStyle/>
        <a:p>
          <a:r>
            <a:rPr lang="en-US" sz="4000" b="1" dirty="0" smtClean="0"/>
            <a:t>Ad-hoc Queries</a:t>
          </a:r>
          <a:endParaRPr lang="en-US" sz="4000" b="1" dirty="0"/>
        </a:p>
      </dgm:t>
    </dgm:pt>
    <dgm:pt modelId="{7A67E51F-5386-544E-8403-6C6C6430E773}" type="parTrans" cxnId="{BB8014DD-AF08-A44F-98C3-948C9128DB51}">
      <dgm:prSet/>
      <dgm:spPr/>
      <dgm:t>
        <a:bodyPr/>
        <a:lstStyle/>
        <a:p>
          <a:endParaRPr lang="en-US" sz="2400" b="1"/>
        </a:p>
      </dgm:t>
    </dgm:pt>
    <dgm:pt modelId="{69CF102A-7097-CE4B-AB79-782A24597856}" type="sibTrans" cxnId="{BB8014DD-AF08-A44F-98C3-948C9128DB51}">
      <dgm:prSet/>
      <dgm:spPr/>
      <dgm:t>
        <a:bodyPr/>
        <a:lstStyle/>
        <a:p>
          <a:endParaRPr lang="en-US" sz="2400" b="1"/>
        </a:p>
      </dgm:t>
    </dgm:pt>
    <dgm:pt modelId="{49CE2307-5E9D-5E45-9C78-6492BFFFDA43}">
      <dgm:prSet phldrT="[Text]" custT="1"/>
      <dgm:spPr/>
      <dgm:t>
        <a:bodyPr/>
        <a:lstStyle/>
        <a:p>
          <a:r>
            <a:rPr lang="en-US" sz="4000" b="1" dirty="0" smtClean="0"/>
            <a:t>Batch Processing</a:t>
          </a:r>
          <a:endParaRPr lang="en-US" sz="4000" b="1" dirty="0"/>
        </a:p>
      </dgm:t>
    </dgm:pt>
    <dgm:pt modelId="{98450B31-21D8-A641-BCD1-2692F5AC9A15}" type="parTrans" cxnId="{64886A3F-BF46-B849-973B-63447841BEB2}">
      <dgm:prSet/>
      <dgm:spPr/>
      <dgm:t>
        <a:bodyPr/>
        <a:lstStyle/>
        <a:p>
          <a:endParaRPr lang="en-US" sz="2400" b="1"/>
        </a:p>
      </dgm:t>
    </dgm:pt>
    <dgm:pt modelId="{B344FCB3-2A71-0245-B8EC-DF6E848210E0}" type="sibTrans" cxnId="{64886A3F-BF46-B849-973B-63447841BEB2}">
      <dgm:prSet/>
      <dgm:spPr/>
      <dgm:t>
        <a:bodyPr/>
        <a:lstStyle/>
        <a:p>
          <a:endParaRPr lang="en-US" sz="2400" b="1"/>
        </a:p>
      </dgm:t>
    </dgm:pt>
    <dgm:pt modelId="{9C6AC948-29A8-C24F-9E32-B8ED87607EDB}">
      <dgm:prSet phldrT="[Text]" custT="1"/>
      <dgm:spPr/>
      <dgm:t>
        <a:bodyPr/>
        <a:lstStyle/>
        <a:p>
          <a:r>
            <a:rPr lang="en-US" sz="4000" b="1" dirty="0" smtClean="0"/>
            <a:t>Stream Processing</a:t>
          </a:r>
          <a:endParaRPr lang="en-US" sz="4000" b="1" dirty="0"/>
        </a:p>
      </dgm:t>
    </dgm:pt>
    <dgm:pt modelId="{AECDA361-36C4-2644-99DE-BCF1B67ADB62}" type="sibTrans" cxnId="{5B38A6D6-4FB1-A842-B6B1-23E3A59847C2}">
      <dgm:prSet/>
      <dgm:spPr/>
      <dgm:t>
        <a:bodyPr/>
        <a:lstStyle/>
        <a:p>
          <a:endParaRPr lang="en-US" sz="4000" b="1">
            <a:latin typeface="+mj-lt"/>
          </a:endParaRPr>
        </a:p>
      </dgm:t>
    </dgm:pt>
    <dgm:pt modelId="{B2F988DF-CF57-6B4A-93F7-8DB87050D277}" type="parTrans" cxnId="{5B38A6D6-4FB1-A842-B6B1-23E3A59847C2}">
      <dgm:prSet/>
      <dgm:spPr/>
      <dgm:t>
        <a:bodyPr/>
        <a:lstStyle/>
        <a:p>
          <a:endParaRPr lang="en-US" sz="2400" b="1"/>
        </a:p>
      </dgm:t>
    </dgm:pt>
    <dgm:pt modelId="{D50E563E-54A0-C243-96DB-9BAC1F843B4B}" type="pres">
      <dgm:prSet presAssocID="{290C6032-501D-234B-B610-FA924BA4D46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7C04C4-DDF4-B04E-997F-66F0DCC1FBDF}" type="pres">
      <dgm:prSet presAssocID="{63C23472-EB8F-0543-8F0E-8A87096826AF}" presName="dummy" presStyleCnt="0"/>
      <dgm:spPr/>
    </dgm:pt>
    <dgm:pt modelId="{93B1CE0B-7463-C24E-8793-07598C351394}" type="pres">
      <dgm:prSet presAssocID="{63C23472-EB8F-0543-8F0E-8A87096826AF}" presName="node" presStyleLbl="revTx" presStyleIdx="0" presStyleCnt="3" custScaleX="88281" custScaleY="44207" custRadScaleRad="104177" custRadScaleInc="-10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F0B38-25DE-5946-8DDD-42824F228D63}" type="pres">
      <dgm:prSet presAssocID="{69CF102A-7097-CE4B-AB79-782A24597856}" presName="sibTrans" presStyleLbl="node1" presStyleIdx="0" presStyleCnt="3" custAng="21408752"/>
      <dgm:spPr/>
      <dgm:t>
        <a:bodyPr/>
        <a:lstStyle/>
        <a:p>
          <a:endParaRPr lang="en-US"/>
        </a:p>
      </dgm:t>
    </dgm:pt>
    <dgm:pt modelId="{7BD22D33-9926-374D-AADD-ECBFAA7B4FD7}" type="pres">
      <dgm:prSet presAssocID="{49CE2307-5E9D-5E45-9C78-6492BFFFDA43}" presName="dummy" presStyleCnt="0"/>
      <dgm:spPr/>
    </dgm:pt>
    <dgm:pt modelId="{C9AFCB8D-1E34-6C4D-A1AD-79CC4832F817}" type="pres">
      <dgm:prSet presAssocID="{49CE2307-5E9D-5E45-9C78-6492BFFFDA43}" presName="node" presStyleLbl="revTx" presStyleIdx="1" presStyleCnt="3" custScaleX="81540" custScaleY="64126" custRadScaleRad="106084" custRadScaleInc="107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56860-C77D-4E46-BBDF-C0A8ACA430B5}" type="pres">
      <dgm:prSet presAssocID="{B344FCB3-2A71-0245-B8EC-DF6E848210E0}" presName="sibTrans" presStyleLbl="node1" presStyleIdx="1" presStyleCnt="3" custAng="0" custLinFactNeighborX="-3654" custLinFactNeighborY="783"/>
      <dgm:spPr/>
      <dgm:t>
        <a:bodyPr/>
        <a:lstStyle/>
        <a:p>
          <a:endParaRPr lang="en-US"/>
        </a:p>
      </dgm:t>
    </dgm:pt>
    <dgm:pt modelId="{374E6ED8-1BF0-5942-B6C8-96CF4EC5BD15}" type="pres">
      <dgm:prSet presAssocID="{9C6AC948-29A8-C24F-9E32-B8ED87607EDB}" presName="dummy" presStyleCnt="0"/>
      <dgm:spPr/>
    </dgm:pt>
    <dgm:pt modelId="{03EBA2BF-C3A9-1440-B8EC-BD1B5C090D91}" type="pres">
      <dgm:prSet presAssocID="{9C6AC948-29A8-C24F-9E32-B8ED87607EDB}" presName="node" presStyleLbl="revTx" presStyleIdx="2" presStyleCnt="3" custScaleX="94123" custScaleY="43265" custRadScaleRad="114362" custRadScaleInc="4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1E89F-1297-CC46-87B7-D429445F3FE7}" type="pres">
      <dgm:prSet presAssocID="{AECDA361-36C4-2644-99DE-BCF1B67ADB62}" presName="sibTrans" presStyleLbl="node1" presStyleIdx="2" presStyleCnt="3" custAng="0" custScaleX="109263" custLinFactNeighborX="-885" custLinFactNeighborY="-2342"/>
      <dgm:spPr/>
      <dgm:t>
        <a:bodyPr/>
        <a:lstStyle/>
        <a:p>
          <a:endParaRPr lang="en-US"/>
        </a:p>
      </dgm:t>
    </dgm:pt>
  </dgm:ptLst>
  <dgm:cxnLst>
    <dgm:cxn modelId="{64886A3F-BF46-B849-973B-63447841BEB2}" srcId="{290C6032-501D-234B-B610-FA924BA4D46C}" destId="{49CE2307-5E9D-5E45-9C78-6492BFFFDA43}" srcOrd="1" destOrd="0" parTransId="{98450B31-21D8-A641-BCD1-2692F5AC9A15}" sibTransId="{B344FCB3-2A71-0245-B8EC-DF6E848210E0}"/>
    <dgm:cxn modelId="{83EE8050-BEE3-5E42-B5D9-DA2CC4BB38C4}" type="presOf" srcId="{AECDA361-36C4-2644-99DE-BCF1B67ADB62}" destId="{1A91E89F-1297-CC46-87B7-D429445F3FE7}" srcOrd="0" destOrd="0" presId="urn:microsoft.com/office/officeart/2005/8/layout/cycle1"/>
    <dgm:cxn modelId="{7095FC57-4675-0648-BC6F-9ADABBC6A5CA}" type="presOf" srcId="{63C23472-EB8F-0543-8F0E-8A87096826AF}" destId="{93B1CE0B-7463-C24E-8793-07598C351394}" srcOrd="0" destOrd="0" presId="urn:microsoft.com/office/officeart/2005/8/layout/cycle1"/>
    <dgm:cxn modelId="{463A90E8-B5B5-7F48-B642-FE3CE0BE4BEB}" type="presOf" srcId="{9C6AC948-29A8-C24F-9E32-B8ED87607EDB}" destId="{03EBA2BF-C3A9-1440-B8EC-BD1B5C090D91}" srcOrd="0" destOrd="0" presId="urn:microsoft.com/office/officeart/2005/8/layout/cycle1"/>
    <dgm:cxn modelId="{153D3D1A-709C-AE4F-91E0-BC879FC1E38B}" type="presOf" srcId="{69CF102A-7097-CE4B-AB79-782A24597856}" destId="{F48F0B38-25DE-5946-8DDD-42824F228D63}" srcOrd="0" destOrd="0" presId="urn:microsoft.com/office/officeart/2005/8/layout/cycle1"/>
    <dgm:cxn modelId="{BB8014DD-AF08-A44F-98C3-948C9128DB51}" srcId="{290C6032-501D-234B-B610-FA924BA4D46C}" destId="{63C23472-EB8F-0543-8F0E-8A87096826AF}" srcOrd="0" destOrd="0" parTransId="{7A67E51F-5386-544E-8403-6C6C6430E773}" sibTransId="{69CF102A-7097-CE4B-AB79-782A24597856}"/>
    <dgm:cxn modelId="{C5C9FF61-535C-204E-B1E4-1908C7C9DC5A}" type="presOf" srcId="{290C6032-501D-234B-B610-FA924BA4D46C}" destId="{D50E563E-54A0-C243-96DB-9BAC1F843B4B}" srcOrd="0" destOrd="0" presId="urn:microsoft.com/office/officeart/2005/8/layout/cycle1"/>
    <dgm:cxn modelId="{24BAEDD3-2249-3C46-B835-64ABD445E960}" type="presOf" srcId="{B344FCB3-2A71-0245-B8EC-DF6E848210E0}" destId="{35856860-C77D-4E46-BBDF-C0A8ACA430B5}" srcOrd="0" destOrd="0" presId="urn:microsoft.com/office/officeart/2005/8/layout/cycle1"/>
    <dgm:cxn modelId="{08A8AA13-5606-7645-B1C1-671B7AE1ACA3}" type="presOf" srcId="{49CE2307-5E9D-5E45-9C78-6492BFFFDA43}" destId="{C9AFCB8D-1E34-6C4D-A1AD-79CC4832F817}" srcOrd="0" destOrd="0" presId="urn:microsoft.com/office/officeart/2005/8/layout/cycle1"/>
    <dgm:cxn modelId="{5B38A6D6-4FB1-A842-B6B1-23E3A59847C2}" srcId="{290C6032-501D-234B-B610-FA924BA4D46C}" destId="{9C6AC948-29A8-C24F-9E32-B8ED87607EDB}" srcOrd="2" destOrd="0" parTransId="{B2F988DF-CF57-6B4A-93F7-8DB87050D277}" sibTransId="{AECDA361-36C4-2644-99DE-BCF1B67ADB62}"/>
    <dgm:cxn modelId="{31EEE56B-3E8E-834A-B500-2951A309850C}" type="presParOf" srcId="{D50E563E-54A0-C243-96DB-9BAC1F843B4B}" destId="{E17C04C4-DDF4-B04E-997F-66F0DCC1FBDF}" srcOrd="0" destOrd="0" presId="urn:microsoft.com/office/officeart/2005/8/layout/cycle1"/>
    <dgm:cxn modelId="{9E4FE422-659F-194C-B3BF-F6FD0355C251}" type="presParOf" srcId="{D50E563E-54A0-C243-96DB-9BAC1F843B4B}" destId="{93B1CE0B-7463-C24E-8793-07598C351394}" srcOrd="1" destOrd="0" presId="urn:microsoft.com/office/officeart/2005/8/layout/cycle1"/>
    <dgm:cxn modelId="{570CAB00-606F-354A-A9C3-AF1E5399DDA8}" type="presParOf" srcId="{D50E563E-54A0-C243-96DB-9BAC1F843B4B}" destId="{F48F0B38-25DE-5946-8DDD-42824F228D63}" srcOrd="2" destOrd="0" presId="urn:microsoft.com/office/officeart/2005/8/layout/cycle1"/>
    <dgm:cxn modelId="{A19A2405-0B4C-F049-A026-933B83961E25}" type="presParOf" srcId="{D50E563E-54A0-C243-96DB-9BAC1F843B4B}" destId="{7BD22D33-9926-374D-AADD-ECBFAA7B4FD7}" srcOrd="3" destOrd="0" presId="urn:microsoft.com/office/officeart/2005/8/layout/cycle1"/>
    <dgm:cxn modelId="{45A91823-5DD4-7E44-A571-94070191A1B3}" type="presParOf" srcId="{D50E563E-54A0-C243-96DB-9BAC1F843B4B}" destId="{C9AFCB8D-1E34-6C4D-A1AD-79CC4832F817}" srcOrd="4" destOrd="0" presId="urn:microsoft.com/office/officeart/2005/8/layout/cycle1"/>
    <dgm:cxn modelId="{04B6C1B7-B5ED-7647-9BF5-A19882939B23}" type="presParOf" srcId="{D50E563E-54A0-C243-96DB-9BAC1F843B4B}" destId="{35856860-C77D-4E46-BBDF-C0A8ACA430B5}" srcOrd="5" destOrd="0" presId="urn:microsoft.com/office/officeart/2005/8/layout/cycle1"/>
    <dgm:cxn modelId="{B15D7E5D-052D-C946-9F4C-1B460137C7E7}" type="presParOf" srcId="{D50E563E-54A0-C243-96DB-9BAC1F843B4B}" destId="{374E6ED8-1BF0-5942-B6C8-96CF4EC5BD15}" srcOrd="6" destOrd="0" presId="urn:microsoft.com/office/officeart/2005/8/layout/cycle1"/>
    <dgm:cxn modelId="{72352E7C-543B-5C49-8601-CE97B910C640}" type="presParOf" srcId="{D50E563E-54A0-C243-96DB-9BAC1F843B4B}" destId="{03EBA2BF-C3A9-1440-B8EC-BD1B5C090D91}" srcOrd="7" destOrd="0" presId="urn:microsoft.com/office/officeart/2005/8/layout/cycle1"/>
    <dgm:cxn modelId="{8F5CDB44-0560-F149-9C6F-25399161A677}" type="presParOf" srcId="{D50E563E-54A0-C243-96DB-9BAC1F843B4B}" destId="{1A91E89F-1297-CC46-87B7-D429445F3FE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0C6032-501D-234B-B610-FA924BA4D46C}" type="doc">
      <dgm:prSet loTypeId="urn:microsoft.com/office/officeart/2005/8/layout/cycle1" loCatId="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3C23472-EB8F-0543-8F0E-8A87096826AF}">
      <dgm:prSet phldrT="[Text]" custT="1"/>
      <dgm:spPr/>
      <dgm:t>
        <a:bodyPr anchor="t"/>
        <a:lstStyle/>
        <a:p>
          <a:r>
            <a:rPr lang="en-US" sz="4000" b="1" dirty="0" smtClean="0"/>
            <a:t>Ad-hoc Queries</a:t>
          </a:r>
          <a:endParaRPr lang="en-US" sz="4000" b="1" dirty="0"/>
        </a:p>
      </dgm:t>
    </dgm:pt>
    <dgm:pt modelId="{7A67E51F-5386-544E-8403-6C6C6430E773}" type="parTrans" cxnId="{BB8014DD-AF08-A44F-98C3-948C9128DB51}">
      <dgm:prSet/>
      <dgm:spPr/>
      <dgm:t>
        <a:bodyPr/>
        <a:lstStyle/>
        <a:p>
          <a:endParaRPr lang="en-US" sz="2400" b="1"/>
        </a:p>
      </dgm:t>
    </dgm:pt>
    <dgm:pt modelId="{69CF102A-7097-CE4B-AB79-782A24597856}" type="sibTrans" cxnId="{BB8014DD-AF08-A44F-98C3-948C9128DB51}">
      <dgm:prSet/>
      <dgm:spPr/>
      <dgm:t>
        <a:bodyPr/>
        <a:lstStyle/>
        <a:p>
          <a:endParaRPr lang="en-US" sz="2400" b="1"/>
        </a:p>
      </dgm:t>
    </dgm:pt>
    <dgm:pt modelId="{49CE2307-5E9D-5E45-9C78-6492BFFFDA43}">
      <dgm:prSet phldrT="[Text]" custT="1"/>
      <dgm:spPr/>
      <dgm:t>
        <a:bodyPr/>
        <a:lstStyle/>
        <a:p>
          <a:r>
            <a:rPr lang="en-US" sz="4000" b="1" dirty="0" smtClean="0"/>
            <a:t>Batch Processing</a:t>
          </a:r>
          <a:endParaRPr lang="en-US" sz="4000" b="1" dirty="0"/>
        </a:p>
      </dgm:t>
    </dgm:pt>
    <dgm:pt modelId="{98450B31-21D8-A641-BCD1-2692F5AC9A15}" type="parTrans" cxnId="{64886A3F-BF46-B849-973B-63447841BEB2}">
      <dgm:prSet/>
      <dgm:spPr/>
      <dgm:t>
        <a:bodyPr/>
        <a:lstStyle/>
        <a:p>
          <a:endParaRPr lang="en-US" sz="2400" b="1"/>
        </a:p>
      </dgm:t>
    </dgm:pt>
    <dgm:pt modelId="{B344FCB3-2A71-0245-B8EC-DF6E848210E0}" type="sibTrans" cxnId="{64886A3F-BF46-B849-973B-63447841BEB2}">
      <dgm:prSet/>
      <dgm:spPr/>
      <dgm:t>
        <a:bodyPr/>
        <a:lstStyle/>
        <a:p>
          <a:endParaRPr lang="en-US" sz="2400" b="1"/>
        </a:p>
      </dgm:t>
    </dgm:pt>
    <dgm:pt modelId="{9C6AC948-29A8-C24F-9E32-B8ED87607EDB}">
      <dgm:prSet phldrT="[Text]" custT="1"/>
      <dgm:spPr/>
      <dgm:t>
        <a:bodyPr/>
        <a:lstStyle/>
        <a:p>
          <a:r>
            <a:rPr lang="en-US" sz="4000" b="1" dirty="0" smtClean="0"/>
            <a:t>Stream Processing</a:t>
          </a:r>
          <a:endParaRPr lang="en-US" sz="4000" b="1" dirty="0"/>
        </a:p>
      </dgm:t>
    </dgm:pt>
    <dgm:pt modelId="{AECDA361-36C4-2644-99DE-BCF1B67ADB62}" type="sibTrans" cxnId="{5B38A6D6-4FB1-A842-B6B1-23E3A59847C2}">
      <dgm:prSet/>
      <dgm:spPr/>
      <dgm:t>
        <a:bodyPr/>
        <a:lstStyle/>
        <a:p>
          <a:endParaRPr lang="en-US" sz="4000" b="1">
            <a:latin typeface="+mj-lt"/>
          </a:endParaRPr>
        </a:p>
      </dgm:t>
    </dgm:pt>
    <dgm:pt modelId="{B2F988DF-CF57-6B4A-93F7-8DB87050D277}" type="parTrans" cxnId="{5B38A6D6-4FB1-A842-B6B1-23E3A59847C2}">
      <dgm:prSet/>
      <dgm:spPr/>
      <dgm:t>
        <a:bodyPr/>
        <a:lstStyle/>
        <a:p>
          <a:endParaRPr lang="en-US" sz="2400" b="1"/>
        </a:p>
      </dgm:t>
    </dgm:pt>
    <dgm:pt modelId="{D50E563E-54A0-C243-96DB-9BAC1F843B4B}" type="pres">
      <dgm:prSet presAssocID="{290C6032-501D-234B-B610-FA924BA4D46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7C04C4-DDF4-B04E-997F-66F0DCC1FBDF}" type="pres">
      <dgm:prSet presAssocID="{63C23472-EB8F-0543-8F0E-8A87096826AF}" presName="dummy" presStyleCnt="0"/>
      <dgm:spPr/>
    </dgm:pt>
    <dgm:pt modelId="{93B1CE0B-7463-C24E-8793-07598C351394}" type="pres">
      <dgm:prSet presAssocID="{63C23472-EB8F-0543-8F0E-8A87096826AF}" presName="node" presStyleLbl="revTx" presStyleIdx="0" presStyleCnt="3" custScaleX="88281" custScaleY="44207" custRadScaleRad="104177" custRadScaleInc="-10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F0B38-25DE-5946-8DDD-42824F228D63}" type="pres">
      <dgm:prSet presAssocID="{69CF102A-7097-CE4B-AB79-782A24597856}" presName="sibTrans" presStyleLbl="node1" presStyleIdx="0" presStyleCnt="3" custAng="21408752"/>
      <dgm:spPr/>
      <dgm:t>
        <a:bodyPr/>
        <a:lstStyle/>
        <a:p>
          <a:endParaRPr lang="en-US"/>
        </a:p>
      </dgm:t>
    </dgm:pt>
    <dgm:pt modelId="{7BD22D33-9926-374D-AADD-ECBFAA7B4FD7}" type="pres">
      <dgm:prSet presAssocID="{49CE2307-5E9D-5E45-9C78-6492BFFFDA43}" presName="dummy" presStyleCnt="0"/>
      <dgm:spPr/>
    </dgm:pt>
    <dgm:pt modelId="{C9AFCB8D-1E34-6C4D-A1AD-79CC4832F817}" type="pres">
      <dgm:prSet presAssocID="{49CE2307-5E9D-5E45-9C78-6492BFFFDA43}" presName="node" presStyleLbl="revTx" presStyleIdx="1" presStyleCnt="3" custScaleX="81540" custScaleY="64126" custRadScaleRad="106084" custRadScaleInc="107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56860-C77D-4E46-BBDF-C0A8ACA430B5}" type="pres">
      <dgm:prSet presAssocID="{B344FCB3-2A71-0245-B8EC-DF6E848210E0}" presName="sibTrans" presStyleLbl="node1" presStyleIdx="1" presStyleCnt="3" custAng="0" custLinFactNeighborX="-3654" custLinFactNeighborY="783"/>
      <dgm:spPr/>
      <dgm:t>
        <a:bodyPr/>
        <a:lstStyle/>
        <a:p>
          <a:endParaRPr lang="en-US"/>
        </a:p>
      </dgm:t>
    </dgm:pt>
    <dgm:pt modelId="{374E6ED8-1BF0-5942-B6C8-96CF4EC5BD15}" type="pres">
      <dgm:prSet presAssocID="{9C6AC948-29A8-C24F-9E32-B8ED87607EDB}" presName="dummy" presStyleCnt="0"/>
      <dgm:spPr/>
    </dgm:pt>
    <dgm:pt modelId="{03EBA2BF-C3A9-1440-B8EC-BD1B5C090D91}" type="pres">
      <dgm:prSet presAssocID="{9C6AC948-29A8-C24F-9E32-B8ED87607EDB}" presName="node" presStyleLbl="revTx" presStyleIdx="2" presStyleCnt="3" custScaleX="94123" custScaleY="43265" custRadScaleRad="114362" custRadScaleInc="4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1E89F-1297-CC46-87B7-D429445F3FE7}" type="pres">
      <dgm:prSet presAssocID="{AECDA361-36C4-2644-99DE-BCF1B67ADB62}" presName="sibTrans" presStyleLbl="node1" presStyleIdx="2" presStyleCnt="3" custAng="0" custScaleX="109263" custLinFactNeighborX="-885" custLinFactNeighborY="-2342"/>
      <dgm:spPr/>
      <dgm:t>
        <a:bodyPr/>
        <a:lstStyle/>
        <a:p>
          <a:endParaRPr lang="en-US"/>
        </a:p>
      </dgm:t>
    </dgm:pt>
  </dgm:ptLst>
  <dgm:cxnLst>
    <dgm:cxn modelId="{A1123137-83B7-F44C-B8EC-3247F4F1941A}" type="presOf" srcId="{290C6032-501D-234B-B610-FA924BA4D46C}" destId="{D50E563E-54A0-C243-96DB-9BAC1F843B4B}" srcOrd="0" destOrd="0" presId="urn:microsoft.com/office/officeart/2005/8/layout/cycle1"/>
    <dgm:cxn modelId="{42EBD100-FE34-DE4D-9172-18B2C76F4D5E}" type="presOf" srcId="{49CE2307-5E9D-5E45-9C78-6492BFFFDA43}" destId="{C9AFCB8D-1E34-6C4D-A1AD-79CC4832F817}" srcOrd="0" destOrd="0" presId="urn:microsoft.com/office/officeart/2005/8/layout/cycle1"/>
    <dgm:cxn modelId="{64886A3F-BF46-B849-973B-63447841BEB2}" srcId="{290C6032-501D-234B-B610-FA924BA4D46C}" destId="{49CE2307-5E9D-5E45-9C78-6492BFFFDA43}" srcOrd="1" destOrd="0" parTransId="{98450B31-21D8-A641-BCD1-2692F5AC9A15}" sibTransId="{B344FCB3-2A71-0245-B8EC-DF6E848210E0}"/>
    <dgm:cxn modelId="{50B3643B-7344-CF42-9268-06C00382D2B9}" type="presOf" srcId="{B344FCB3-2A71-0245-B8EC-DF6E848210E0}" destId="{35856860-C77D-4E46-BBDF-C0A8ACA430B5}" srcOrd="0" destOrd="0" presId="urn:microsoft.com/office/officeart/2005/8/layout/cycle1"/>
    <dgm:cxn modelId="{BB8014DD-AF08-A44F-98C3-948C9128DB51}" srcId="{290C6032-501D-234B-B610-FA924BA4D46C}" destId="{63C23472-EB8F-0543-8F0E-8A87096826AF}" srcOrd="0" destOrd="0" parTransId="{7A67E51F-5386-544E-8403-6C6C6430E773}" sibTransId="{69CF102A-7097-CE4B-AB79-782A24597856}"/>
    <dgm:cxn modelId="{B110895E-2165-704D-863B-87AB8DA206A9}" type="presOf" srcId="{69CF102A-7097-CE4B-AB79-782A24597856}" destId="{F48F0B38-25DE-5946-8DDD-42824F228D63}" srcOrd="0" destOrd="0" presId="urn:microsoft.com/office/officeart/2005/8/layout/cycle1"/>
    <dgm:cxn modelId="{15D49281-07E8-9440-9E38-939D40598DA2}" type="presOf" srcId="{AECDA361-36C4-2644-99DE-BCF1B67ADB62}" destId="{1A91E89F-1297-CC46-87B7-D429445F3FE7}" srcOrd="0" destOrd="0" presId="urn:microsoft.com/office/officeart/2005/8/layout/cycle1"/>
    <dgm:cxn modelId="{9E65191E-39CB-374C-A284-09BAD587BA38}" type="presOf" srcId="{63C23472-EB8F-0543-8F0E-8A87096826AF}" destId="{93B1CE0B-7463-C24E-8793-07598C351394}" srcOrd="0" destOrd="0" presId="urn:microsoft.com/office/officeart/2005/8/layout/cycle1"/>
    <dgm:cxn modelId="{A5DD1129-F6B9-8D4E-8F31-CBA3DAF0F10F}" type="presOf" srcId="{9C6AC948-29A8-C24F-9E32-B8ED87607EDB}" destId="{03EBA2BF-C3A9-1440-B8EC-BD1B5C090D91}" srcOrd="0" destOrd="0" presId="urn:microsoft.com/office/officeart/2005/8/layout/cycle1"/>
    <dgm:cxn modelId="{5B38A6D6-4FB1-A842-B6B1-23E3A59847C2}" srcId="{290C6032-501D-234B-B610-FA924BA4D46C}" destId="{9C6AC948-29A8-C24F-9E32-B8ED87607EDB}" srcOrd="2" destOrd="0" parTransId="{B2F988DF-CF57-6B4A-93F7-8DB87050D277}" sibTransId="{AECDA361-36C4-2644-99DE-BCF1B67ADB62}"/>
    <dgm:cxn modelId="{D10E5AD4-0DFD-3E43-A00A-463905BCF119}" type="presParOf" srcId="{D50E563E-54A0-C243-96DB-9BAC1F843B4B}" destId="{E17C04C4-DDF4-B04E-997F-66F0DCC1FBDF}" srcOrd="0" destOrd="0" presId="urn:microsoft.com/office/officeart/2005/8/layout/cycle1"/>
    <dgm:cxn modelId="{ABE498F9-BC05-8247-B162-BE69CB6D19A1}" type="presParOf" srcId="{D50E563E-54A0-C243-96DB-9BAC1F843B4B}" destId="{93B1CE0B-7463-C24E-8793-07598C351394}" srcOrd="1" destOrd="0" presId="urn:microsoft.com/office/officeart/2005/8/layout/cycle1"/>
    <dgm:cxn modelId="{476E9EC4-1EA6-5745-85F7-C751216C135D}" type="presParOf" srcId="{D50E563E-54A0-C243-96DB-9BAC1F843B4B}" destId="{F48F0B38-25DE-5946-8DDD-42824F228D63}" srcOrd="2" destOrd="0" presId="urn:microsoft.com/office/officeart/2005/8/layout/cycle1"/>
    <dgm:cxn modelId="{E95C1754-FEA4-CF45-A720-D456DDA68A58}" type="presParOf" srcId="{D50E563E-54A0-C243-96DB-9BAC1F843B4B}" destId="{7BD22D33-9926-374D-AADD-ECBFAA7B4FD7}" srcOrd="3" destOrd="0" presId="urn:microsoft.com/office/officeart/2005/8/layout/cycle1"/>
    <dgm:cxn modelId="{4C8CE75E-82B4-AA49-B0B3-B21567C29640}" type="presParOf" srcId="{D50E563E-54A0-C243-96DB-9BAC1F843B4B}" destId="{C9AFCB8D-1E34-6C4D-A1AD-79CC4832F817}" srcOrd="4" destOrd="0" presId="urn:microsoft.com/office/officeart/2005/8/layout/cycle1"/>
    <dgm:cxn modelId="{D2CD5606-AC19-9244-ABBF-BE1B12D17BB5}" type="presParOf" srcId="{D50E563E-54A0-C243-96DB-9BAC1F843B4B}" destId="{35856860-C77D-4E46-BBDF-C0A8ACA430B5}" srcOrd="5" destOrd="0" presId="urn:microsoft.com/office/officeart/2005/8/layout/cycle1"/>
    <dgm:cxn modelId="{F16518E9-B3F4-D945-8C36-0C8EF4CBF4D0}" type="presParOf" srcId="{D50E563E-54A0-C243-96DB-9BAC1F843B4B}" destId="{374E6ED8-1BF0-5942-B6C8-96CF4EC5BD15}" srcOrd="6" destOrd="0" presId="urn:microsoft.com/office/officeart/2005/8/layout/cycle1"/>
    <dgm:cxn modelId="{9AB39689-194C-504C-9225-452E12D29BC3}" type="presParOf" srcId="{D50E563E-54A0-C243-96DB-9BAC1F843B4B}" destId="{03EBA2BF-C3A9-1440-B8EC-BD1B5C090D91}" srcOrd="7" destOrd="0" presId="urn:microsoft.com/office/officeart/2005/8/layout/cycle1"/>
    <dgm:cxn modelId="{83B350B5-6258-624A-B077-F273A2DCBA25}" type="presParOf" srcId="{D50E563E-54A0-C243-96DB-9BAC1F843B4B}" destId="{1A91E89F-1297-CC46-87B7-D429445F3FE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1A82E03-50D0-454B-A3CB-5307B55F0ABA}" type="datetimeFigureOut">
              <a:rPr lang="en-US"/>
              <a:pPr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0E37776-AA90-4087-BA56-4497643107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59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charset="-128"/>
              </a:rPr>
              <a:t>Traditional streaming systems have what we call a </a:t>
            </a:r>
            <a:r>
              <a:rPr lang="en-US" altLang="en-US" smtClean="0">
                <a:ea typeface="ＭＳ Ｐゴシック" charset="-128"/>
              </a:rPr>
              <a:t>“</a:t>
            </a:r>
            <a:r>
              <a:rPr lang="en-US" smtClean="0">
                <a:ea typeface="ＭＳ Ｐゴシック" charset="-128"/>
              </a:rPr>
              <a:t>record-at-a-time</a:t>
            </a:r>
            <a:r>
              <a:rPr lang="en-US" altLang="en-US" smtClean="0">
                <a:ea typeface="ＭＳ Ｐゴシック" charset="-128"/>
              </a:rPr>
              <a:t>”</a:t>
            </a:r>
            <a:r>
              <a:rPr lang="en-US" smtClean="0">
                <a:ea typeface="ＭＳ Ｐゴシック" charset="-128"/>
              </a:rPr>
              <a:t> processing model. Each node in the cluster processing a stream has a mutable state. As records arrive one at a time, the mutable state is updated, and a new generated record is pushed to downstream nodes. Now making this mutable state fault-tolerant is hard. 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2A7C2F-610C-400A-87E1-869A640306DA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charset="-128"/>
              </a:rPr>
              <a:t>Streaming Spark offers similar speed while providing FT and consistency guarantees that these systems lack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EC4AEE-4407-48B5-895D-25C16F511C7C}" type="slidenum">
              <a:rPr lang="en-US">
                <a:latin typeface="Calibri" pitchFamily="34" charset="0"/>
              </a:rPr>
              <a:pPr/>
              <a:t>31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7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000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971800"/>
            <a:ext cx="22390100" cy="92710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19200" y="12712700"/>
            <a:ext cx="5689600" cy="730250"/>
          </a:xfrm>
          <a:prstGeom prst="rect">
            <a:avLst/>
          </a:prstGeom>
        </p:spPr>
        <p:txBody>
          <a:bodyPr vert="horz" wrap="square" lIns="217709" tIns="108855" rIns="217709" bIns="108855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1328810-998F-458D-A238-5C47A9B2A249}" type="datetime1">
              <a:rPr lang="en-US"/>
              <a:pPr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31200" y="12712700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>
                <a:ea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475200" y="12712700"/>
            <a:ext cx="5689600" cy="730250"/>
          </a:xfrm>
          <a:prstGeom prst="rect">
            <a:avLst/>
          </a:prstGeom>
        </p:spPr>
        <p:txBody>
          <a:bodyPr vert="horz" wrap="square" lIns="217709" tIns="108855" rIns="217709" bIns="108855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C819ED-CA00-4375-BECE-89C2E1816A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40700" y="0"/>
            <a:ext cx="15328900" cy="764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0700" y="7772400"/>
            <a:ext cx="153289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4064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8636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3208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7780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235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692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149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606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774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Wingdings" pitchFamily="2" charset="2"/>
        <a:buChar char="§"/>
        <a:defRPr sz="4300">
          <a:solidFill>
            <a:srgbClr val="0C0F20"/>
          </a:solidFill>
          <a:latin typeface="+mn-lt"/>
          <a:ea typeface="+mn-ea"/>
          <a:cs typeface="+mn-cs"/>
          <a:sym typeface="Arial" pitchFamily="34" charset="0"/>
        </a:defRPr>
      </a:lvl1pPr>
      <a:lvl2pPr marL="12192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pitchFamily="34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pitchFamily="34" charset="0"/>
        </a:defRPr>
      </a:lvl2pPr>
      <a:lvl3pPr marL="1663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pitchFamily="34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pitchFamily="34" charset="0"/>
        </a:defRPr>
      </a:lvl3pPr>
      <a:lvl4pPr marL="21082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pitchFamily="34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pitchFamily="34" charset="0"/>
        </a:defRPr>
      </a:lvl4pPr>
      <a:lvl5pPr marL="2552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pitchFamily="34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pitchFamily="34" charset="0"/>
        </a:defRPr>
      </a:lvl5pPr>
      <a:lvl6pPr marL="30099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6pPr>
      <a:lvl7pPr marL="34671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7pPr>
      <a:lvl8pPr marL="39243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8pPr>
      <a:lvl9pPr marL="43815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dstream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15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  <a:sym typeface="Arial" charset="0"/>
              </a:rPr>
              <a:t>Spark Streaming</a:t>
            </a:r>
            <a:br>
              <a:rPr lang="en-US" sz="115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  <a:sym typeface="Arial" charset="0"/>
              </a:rPr>
            </a:br>
            <a:r>
              <a:rPr lang="en-US" sz="3200" dirty="0" smtClean="0">
                <a:ea typeface="ＭＳ Ｐゴシック" charset="-128"/>
                <a:cs typeface="ＭＳ Ｐゴシック" charset="-128"/>
                <a:sym typeface="Arial" charset="0"/>
              </a:rPr>
              <a:t/>
            </a:r>
            <a:br>
              <a:rPr lang="en-US" sz="3200" dirty="0" smtClean="0">
                <a:ea typeface="ＭＳ Ｐゴシック" charset="-128"/>
                <a:cs typeface="ＭＳ Ｐゴシック" charset="-128"/>
                <a:sym typeface="Arial" charset="0"/>
              </a:rPr>
            </a:br>
            <a:r>
              <a:rPr lang="en-US" sz="7200" dirty="0" smtClean="0">
                <a:ea typeface="ＭＳ Ｐゴシック" charset="-128"/>
                <a:cs typeface="ＭＳ Ｐゴシック" charset="-128"/>
                <a:sym typeface="Arial" charset="0"/>
              </a:rPr>
              <a:t>Large</a:t>
            </a:r>
            <a:r>
              <a:rPr lang="en-US" sz="7200" dirty="0">
                <a:ea typeface="ＭＳ Ｐゴシック" charset="-128"/>
                <a:cs typeface="ＭＳ Ｐゴシック" charset="-128"/>
                <a:sym typeface="Arial" charset="0"/>
              </a:rPr>
              <a:t>-scale near-real-time stream processing</a:t>
            </a:r>
            <a:br>
              <a:rPr lang="en-US" sz="7200" dirty="0">
                <a:ea typeface="ＭＳ Ｐゴシック" charset="-128"/>
                <a:cs typeface="ＭＳ Ｐゴシック" charset="-128"/>
                <a:sym typeface="Arial" charset="0"/>
              </a:rPr>
            </a:br>
            <a:endParaRPr lang="en-US" sz="6000" dirty="0" smtClean="0">
              <a:sym typeface="Arial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>
              <a:sym typeface="Arial" charset="0"/>
            </a:endParaRPr>
          </a:p>
          <a:p>
            <a:pPr marL="0" indent="0" eaLnBrk="1" hangingPunct="1">
              <a:defRPr/>
            </a:pPr>
            <a:r>
              <a:rPr lang="en-US" sz="6000" dirty="0" smtClean="0">
                <a:sym typeface="Arial" charset="0"/>
              </a:rPr>
              <a:t>Tathagata Das (TD)</a:t>
            </a:r>
          </a:p>
          <a:p>
            <a:pPr marL="0" indent="0" eaLnBrk="1" hangingPunct="1">
              <a:defRPr/>
            </a:pPr>
            <a:r>
              <a:rPr lang="en-US" sz="5400" dirty="0" smtClean="0">
                <a:sym typeface="Arial" charset="0"/>
              </a:rPr>
              <a:t>UC Berkeley</a:t>
            </a:r>
          </a:p>
          <a:p>
            <a:pPr marL="0" indent="0" eaLnBrk="1" hangingPunct="1">
              <a:defRPr/>
            </a:pPr>
            <a:endParaRPr lang="en-US" dirty="0">
              <a:sym typeface="Arial" charset="0"/>
            </a:endParaRPr>
          </a:p>
          <a:p>
            <a:pPr marL="0" indent="0" eaLnBrk="1" hangingPunct="1">
              <a:defRPr/>
            </a:pPr>
            <a:endParaRPr lang="en-US" dirty="0" smtClean="0">
              <a:sym typeface="Arial" charset="0"/>
            </a:endParaRPr>
          </a:p>
        </p:txBody>
      </p:sp>
      <p:grpSp>
        <p:nvGrpSpPr>
          <p:cNvPr id="5123" name="Group 15"/>
          <p:cNvGrpSpPr>
            <a:grpSpLocks noChangeAspect="1"/>
          </p:cNvGrpSpPr>
          <p:nvPr/>
        </p:nvGrpSpPr>
        <p:grpSpPr bwMode="auto">
          <a:xfrm>
            <a:off x="13127038" y="10671175"/>
            <a:ext cx="5541962" cy="1822450"/>
            <a:chOff x="4953000" y="5181600"/>
            <a:chExt cx="4000688" cy="1342241"/>
          </a:xfrm>
        </p:grpSpPr>
        <p:pic>
          <p:nvPicPr>
            <p:cNvPr id="5124" name="Picture 16" descr="amplab_hires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53000" y="5181600"/>
              <a:ext cx="4000688" cy="1342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5" name="TextBox 17"/>
            <p:cNvSpPr txBox="1">
              <a:spLocks noChangeArrowheads="1"/>
            </p:cNvSpPr>
            <p:nvPr/>
          </p:nvSpPr>
          <p:spPr bwMode="auto">
            <a:xfrm>
              <a:off x="6611706" y="6132997"/>
              <a:ext cx="1349563" cy="30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F2A736"/>
                  </a:solidFill>
                  <a:latin typeface="Corbel" pitchFamily="34" charset="0"/>
                </a:rPr>
                <a:t>UC BERKELEY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Existing Streaming Systems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552700"/>
            <a:ext cx="13919200" cy="9690100"/>
          </a:xfrm>
        </p:spPr>
        <p:txBody>
          <a:bodyPr>
            <a:normAutofit/>
          </a:bodyPr>
          <a:lstStyle/>
          <a:p>
            <a:pPr marL="762000" lvl="1" indent="0">
              <a:buFont typeface="Arial" pitchFamily="34" charset="0"/>
              <a:buNone/>
            </a:pPr>
            <a:endParaRPr lang="en-US" sz="2000" smtClean="0">
              <a:latin typeface="Calibri" pitchFamily="34" charset="0"/>
            </a:endParaRPr>
          </a:p>
          <a:p>
            <a:r>
              <a:rPr lang="en-US" sz="5400" smtClean="0">
                <a:latin typeface="Calibri" pitchFamily="34" charset="0"/>
              </a:rPr>
              <a:t>Storm</a:t>
            </a:r>
            <a:endParaRPr lang="en-US" smtClean="0">
              <a:latin typeface="Calibri" pitchFamily="34" charset="0"/>
            </a:endParaRPr>
          </a:p>
          <a:p>
            <a:pPr marL="762000" lvl="1" indent="0"/>
            <a:r>
              <a:rPr lang="en-US" sz="4400" smtClean="0">
                <a:latin typeface="Calibri" pitchFamily="34" charset="0"/>
              </a:rPr>
              <a:t>Replays record if not processed by a node</a:t>
            </a:r>
          </a:p>
          <a:p>
            <a:pPr marL="762000" lvl="1" indent="0"/>
            <a:r>
              <a:rPr lang="en-US" sz="4400" smtClean="0">
                <a:latin typeface="Calibri" pitchFamily="34" charset="0"/>
              </a:rPr>
              <a:t>Processes each record </a:t>
            </a:r>
            <a:r>
              <a:rPr lang="en-US" sz="4400" i="1" smtClean="0">
                <a:latin typeface="Calibri" pitchFamily="34" charset="0"/>
              </a:rPr>
              <a:t>at least once</a:t>
            </a:r>
          </a:p>
          <a:p>
            <a:pPr marL="762000" lvl="1" indent="0"/>
            <a:r>
              <a:rPr lang="en-US" sz="4400" smtClean="0">
                <a:latin typeface="Calibri" pitchFamily="34" charset="0"/>
              </a:rPr>
              <a:t>May update mutable state twice!</a:t>
            </a:r>
          </a:p>
          <a:p>
            <a:pPr marL="762000" lvl="1" indent="0"/>
            <a:r>
              <a:rPr lang="en-US" sz="4400" smtClean="0">
                <a:latin typeface="Calibri" pitchFamily="34" charset="0"/>
              </a:rPr>
              <a:t>Mutable state can be lost due to failure!</a:t>
            </a:r>
          </a:p>
          <a:p>
            <a:endParaRPr lang="en-US" smtClean="0">
              <a:latin typeface="Calibri" pitchFamily="34" charset="0"/>
            </a:endParaRPr>
          </a:p>
          <a:p>
            <a:r>
              <a:rPr lang="en-US" sz="5400" smtClean="0">
                <a:latin typeface="Calibri" pitchFamily="34" charset="0"/>
              </a:rPr>
              <a:t>Trident – Use transactions to update state</a:t>
            </a:r>
          </a:p>
          <a:p>
            <a:pPr marL="762000" lvl="1" indent="0"/>
            <a:r>
              <a:rPr lang="en-US" sz="4400" smtClean="0">
                <a:latin typeface="Calibri" pitchFamily="34" charset="0"/>
              </a:rPr>
              <a:t>Processes each record </a:t>
            </a:r>
            <a:r>
              <a:rPr lang="en-US" sz="4400" i="1" smtClean="0">
                <a:latin typeface="Calibri" pitchFamily="34" charset="0"/>
              </a:rPr>
              <a:t>exactly once</a:t>
            </a:r>
          </a:p>
          <a:p>
            <a:pPr marL="762000" lvl="1" indent="0"/>
            <a:r>
              <a:rPr lang="en-US" sz="4400" smtClean="0">
                <a:latin typeface="Calibri" pitchFamily="34" charset="0"/>
              </a:rPr>
              <a:t>Per state transaction updates slow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475200" y="12712700"/>
            <a:ext cx="5689600" cy="730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217709" tIns="108855" rIns="217709" bIns="108855"/>
          <a:lstStyle/>
          <a:p>
            <a:fld id="{EDA42471-B29A-4EA2-BB75-97464FE826BB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Requirements</a:t>
            </a:r>
            <a:endParaRPr lang="en-US" sz="8800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895600"/>
            <a:ext cx="22390100" cy="8915400"/>
          </a:xfrm>
        </p:spPr>
        <p:txBody>
          <a:bodyPr/>
          <a:lstStyle/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 smtClean="0">
                <a:sym typeface="Arial" charset="0"/>
              </a:rPr>
              <a:t>Scalable</a:t>
            </a:r>
            <a:r>
              <a:rPr lang="en-US" sz="7200" dirty="0" smtClean="0">
                <a:sym typeface="Arial" charset="0"/>
              </a:rPr>
              <a:t> </a:t>
            </a:r>
            <a:r>
              <a:rPr lang="en-US" sz="4800" dirty="0" smtClean="0">
                <a:sym typeface="Arial" charset="0"/>
              </a:rPr>
              <a:t>to large clusters </a:t>
            </a:r>
          </a:p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>
                <a:sym typeface="Arial" charset="0"/>
              </a:rPr>
              <a:t>S</a:t>
            </a:r>
            <a:r>
              <a:rPr lang="en-US" sz="6600" b="1" dirty="0" smtClean="0">
                <a:sym typeface="Arial" charset="0"/>
              </a:rPr>
              <a:t>econd-scale</a:t>
            </a:r>
            <a:r>
              <a:rPr lang="en-US" sz="4800" dirty="0" smtClean="0">
                <a:sym typeface="Arial" charset="0"/>
              </a:rPr>
              <a:t> latencies</a:t>
            </a:r>
          </a:p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 smtClean="0">
                <a:sym typeface="Arial" charset="0"/>
              </a:rPr>
              <a:t>Simple</a:t>
            </a:r>
            <a:r>
              <a:rPr lang="en-US" sz="6600" dirty="0" smtClean="0">
                <a:sym typeface="Arial" charset="0"/>
              </a:rPr>
              <a:t> </a:t>
            </a:r>
            <a:r>
              <a:rPr lang="en-US" sz="4800" dirty="0" smtClean="0">
                <a:sym typeface="Arial" charset="0"/>
              </a:rPr>
              <a:t>programming model </a:t>
            </a:r>
          </a:p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 smtClean="0">
                <a:sym typeface="Arial" charset="0"/>
              </a:rPr>
              <a:t>Integrated</a:t>
            </a:r>
            <a:r>
              <a:rPr lang="en-US" sz="7200" dirty="0" smtClean="0">
                <a:sym typeface="Arial" charset="0"/>
              </a:rPr>
              <a:t> </a:t>
            </a:r>
            <a:r>
              <a:rPr lang="en-US" sz="4800" dirty="0" smtClean="0">
                <a:sym typeface="Arial" charset="0"/>
              </a:rPr>
              <a:t>with batch &amp; interactive </a:t>
            </a:r>
            <a:r>
              <a:rPr lang="en-US" sz="4800" dirty="0">
                <a:sym typeface="Arial" charset="0"/>
              </a:rPr>
              <a:t>processing</a:t>
            </a:r>
            <a:endParaRPr lang="en-US" sz="4800" dirty="0" smtClean="0">
              <a:sym typeface="Arial" charset="0"/>
            </a:endParaRPr>
          </a:p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 smtClean="0">
                <a:solidFill>
                  <a:srgbClr val="B50B1B"/>
                </a:solidFill>
                <a:sym typeface="Arial" charset="0"/>
              </a:rPr>
              <a:t>Efficient fault-tolerance</a:t>
            </a:r>
            <a:r>
              <a:rPr lang="en-US" sz="7200" dirty="0" smtClean="0">
                <a:solidFill>
                  <a:srgbClr val="B50B1B"/>
                </a:solidFill>
                <a:sym typeface="Arial" charset="0"/>
              </a:rPr>
              <a:t> </a:t>
            </a:r>
            <a:r>
              <a:rPr lang="en-US" sz="4800" dirty="0" smtClean="0">
                <a:solidFill>
                  <a:srgbClr val="B50B1B"/>
                </a:solidFill>
                <a:sym typeface="Arial" charset="0"/>
              </a:rPr>
              <a:t>in </a:t>
            </a:r>
            <a:r>
              <a:rPr lang="en-US" sz="4800" dirty="0" err="1" smtClean="0">
                <a:solidFill>
                  <a:srgbClr val="B50B1B"/>
                </a:solidFill>
                <a:sym typeface="Arial" charset="0"/>
              </a:rPr>
              <a:t>stateful</a:t>
            </a:r>
            <a:r>
              <a:rPr lang="en-US" sz="4800" dirty="0" smtClean="0">
                <a:solidFill>
                  <a:srgbClr val="B50B1B"/>
                </a:solidFill>
                <a:sym typeface="Arial" charset="0"/>
              </a:rPr>
              <a:t> computations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0" y="5486400"/>
            <a:ext cx="21945600" cy="22860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z="15700" dirty="0">
                <a:sym typeface="Arial" charset="0"/>
              </a:rPr>
              <a:t>Spark Streaming</a:t>
            </a: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F00127-1359-4BB4-9210-0E3F8B34E222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ym typeface="Arial" charset="0"/>
              </a:rPr>
              <a:t>Discretized Stream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15240000" cy="2514600"/>
          </a:xfrm>
        </p:spPr>
        <p:txBody>
          <a:bodyPr>
            <a:noAutofit/>
          </a:bodyPr>
          <a:lstStyle/>
          <a:p>
            <a:pPr marL="317500" indent="0">
              <a:buFont typeface="Wingdings" charset="0"/>
              <a:buNone/>
              <a:defRPr/>
            </a:pPr>
            <a:r>
              <a:rPr lang="en-US" sz="5400" dirty="0" smtClean="0">
                <a:sym typeface="Arial" charset="0"/>
              </a:rPr>
              <a:t>Run </a:t>
            </a:r>
            <a:r>
              <a:rPr lang="en-US" sz="5400" dirty="0">
                <a:sym typeface="Arial" charset="0"/>
              </a:rPr>
              <a:t>a streaming computation as a </a:t>
            </a:r>
            <a:r>
              <a:rPr lang="en-US" sz="5400" b="1" dirty="0">
                <a:sym typeface="Arial" charset="0"/>
              </a:rPr>
              <a:t>series of </a:t>
            </a:r>
            <a:r>
              <a:rPr lang="en-US" sz="5400" b="1" dirty="0" smtClean="0">
                <a:sym typeface="Arial" charset="0"/>
              </a:rPr>
              <a:t>very </a:t>
            </a:r>
            <a:r>
              <a:rPr lang="en-US" sz="5400" b="1" dirty="0">
                <a:sym typeface="Arial" charset="0"/>
              </a:rPr>
              <a:t>small, deterministic batch </a:t>
            </a:r>
            <a:r>
              <a:rPr lang="en-US" sz="5400" b="1" dirty="0" smtClean="0">
                <a:sym typeface="Arial" charset="0"/>
              </a:rPr>
              <a:t>jobs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475200" y="12712700"/>
            <a:ext cx="5689600" cy="730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217709" tIns="108855" rIns="217709" bIns="108855"/>
          <a:lstStyle/>
          <a:p>
            <a:fld id="{DC68B680-18E0-4026-BC81-59DA07EE96C8}" type="slidenum">
              <a:rPr lang="en-US"/>
              <a:pPr/>
              <a:t>13</a:t>
            </a:fld>
            <a:endParaRPr lang="en-US"/>
          </a:p>
        </p:txBody>
      </p:sp>
      <p:sp>
        <p:nvSpPr>
          <p:cNvPr id="61" name="Right Arrow 60"/>
          <p:cNvSpPr>
            <a:spLocks noChangeArrowheads="1"/>
          </p:cNvSpPr>
          <p:nvPr/>
        </p:nvSpPr>
        <p:spPr bwMode="auto">
          <a:xfrm>
            <a:off x="14859000" y="5534025"/>
            <a:ext cx="4164013" cy="639763"/>
          </a:xfrm>
          <a:prstGeom prst="rightArrow">
            <a:avLst>
              <a:gd name="adj1" fmla="val 50000"/>
              <a:gd name="adj2" fmla="val 49990"/>
            </a:avLst>
          </a:prstGeom>
          <a:gradFill rotWithShape="1">
            <a:gsLst>
              <a:gs pos="0">
                <a:srgbClr val="A0F2DE"/>
              </a:gs>
              <a:gs pos="100000">
                <a:srgbClr val="1BAD94"/>
              </a:gs>
            </a:gsLst>
            <a:lin ang="5400000"/>
          </a:gradFill>
          <a:ln w="9525">
            <a:solidFill>
              <a:srgbClr val="289B8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14868525" y="5511800"/>
            <a:ext cx="4152900" cy="639763"/>
            <a:chOff x="3510080" y="4511951"/>
            <a:chExt cx="1875743" cy="322227"/>
          </a:xfrm>
        </p:grpSpPr>
        <p:sp>
          <p:nvSpPr>
            <p:cNvPr id="83" name="Right Arrow 82"/>
            <p:cNvSpPr>
              <a:spLocks noChangeArrowheads="1"/>
            </p:cNvSpPr>
            <p:nvPr/>
          </p:nvSpPr>
          <p:spPr bwMode="auto">
            <a:xfrm>
              <a:off x="5123391" y="4511951"/>
              <a:ext cx="262432" cy="322227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042831" y="4599904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3510080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4574148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19354800" y="8870950"/>
            <a:ext cx="3357563" cy="1701800"/>
          </a:xfrm>
          <a:prstGeom prst="rect">
            <a:avLst/>
          </a:prstGeom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kern="0" dirty="0">
                <a:solidFill>
                  <a:srgbClr val="B50B1B"/>
                </a:solidFill>
                <a:latin typeface="Calibri"/>
                <a:cs typeface="Calibri"/>
              </a:rPr>
              <a:t>Spark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354800" y="5011738"/>
            <a:ext cx="3357563" cy="1701800"/>
          </a:xfrm>
          <a:prstGeom prst="rect">
            <a:avLst/>
          </a:prstGeom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kern="0" dirty="0">
                <a:solidFill>
                  <a:schemeClr val="accent3"/>
                </a:solidFill>
                <a:latin typeface="Calibri"/>
                <a:cs typeface="Calibri"/>
              </a:rPr>
              <a:t>Spark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kern="0" dirty="0">
                <a:solidFill>
                  <a:schemeClr val="accent3"/>
                </a:solidFill>
                <a:latin typeface="Calibri"/>
                <a:cs typeface="Calibri"/>
              </a:rPr>
              <a:t>Streaming</a:t>
            </a: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20583525" y="7026275"/>
            <a:ext cx="881063" cy="1531938"/>
            <a:chOff x="4377769" y="4618254"/>
            <a:chExt cx="398080" cy="771144"/>
          </a:xfrm>
        </p:grpSpPr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4377769" y="4618254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4377769" y="4925913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4377769" y="5233571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  <a:cs typeface="Calibri"/>
              </a:endParaRPr>
            </a:p>
          </p:txBody>
        </p: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15309850" y="5995988"/>
            <a:ext cx="2355850" cy="1976437"/>
            <a:chOff x="1823448" y="4059179"/>
            <a:chExt cx="1064230" cy="995157"/>
          </a:xfrm>
        </p:grpSpPr>
        <p:cxnSp>
          <p:nvCxnSpPr>
            <p:cNvPr id="72" name="Straight Arrow Connector 71"/>
            <p:cNvCxnSpPr>
              <a:stCxn id="68" idx="2"/>
              <a:endCxn id="85" idx="2"/>
            </p:cNvCxnSpPr>
            <p:nvPr/>
          </p:nvCxnSpPr>
          <p:spPr>
            <a:xfrm flipH="1" flipV="1">
              <a:off x="1823448" y="4062376"/>
              <a:ext cx="829727" cy="991960"/>
            </a:xfrm>
            <a:prstGeom prst="straightConnector1">
              <a:avLst/>
            </a:prstGeom>
            <a:ln w="57150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8" idx="2"/>
              <a:endCxn id="84" idx="2"/>
            </p:cNvCxnSpPr>
            <p:nvPr/>
          </p:nvCxnSpPr>
          <p:spPr>
            <a:xfrm flipH="1" flipV="1">
              <a:off x="2355563" y="4059179"/>
              <a:ext cx="297612" cy="995157"/>
            </a:xfrm>
            <a:prstGeom prst="straightConnector1">
              <a:avLst/>
            </a:prstGeom>
            <a:ln w="57150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8" idx="2"/>
              <a:endCxn id="87" idx="2"/>
            </p:cNvCxnSpPr>
            <p:nvPr/>
          </p:nvCxnSpPr>
          <p:spPr>
            <a:xfrm flipV="1">
              <a:off x="2653175" y="4062376"/>
              <a:ext cx="234503" cy="991960"/>
            </a:xfrm>
            <a:prstGeom prst="straightConnector1">
              <a:avLst/>
            </a:prstGeom>
            <a:ln w="57150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14557375" y="7204075"/>
            <a:ext cx="5178425" cy="768350"/>
          </a:xfrm>
          <a:prstGeom prst="rect">
            <a:avLst/>
          </a:prstGeom>
          <a:solidFill>
            <a:sysClr val="window" lastClr="FFFFFF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</a:rPr>
              <a:t>batches of X seconds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4249400" y="4800600"/>
            <a:ext cx="4673600" cy="769938"/>
          </a:xfrm>
          <a:prstGeom prst="rect">
            <a:avLst/>
          </a:prstGeom>
          <a:solidFill>
            <a:sysClr val="window" lastClr="FFFFFF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</a:rPr>
              <a:t>l</a:t>
            </a:r>
            <a:r>
              <a:rPr lang="en-US" sz="4400" kern="0" dirty="0" err="1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</a:rPr>
              <a:t>ive</a:t>
            </a:r>
            <a:r>
              <a:rPr lang="en-US" sz="4400" kern="0" dirty="0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</a:rPr>
              <a:t> data stream</a:t>
            </a: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14859000" y="9431338"/>
            <a:ext cx="4191000" cy="1201737"/>
            <a:chOff x="15712706" y="10151158"/>
            <a:chExt cx="4191000" cy="1201983"/>
          </a:xfrm>
        </p:grpSpPr>
        <p:grpSp>
          <p:nvGrpSpPr>
            <p:cNvPr id="17422" name="Group 65"/>
            <p:cNvGrpSpPr>
              <a:grpSpLocks/>
            </p:cNvGrpSpPr>
            <p:nvPr/>
          </p:nvGrpSpPr>
          <p:grpSpPr bwMode="auto">
            <a:xfrm>
              <a:off x="15712706" y="10151158"/>
              <a:ext cx="4081598" cy="640089"/>
              <a:chOff x="3519264" y="4541124"/>
              <a:chExt cx="1843853" cy="322227"/>
            </a:xfrm>
          </p:grpSpPr>
          <p:sp>
            <p:nvSpPr>
              <p:cNvPr id="75" name="Right Arrow 74"/>
              <p:cNvSpPr>
                <a:spLocks noChangeArrowheads="1"/>
              </p:cNvSpPr>
              <p:nvPr/>
            </p:nvSpPr>
            <p:spPr bwMode="auto">
              <a:xfrm rot="10800000">
                <a:off x="3519264" y="4541124"/>
                <a:ext cx="262477" cy="322128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rotWithShape="1">
                <a:gsLst>
                  <a:gs pos="0">
                    <a:srgbClr val="038BE7"/>
                  </a:gs>
                  <a:gs pos="100000">
                    <a:srgbClr val="86C5FF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kern="0">
                  <a:solidFill>
                    <a:sysClr val="window" lastClr="FFFFFF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4430044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kern="0">
                  <a:solidFill>
                    <a:sysClr val="window" lastClr="FFFFFF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3897919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kern="0">
                  <a:solidFill>
                    <a:sysClr val="window" lastClr="FFFFFF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4965038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kern="0">
                  <a:solidFill>
                    <a:sysClr val="window" lastClr="FFFFFF"/>
                  </a:solidFill>
                  <a:latin typeface="Calibri"/>
                  <a:ea typeface="+mn-ea"/>
                  <a:cs typeface="Calibri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5738106" y="10583046"/>
              <a:ext cx="4165600" cy="7700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 kern="0" dirty="0">
                  <a:solidFill>
                    <a:sysClr val="windowText" lastClr="000000"/>
                  </a:solidFill>
                  <a:latin typeface="Calibri"/>
                  <a:ea typeface="ヒラギノ角ゴ ProN W3" charset="0"/>
                  <a:cs typeface="Calibri"/>
                </a:rPr>
                <a:t>processed results</a:t>
              </a:r>
            </a:p>
          </p:txBody>
        </p:sp>
      </p:grpSp>
      <p:sp>
        <p:nvSpPr>
          <p:cNvPr id="132" name="Content Placeholder 2"/>
          <p:cNvSpPr txBox="1">
            <a:spLocks/>
          </p:cNvSpPr>
          <p:nvPr/>
        </p:nvSpPr>
        <p:spPr bwMode="auto">
          <a:xfrm>
            <a:off x="1219200" y="5791200"/>
            <a:ext cx="12877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>
              <a:spcBef>
                <a:spcPts val="3600"/>
              </a:spcBef>
              <a:defRPr/>
            </a:pPr>
            <a:r>
              <a:rPr lang="en-US" sz="4400" dirty="0" smtClean="0">
                <a:latin typeface="Calibri"/>
                <a:cs typeface="Calibri"/>
              </a:rPr>
              <a:t>Chop up the live stream into batches of X seconds </a:t>
            </a:r>
          </a:p>
          <a:p>
            <a:pPr>
              <a:spcBef>
                <a:spcPts val="3600"/>
              </a:spcBef>
              <a:defRPr/>
            </a:pPr>
            <a:r>
              <a:rPr lang="en-US" sz="4400" dirty="0" smtClean="0">
                <a:latin typeface="Calibri"/>
                <a:cs typeface="Calibri"/>
              </a:rPr>
              <a:t>Spark treats each batch of data as RDDs and processes them using RDD operations</a:t>
            </a:r>
          </a:p>
          <a:p>
            <a:pPr>
              <a:spcBef>
                <a:spcPts val="3600"/>
              </a:spcBef>
              <a:defRPr/>
            </a:pPr>
            <a:r>
              <a:rPr lang="en-US" sz="4400" dirty="0" smtClean="0">
                <a:latin typeface="Calibri"/>
                <a:cs typeface="Calibri"/>
              </a:rPr>
              <a:t>Finally, the processed results of the RDD operations are returned in batches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4" grpId="0" animBg="1"/>
      <p:bldP spid="68" grpId="0" animBg="1"/>
      <p:bldP spid="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ym typeface="Arial" charset="0"/>
              </a:rPr>
              <a:t>Discretized Stream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15240000" cy="2514600"/>
          </a:xfrm>
        </p:spPr>
        <p:txBody>
          <a:bodyPr>
            <a:noAutofit/>
          </a:bodyPr>
          <a:lstStyle/>
          <a:p>
            <a:pPr marL="317500" indent="0">
              <a:buFont typeface="Wingdings" charset="0"/>
              <a:buNone/>
              <a:defRPr/>
            </a:pPr>
            <a:r>
              <a:rPr lang="en-US" sz="5400" dirty="0" smtClean="0">
                <a:sym typeface="Arial" charset="0"/>
              </a:rPr>
              <a:t>Run </a:t>
            </a:r>
            <a:r>
              <a:rPr lang="en-US" sz="5400" dirty="0">
                <a:sym typeface="Arial" charset="0"/>
              </a:rPr>
              <a:t>a streaming computation as a </a:t>
            </a:r>
            <a:r>
              <a:rPr lang="en-US" sz="5400" b="1" dirty="0">
                <a:sym typeface="Arial" charset="0"/>
              </a:rPr>
              <a:t>series of </a:t>
            </a:r>
            <a:r>
              <a:rPr lang="en-US" sz="5400" b="1" dirty="0" smtClean="0">
                <a:sym typeface="Arial" charset="0"/>
              </a:rPr>
              <a:t>very </a:t>
            </a:r>
            <a:r>
              <a:rPr lang="en-US" sz="5400" b="1" dirty="0">
                <a:sym typeface="Arial" charset="0"/>
              </a:rPr>
              <a:t>small, deterministic batch </a:t>
            </a:r>
            <a:r>
              <a:rPr lang="en-US" sz="5400" b="1" dirty="0" smtClean="0">
                <a:sym typeface="Arial" charset="0"/>
              </a:rPr>
              <a:t>jobs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475200" y="12712700"/>
            <a:ext cx="5689600" cy="730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217709" tIns="108855" rIns="217709" bIns="108855"/>
          <a:lstStyle/>
          <a:p>
            <a:fld id="{C32D1D75-DADF-43D1-86EC-C6E9F253929E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18436" name="Group 61"/>
          <p:cNvGrpSpPr>
            <a:grpSpLocks/>
          </p:cNvGrpSpPr>
          <p:nvPr/>
        </p:nvGrpSpPr>
        <p:grpSpPr bwMode="auto">
          <a:xfrm>
            <a:off x="14868525" y="5511800"/>
            <a:ext cx="4152900" cy="639763"/>
            <a:chOff x="3510080" y="4511951"/>
            <a:chExt cx="1875743" cy="322227"/>
          </a:xfrm>
        </p:grpSpPr>
        <p:sp>
          <p:nvSpPr>
            <p:cNvPr id="83" name="Right Arrow 82"/>
            <p:cNvSpPr>
              <a:spLocks noChangeArrowheads="1"/>
            </p:cNvSpPr>
            <p:nvPr/>
          </p:nvSpPr>
          <p:spPr bwMode="auto">
            <a:xfrm>
              <a:off x="5123391" y="4511951"/>
              <a:ext cx="262432" cy="322227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042831" y="4599904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3510080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4574148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19354800" y="8870950"/>
            <a:ext cx="3357563" cy="1701800"/>
          </a:xfrm>
          <a:prstGeom prst="rect">
            <a:avLst/>
          </a:prstGeom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kern="0" dirty="0">
                <a:solidFill>
                  <a:srgbClr val="B50B1B"/>
                </a:solidFill>
                <a:latin typeface="Calibri"/>
                <a:cs typeface="Calibri"/>
              </a:rPr>
              <a:t>Spark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354800" y="5011738"/>
            <a:ext cx="3357563" cy="1701800"/>
          </a:xfrm>
          <a:prstGeom prst="rect">
            <a:avLst/>
          </a:prstGeom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kern="0" dirty="0">
                <a:solidFill>
                  <a:schemeClr val="accent3"/>
                </a:solidFill>
                <a:latin typeface="Calibri"/>
                <a:cs typeface="Calibri"/>
              </a:rPr>
              <a:t>Spark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kern="0" dirty="0">
                <a:solidFill>
                  <a:schemeClr val="accent3"/>
                </a:solidFill>
                <a:latin typeface="Calibri"/>
                <a:cs typeface="Calibri"/>
              </a:rPr>
              <a:t>Streaming</a:t>
            </a:r>
          </a:p>
        </p:txBody>
      </p:sp>
      <p:grpSp>
        <p:nvGrpSpPr>
          <p:cNvPr id="18439" name="Group 64"/>
          <p:cNvGrpSpPr>
            <a:grpSpLocks/>
          </p:cNvGrpSpPr>
          <p:nvPr/>
        </p:nvGrpSpPr>
        <p:grpSpPr bwMode="auto">
          <a:xfrm>
            <a:off x="20583525" y="7026275"/>
            <a:ext cx="881063" cy="1531938"/>
            <a:chOff x="4377769" y="4618254"/>
            <a:chExt cx="398080" cy="771144"/>
          </a:xfrm>
        </p:grpSpPr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4377769" y="4618254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4377769" y="4925913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4377769" y="5233571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  <a:cs typeface="Calibri"/>
              </a:endParaRPr>
            </a:p>
          </p:txBody>
        </p:sp>
      </p:grpSp>
      <p:grpSp>
        <p:nvGrpSpPr>
          <p:cNvPr id="18440" name="Group 66"/>
          <p:cNvGrpSpPr>
            <a:grpSpLocks/>
          </p:cNvGrpSpPr>
          <p:nvPr/>
        </p:nvGrpSpPr>
        <p:grpSpPr bwMode="auto">
          <a:xfrm>
            <a:off x="15309850" y="5995988"/>
            <a:ext cx="2355850" cy="1976437"/>
            <a:chOff x="1823448" y="4059179"/>
            <a:chExt cx="1064230" cy="995157"/>
          </a:xfrm>
        </p:grpSpPr>
        <p:cxnSp>
          <p:nvCxnSpPr>
            <p:cNvPr id="72" name="Straight Arrow Connector 71"/>
            <p:cNvCxnSpPr>
              <a:stCxn id="68" idx="2"/>
              <a:endCxn id="85" idx="2"/>
            </p:cNvCxnSpPr>
            <p:nvPr/>
          </p:nvCxnSpPr>
          <p:spPr>
            <a:xfrm flipH="1" flipV="1">
              <a:off x="1823448" y="4062376"/>
              <a:ext cx="829727" cy="991960"/>
            </a:xfrm>
            <a:prstGeom prst="straightConnector1">
              <a:avLst/>
            </a:prstGeom>
            <a:ln w="57150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8" idx="2"/>
              <a:endCxn id="84" idx="2"/>
            </p:cNvCxnSpPr>
            <p:nvPr/>
          </p:nvCxnSpPr>
          <p:spPr>
            <a:xfrm flipH="1" flipV="1">
              <a:off x="2355563" y="4059179"/>
              <a:ext cx="297612" cy="995157"/>
            </a:xfrm>
            <a:prstGeom prst="straightConnector1">
              <a:avLst/>
            </a:prstGeom>
            <a:ln w="57150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8" idx="2"/>
              <a:endCxn id="87" idx="2"/>
            </p:cNvCxnSpPr>
            <p:nvPr/>
          </p:nvCxnSpPr>
          <p:spPr>
            <a:xfrm flipV="1">
              <a:off x="2653175" y="4062376"/>
              <a:ext cx="234503" cy="991960"/>
            </a:xfrm>
            <a:prstGeom prst="straightConnector1">
              <a:avLst/>
            </a:prstGeom>
            <a:ln w="57150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14557375" y="7204075"/>
            <a:ext cx="5178425" cy="768350"/>
          </a:xfrm>
          <a:prstGeom prst="rect">
            <a:avLst/>
          </a:prstGeom>
          <a:solidFill>
            <a:sysClr val="window" lastClr="FFFFFF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</a:rPr>
              <a:t>batches of X seconds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4249400" y="4800600"/>
            <a:ext cx="4673600" cy="769938"/>
          </a:xfrm>
          <a:prstGeom prst="rect">
            <a:avLst/>
          </a:prstGeom>
          <a:solidFill>
            <a:sysClr val="window" lastClr="FFFFFF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</a:rPr>
              <a:t>l</a:t>
            </a:r>
            <a:r>
              <a:rPr lang="en-US" sz="4400" kern="0" dirty="0" err="1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</a:rPr>
              <a:t>ive</a:t>
            </a:r>
            <a:r>
              <a:rPr lang="en-US" sz="4400" kern="0" dirty="0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</a:rPr>
              <a:t> data stream</a:t>
            </a:r>
          </a:p>
        </p:txBody>
      </p:sp>
      <p:grpSp>
        <p:nvGrpSpPr>
          <p:cNvPr id="18443" name="Group 89"/>
          <p:cNvGrpSpPr>
            <a:grpSpLocks/>
          </p:cNvGrpSpPr>
          <p:nvPr/>
        </p:nvGrpSpPr>
        <p:grpSpPr bwMode="auto">
          <a:xfrm>
            <a:off x="14859000" y="9431338"/>
            <a:ext cx="4191000" cy="1201737"/>
            <a:chOff x="15712706" y="10151158"/>
            <a:chExt cx="4191000" cy="1201983"/>
          </a:xfrm>
        </p:grpSpPr>
        <p:grpSp>
          <p:nvGrpSpPr>
            <p:cNvPr id="18445" name="Group 65"/>
            <p:cNvGrpSpPr>
              <a:grpSpLocks/>
            </p:cNvGrpSpPr>
            <p:nvPr/>
          </p:nvGrpSpPr>
          <p:grpSpPr bwMode="auto">
            <a:xfrm>
              <a:off x="15712706" y="10151158"/>
              <a:ext cx="4081598" cy="640089"/>
              <a:chOff x="3519264" y="4541124"/>
              <a:chExt cx="1843853" cy="322227"/>
            </a:xfrm>
          </p:grpSpPr>
          <p:sp>
            <p:nvSpPr>
              <p:cNvPr id="75" name="Right Arrow 74"/>
              <p:cNvSpPr>
                <a:spLocks noChangeArrowheads="1"/>
              </p:cNvSpPr>
              <p:nvPr/>
            </p:nvSpPr>
            <p:spPr bwMode="auto">
              <a:xfrm rot="10800000">
                <a:off x="3519264" y="4541124"/>
                <a:ext cx="262477" cy="322128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rotWithShape="1">
                <a:gsLst>
                  <a:gs pos="0">
                    <a:srgbClr val="038BE7"/>
                  </a:gs>
                  <a:gs pos="100000">
                    <a:srgbClr val="86C5FF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kern="0">
                  <a:solidFill>
                    <a:sysClr val="window" lastClr="FFFFFF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4430044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kern="0">
                  <a:solidFill>
                    <a:sysClr val="window" lastClr="FFFFFF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3897919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kern="0">
                  <a:solidFill>
                    <a:sysClr val="window" lastClr="FFFFFF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4965038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kern="0">
                  <a:solidFill>
                    <a:sysClr val="window" lastClr="FFFFFF"/>
                  </a:solidFill>
                  <a:latin typeface="Calibri"/>
                  <a:ea typeface="+mn-ea"/>
                  <a:cs typeface="Calibri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5738106" y="10583046"/>
              <a:ext cx="4165600" cy="7700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 kern="0" dirty="0">
                  <a:solidFill>
                    <a:sysClr val="windowText" lastClr="000000"/>
                  </a:solidFill>
                  <a:latin typeface="Calibri"/>
                  <a:ea typeface="ヒラギノ角ゴ ProN W3" charset="0"/>
                  <a:cs typeface="Calibri"/>
                </a:rPr>
                <a:t>processed results</a:t>
              </a:r>
            </a:p>
          </p:txBody>
        </p:sp>
      </p:grpSp>
      <p:sp>
        <p:nvSpPr>
          <p:cNvPr id="132" name="Content Placeholder 2"/>
          <p:cNvSpPr txBox="1">
            <a:spLocks/>
          </p:cNvSpPr>
          <p:nvPr/>
        </p:nvSpPr>
        <p:spPr bwMode="auto">
          <a:xfrm>
            <a:off x="1219200" y="5791200"/>
            <a:ext cx="12877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774700" indent="-457200" eaLnBrk="0" hangingPunct="0">
              <a:spcBef>
                <a:spcPts val="3600"/>
              </a:spcBef>
              <a:buClr>
                <a:srgbClr val="D11349"/>
              </a:buClr>
              <a:buSzPct val="100000"/>
              <a:buFont typeface="Wingdings" pitchFamily="2" charset="2"/>
              <a:buChar char="§"/>
            </a:pPr>
            <a:r>
              <a:rPr lang="en-US" sz="4400">
                <a:solidFill>
                  <a:srgbClr val="0C0F20"/>
                </a:solidFill>
                <a:latin typeface="Calibri" pitchFamily="34" charset="0"/>
                <a:sym typeface="Arial" pitchFamily="34" charset="0"/>
              </a:rPr>
              <a:t>Batch sizes as low as ½ second, latency ~ 1 second</a:t>
            </a:r>
          </a:p>
          <a:p>
            <a:pPr marL="774700" indent="-457200" eaLnBrk="0" hangingPunct="0">
              <a:spcBef>
                <a:spcPts val="3600"/>
              </a:spcBef>
              <a:buClr>
                <a:srgbClr val="D11349"/>
              </a:buClr>
              <a:buSzPct val="100000"/>
              <a:buFont typeface="Wingdings" pitchFamily="2" charset="2"/>
              <a:buChar char="§"/>
            </a:pPr>
            <a:r>
              <a:rPr lang="en-US" sz="4400">
                <a:solidFill>
                  <a:srgbClr val="0C0F20"/>
                </a:solidFill>
                <a:latin typeface="Calibri" pitchFamily="34" charset="0"/>
                <a:sym typeface="Arial" pitchFamily="34" charset="0"/>
              </a:rPr>
              <a:t>Potential for combining batch processing and streaming processing in the same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Example 1 – Get hashtags from Twitter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4000" dirty="0" err="1" smtClean="0"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 smtClean="0">
                <a:solidFill>
                  <a:srgbClr val="B50B1B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4000" dirty="0" smtClean="0">
                <a:solidFill>
                  <a:schemeClr val="accent4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= </a:t>
            </a:r>
            <a:r>
              <a:rPr lang="en-US" sz="4000" dirty="0" err="1" smtClean="0">
                <a:latin typeface="Consolas"/>
                <a:cs typeface="Consolas"/>
                <a:sym typeface="Arial" charset="0"/>
              </a:rPr>
              <a:t>ssc.</a:t>
            </a:r>
            <a:r>
              <a:rPr lang="en-US" sz="4000" dirty="0" err="1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twitterStream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(&lt;Twitter username&gt;, &lt;Twitter password&gt;)</a:t>
            </a:r>
          </a:p>
          <a:p>
            <a:pPr marL="0" indent="0">
              <a:buFont typeface="Wingdings" charset="0"/>
              <a:buNone/>
              <a:defRPr/>
            </a:pPr>
            <a:endParaRPr lang="en-US" sz="6000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endParaRPr lang="en-US" sz="4800" dirty="0">
              <a:sym typeface="Arial" charset="0"/>
            </a:endParaRPr>
          </a:p>
        </p:txBody>
      </p:sp>
      <p:sp>
        <p:nvSpPr>
          <p:cNvPr id="81" name="Rounded Rectangular Callout 80"/>
          <p:cNvSpPr/>
          <p:nvPr/>
        </p:nvSpPr>
        <p:spPr>
          <a:xfrm>
            <a:off x="1219200" y="4191000"/>
            <a:ext cx="13944600" cy="1371600"/>
          </a:xfrm>
          <a:prstGeom prst="wedgeRoundRectCallout">
            <a:avLst>
              <a:gd name="adj1" fmla="val -32316"/>
              <a:gd name="adj2" fmla="val -91974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b="1" dirty="0" err="1">
                <a:solidFill>
                  <a:srgbClr val="000000"/>
                </a:solidFill>
                <a:latin typeface="Calibri"/>
                <a:cs typeface="Calibri"/>
              </a:rPr>
              <a:t>DStream</a:t>
            </a: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: a sequence of RDD representing a stream of data</a:t>
            </a:r>
          </a:p>
        </p:txBody>
      </p:sp>
      <p:grpSp>
        <p:nvGrpSpPr>
          <p:cNvPr id="18436" name="Group 84"/>
          <p:cNvGrpSpPr>
            <a:grpSpLocks/>
          </p:cNvGrpSpPr>
          <p:nvPr/>
        </p:nvGrpSpPr>
        <p:grpSpPr bwMode="auto">
          <a:xfrm>
            <a:off x="7788275" y="8039100"/>
            <a:ext cx="2225675" cy="592138"/>
            <a:chOff x="7918600" y="4832650"/>
            <a:chExt cx="2458447" cy="653855"/>
          </a:xfrm>
        </p:grpSpPr>
        <p:sp>
          <p:nvSpPr>
            <p:cNvPr id="86" name="Alternate Process 85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87" name="Straight Connector 86"/>
            <p:cNvCxnSpPr>
              <a:cxnSpLocks noChangeShapeType="1"/>
              <a:stCxn id="86" idx="0"/>
              <a:endCxn id="86" idx="2"/>
            </p:cNvCxnSpPr>
            <p:nvPr/>
          </p:nvCxnSpPr>
          <p:spPr bwMode="auto">
            <a:xfrm>
              <a:off x="9147824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88" name="Straight Connector 87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89" name="Straight Connector 88"/>
            <p:cNvCxnSpPr>
              <a:cxnSpLocks noChangeShapeType="1"/>
            </p:cNvCxnSpPr>
            <p:nvPr/>
          </p:nvCxnSpPr>
          <p:spPr bwMode="auto">
            <a:xfrm>
              <a:off x="8548117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18437" name="Group 89"/>
          <p:cNvGrpSpPr>
            <a:grpSpLocks/>
          </p:cNvGrpSpPr>
          <p:nvPr/>
        </p:nvGrpSpPr>
        <p:grpSpPr bwMode="auto">
          <a:xfrm>
            <a:off x="7646988" y="8742363"/>
            <a:ext cx="2614612" cy="760412"/>
            <a:chOff x="7762239" y="5609988"/>
            <a:chExt cx="2889827" cy="840669"/>
          </a:xfrm>
        </p:grpSpPr>
        <p:pic>
          <p:nvPicPr>
            <p:cNvPr id="19490" name="Picture 90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91" name="Picture 91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92" name="Picture 92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93" name="Picture 93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7620000" y="6538913"/>
            <a:ext cx="12192000" cy="1033462"/>
            <a:chOff x="3523416" y="4511948"/>
            <a:chExt cx="1861716" cy="322227"/>
          </a:xfrm>
        </p:grpSpPr>
        <p:sp>
          <p:nvSpPr>
            <p:cNvPr id="96" name="Right Arrow 95"/>
            <p:cNvSpPr>
              <a:spLocks noChangeArrowheads="1"/>
            </p:cNvSpPr>
            <p:nvPr/>
          </p:nvSpPr>
          <p:spPr bwMode="auto">
            <a:xfrm>
              <a:off x="5122601" y="4511948"/>
              <a:ext cx="262531" cy="322227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kern="0">
                <a:solidFill>
                  <a:schemeClr val="tx1"/>
                </a:solidFill>
                <a:latin typeface="Calibri"/>
                <a:ea typeface="+mn-ea"/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4055750" y="4600053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kern="0" dirty="0">
                  <a:solidFill>
                    <a:schemeClr val="tx1"/>
                  </a:solidFill>
                  <a:latin typeface="Calibri"/>
                  <a:ea typeface="+mn-ea"/>
                </a:rPr>
                <a:t>batch @ t+1</a:t>
              </a: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3523416" y="4603518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kern="0" dirty="0">
                  <a:solidFill>
                    <a:schemeClr val="tx1"/>
                  </a:solidFill>
                  <a:latin typeface="Calibri"/>
                  <a:ea typeface="+mn-ea"/>
                </a:rPr>
                <a:t>b</a:t>
              </a:r>
              <a:r>
                <a:rPr lang="en-US" sz="3600" kern="0" dirty="0" err="1">
                  <a:solidFill>
                    <a:schemeClr val="tx1"/>
                  </a:solidFill>
                  <a:latin typeface="Calibri"/>
                  <a:ea typeface="+mn-ea"/>
                </a:rPr>
                <a:t>atch</a:t>
              </a:r>
              <a:r>
                <a:rPr lang="en-US" sz="3600" kern="0" dirty="0">
                  <a:solidFill>
                    <a:schemeClr val="tx1"/>
                  </a:solidFill>
                  <a:latin typeface="Calibri"/>
                  <a:ea typeface="+mn-ea"/>
                </a:rPr>
                <a:t> @ t</a:t>
              </a: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4587600" y="4603518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kern="0" dirty="0">
                  <a:solidFill>
                    <a:schemeClr val="tx1"/>
                  </a:solidFill>
                  <a:latin typeface="Calibri"/>
                  <a:ea typeface="+mn-ea"/>
                </a:rPr>
                <a:t>batch @ t+2</a:t>
              </a:r>
            </a:p>
          </p:txBody>
        </p:sp>
      </p:grpSp>
      <p:grpSp>
        <p:nvGrpSpPr>
          <p:cNvPr id="18440" name="Group 110"/>
          <p:cNvGrpSpPr>
            <a:grpSpLocks/>
          </p:cNvGrpSpPr>
          <p:nvPr/>
        </p:nvGrpSpPr>
        <p:grpSpPr bwMode="auto">
          <a:xfrm>
            <a:off x="11163300" y="8742363"/>
            <a:ext cx="2614613" cy="760412"/>
            <a:chOff x="7762239" y="5609988"/>
            <a:chExt cx="2889827" cy="840669"/>
          </a:xfrm>
        </p:grpSpPr>
        <p:pic>
          <p:nvPicPr>
            <p:cNvPr id="19482" name="Picture 158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83" name="Picture 161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84" name="Picture 162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85" name="Picture 163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442" name="Group 169"/>
          <p:cNvGrpSpPr>
            <a:grpSpLocks/>
          </p:cNvGrpSpPr>
          <p:nvPr/>
        </p:nvGrpSpPr>
        <p:grpSpPr bwMode="auto">
          <a:xfrm>
            <a:off x="14611350" y="8742363"/>
            <a:ext cx="2614613" cy="760412"/>
            <a:chOff x="7762239" y="5609988"/>
            <a:chExt cx="2889827" cy="840669"/>
          </a:xfrm>
        </p:grpSpPr>
        <p:pic>
          <p:nvPicPr>
            <p:cNvPr id="19478" name="Picture 170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79" name="Picture 171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80" name="Picture 172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81" name="Picture 173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3124200" y="7916863"/>
            <a:ext cx="49530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alibri" pitchFamily="34" charset="0"/>
              </a:rPr>
              <a:t>tweets DStream</a:t>
            </a:r>
          </a:p>
        </p:txBody>
      </p:sp>
      <p:sp>
        <p:nvSpPr>
          <p:cNvPr id="176" name="Rounded Rectangular Callout 175"/>
          <p:cNvSpPr/>
          <p:nvPr/>
        </p:nvSpPr>
        <p:spPr>
          <a:xfrm>
            <a:off x="16002000" y="9753600"/>
            <a:ext cx="7162800" cy="1524000"/>
          </a:xfrm>
          <a:prstGeom prst="wedgeRoundRectCallout">
            <a:avLst>
              <a:gd name="adj1" fmla="val -41475"/>
              <a:gd name="adj2" fmla="val -126510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stored in memory as an RDD (immutable, distributed)</a:t>
            </a:r>
          </a:p>
        </p:txBody>
      </p:sp>
      <p:grpSp>
        <p:nvGrpSpPr>
          <p:cNvPr id="42" name="Group 84"/>
          <p:cNvGrpSpPr>
            <a:grpSpLocks/>
          </p:cNvGrpSpPr>
          <p:nvPr/>
        </p:nvGrpSpPr>
        <p:grpSpPr bwMode="auto">
          <a:xfrm>
            <a:off x="11296650" y="8048625"/>
            <a:ext cx="2225675" cy="592138"/>
            <a:chOff x="7918600" y="4832650"/>
            <a:chExt cx="2458447" cy="653855"/>
          </a:xfrm>
        </p:grpSpPr>
        <p:sp>
          <p:nvSpPr>
            <p:cNvPr id="43" name="Alternate Process 42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44" name="Straight Connector 43"/>
            <p:cNvCxnSpPr>
              <a:cxnSpLocks noChangeShapeType="1"/>
              <a:stCxn id="43" idx="0"/>
              <a:endCxn id="43" idx="2"/>
            </p:cNvCxnSpPr>
            <p:nvPr/>
          </p:nvCxnSpPr>
          <p:spPr bwMode="auto">
            <a:xfrm>
              <a:off x="9147824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45" name="Straight Connector 44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46" name="Straight Connector 45"/>
            <p:cNvCxnSpPr>
              <a:cxnSpLocks noChangeShapeType="1"/>
            </p:cNvCxnSpPr>
            <p:nvPr/>
          </p:nvCxnSpPr>
          <p:spPr bwMode="auto">
            <a:xfrm>
              <a:off x="8548117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47" name="Group 84"/>
          <p:cNvGrpSpPr>
            <a:grpSpLocks/>
          </p:cNvGrpSpPr>
          <p:nvPr/>
        </p:nvGrpSpPr>
        <p:grpSpPr bwMode="auto">
          <a:xfrm>
            <a:off x="14725650" y="8048625"/>
            <a:ext cx="2225675" cy="592138"/>
            <a:chOff x="7918600" y="4832650"/>
            <a:chExt cx="2458447" cy="653855"/>
          </a:xfrm>
        </p:grpSpPr>
        <p:sp>
          <p:nvSpPr>
            <p:cNvPr id="48" name="Alternate Process 47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49" name="Straight Connector 48"/>
            <p:cNvCxnSpPr>
              <a:cxnSpLocks noChangeShapeType="1"/>
              <a:stCxn id="48" idx="0"/>
              <a:endCxn id="48" idx="2"/>
            </p:cNvCxnSpPr>
            <p:nvPr/>
          </p:nvCxnSpPr>
          <p:spPr bwMode="auto">
            <a:xfrm>
              <a:off x="9147824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50" name="Straight Connector 49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51" name="Straight Connector 50"/>
            <p:cNvCxnSpPr>
              <a:cxnSpLocks noChangeShapeType="1"/>
            </p:cNvCxnSpPr>
            <p:nvPr/>
          </p:nvCxnSpPr>
          <p:spPr bwMode="auto">
            <a:xfrm>
              <a:off x="8548117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828800" y="6621463"/>
            <a:ext cx="83820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alibri" pitchFamily="34" charset="0"/>
              </a:rPr>
              <a:t>Twitter Streaming 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75" grpId="0"/>
      <p:bldP spid="176" grpId="0" animBg="1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Example 1 – Get hashtags from Twitter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9800" y="2971800"/>
            <a:ext cx="22390100" cy="31242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tweets = </a:t>
            </a:r>
            <a:r>
              <a:rPr 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ssc.twitterStream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(&lt;Twitter username&gt;, &lt;Twitter password&gt;)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4000" dirty="0" err="1"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 err="1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4000" dirty="0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= </a:t>
            </a:r>
            <a:r>
              <a:rPr lang="en-US" sz="4000" dirty="0" err="1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4000" dirty="0" err="1">
                <a:latin typeface="Consolas"/>
                <a:cs typeface="Consolas"/>
                <a:sym typeface="Arial" charset="0"/>
              </a:rPr>
              <a:t>.</a:t>
            </a:r>
            <a:r>
              <a:rPr lang="en-US" sz="4000" dirty="0" err="1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flatMap</a:t>
            </a:r>
            <a:r>
              <a:rPr lang="en-US" sz="4000" dirty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(status =&gt; </a:t>
            </a:r>
            <a:r>
              <a:rPr lang="en-US" sz="4000" dirty="0" err="1">
                <a:latin typeface="Consolas"/>
                <a:cs typeface="Consolas"/>
                <a:sym typeface="Arial" charset="0"/>
              </a:rPr>
              <a:t>getTags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(status))</a:t>
            </a:r>
          </a:p>
          <a:p>
            <a:pPr marL="0" indent="0">
              <a:buFont typeface="Wingdings" charset="0"/>
              <a:buNone/>
              <a:defRPr/>
            </a:pPr>
            <a:endParaRPr lang="en-US" sz="6000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endParaRPr lang="en-US" sz="4800" dirty="0">
              <a:sym typeface="Arial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651750" y="8621713"/>
            <a:ext cx="3168650" cy="3189287"/>
            <a:chOff x="7651750" y="8621713"/>
            <a:chExt cx="3168445" cy="3189287"/>
          </a:xfrm>
        </p:grpSpPr>
        <p:grpSp>
          <p:nvGrpSpPr>
            <p:cNvPr id="20553" name="Group 18"/>
            <p:cNvGrpSpPr>
              <a:grpSpLocks/>
            </p:cNvGrpSpPr>
            <p:nvPr/>
          </p:nvGrpSpPr>
          <p:grpSpPr bwMode="auto">
            <a:xfrm>
              <a:off x="7651750" y="11050588"/>
              <a:ext cx="2614613" cy="760412"/>
              <a:chOff x="13968431" y="5604337"/>
              <a:chExt cx="2889827" cy="840669"/>
            </a:xfrm>
          </p:grpSpPr>
          <p:pic>
            <p:nvPicPr>
              <p:cNvPr id="20561" name="Picture 19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62" name="Picture 20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63" name="Picture 21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64" name="Picture 22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554" name="Group 23"/>
            <p:cNvGrpSpPr>
              <a:grpSpLocks/>
            </p:cNvGrpSpPr>
            <p:nvPr/>
          </p:nvGrpSpPr>
          <p:grpSpPr bwMode="auto">
            <a:xfrm>
              <a:off x="7767638" y="10323513"/>
              <a:ext cx="2224087" cy="590550"/>
              <a:chOff x="7918600" y="4832650"/>
              <a:chExt cx="2458447" cy="653855"/>
            </a:xfrm>
          </p:grpSpPr>
          <p:sp>
            <p:nvSpPr>
              <p:cNvPr id="25" name="Alternate Process 24"/>
              <p:cNvSpPr>
                <a:spLocks noChangeArrowheads="1"/>
              </p:cNvSpPr>
              <p:nvPr/>
            </p:nvSpPr>
            <p:spPr bwMode="auto">
              <a:xfrm>
                <a:off x="7918592" y="4846711"/>
                <a:ext cx="2458288" cy="629248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38100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  <a:ea typeface="+mn-ea"/>
                </a:endParaRPr>
              </a:p>
            </p:txBody>
          </p:sp>
          <p:cxnSp>
            <p:nvCxnSpPr>
              <p:cNvPr id="26" name="Straight Connector 25"/>
              <p:cNvCxnSpPr>
                <a:cxnSpLocks noChangeShapeType="1"/>
                <a:stCxn id="25" idx="0"/>
                <a:endCxn id="25" idx="2"/>
              </p:cNvCxnSpPr>
              <p:nvPr/>
            </p:nvCxnSpPr>
            <p:spPr bwMode="auto">
              <a:xfrm>
                <a:off x="9148613" y="4846711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27" name="Straight Connector 26"/>
              <p:cNvCxnSpPr>
                <a:cxnSpLocks noChangeShapeType="1"/>
              </p:cNvCxnSpPr>
              <p:nvPr/>
            </p:nvCxnSpPr>
            <p:spPr bwMode="auto">
              <a:xfrm>
                <a:off x="9785558" y="4832650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28" name="Straight Connector 27"/>
              <p:cNvCxnSpPr>
                <a:cxnSpLocks noChangeShapeType="1"/>
              </p:cNvCxnSpPr>
              <p:nvPr/>
            </p:nvCxnSpPr>
            <p:spPr bwMode="auto">
              <a:xfrm>
                <a:off x="8548517" y="4857257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sp>
          <p:nvSpPr>
            <p:cNvPr id="20555" name="TextBox 62"/>
            <p:cNvSpPr txBox="1">
              <a:spLocks noChangeArrowheads="1"/>
            </p:cNvSpPr>
            <p:nvPr/>
          </p:nvSpPr>
          <p:spPr bwMode="auto">
            <a:xfrm>
              <a:off x="8778875" y="9457615"/>
              <a:ext cx="2041320" cy="553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lang="en-US" sz="3600">
                  <a:latin typeface="Calibri" pitchFamily="34" charset="0"/>
                </a:rPr>
                <a:t>flatMap</a:t>
              </a:r>
            </a:p>
          </p:txBody>
        </p:sp>
        <p:cxnSp>
          <p:nvCxnSpPr>
            <p:cNvPr id="109" name="Straight Arrow Connector 108"/>
            <p:cNvCxnSpPr>
              <a:stCxn id="9" idx="2"/>
              <a:endCxn id="25" idx="0"/>
            </p:cNvCxnSpPr>
            <p:nvPr/>
          </p:nvCxnSpPr>
          <p:spPr bwMode="auto">
            <a:xfrm flipH="1">
              <a:off x="8878809" y="8621713"/>
              <a:ext cx="22224" cy="1714500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1168063" y="8621713"/>
            <a:ext cx="3168650" cy="3189287"/>
            <a:chOff x="11168063" y="8621713"/>
            <a:chExt cx="3168091" cy="3189287"/>
          </a:xfrm>
        </p:grpSpPr>
        <p:sp>
          <p:nvSpPr>
            <p:cNvPr id="20541" name="TextBox 131"/>
            <p:cNvSpPr txBox="1">
              <a:spLocks noChangeArrowheads="1"/>
            </p:cNvSpPr>
            <p:nvPr/>
          </p:nvSpPr>
          <p:spPr bwMode="auto">
            <a:xfrm>
              <a:off x="12294834" y="9457615"/>
              <a:ext cx="2041320" cy="553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lang="en-US" sz="3600">
                  <a:latin typeface="Calibri" pitchFamily="34" charset="0"/>
                </a:rPr>
                <a:t>flatMap</a:t>
              </a:r>
            </a:p>
          </p:txBody>
        </p:sp>
        <p:grpSp>
          <p:nvGrpSpPr>
            <p:cNvPr id="20542" name="Group 121"/>
            <p:cNvGrpSpPr>
              <a:grpSpLocks/>
            </p:cNvGrpSpPr>
            <p:nvPr/>
          </p:nvGrpSpPr>
          <p:grpSpPr bwMode="auto">
            <a:xfrm>
              <a:off x="11168063" y="11050588"/>
              <a:ext cx="2614612" cy="760412"/>
              <a:chOff x="13968431" y="5604337"/>
              <a:chExt cx="2889827" cy="840669"/>
            </a:xfrm>
          </p:grpSpPr>
          <p:pic>
            <p:nvPicPr>
              <p:cNvPr id="20549" name="Picture 122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50" name="Picture 123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51" name="Picture 124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52" name="Picture 125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543" name="Group 126"/>
            <p:cNvGrpSpPr>
              <a:grpSpLocks/>
            </p:cNvGrpSpPr>
            <p:nvPr/>
          </p:nvGrpSpPr>
          <p:grpSpPr bwMode="auto">
            <a:xfrm>
              <a:off x="11283950" y="10323513"/>
              <a:ext cx="2224088" cy="590550"/>
              <a:chOff x="7918600" y="4832650"/>
              <a:chExt cx="2458447" cy="653855"/>
            </a:xfrm>
          </p:grpSpPr>
          <p:sp>
            <p:nvSpPr>
              <p:cNvPr id="128" name="Alternate Process 127"/>
              <p:cNvSpPr>
                <a:spLocks noChangeArrowheads="1"/>
              </p:cNvSpPr>
              <p:nvPr/>
            </p:nvSpPr>
            <p:spPr bwMode="auto">
              <a:xfrm>
                <a:off x="7918578" y="4846711"/>
                <a:ext cx="2458014" cy="629248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38100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  <a:ea typeface="+mn-ea"/>
                </a:endParaRPr>
              </a:p>
            </p:txBody>
          </p:sp>
          <p:cxnSp>
            <p:nvCxnSpPr>
              <p:cNvPr id="129" name="Straight Connector 128"/>
              <p:cNvCxnSpPr>
                <a:cxnSpLocks noChangeShapeType="1"/>
                <a:stCxn id="128" idx="0"/>
                <a:endCxn id="128" idx="2"/>
              </p:cNvCxnSpPr>
              <p:nvPr/>
            </p:nvCxnSpPr>
            <p:spPr bwMode="auto">
              <a:xfrm>
                <a:off x="9148462" y="4846711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30" name="Straight Connector 129"/>
              <p:cNvCxnSpPr>
                <a:cxnSpLocks noChangeShapeType="1"/>
              </p:cNvCxnSpPr>
              <p:nvPr/>
            </p:nvCxnSpPr>
            <p:spPr bwMode="auto">
              <a:xfrm>
                <a:off x="9785335" y="4832650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31" name="Straight Connector 130"/>
              <p:cNvCxnSpPr>
                <a:cxnSpLocks noChangeShapeType="1"/>
              </p:cNvCxnSpPr>
              <p:nvPr/>
            </p:nvCxnSpPr>
            <p:spPr bwMode="auto">
              <a:xfrm>
                <a:off x="8548433" y="4857257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cxnSp>
          <p:nvCxnSpPr>
            <p:cNvPr id="133" name="Straight Arrow Connector 132"/>
            <p:cNvCxnSpPr>
              <a:stCxn id="113" idx="2"/>
              <a:endCxn id="128" idx="0"/>
            </p:cNvCxnSpPr>
            <p:nvPr/>
          </p:nvCxnSpPr>
          <p:spPr bwMode="auto">
            <a:xfrm flipH="1">
              <a:off x="12394984" y="8621713"/>
              <a:ext cx="22221" cy="1714500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4570075" y="8621713"/>
            <a:ext cx="3213100" cy="3189287"/>
            <a:chOff x="14570075" y="8621713"/>
            <a:chExt cx="3213099" cy="3189287"/>
          </a:xfrm>
        </p:grpSpPr>
        <p:sp>
          <p:nvSpPr>
            <p:cNvPr id="20528" name="TextBox 153"/>
            <p:cNvSpPr txBox="1">
              <a:spLocks noChangeArrowheads="1"/>
            </p:cNvSpPr>
            <p:nvPr/>
          </p:nvSpPr>
          <p:spPr bwMode="auto">
            <a:xfrm>
              <a:off x="15741854" y="9457615"/>
              <a:ext cx="2041320" cy="553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lang="en-US" sz="3600">
                  <a:latin typeface="Calibri" pitchFamily="34" charset="0"/>
                </a:rPr>
                <a:t>flatMap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4507368" y="10346532"/>
              <a:ext cx="773113" cy="6477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Arial" pitchFamily="34" charset="0"/>
                </a:rPr>
                <a:t>…</a:t>
              </a:r>
            </a:p>
          </p:txBody>
        </p:sp>
        <p:grpSp>
          <p:nvGrpSpPr>
            <p:cNvPr id="20530" name="Group 143"/>
            <p:cNvGrpSpPr>
              <a:grpSpLocks/>
            </p:cNvGrpSpPr>
            <p:nvPr/>
          </p:nvGrpSpPr>
          <p:grpSpPr bwMode="auto">
            <a:xfrm>
              <a:off x="14614525" y="11050588"/>
              <a:ext cx="2614613" cy="760412"/>
              <a:chOff x="13968431" y="5604337"/>
              <a:chExt cx="2889827" cy="840669"/>
            </a:xfrm>
          </p:grpSpPr>
          <p:pic>
            <p:nvPicPr>
              <p:cNvPr id="20537" name="Picture 144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38" name="Picture 145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39" name="Picture 146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40" name="Picture 147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531" name="Group 148"/>
            <p:cNvGrpSpPr>
              <a:grpSpLocks/>
            </p:cNvGrpSpPr>
            <p:nvPr/>
          </p:nvGrpSpPr>
          <p:grpSpPr bwMode="auto">
            <a:xfrm>
              <a:off x="14730413" y="10323513"/>
              <a:ext cx="2224087" cy="590550"/>
              <a:chOff x="7918600" y="4832650"/>
              <a:chExt cx="2458447" cy="653855"/>
            </a:xfrm>
          </p:grpSpPr>
          <p:sp>
            <p:nvSpPr>
              <p:cNvPr id="150" name="Alternate Process 149"/>
              <p:cNvSpPr>
                <a:spLocks noChangeArrowheads="1"/>
              </p:cNvSpPr>
              <p:nvPr/>
            </p:nvSpPr>
            <p:spPr bwMode="auto">
              <a:xfrm>
                <a:off x="7918600" y="4846711"/>
                <a:ext cx="2458446" cy="629248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38100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  <a:ea typeface="+mn-ea"/>
                </a:endParaRPr>
              </a:p>
            </p:txBody>
          </p:sp>
          <p:cxnSp>
            <p:nvCxnSpPr>
              <p:cNvPr id="151" name="Straight Connector 150"/>
              <p:cNvCxnSpPr>
                <a:cxnSpLocks noChangeShapeType="1"/>
                <a:stCxn id="150" idx="0"/>
                <a:endCxn id="150" idx="2"/>
              </p:cNvCxnSpPr>
              <p:nvPr/>
            </p:nvCxnSpPr>
            <p:spPr bwMode="auto">
              <a:xfrm>
                <a:off x="9148700" y="4846711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52" name="Straight Connector 151"/>
              <p:cNvCxnSpPr>
                <a:cxnSpLocks noChangeShapeType="1"/>
              </p:cNvCxnSpPr>
              <p:nvPr/>
            </p:nvCxnSpPr>
            <p:spPr bwMode="auto">
              <a:xfrm>
                <a:off x="9785686" y="4832650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53" name="Straight Connector 152"/>
              <p:cNvCxnSpPr>
                <a:cxnSpLocks noChangeShapeType="1"/>
              </p:cNvCxnSpPr>
              <p:nvPr/>
            </p:nvCxnSpPr>
            <p:spPr bwMode="auto">
              <a:xfrm>
                <a:off x="8548565" y="4857257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cxnSp>
          <p:nvCxnSpPr>
            <p:cNvPr id="155" name="Straight Arrow Connector 154"/>
            <p:cNvCxnSpPr>
              <a:stCxn id="135" idx="2"/>
              <a:endCxn id="150" idx="0"/>
            </p:cNvCxnSpPr>
            <p:nvPr/>
          </p:nvCxnSpPr>
          <p:spPr bwMode="auto">
            <a:xfrm flipH="1">
              <a:off x="15843250" y="8621713"/>
              <a:ext cx="20638" cy="1714500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3" name="Rounded Rectangular Callout 162"/>
          <p:cNvSpPr/>
          <p:nvPr/>
        </p:nvSpPr>
        <p:spPr>
          <a:xfrm>
            <a:off x="5867400" y="5029200"/>
            <a:ext cx="16840200" cy="1066800"/>
          </a:xfrm>
          <a:prstGeom prst="wedgeRoundRectCallout">
            <a:avLst>
              <a:gd name="adj1" fmla="val -33903"/>
              <a:gd name="adj2" fmla="val -105203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b="1" dirty="0">
                <a:solidFill>
                  <a:srgbClr val="000000"/>
                </a:solidFill>
                <a:latin typeface="Calibri"/>
                <a:cs typeface="Calibri"/>
              </a:rPr>
              <a:t>transformation</a:t>
            </a: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: modify data in one </a:t>
            </a:r>
            <a:r>
              <a:rPr lang="en-US" sz="4400" dirty="0" err="1">
                <a:solidFill>
                  <a:srgbClr val="000000"/>
                </a:solidFill>
                <a:latin typeface="Calibri"/>
                <a:cs typeface="Calibri"/>
              </a:rPr>
              <a:t>Dstream</a:t>
            </a: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 to create another </a:t>
            </a:r>
            <a:r>
              <a:rPr lang="en-US" sz="4400" dirty="0" err="1">
                <a:solidFill>
                  <a:srgbClr val="000000"/>
                </a:solidFill>
                <a:latin typeface="Calibri"/>
                <a:cs typeface="Calibri"/>
              </a:rPr>
              <a:t>DStream</a:t>
            </a: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165" name="Rounded Rectangular Callout 164"/>
          <p:cNvSpPr/>
          <p:nvPr/>
        </p:nvSpPr>
        <p:spPr>
          <a:xfrm>
            <a:off x="914400" y="5029200"/>
            <a:ext cx="3886200" cy="1066800"/>
          </a:xfrm>
          <a:prstGeom prst="wedgeRoundRectCallout">
            <a:avLst>
              <a:gd name="adj1" fmla="val -14849"/>
              <a:gd name="adj2" fmla="val -98253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new </a:t>
            </a:r>
            <a:r>
              <a:rPr lang="en-US" sz="4400" dirty="0" err="1">
                <a:solidFill>
                  <a:srgbClr val="000000"/>
                </a:solidFill>
                <a:latin typeface="Calibri"/>
                <a:cs typeface="Calibri"/>
              </a:rPr>
              <a:t>DStream</a:t>
            </a:r>
            <a:endParaRPr lang="en-US" sz="4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7" name="Rounded Rectangular Callout 166"/>
          <p:cNvSpPr/>
          <p:nvPr/>
        </p:nvSpPr>
        <p:spPr>
          <a:xfrm>
            <a:off x="17526000" y="10287000"/>
            <a:ext cx="5181600" cy="1371600"/>
          </a:xfrm>
          <a:prstGeom prst="wedgeRoundRectCallout">
            <a:avLst>
              <a:gd name="adj1" fmla="val -59817"/>
              <a:gd name="adj2" fmla="val -22499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Calibri"/>
                <a:cs typeface="Calibri"/>
              </a:rPr>
              <a:t>new RDDs created for every batch </a:t>
            </a:r>
          </a:p>
        </p:txBody>
      </p:sp>
      <p:grpSp>
        <p:nvGrpSpPr>
          <p:cNvPr id="20489" name="Group 2"/>
          <p:cNvGrpSpPr>
            <a:grpSpLocks/>
          </p:cNvGrpSpPr>
          <p:nvPr/>
        </p:nvGrpSpPr>
        <p:grpSpPr bwMode="auto">
          <a:xfrm>
            <a:off x="3124200" y="6538913"/>
            <a:ext cx="16687800" cy="3367087"/>
            <a:chOff x="3124200" y="6538913"/>
            <a:chExt cx="16687800" cy="3367087"/>
          </a:xfrm>
        </p:grpSpPr>
        <p:sp>
          <p:nvSpPr>
            <p:cNvPr id="160" name="Rectangle 159"/>
            <p:cNvSpPr/>
            <p:nvPr/>
          </p:nvSpPr>
          <p:spPr bwMode="auto">
            <a:xfrm>
              <a:off x="5181600" y="7467600"/>
              <a:ext cx="3505200" cy="24384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7000">
                  <a:schemeClr val="bg1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grpSp>
          <p:nvGrpSpPr>
            <p:cNvPr id="20492" name="Group 7"/>
            <p:cNvGrpSpPr>
              <a:grpSpLocks/>
            </p:cNvGrpSpPr>
            <p:nvPr/>
          </p:nvGrpSpPr>
          <p:grpSpPr bwMode="auto">
            <a:xfrm>
              <a:off x="7788275" y="8039100"/>
              <a:ext cx="2225675" cy="592138"/>
              <a:chOff x="7918600" y="4832650"/>
              <a:chExt cx="2458447" cy="653855"/>
            </a:xfrm>
          </p:grpSpPr>
          <p:sp>
            <p:nvSpPr>
              <p:cNvPr id="9" name="Alternate Process 8"/>
              <p:cNvSpPr>
                <a:spLocks noChangeArrowheads="1"/>
              </p:cNvSpPr>
              <p:nvPr/>
            </p:nvSpPr>
            <p:spPr bwMode="auto"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A0F2DE"/>
                  </a:gs>
                  <a:gs pos="100000">
                    <a:srgbClr val="1BAD94"/>
                  </a:gs>
                </a:gsLst>
                <a:lin ang="5400000"/>
              </a:gradFill>
              <a:ln w="38100">
                <a:solidFill>
                  <a:srgbClr val="289B88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  <a:ea typeface="+mn-ea"/>
                </a:endParaRPr>
              </a:p>
            </p:txBody>
          </p:sp>
          <p:cxnSp>
            <p:nvCxnSpPr>
              <p:cNvPr id="10" name="Straight Connector 9"/>
              <p:cNvCxnSpPr>
                <a:cxnSpLocks noChangeShapeType="1"/>
                <a:stCxn id="9" idx="0"/>
                <a:endCxn id="9" idx="2"/>
              </p:cNvCxnSpPr>
              <p:nvPr/>
            </p:nvCxnSpPr>
            <p:spPr bwMode="auto">
              <a:xfrm>
                <a:off x="9147824" y="4846674"/>
                <a:ext cx="0" cy="629314"/>
              </a:xfrm>
              <a:prstGeom prst="line">
                <a:avLst/>
              </a:prstGeom>
              <a:noFill/>
              <a:ln w="38100">
                <a:solidFill>
                  <a:srgbClr val="289B88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1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9784354" y="4832650"/>
                <a:ext cx="0" cy="629314"/>
              </a:xfrm>
              <a:prstGeom prst="line">
                <a:avLst/>
              </a:prstGeom>
              <a:noFill/>
              <a:ln w="38100">
                <a:solidFill>
                  <a:srgbClr val="289B88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2" name="Straight Connector 11"/>
              <p:cNvCxnSpPr>
                <a:cxnSpLocks noChangeShapeType="1"/>
              </p:cNvCxnSpPr>
              <p:nvPr/>
            </p:nvCxnSpPr>
            <p:spPr bwMode="auto">
              <a:xfrm>
                <a:off x="8548117" y="4857191"/>
                <a:ext cx="0" cy="629314"/>
              </a:xfrm>
              <a:prstGeom prst="line">
                <a:avLst/>
              </a:prstGeom>
              <a:noFill/>
              <a:ln w="38100">
                <a:solidFill>
                  <a:srgbClr val="289B88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grpSp>
          <p:nvGrpSpPr>
            <p:cNvPr id="20493" name="Group 12"/>
            <p:cNvGrpSpPr>
              <a:grpSpLocks/>
            </p:cNvGrpSpPr>
            <p:nvPr/>
          </p:nvGrpSpPr>
          <p:grpSpPr bwMode="auto">
            <a:xfrm>
              <a:off x="7646988" y="8742363"/>
              <a:ext cx="2614612" cy="760412"/>
              <a:chOff x="7762239" y="5609988"/>
              <a:chExt cx="2889827" cy="840669"/>
            </a:xfrm>
          </p:grpSpPr>
          <p:pic>
            <p:nvPicPr>
              <p:cNvPr id="20520" name="Picture 13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762239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21" name="Picture 14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8413497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22" name="Picture 15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072287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23" name="Picture 16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731061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494" name="Group 103"/>
            <p:cNvGrpSpPr>
              <a:grpSpLocks/>
            </p:cNvGrpSpPr>
            <p:nvPr/>
          </p:nvGrpSpPr>
          <p:grpSpPr bwMode="auto">
            <a:xfrm>
              <a:off x="7620000" y="6538913"/>
              <a:ext cx="12192000" cy="1033462"/>
              <a:chOff x="3523416" y="4511948"/>
              <a:chExt cx="1861716" cy="322227"/>
            </a:xfrm>
          </p:grpSpPr>
          <p:sp>
            <p:nvSpPr>
              <p:cNvPr id="105" name="Right Arrow 104"/>
              <p:cNvSpPr>
                <a:spLocks noChangeArrowheads="1"/>
              </p:cNvSpPr>
              <p:nvPr/>
            </p:nvSpPr>
            <p:spPr bwMode="auto">
              <a:xfrm>
                <a:off x="5122601" y="4511948"/>
                <a:ext cx="262531" cy="322227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rotWithShape="1">
                <a:gsLst>
                  <a:gs pos="0">
                    <a:srgbClr val="A0F2DE"/>
                  </a:gs>
                  <a:gs pos="100000">
                    <a:srgbClr val="1BAD94"/>
                  </a:gs>
                </a:gsLst>
                <a:lin ang="5400000"/>
              </a:gradFill>
              <a:ln w="9525">
                <a:solidFill>
                  <a:srgbClr val="289B88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 kern="0">
                  <a:solidFill>
                    <a:schemeClr val="tx1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06" name="Rectangle 105"/>
              <p:cNvSpPr>
                <a:spLocks noChangeArrowheads="1"/>
              </p:cNvSpPr>
              <p:nvPr/>
            </p:nvSpPr>
            <p:spPr bwMode="auto">
              <a:xfrm>
                <a:off x="4055750" y="4600053"/>
                <a:ext cx="408705" cy="155421"/>
              </a:xfrm>
              <a:prstGeom prst="rect">
                <a:avLst/>
              </a:prstGeom>
              <a:gradFill rotWithShape="1">
                <a:gsLst>
                  <a:gs pos="0">
                    <a:srgbClr val="A0F2DE"/>
                  </a:gs>
                  <a:gs pos="100000">
                    <a:srgbClr val="1BAD94"/>
                  </a:gs>
                </a:gsLst>
                <a:lin ang="5400000"/>
              </a:gradFill>
              <a:ln w="9525">
                <a:solidFill>
                  <a:srgbClr val="289B88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 kern="0" dirty="0">
                    <a:solidFill>
                      <a:schemeClr val="tx1"/>
                    </a:solidFill>
                    <a:latin typeface="Calibri"/>
                    <a:ea typeface="+mn-ea"/>
                  </a:rPr>
                  <a:t>batch @ t+1</a:t>
                </a:r>
              </a:p>
            </p:txBody>
          </p:sp>
          <p:sp>
            <p:nvSpPr>
              <p:cNvPr id="107" name="Rectangle 106"/>
              <p:cNvSpPr>
                <a:spLocks noChangeArrowheads="1"/>
              </p:cNvSpPr>
              <p:nvPr/>
            </p:nvSpPr>
            <p:spPr bwMode="auto">
              <a:xfrm>
                <a:off x="3523416" y="4603518"/>
                <a:ext cx="408705" cy="155421"/>
              </a:xfrm>
              <a:prstGeom prst="rect">
                <a:avLst/>
              </a:prstGeom>
              <a:gradFill rotWithShape="1">
                <a:gsLst>
                  <a:gs pos="0">
                    <a:srgbClr val="A0F2DE"/>
                  </a:gs>
                  <a:gs pos="100000">
                    <a:srgbClr val="1BAD94"/>
                  </a:gs>
                </a:gsLst>
                <a:lin ang="5400000"/>
              </a:gradFill>
              <a:ln w="9525">
                <a:solidFill>
                  <a:srgbClr val="289B88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 kern="0" dirty="0">
                    <a:solidFill>
                      <a:schemeClr val="tx1"/>
                    </a:solidFill>
                    <a:latin typeface="Calibri"/>
                    <a:ea typeface="+mn-ea"/>
                  </a:rPr>
                  <a:t>b</a:t>
                </a:r>
                <a:r>
                  <a:rPr lang="en-US" sz="3600" kern="0" dirty="0" err="1">
                    <a:solidFill>
                      <a:schemeClr val="tx1"/>
                    </a:solidFill>
                    <a:latin typeface="Calibri"/>
                    <a:ea typeface="+mn-ea"/>
                  </a:rPr>
                  <a:t>atch</a:t>
                </a:r>
                <a:r>
                  <a:rPr lang="en-US" sz="3600" kern="0" dirty="0">
                    <a:solidFill>
                      <a:schemeClr val="tx1"/>
                    </a:solidFill>
                    <a:latin typeface="Calibri"/>
                    <a:ea typeface="+mn-ea"/>
                  </a:rPr>
                  <a:t> @ t</a:t>
                </a:r>
              </a:p>
            </p:txBody>
          </p:sp>
          <p:sp>
            <p:nvSpPr>
              <p:cNvPr id="108" name="Rectangle 107"/>
              <p:cNvSpPr>
                <a:spLocks noChangeArrowheads="1"/>
              </p:cNvSpPr>
              <p:nvPr/>
            </p:nvSpPr>
            <p:spPr bwMode="auto">
              <a:xfrm>
                <a:off x="4587600" y="4603518"/>
                <a:ext cx="408705" cy="155421"/>
              </a:xfrm>
              <a:prstGeom prst="rect">
                <a:avLst/>
              </a:prstGeom>
              <a:gradFill rotWithShape="1">
                <a:gsLst>
                  <a:gs pos="0">
                    <a:srgbClr val="A0F2DE"/>
                  </a:gs>
                  <a:gs pos="100000">
                    <a:srgbClr val="1BAD94"/>
                  </a:gs>
                </a:gsLst>
                <a:lin ang="5400000"/>
              </a:gradFill>
              <a:ln w="9525">
                <a:solidFill>
                  <a:srgbClr val="289B88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 kern="0" dirty="0">
                    <a:solidFill>
                      <a:schemeClr val="tx1"/>
                    </a:solidFill>
                    <a:latin typeface="Calibri"/>
                    <a:ea typeface="+mn-ea"/>
                  </a:rPr>
                  <a:t>batch @ t+2</a:t>
                </a:r>
              </a:p>
            </p:txBody>
          </p:sp>
        </p:grpSp>
        <p:grpSp>
          <p:nvGrpSpPr>
            <p:cNvPr id="20495" name="Group 111"/>
            <p:cNvGrpSpPr>
              <a:grpSpLocks/>
            </p:cNvGrpSpPr>
            <p:nvPr/>
          </p:nvGrpSpPr>
          <p:grpSpPr bwMode="auto">
            <a:xfrm>
              <a:off x="11304588" y="8039100"/>
              <a:ext cx="2225675" cy="592138"/>
              <a:chOff x="7918600" y="4832650"/>
              <a:chExt cx="2458447" cy="653855"/>
            </a:xfrm>
          </p:grpSpPr>
          <p:sp>
            <p:nvSpPr>
              <p:cNvPr id="113" name="Alternate Process 112"/>
              <p:cNvSpPr>
                <a:spLocks noChangeArrowheads="1"/>
              </p:cNvSpPr>
              <p:nvPr/>
            </p:nvSpPr>
            <p:spPr bwMode="auto"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A0F2DE"/>
                  </a:gs>
                  <a:gs pos="100000">
                    <a:srgbClr val="1BAD94"/>
                  </a:gs>
                </a:gsLst>
                <a:lin ang="5400000"/>
              </a:gradFill>
              <a:ln w="38100">
                <a:solidFill>
                  <a:srgbClr val="289B88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  <a:ea typeface="+mn-ea"/>
                </a:endParaRPr>
              </a:p>
            </p:txBody>
          </p:sp>
          <p:cxnSp>
            <p:nvCxnSpPr>
              <p:cNvPr id="114" name="Straight Connector 113"/>
              <p:cNvCxnSpPr>
                <a:cxnSpLocks noChangeShapeType="1"/>
                <a:stCxn id="113" idx="0"/>
                <a:endCxn id="113" idx="2"/>
              </p:cNvCxnSpPr>
              <p:nvPr/>
            </p:nvCxnSpPr>
            <p:spPr bwMode="auto">
              <a:xfrm>
                <a:off x="9147823" y="4846674"/>
                <a:ext cx="0" cy="629314"/>
              </a:xfrm>
              <a:prstGeom prst="line">
                <a:avLst/>
              </a:prstGeom>
              <a:noFill/>
              <a:ln w="38100">
                <a:solidFill>
                  <a:srgbClr val="289B88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15" name="Straight Connector 114"/>
              <p:cNvCxnSpPr>
                <a:cxnSpLocks noChangeShapeType="1"/>
              </p:cNvCxnSpPr>
              <p:nvPr/>
            </p:nvCxnSpPr>
            <p:spPr bwMode="auto">
              <a:xfrm>
                <a:off x="9784354" y="4832650"/>
                <a:ext cx="0" cy="629314"/>
              </a:xfrm>
              <a:prstGeom prst="line">
                <a:avLst/>
              </a:prstGeom>
              <a:noFill/>
              <a:ln w="38100">
                <a:solidFill>
                  <a:srgbClr val="289B88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16" name="Straight Connector 115"/>
              <p:cNvCxnSpPr>
                <a:cxnSpLocks noChangeShapeType="1"/>
              </p:cNvCxnSpPr>
              <p:nvPr/>
            </p:nvCxnSpPr>
            <p:spPr bwMode="auto">
              <a:xfrm>
                <a:off x="8548116" y="4857191"/>
                <a:ext cx="0" cy="629314"/>
              </a:xfrm>
              <a:prstGeom prst="line">
                <a:avLst/>
              </a:prstGeom>
              <a:noFill/>
              <a:ln w="38100">
                <a:solidFill>
                  <a:srgbClr val="289B88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grpSp>
          <p:nvGrpSpPr>
            <p:cNvPr id="20496" name="Group 116"/>
            <p:cNvGrpSpPr>
              <a:grpSpLocks/>
            </p:cNvGrpSpPr>
            <p:nvPr/>
          </p:nvGrpSpPr>
          <p:grpSpPr bwMode="auto">
            <a:xfrm>
              <a:off x="11163300" y="8742363"/>
              <a:ext cx="2614613" cy="760412"/>
              <a:chOff x="7762239" y="5609988"/>
              <a:chExt cx="2889827" cy="840669"/>
            </a:xfrm>
          </p:grpSpPr>
          <p:pic>
            <p:nvPicPr>
              <p:cNvPr id="20508" name="Picture 117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762239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09" name="Picture 118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8413497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10" name="Picture 119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072287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11" name="Picture 120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731061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497" name="Group 133"/>
            <p:cNvGrpSpPr>
              <a:grpSpLocks/>
            </p:cNvGrpSpPr>
            <p:nvPr/>
          </p:nvGrpSpPr>
          <p:grpSpPr bwMode="auto">
            <a:xfrm>
              <a:off x="14752638" y="8039100"/>
              <a:ext cx="2224087" cy="592138"/>
              <a:chOff x="7918600" y="4832650"/>
              <a:chExt cx="2458447" cy="653855"/>
            </a:xfrm>
          </p:grpSpPr>
          <p:sp>
            <p:nvSpPr>
              <p:cNvPr id="135" name="Alternate Process 134"/>
              <p:cNvSpPr>
                <a:spLocks noChangeArrowheads="1"/>
              </p:cNvSpPr>
              <p:nvPr/>
            </p:nvSpPr>
            <p:spPr bwMode="auto"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A0F2DE"/>
                  </a:gs>
                  <a:gs pos="100000">
                    <a:srgbClr val="1BAD94"/>
                  </a:gs>
                </a:gsLst>
                <a:lin ang="5400000"/>
              </a:gradFill>
              <a:ln w="38100">
                <a:solidFill>
                  <a:srgbClr val="289B88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  <a:ea typeface="+mn-ea"/>
                </a:endParaRPr>
              </a:p>
            </p:txBody>
          </p:sp>
          <p:cxnSp>
            <p:nvCxnSpPr>
              <p:cNvPr id="136" name="Straight Connector 135"/>
              <p:cNvCxnSpPr>
                <a:cxnSpLocks noChangeShapeType="1"/>
                <a:stCxn id="135" idx="0"/>
                <a:endCxn id="135" idx="2"/>
              </p:cNvCxnSpPr>
              <p:nvPr/>
            </p:nvCxnSpPr>
            <p:spPr bwMode="auto">
              <a:xfrm>
                <a:off x="9148701" y="4846674"/>
                <a:ext cx="0" cy="629314"/>
              </a:xfrm>
              <a:prstGeom prst="line">
                <a:avLst/>
              </a:prstGeom>
              <a:noFill/>
              <a:ln w="38100">
                <a:solidFill>
                  <a:srgbClr val="289B88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37" name="Straight Connector 136"/>
              <p:cNvCxnSpPr>
                <a:cxnSpLocks noChangeShapeType="1"/>
              </p:cNvCxnSpPr>
              <p:nvPr/>
            </p:nvCxnSpPr>
            <p:spPr bwMode="auto">
              <a:xfrm>
                <a:off x="9785687" y="4832650"/>
                <a:ext cx="0" cy="629314"/>
              </a:xfrm>
              <a:prstGeom prst="line">
                <a:avLst/>
              </a:prstGeom>
              <a:noFill/>
              <a:ln w="38100">
                <a:solidFill>
                  <a:srgbClr val="289B88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38" name="Straight Connector 137"/>
              <p:cNvCxnSpPr>
                <a:cxnSpLocks noChangeShapeType="1"/>
              </p:cNvCxnSpPr>
              <p:nvPr/>
            </p:nvCxnSpPr>
            <p:spPr bwMode="auto">
              <a:xfrm>
                <a:off x="8548566" y="4857191"/>
                <a:ext cx="0" cy="629314"/>
              </a:xfrm>
              <a:prstGeom prst="line">
                <a:avLst/>
              </a:prstGeom>
              <a:noFill/>
              <a:ln w="38100">
                <a:solidFill>
                  <a:srgbClr val="289B88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grpSp>
          <p:nvGrpSpPr>
            <p:cNvPr id="20498" name="Group 138"/>
            <p:cNvGrpSpPr>
              <a:grpSpLocks/>
            </p:cNvGrpSpPr>
            <p:nvPr/>
          </p:nvGrpSpPr>
          <p:grpSpPr bwMode="auto">
            <a:xfrm>
              <a:off x="14611350" y="8742363"/>
              <a:ext cx="2614613" cy="760412"/>
              <a:chOff x="7762239" y="5609988"/>
              <a:chExt cx="2889827" cy="840669"/>
            </a:xfrm>
          </p:grpSpPr>
          <p:pic>
            <p:nvPicPr>
              <p:cNvPr id="20500" name="Picture 139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762239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01" name="Picture 140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8413497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02" name="Picture 141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072287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03" name="Picture 142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731061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499" name="Rectangle 155"/>
            <p:cNvSpPr>
              <a:spLocks noChangeArrowheads="1"/>
            </p:cNvSpPr>
            <p:nvPr/>
          </p:nvSpPr>
          <p:spPr bwMode="auto">
            <a:xfrm>
              <a:off x="3124200" y="7917359"/>
              <a:ext cx="50292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4400">
                  <a:latin typeface="Calibri" pitchFamily="34" charset="0"/>
                </a:rPr>
                <a:t>tweets DStream</a:t>
              </a:r>
            </a:p>
          </p:txBody>
        </p:sp>
      </p:grpSp>
      <p:sp>
        <p:nvSpPr>
          <p:cNvPr id="86" name="Rectangle 155"/>
          <p:cNvSpPr>
            <a:spLocks noChangeArrowheads="1"/>
          </p:cNvSpPr>
          <p:nvPr/>
        </p:nvSpPr>
        <p:spPr bwMode="auto">
          <a:xfrm>
            <a:off x="3124200" y="10210800"/>
            <a:ext cx="502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alibri" pitchFamily="34" charset="0"/>
              </a:rPr>
              <a:t>hashTags Dstream</a:t>
            </a:r>
          </a:p>
          <a:p>
            <a:r>
              <a:rPr lang="en-US" sz="3600">
                <a:latin typeface="Calibri" pitchFamily="34" charset="0"/>
              </a:rPr>
              <a:t>[#cat, #dog, … 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5" grpId="0" animBg="1"/>
      <p:bldP spid="167" grpId="0" animBg="1"/>
      <p:bldP spid="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Example 1 – Get hashtags from Twitter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tweets = </a:t>
            </a:r>
            <a:r>
              <a:rPr 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ssc.twitterStream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(&lt;Twitter username&gt;, &lt;Twitter password&gt;)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4000" dirty="0" err="1" smtClean="0">
                <a:solidFill>
                  <a:srgbClr val="7F7F7F"/>
                </a:solidFill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 smtClean="0">
                <a:solidFill>
                  <a:srgbClr val="7F7F7F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 err="1" smtClean="0">
                <a:solidFill>
                  <a:srgbClr val="7F7F7F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4000" dirty="0" smtClean="0">
                <a:solidFill>
                  <a:srgbClr val="7F7F7F"/>
                </a:solidFill>
                <a:latin typeface="Consolas"/>
                <a:cs typeface="Consolas"/>
                <a:sym typeface="Arial" charset="0"/>
              </a:rPr>
              <a:t> = </a:t>
            </a:r>
            <a:r>
              <a:rPr lang="en-US" sz="4000" dirty="0" err="1" smtClean="0">
                <a:solidFill>
                  <a:srgbClr val="7F7F7F"/>
                </a:solidFill>
                <a:latin typeface="Consolas"/>
                <a:cs typeface="Consolas"/>
                <a:sym typeface="Arial" charset="0"/>
              </a:rPr>
              <a:t>tweets.flatMap</a:t>
            </a:r>
            <a:r>
              <a:rPr lang="en-US" sz="4000" dirty="0" smtClean="0">
                <a:solidFill>
                  <a:srgbClr val="7F7F7F"/>
                </a:solidFill>
                <a:latin typeface="Consolas"/>
                <a:cs typeface="Consolas"/>
                <a:sym typeface="Arial" charset="0"/>
              </a:rPr>
              <a:t> (status =&gt; </a:t>
            </a:r>
            <a:r>
              <a:rPr lang="en-US" sz="4000" dirty="0" err="1" smtClean="0">
                <a:solidFill>
                  <a:srgbClr val="7F7F7F"/>
                </a:solidFill>
                <a:latin typeface="Consolas"/>
                <a:cs typeface="Consolas"/>
                <a:sym typeface="Arial" charset="0"/>
              </a:rPr>
              <a:t>getTags</a:t>
            </a:r>
            <a:r>
              <a:rPr lang="en-US" sz="4000" dirty="0" smtClean="0">
                <a:solidFill>
                  <a:srgbClr val="7F7F7F"/>
                </a:solidFill>
                <a:latin typeface="Consolas"/>
                <a:cs typeface="Consolas"/>
                <a:sym typeface="Arial" charset="0"/>
              </a:rPr>
              <a:t>(status))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4000" dirty="0" err="1" smtClean="0">
                <a:solidFill>
                  <a:schemeClr val="accent3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4000" dirty="0" err="1" smtClean="0">
                <a:latin typeface="Consolas"/>
                <a:cs typeface="Consolas"/>
                <a:sym typeface="Arial" charset="0"/>
              </a:rPr>
              <a:t>.</a:t>
            </a:r>
            <a:r>
              <a:rPr lang="en-US" sz="4000" dirty="0" err="1" smtClean="0">
                <a:solidFill>
                  <a:schemeClr val="accent1"/>
                </a:solidFill>
                <a:latin typeface="Consolas"/>
                <a:cs typeface="Consolas"/>
                <a:sym typeface="Arial" charset="0"/>
              </a:rPr>
              <a:t>saveAsHadoopFiles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("</a:t>
            </a:r>
            <a:r>
              <a:rPr lang="en-US" sz="4000" dirty="0" err="1" smtClean="0">
                <a:latin typeface="Consolas"/>
                <a:cs typeface="Consolas"/>
                <a:sym typeface="Arial" charset="0"/>
              </a:rPr>
              <a:t>hdfs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://...")</a:t>
            </a:r>
            <a:endParaRPr lang="en-US" sz="4000" dirty="0">
              <a:latin typeface="Consolas"/>
              <a:cs typeface="Consolas"/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6000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endParaRPr lang="en-US" sz="4800" dirty="0">
              <a:sym typeface="Arial" charset="0"/>
            </a:endParaRPr>
          </a:p>
        </p:txBody>
      </p:sp>
      <p:sp>
        <p:nvSpPr>
          <p:cNvPr id="164" name="Rounded Rectangular Callout 163"/>
          <p:cNvSpPr/>
          <p:nvPr/>
        </p:nvSpPr>
        <p:spPr>
          <a:xfrm>
            <a:off x="6934200" y="5638800"/>
            <a:ext cx="12725400" cy="1143000"/>
          </a:xfrm>
          <a:prstGeom prst="wedgeRoundRectCallout">
            <a:avLst>
              <a:gd name="adj1" fmla="val -56824"/>
              <a:gd name="adj2" fmla="val -52520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b="1" dirty="0">
                <a:solidFill>
                  <a:srgbClr val="000000"/>
                </a:solidFill>
                <a:latin typeface="Calibri"/>
                <a:cs typeface="Calibri"/>
              </a:rPr>
              <a:t>output operation</a:t>
            </a: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: to push data to external storage</a:t>
            </a:r>
          </a:p>
        </p:txBody>
      </p:sp>
      <p:grpSp>
        <p:nvGrpSpPr>
          <p:cNvPr id="21508" name="Group 7"/>
          <p:cNvGrpSpPr>
            <a:grpSpLocks/>
          </p:cNvGrpSpPr>
          <p:nvPr/>
        </p:nvGrpSpPr>
        <p:grpSpPr bwMode="auto">
          <a:xfrm>
            <a:off x="7788275" y="7620000"/>
            <a:ext cx="2225675" cy="592138"/>
            <a:chOff x="7918600" y="4832650"/>
            <a:chExt cx="2458447" cy="653855"/>
          </a:xfrm>
        </p:grpSpPr>
        <p:sp>
          <p:nvSpPr>
            <p:cNvPr id="9" name="Alternate Process 8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10" name="Straight Connector 9"/>
            <p:cNvCxnSpPr>
              <a:cxnSpLocks noChangeShapeType="1"/>
              <a:stCxn id="9" idx="0"/>
              <a:endCxn id="9" idx="2"/>
            </p:cNvCxnSpPr>
            <p:nvPr/>
          </p:nvCxnSpPr>
          <p:spPr bwMode="auto">
            <a:xfrm>
              <a:off x="9147824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1" name="Straight Connector 10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2" name="Straight Connector 11"/>
            <p:cNvCxnSpPr>
              <a:cxnSpLocks noChangeShapeType="1"/>
            </p:cNvCxnSpPr>
            <p:nvPr/>
          </p:nvCxnSpPr>
          <p:spPr bwMode="auto">
            <a:xfrm>
              <a:off x="8548117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21509" name="Group 23"/>
          <p:cNvGrpSpPr>
            <a:grpSpLocks/>
          </p:cNvGrpSpPr>
          <p:nvPr/>
        </p:nvGrpSpPr>
        <p:grpSpPr bwMode="auto">
          <a:xfrm>
            <a:off x="7767638" y="9199563"/>
            <a:ext cx="2224087" cy="592137"/>
            <a:chOff x="7918600" y="4832650"/>
            <a:chExt cx="2458447" cy="653855"/>
          </a:xfrm>
        </p:grpSpPr>
        <p:sp>
          <p:nvSpPr>
            <p:cNvPr id="25" name="Alternate Process 24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/>
            </a:gradFill>
            <a:ln w="38100">
              <a:solidFill>
                <a:srgbClr val="1884CD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cxnSpLocks noChangeShapeType="1"/>
              <a:stCxn id="25" idx="0"/>
              <a:endCxn id="25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>
              <a:off x="9785687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28" name="Straight Connector 27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63" name="TextBox 62"/>
          <p:cNvSpPr txBox="1"/>
          <p:nvPr/>
        </p:nvSpPr>
        <p:spPr bwMode="auto">
          <a:xfrm>
            <a:off x="8855075" y="8496300"/>
            <a:ext cx="1631950" cy="49212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>
              <a:defRPr/>
            </a:pPr>
            <a:r>
              <a:rPr lang="en-US" sz="3200" dirty="0" err="1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rPr>
              <a:t>flatMap</a:t>
            </a:r>
            <a:endParaRPr lang="en-US" sz="3200" dirty="0">
              <a:solidFill>
                <a:prstClr val="black"/>
              </a:solidFill>
              <a:latin typeface="+mj-lt"/>
              <a:ea typeface="ヒラギノ角ゴ ProN W3" charset="0"/>
              <a:cs typeface="Tw Cen MT"/>
            </a:endParaRPr>
          </a:p>
        </p:txBody>
      </p:sp>
      <p:cxnSp>
        <p:nvCxnSpPr>
          <p:cNvPr id="109" name="Straight Arrow Connector 108"/>
          <p:cNvCxnSpPr>
            <a:stCxn id="9" idx="2"/>
            <a:endCxn id="25" idx="0"/>
          </p:cNvCxnSpPr>
          <p:nvPr/>
        </p:nvCxnSpPr>
        <p:spPr bwMode="auto">
          <a:xfrm flipH="1">
            <a:off x="8878888" y="8202613"/>
            <a:ext cx="22225" cy="1011237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1512" name="Group 111"/>
          <p:cNvGrpSpPr>
            <a:grpSpLocks/>
          </p:cNvGrpSpPr>
          <p:nvPr/>
        </p:nvGrpSpPr>
        <p:grpSpPr bwMode="auto">
          <a:xfrm>
            <a:off x="11304588" y="7620000"/>
            <a:ext cx="2225675" cy="592138"/>
            <a:chOff x="7918600" y="4832650"/>
            <a:chExt cx="2458447" cy="653855"/>
          </a:xfrm>
        </p:grpSpPr>
        <p:sp>
          <p:nvSpPr>
            <p:cNvPr id="113" name="Alternate Process 112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114" name="Straight Connector 113"/>
            <p:cNvCxnSpPr>
              <a:cxnSpLocks noChangeShapeType="1"/>
              <a:stCxn id="113" idx="0"/>
              <a:endCxn id="113" idx="2"/>
            </p:cNvCxnSpPr>
            <p:nvPr/>
          </p:nvCxnSpPr>
          <p:spPr bwMode="auto">
            <a:xfrm>
              <a:off x="9147823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15" name="Straight Connector 114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16" name="Straight Connector 115"/>
            <p:cNvCxnSpPr>
              <a:cxnSpLocks noChangeShapeType="1"/>
            </p:cNvCxnSpPr>
            <p:nvPr/>
          </p:nvCxnSpPr>
          <p:spPr bwMode="auto">
            <a:xfrm>
              <a:off x="854811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21513" name="Group 126"/>
          <p:cNvGrpSpPr>
            <a:grpSpLocks/>
          </p:cNvGrpSpPr>
          <p:nvPr/>
        </p:nvGrpSpPr>
        <p:grpSpPr bwMode="auto">
          <a:xfrm>
            <a:off x="11283950" y="9199563"/>
            <a:ext cx="2224088" cy="592137"/>
            <a:chOff x="7918600" y="4832650"/>
            <a:chExt cx="2458447" cy="653855"/>
          </a:xfrm>
        </p:grpSpPr>
        <p:sp>
          <p:nvSpPr>
            <p:cNvPr id="128" name="Alternate Process 127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/>
            </a:gradFill>
            <a:ln w="38100">
              <a:solidFill>
                <a:srgbClr val="1884CD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129" name="Straight Connector 128"/>
            <p:cNvCxnSpPr>
              <a:cxnSpLocks noChangeShapeType="1"/>
              <a:stCxn id="128" idx="0"/>
              <a:endCxn id="128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30" name="Straight Connector 129"/>
            <p:cNvCxnSpPr>
              <a:cxnSpLocks noChangeShapeType="1"/>
            </p:cNvCxnSpPr>
            <p:nvPr/>
          </p:nvCxnSpPr>
          <p:spPr bwMode="auto">
            <a:xfrm>
              <a:off x="9785686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31" name="Straight Connector 130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132" name="TextBox 131"/>
          <p:cNvSpPr txBox="1"/>
          <p:nvPr/>
        </p:nvSpPr>
        <p:spPr bwMode="auto">
          <a:xfrm>
            <a:off x="12371388" y="8496300"/>
            <a:ext cx="1631950" cy="49212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>
              <a:defRPr/>
            </a:pPr>
            <a:r>
              <a:rPr lang="en-US" sz="3200" dirty="0" err="1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rPr>
              <a:t>flatMap</a:t>
            </a:r>
            <a:endParaRPr lang="en-US" sz="3200" dirty="0">
              <a:solidFill>
                <a:prstClr val="black"/>
              </a:solidFill>
              <a:latin typeface="+mj-lt"/>
              <a:ea typeface="ヒラギノ角ゴ ProN W3" charset="0"/>
              <a:cs typeface="Tw Cen MT"/>
            </a:endParaRPr>
          </a:p>
        </p:txBody>
      </p:sp>
      <p:cxnSp>
        <p:nvCxnSpPr>
          <p:cNvPr id="133" name="Straight Arrow Connector 132"/>
          <p:cNvCxnSpPr>
            <a:stCxn id="113" idx="2"/>
            <a:endCxn id="128" idx="0"/>
          </p:cNvCxnSpPr>
          <p:nvPr/>
        </p:nvCxnSpPr>
        <p:spPr bwMode="auto">
          <a:xfrm flipH="1">
            <a:off x="12395200" y="8202613"/>
            <a:ext cx="22225" cy="1011237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1516" name="Group 133"/>
          <p:cNvGrpSpPr>
            <a:grpSpLocks/>
          </p:cNvGrpSpPr>
          <p:nvPr/>
        </p:nvGrpSpPr>
        <p:grpSpPr bwMode="auto">
          <a:xfrm>
            <a:off x="14752638" y="7620000"/>
            <a:ext cx="2224087" cy="592138"/>
            <a:chOff x="7918600" y="4832650"/>
            <a:chExt cx="2458447" cy="653855"/>
          </a:xfrm>
        </p:grpSpPr>
        <p:sp>
          <p:nvSpPr>
            <p:cNvPr id="135" name="Alternate Process 134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136" name="Straight Connector 135"/>
            <p:cNvCxnSpPr>
              <a:cxnSpLocks noChangeShapeType="1"/>
              <a:stCxn id="135" idx="0"/>
              <a:endCxn id="135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37" name="Straight Connector 136"/>
            <p:cNvCxnSpPr>
              <a:cxnSpLocks noChangeShapeType="1"/>
            </p:cNvCxnSpPr>
            <p:nvPr/>
          </p:nvCxnSpPr>
          <p:spPr bwMode="auto">
            <a:xfrm>
              <a:off x="9785687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38" name="Straight Connector 137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21517" name="Group 148"/>
          <p:cNvGrpSpPr>
            <a:grpSpLocks/>
          </p:cNvGrpSpPr>
          <p:nvPr/>
        </p:nvGrpSpPr>
        <p:grpSpPr bwMode="auto">
          <a:xfrm>
            <a:off x="14730413" y="9199563"/>
            <a:ext cx="2224087" cy="592137"/>
            <a:chOff x="7918600" y="4832650"/>
            <a:chExt cx="2458447" cy="653855"/>
          </a:xfrm>
        </p:grpSpPr>
        <p:sp>
          <p:nvSpPr>
            <p:cNvPr id="150" name="Alternate Process 149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/>
            </a:gradFill>
            <a:ln w="38100">
              <a:solidFill>
                <a:srgbClr val="1884CD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151" name="Straight Connector 150"/>
            <p:cNvCxnSpPr>
              <a:cxnSpLocks noChangeShapeType="1"/>
              <a:stCxn id="150" idx="0"/>
              <a:endCxn id="150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52" name="Straight Connector 151"/>
            <p:cNvCxnSpPr>
              <a:cxnSpLocks noChangeShapeType="1"/>
            </p:cNvCxnSpPr>
            <p:nvPr/>
          </p:nvCxnSpPr>
          <p:spPr bwMode="auto">
            <a:xfrm>
              <a:off x="9785687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53" name="Straight Connector 152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154" name="TextBox 153"/>
          <p:cNvSpPr txBox="1"/>
          <p:nvPr/>
        </p:nvSpPr>
        <p:spPr bwMode="auto">
          <a:xfrm>
            <a:off x="15817850" y="8496300"/>
            <a:ext cx="1631950" cy="49212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>
              <a:defRPr/>
            </a:pPr>
            <a:r>
              <a:rPr lang="en-US" sz="3200" dirty="0" err="1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rPr>
              <a:t>flatMap</a:t>
            </a:r>
            <a:endParaRPr lang="en-US" sz="3200" dirty="0">
              <a:solidFill>
                <a:prstClr val="black"/>
              </a:solidFill>
              <a:latin typeface="+mj-lt"/>
              <a:ea typeface="ヒラギノ角ゴ ProN W3" charset="0"/>
              <a:cs typeface="Tw Cen MT"/>
            </a:endParaRPr>
          </a:p>
        </p:txBody>
      </p:sp>
      <p:cxnSp>
        <p:nvCxnSpPr>
          <p:cNvPr id="155" name="Straight Arrow Connector 154"/>
          <p:cNvCxnSpPr>
            <a:stCxn id="135" idx="2"/>
            <a:endCxn id="150" idx="0"/>
          </p:cNvCxnSpPr>
          <p:nvPr/>
        </p:nvCxnSpPr>
        <p:spPr bwMode="auto">
          <a:xfrm flipH="1">
            <a:off x="15843250" y="8202613"/>
            <a:ext cx="20638" cy="1011237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001000" y="9802813"/>
            <a:ext cx="9204325" cy="2278062"/>
            <a:chOff x="8001000" y="9802813"/>
            <a:chExt cx="9204325" cy="2278062"/>
          </a:xfrm>
        </p:grpSpPr>
        <p:cxnSp>
          <p:nvCxnSpPr>
            <p:cNvPr id="85" name="Straight Arrow Connector 84"/>
            <p:cNvCxnSpPr/>
            <p:nvPr/>
          </p:nvCxnSpPr>
          <p:spPr bwMode="auto">
            <a:xfrm flipH="1">
              <a:off x="8863013" y="9802813"/>
              <a:ext cx="22225" cy="1011237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Straight Arrow Connector 86"/>
            <p:cNvCxnSpPr/>
            <p:nvPr/>
          </p:nvCxnSpPr>
          <p:spPr bwMode="auto">
            <a:xfrm flipH="1">
              <a:off x="12379325" y="9802813"/>
              <a:ext cx="22225" cy="1011237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15827375" y="9802813"/>
              <a:ext cx="20638" cy="1011237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21530" name="Picture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001000" y="10820400"/>
              <a:ext cx="1752600" cy="1260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1" name="Picture 9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506200" y="10820400"/>
              <a:ext cx="1752600" cy="1260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2" name="Picture 9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11400" y="10820400"/>
              <a:ext cx="1752600" cy="1260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TextBox 83"/>
            <p:cNvSpPr txBox="1"/>
            <p:nvPr/>
          </p:nvSpPr>
          <p:spPr bwMode="auto">
            <a:xfrm>
              <a:off x="8610600" y="9947275"/>
              <a:ext cx="1631950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save</a:t>
              </a:r>
            </a:p>
          </p:txBody>
        </p:sp>
        <p:sp>
          <p:nvSpPr>
            <p:cNvPr id="86" name="TextBox 85"/>
            <p:cNvSpPr txBox="1"/>
            <p:nvPr/>
          </p:nvSpPr>
          <p:spPr bwMode="auto">
            <a:xfrm>
              <a:off x="12126913" y="9947275"/>
              <a:ext cx="1630362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save</a:t>
              </a:r>
            </a:p>
          </p:txBody>
        </p:sp>
        <p:sp>
          <p:nvSpPr>
            <p:cNvPr id="88" name="TextBox 87"/>
            <p:cNvSpPr txBox="1"/>
            <p:nvPr/>
          </p:nvSpPr>
          <p:spPr bwMode="auto">
            <a:xfrm>
              <a:off x="15573375" y="9947275"/>
              <a:ext cx="1631950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save</a:t>
              </a:r>
            </a:p>
          </p:txBody>
        </p:sp>
      </p:grpSp>
      <p:sp>
        <p:nvSpPr>
          <p:cNvPr id="55" name="Rectangle 54"/>
          <p:cNvSpPr/>
          <p:nvPr/>
        </p:nvSpPr>
        <p:spPr bwMode="auto">
          <a:xfrm>
            <a:off x="11029950" y="7034213"/>
            <a:ext cx="2676525" cy="498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chemeClr val="tx1"/>
                </a:solidFill>
                <a:latin typeface="Calibri"/>
              </a:rPr>
              <a:t>batch @ t+1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7543800" y="7045325"/>
            <a:ext cx="2676525" cy="498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chemeClr val="tx1"/>
                </a:solidFill>
                <a:latin typeface="Calibri"/>
              </a:rPr>
              <a:t>b</a:t>
            </a:r>
            <a:r>
              <a:rPr lang="en-US" sz="3600" kern="0" dirty="0" err="1">
                <a:solidFill>
                  <a:schemeClr val="tx1"/>
                </a:solidFill>
                <a:latin typeface="Calibri"/>
              </a:rPr>
              <a:t>atch</a:t>
            </a:r>
            <a:r>
              <a:rPr lang="en-US" sz="3600" kern="0" dirty="0">
                <a:solidFill>
                  <a:schemeClr val="tx1"/>
                </a:solidFill>
                <a:latin typeface="Calibri"/>
              </a:rPr>
              <a:t> @ t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14512925" y="7045325"/>
            <a:ext cx="2676525" cy="498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chemeClr val="tx1"/>
                </a:solidFill>
                <a:latin typeface="Calibri"/>
              </a:rPr>
              <a:t>batch @ t+2</a:t>
            </a:r>
          </a:p>
        </p:txBody>
      </p:sp>
      <p:sp>
        <p:nvSpPr>
          <p:cNvPr id="21524" name="Rectangle 155"/>
          <p:cNvSpPr>
            <a:spLocks noChangeArrowheads="1"/>
          </p:cNvSpPr>
          <p:nvPr/>
        </p:nvSpPr>
        <p:spPr bwMode="auto">
          <a:xfrm>
            <a:off x="1981200" y="7467600"/>
            <a:ext cx="50292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alibri" pitchFamily="34" charset="0"/>
              </a:rPr>
              <a:t>tweets DStream</a:t>
            </a:r>
          </a:p>
        </p:txBody>
      </p:sp>
      <p:sp>
        <p:nvSpPr>
          <p:cNvPr id="21525" name="Rectangle 155"/>
          <p:cNvSpPr>
            <a:spLocks noChangeArrowheads="1"/>
          </p:cNvSpPr>
          <p:nvPr/>
        </p:nvSpPr>
        <p:spPr bwMode="auto">
          <a:xfrm>
            <a:off x="1981200" y="9067800"/>
            <a:ext cx="50292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alibri" pitchFamily="34" charset="0"/>
              </a:rPr>
              <a:t>hashTags DStream</a:t>
            </a:r>
          </a:p>
        </p:txBody>
      </p:sp>
      <p:sp>
        <p:nvSpPr>
          <p:cNvPr id="62" name="Rounded Rectangular Callout 61"/>
          <p:cNvSpPr/>
          <p:nvPr/>
        </p:nvSpPr>
        <p:spPr>
          <a:xfrm>
            <a:off x="17907000" y="10515600"/>
            <a:ext cx="4267200" cy="1371600"/>
          </a:xfrm>
          <a:prstGeom prst="wedgeRoundRectCallout">
            <a:avLst>
              <a:gd name="adj1" fmla="val -59817"/>
              <a:gd name="adj2" fmla="val -22499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Calibri"/>
                <a:cs typeface="Calibri"/>
              </a:rPr>
              <a:t>every batch saved to HDFS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Java Example</a:t>
            </a:r>
            <a:endParaRPr lang="en-US" dirty="0">
              <a:sym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971800"/>
            <a:ext cx="21958300" cy="92710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4800" b="1" dirty="0" err="1" smtClean="0">
                <a:sym typeface="Arial" charset="0"/>
              </a:rPr>
              <a:t>Scala</a:t>
            </a:r>
            <a:endParaRPr lang="en-US" sz="4400" b="1" dirty="0" smtClean="0"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val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smtClean="0">
                <a:solidFill>
                  <a:srgbClr val="B50B1B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3600" dirty="0" smtClean="0">
                <a:solidFill>
                  <a:schemeClr val="accent4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= 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ssc.</a:t>
            </a:r>
            <a:r>
              <a:rPr lang="en-US" sz="3600" dirty="0" err="1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twitterStream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(&lt;Twitter username&gt;, &lt;Twitter password&gt;)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val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err="1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3600" dirty="0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= </a:t>
            </a:r>
            <a:r>
              <a:rPr lang="en-US" sz="3600" dirty="0" err="1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.</a:t>
            </a:r>
            <a:r>
              <a:rPr lang="en-US" sz="3600" dirty="0" err="1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flatMap</a:t>
            </a:r>
            <a:r>
              <a:rPr lang="en-US" sz="3600" dirty="0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(status =&gt; 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getTags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(status))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 smtClean="0">
                <a:solidFill>
                  <a:schemeClr val="accent3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.</a:t>
            </a:r>
            <a:r>
              <a:rPr lang="en-US" sz="3600" dirty="0" err="1" smtClean="0">
                <a:solidFill>
                  <a:schemeClr val="accent1"/>
                </a:solidFill>
                <a:latin typeface="Consolas"/>
                <a:cs typeface="Consolas"/>
                <a:sym typeface="Arial" charset="0"/>
              </a:rPr>
              <a:t>saveAsHadoopFiles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("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hdfs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://...")</a:t>
            </a:r>
          </a:p>
          <a:p>
            <a:pPr marL="0" indent="0">
              <a:buFont typeface="Wingdings" charset="0"/>
              <a:buNone/>
              <a:defRPr/>
            </a:pPr>
            <a:endParaRPr lang="en-US" sz="3600" dirty="0">
              <a:latin typeface="Consolas"/>
              <a:cs typeface="Consolas"/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3600" dirty="0">
              <a:latin typeface="Consolas"/>
              <a:cs typeface="Consolas"/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4800" b="1" dirty="0" smtClean="0">
                <a:sym typeface="Arial" charset="0"/>
              </a:rPr>
              <a:t>Java</a:t>
            </a:r>
            <a:endParaRPr lang="en-US" sz="4400" b="1" dirty="0" smtClean="0"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JavaDStream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&lt;Status&gt; </a:t>
            </a:r>
            <a:r>
              <a:rPr lang="en-US" sz="3600" dirty="0" smtClean="0">
                <a:solidFill>
                  <a:schemeClr val="accent3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 = 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ssc.</a:t>
            </a:r>
            <a:r>
              <a:rPr lang="en-US" sz="3600" dirty="0" err="1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twitterStream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(&lt;Twitter username&gt;, &lt;Twitter password&gt;)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JavaDstream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&lt;String&gt; </a:t>
            </a:r>
            <a:r>
              <a:rPr lang="en-US" sz="3600" dirty="0" err="1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3600" dirty="0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= </a:t>
            </a:r>
            <a:r>
              <a:rPr lang="en-US" sz="3600" dirty="0" err="1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.</a:t>
            </a:r>
            <a:r>
              <a:rPr lang="en-US" sz="3600" dirty="0" err="1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flatMap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(new Function&lt;...&gt; {  })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 smtClean="0">
                <a:solidFill>
                  <a:schemeClr val="accent3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.</a:t>
            </a:r>
            <a:r>
              <a:rPr lang="en-US" sz="3600" dirty="0" err="1" smtClean="0">
                <a:solidFill>
                  <a:schemeClr val="accent1"/>
                </a:solidFill>
                <a:latin typeface="Consolas"/>
                <a:cs typeface="Consolas"/>
                <a:sym typeface="Arial" charset="0"/>
              </a:rPr>
              <a:t>saveAsHadoopFiles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("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hdfs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://...")</a:t>
            </a:r>
          </a:p>
        </p:txBody>
      </p:sp>
      <p:sp>
        <p:nvSpPr>
          <p:cNvPr id="55" name="Rounded Rectangular Callout 54"/>
          <p:cNvSpPr/>
          <p:nvPr/>
        </p:nvSpPr>
        <p:spPr>
          <a:xfrm>
            <a:off x="11734800" y="10515600"/>
            <a:ext cx="10744200" cy="1143000"/>
          </a:xfrm>
          <a:prstGeom prst="wedgeRoundRectCallout">
            <a:avLst>
              <a:gd name="adj1" fmla="val -26310"/>
              <a:gd name="adj2" fmla="val -80017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Function object to define the transformation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ym typeface="Arial" charset="0"/>
              </a:rPr>
              <a:t>Fault-tolerance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9800" y="2971800"/>
            <a:ext cx="10642600" cy="8839200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RDDs are remember the sequence of operations that created it from the original fault-tolerant input data</a:t>
            </a:r>
          </a:p>
          <a:p>
            <a:pPr>
              <a:buFont typeface="Wingdings" charset="0"/>
              <a:buChar char="§"/>
              <a:defRPr/>
            </a:pPr>
            <a:endParaRPr lang="en-US" sz="4800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Batches of input data are replicated in memory of multiple worker nodes, therefore fault-tolerant</a:t>
            </a:r>
          </a:p>
          <a:p>
            <a:pPr>
              <a:buFont typeface="Wingdings" charset="0"/>
              <a:buChar char="§"/>
              <a:defRPr/>
            </a:pPr>
            <a:endParaRPr lang="en-US" sz="4800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Data lost due to worker failure, can be recomputed from input data</a:t>
            </a:r>
          </a:p>
        </p:txBody>
      </p:sp>
      <p:sp>
        <p:nvSpPr>
          <p:cNvPr id="111" name="Rounded Rectangular Callout 110"/>
          <p:cNvSpPr/>
          <p:nvPr/>
        </p:nvSpPr>
        <p:spPr>
          <a:xfrm>
            <a:off x="19583400" y="3276600"/>
            <a:ext cx="3733800" cy="1905000"/>
          </a:xfrm>
          <a:prstGeom prst="wedgeRoundRectCallout">
            <a:avLst>
              <a:gd name="adj1" fmla="val -64777"/>
              <a:gd name="adj2" fmla="val -18645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Calibri"/>
                <a:cs typeface="Calibri"/>
              </a:rPr>
              <a:t>input data replicated</a:t>
            </a:r>
          </a:p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Calibri"/>
                <a:cs typeface="Calibri"/>
              </a:rPr>
              <a:t>in memory</a:t>
            </a:r>
          </a:p>
        </p:txBody>
      </p:sp>
      <p:grpSp>
        <p:nvGrpSpPr>
          <p:cNvPr id="23556" name="Group 116"/>
          <p:cNvGrpSpPr>
            <a:grpSpLocks/>
          </p:cNvGrpSpPr>
          <p:nvPr/>
        </p:nvGrpSpPr>
        <p:grpSpPr bwMode="auto">
          <a:xfrm>
            <a:off x="14382750" y="4298950"/>
            <a:ext cx="4648200" cy="1350963"/>
            <a:chOff x="7762239" y="5609988"/>
            <a:chExt cx="2889827" cy="840669"/>
          </a:xfrm>
        </p:grpSpPr>
        <p:pic>
          <p:nvPicPr>
            <p:cNvPr id="23598" name="Picture 117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99" name="Picture 118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00" name="Picture 119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01" name="Picture 120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3557" name="Picture 12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2275" y="9086850"/>
            <a:ext cx="1481138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12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40025" y="9086850"/>
            <a:ext cx="1481138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12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98888" y="9086850"/>
            <a:ext cx="148113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97" name="Picture 125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59338" y="9086850"/>
            <a:ext cx="148113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1" name="TextBox 131"/>
          <p:cNvSpPr txBox="1">
            <a:spLocks noChangeArrowheads="1"/>
          </p:cNvSpPr>
          <p:nvPr/>
        </p:nvSpPr>
        <p:spPr bwMode="auto">
          <a:xfrm>
            <a:off x="15773400" y="6026150"/>
            <a:ext cx="3629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sz="4000">
                <a:latin typeface="Calibri" pitchFamily="34" charset="0"/>
              </a:rPr>
              <a:t>flatMap</a:t>
            </a:r>
          </a:p>
        </p:txBody>
      </p:sp>
      <p:cxnSp>
        <p:nvCxnSpPr>
          <p:cNvPr id="133" name="Straight Arrow Connector 132"/>
          <p:cNvCxnSpPr/>
          <p:nvPr/>
        </p:nvCxnSpPr>
        <p:spPr bwMode="auto">
          <a:xfrm flipH="1">
            <a:off x="16611600" y="4083050"/>
            <a:ext cx="1588" cy="3994150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3563" name="Group 14"/>
          <p:cNvGrpSpPr>
            <a:grpSpLocks/>
          </p:cNvGrpSpPr>
          <p:nvPr/>
        </p:nvGrpSpPr>
        <p:grpSpPr bwMode="auto">
          <a:xfrm>
            <a:off x="14630400" y="3048000"/>
            <a:ext cx="3962400" cy="838200"/>
            <a:chOff x="14325600" y="2971800"/>
            <a:chExt cx="3657600" cy="990600"/>
          </a:xfrm>
        </p:grpSpPr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143256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147828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152400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156972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161544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auto">
            <a:xfrm>
              <a:off x="166116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auto">
            <a:xfrm>
              <a:off x="170688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auto">
            <a:xfrm>
              <a:off x="175260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6154400" y="10287000"/>
            <a:ext cx="1524000" cy="838200"/>
            <a:chOff x="15697200" y="10210800"/>
            <a:chExt cx="1524000" cy="990600"/>
          </a:xfrm>
        </p:grpSpPr>
        <p:sp>
          <p:nvSpPr>
            <p:cNvPr id="141" name="Rectangle 140"/>
            <p:cNvSpPr>
              <a:spLocks noChangeArrowheads="1"/>
            </p:cNvSpPr>
            <p:nvPr/>
          </p:nvSpPr>
          <p:spPr bwMode="auto">
            <a:xfrm>
              <a:off x="15697200" y="10210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/>
            </a:gradFill>
            <a:ln w="9525">
              <a:solidFill>
                <a:srgbClr val="1884CD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auto">
            <a:xfrm>
              <a:off x="16764000" y="10210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/>
            </a:gradFill>
            <a:ln w="9525">
              <a:solidFill>
                <a:srgbClr val="1884CD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</p:grpSp>
      <p:grpSp>
        <p:nvGrpSpPr>
          <p:cNvPr id="143" name="Group 142"/>
          <p:cNvGrpSpPr>
            <a:grpSpLocks/>
          </p:cNvGrpSpPr>
          <p:nvPr/>
        </p:nvGrpSpPr>
        <p:grpSpPr bwMode="auto">
          <a:xfrm>
            <a:off x="15011400" y="3505200"/>
            <a:ext cx="3962400" cy="838200"/>
            <a:chOff x="14325600" y="2971800"/>
            <a:chExt cx="3657600" cy="990600"/>
          </a:xfrm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143256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147828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152400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156972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161544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166116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170688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175260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</p:grp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14630400" y="8153400"/>
            <a:ext cx="495300" cy="838200"/>
          </a:xfrm>
          <a:prstGeom prst="rect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ヒラギノ角ゴ ProN W3" charset="0"/>
            </a:endParaRP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15125700" y="8153400"/>
            <a:ext cx="495300" cy="838200"/>
          </a:xfrm>
          <a:prstGeom prst="rect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ヒラギノ角ゴ ProN W3" charset="0"/>
            </a:endParaRP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15621000" y="8153400"/>
            <a:ext cx="495300" cy="838200"/>
          </a:xfrm>
          <a:prstGeom prst="rect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ヒラギノ角ゴ ProN W3" charset="0"/>
            </a:endParaRP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16116300" y="8153400"/>
            <a:ext cx="495300" cy="838200"/>
          </a:xfrm>
          <a:prstGeom prst="rect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ヒラギノ角ゴ ProN W3" charset="0"/>
            </a:endParaRP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16611600" y="8153400"/>
            <a:ext cx="495300" cy="838200"/>
          </a:xfrm>
          <a:prstGeom prst="rect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ヒラギノ角ゴ ProN W3" charset="0"/>
            </a:endParaRPr>
          </a:p>
        </p:txBody>
      </p:sp>
      <p:sp>
        <p:nvSpPr>
          <p:cNvPr id="166" name="Rectangle 165"/>
          <p:cNvSpPr>
            <a:spLocks noChangeArrowheads="1"/>
          </p:cNvSpPr>
          <p:nvPr/>
        </p:nvSpPr>
        <p:spPr bwMode="auto">
          <a:xfrm>
            <a:off x="17106900" y="8153400"/>
            <a:ext cx="495300" cy="838200"/>
          </a:xfrm>
          <a:prstGeom prst="rect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ヒラギノ角ゴ ProN W3" charset="0"/>
            </a:endParaRPr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17602200" y="8153400"/>
            <a:ext cx="495300" cy="838200"/>
          </a:xfrm>
          <a:prstGeom prst="rect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ヒラギノ角ゴ ProN W3" charset="0"/>
            </a:endParaRPr>
          </a:p>
        </p:txBody>
      </p:sp>
      <p:sp>
        <p:nvSpPr>
          <p:cNvPr id="169" name="Rectangle 168"/>
          <p:cNvSpPr>
            <a:spLocks noChangeArrowheads="1"/>
          </p:cNvSpPr>
          <p:nvPr/>
        </p:nvSpPr>
        <p:spPr bwMode="auto">
          <a:xfrm>
            <a:off x="18097500" y="8153400"/>
            <a:ext cx="495300" cy="838200"/>
          </a:xfrm>
          <a:prstGeom prst="rect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ヒラギノ角ゴ ProN W3" charset="0"/>
            </a:endParaRP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179800" y="4343400"/>
            <a:ext cx="2546350" cy="4743450"/>
            <a:chOff x="15723042" y="4343400"/>
            <a:chExt cx="2545908" cy="4744156"/>
          </a:xfrm>
        </p:grpSpPr>
        <p:cxnSp>
          <p:nvCxnSpPr>
            <p:cNvPr id="170" name="Straight Arrow Connector 169"/>
            <p:cNvCxnSpPr>
              <a:stCxn id="154" idx="2"/>
              <a:endCxn id="0" idx="0"/>
            </p:cNvCxnSpPr>
            <p:nvPr/>
          </p:nvCxnSpPr>
          <p:spPr bwMode="auto">
            <a:xfrm flipH="1">
              <a:off x="15723042" y="4343400"/>
              <a:ext cx="2050694" cy="4744156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1" name="Straight Arrow Connector 170"/>
            <p:cNvCxnSpPr>
              <a:stCxn id="156" idx="2"/>
              <a:endCxn id="0" idx="0"/>
            </p:cNvCxnSpPr>
            <p:nvPr/>
          </p:nvCxnSpPr>
          <p:spPr bwMode="auto">
            <a:xfrm flipH="1">
              <a:off x="16783308" y="4343400"/>
              <a:ext cx="1485642" cy="4744156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72" name="Rounded Rectangular Callout 171"/>
          <p:cNvSpPr/>
          <p:nvPr/>
        </p:nvSpPr>
        <p:spPr>
          <a:xfrm>
            <a:off x="19278600" y="8534400"/>
            <a:ext cx="4038600" cy="1905000"/>
          </a:xfrm>
          <a:prstGeom prst="wedgeRoundRectCallout">
            <a:avLst>
              <a:gd name="adj1" fmla="val -64777"/>
              <a:gd name="adj2" fmla="val -18645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Calibri"/>
                <a:cs typeface="Calibri"/>
              </a:rPr>
              <a:t>lost partitions recomputed on other workers</a:t>
            </a:r>
          </a:p>
        </p:txBody>
      </p:sp>
      <p:sp>
        <p:nvSpPr>
          <p:cNvPr id="23576" name="Rectangle 155"/>
          <p:cNvSpPr>
            <a:spLocks noChangeArrowheads="1"/>
          </p:cNvSpPr>
          <p:nvPr/>
        </p:nvSpPr>
        <p:spPr bwMode="auto">
          <a:xfrm>
            <a:off x="11811000" y="2971800"/>
            <a:ext cx="27432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>
                <a:latin typeface="Calibri" pitchFamily="34" charset="0"/>
              </a:rPr>
              <a:t>tweets</a:t>
            </a:r>
          </a:p>
          <a:p>
            <a:pPr algn="ctr"/>
            <a:r>
              <a:rPr lang="en-US" sz="4400">
                <a:latin typeface="Calibri" pitchFamily="34" charset="0"/>
              </a:rPr>
              <a:t>RDD</a:t>
            </a:r>
          </a:p>
        </p:txBody>
      </p:sp>
      <p:sp>
        <p:nvSpPr>
          <p:cNvPr id="23577" name="Rectangle 155"/>
          <p:cNvSpPr>
            <a:spLocks noChangeArrowheads="1"/>
          </p:cNvSpPr>
          <p:nvPr/>
        </p:nvSpPr>
        <p:spPr bwMode="auto">
          <a:xfrm>
            <a:off x="11887200" y="7772400"/>
            <a:ext cx="27432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>
                <a:latin typeface="Calibri" pitchFamily="34" charset="0"/>
              </a:rPr>
              <a:t>hashTags</a:t>
            </a:r>
          </a:p>
          <a:p>
            <a:pPr algn="ctr"/>
            <a:r>
              <a:rPr lang="en-US" sz="4400">
                <a:latin typeface="Calibri" pitchFamily="34" charset="0"/>
              </a:rPr>
              <a:t>RDD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68" grpId="0" animBg="1"/>
      <p:bldP spid="169" grpId="0" animBg="1"/>
      <p:bldP spid="1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9600" dirty="0" smtClean="0">
                <a:sym typeface="Arial" charset="0"/>
              </a:rPr>
              <a:t>What is Spark Streaming?</a:t>
            </a:r>
            <a:endParaRPr lang="en-US" sz="9600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smtClean="0">
                <a:latin typeface="Calibri" pitchFamily="34" charset="0"/>
              </a:rPr>
              <a:t>Framework for large scale stream processing </a:t>
            </a:r>
          </a:p>
          <a:p>
            <a:pPr lvl="1"/>
            <a:r>
              <a:rPr lang="en-US" sz="4800" smtClean="0">
                <a:latin typeface="Calibri" pitchFamily="34" charset="0"/>
              </a:rPr>
              <a:t>Scales to 100s of nodes</a:t>
            </a:r>
          </a:p>
          <a:p>
            <a:pPr lvl="1"/>
            <a:r>
              <a:rPr lang="en-US" sz="4800" smtClean="0">
                <a:latin typeface="Calibri" pitchFamily="34" charset="0"/>
              </a:rPr>
              <a:t>Can achieve second scale latencies</a:t>
            </a:r>
          </a:p>
          <a:p>
            <a:pPr lvl="1"/>
            <a:r>
              <a:rPr lang="en-US" sz="4800" smtClean="0">
                <a:latin typeface="Calibri" pitchFamily="34" charset="0"/>
              </a:rPr>
              <a:t>Integrates with Spark</a:t>
            </a:r>
            <a:r>
              <a:rPr lang="en-US" altLang="en-US" sz="4800" smtClean="0">
                <a:latin typeface="Calibri" pitchFamily="34" charset="0"/>
              </a:rPr>
              <a:t>’</a:t>
            </a:r>
            <a:r>
              <a:rPr lang="en-US" sz="4800" smtClean="0">
                <a:latin typeface="Calibri" pitchFamily="34" charset="0"/>
              </a:rPr>
              <a:t>s batch and interactive processing</a:t>
            </a:r>
          </a:p>
          <a:p>
            <a:pPr lvl="1"/>
            <a:r>
              <a:rPr lang="en-US" sz="4800" smtClean="0">
                <a:latin typeface="Calibri" pitchFamily="34" charset="0"/>
              </a:rPr>
              <a:t>Provides a simple batch-like API for implementing complex algorithm</a:t>
            </a:r>
          </a:p>
          <a:p>
            <a:pPr lvl="1"/>
            <a:r>
              <a:rPr lang="en-US" sz="4800" smtClean="0">
                <a:latin typeface="Calibri" pitchFamily="34" charset="0"/>
              </a:rPr>
              <a:t>Can absorb live data streams from Kafka, Flume, ZeroMQ, etc.</a:t>
            </a:r>
          </a:p>
          <a:p>
            <a:pPr lvl="1">
              <a:buFont typeface="Arial" pitchFamily="34" charset="0"/>
              <a:buNone/>
            </a:pPr>
            <a:r>
              <a:rPr lang="en-US" sz="4800" smtClean="0">
                <a:latin typeface="Calibri" pitchFamily="34" charset="0"/>
              </a:rPr>
              <a:t>	</a:t>
            </a:r>
          </a:p>
          <a:p>
            <a:pPr lvl="1">
              <a:buFont typeface="Arial" pitchFamily="34" charset="0"/>
              <a:buNone/>
            </a:pPr>
            <a:endParaRPr lang="en-US" sz="4800" smtClean="0">
              <a:latin typeface="Calibri" pitchFamily="34" charset="0"/>
            </a:endParaRPr>
          </a:p>
          <a:p>
            <a:pPr lvl="1"/>
            <a:endParaRPr lang="en-US" sz="4800" smtClean="0">
              <a:latin typeface="Calibri" pitchFamily="34" charset="0"/>
            </a:endParaRPr>
          </a:p>
          <a:p>
            <a:endParaRPr lang="en-US" sz="480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Key concepts</a:t>
            </a:r>
            <a:endParaRPr lang="en-US" dirty="0">
              <a:sym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b="1" smtClean="0">
                <a:latin typeface="Calibri" pitchFamily="34" charset="0"/>
              </a:rPr>
              <a:t>DStream</a:t>
            </a:r>
            <a:r>
              <a:rPr lang="en-US" sz="4800" smtClean="0">
                <a:latin typeface="Calibri" pitchFamily="34" charset="0"/>
              </a:rPr>
              <a:t> – sequence of RDDs representing a stream of data</a:t>
            </a:r>
          </a:p>
          <a:p>
            <a:pPr lvl="1"/>
            <a:r>
              <a:rPr lang="en-US" sz="4400" smtClean="0">
                <a:latin typeface="Calibri" pitchFamily="34" charset="0"/>
              </a:rPr>
              <a:t>Twitter, HDFS, Kafka, Flume, ZeroMQ, Akka Actor, TCP sockets</a:t>
            </a:r>
          </a:p>
          <a:p>
            <a:pPr lvl="1"/>
            <a:endParaRPr lang="en-US" sz="3200" smtClean="0">
              <a:latin typeface="Calibri" pitchFamily="34" charset="0"/>
            </a:endParaRPr>
          </a:p>
          <a:p>
            <a:r>
              <a:rPr lang="en-US" sz="4800" b="1" smtClean="0">
                <a:latin typeface="Calibri" pitchFamily="34" charset="0"/>
              </a:rPr>
              <a:t>Transformations</a:t>
            </a:r>
            <a:r>
              <a:rPr lang="en-US" sz="4800" smtClean="0">
                <a:latin typeface="Calibri" pitchFamily="34" charset="0"/>
              </a:rPr>
              <a:t> – modify data from on DStream to another</a:t>
            </a:r>
          </a:p>
          <a:p>
            <a:pPr lvl="1"/>
            <a:r>
              <a:rPr lang="en-US" sz="4400" smtClean="0">
                <a:latin typeface="Calibri" pitchFamily="34" charset="0"/>
              </a:rPr>
              <a:t>Standard RDD operations – map, countByValue, reduce, join, …</a:t>
            </a:r>
          </a:p>
          <a:p>
            <a:pPr lvl="1"/>
            <a:r>
              <a:rPr lang="en-US" sz="4400" smtClean="0">
                <a:latin typeface="Calibri" pitchFamily="34" charset="0"/>
              </a:rPr>
              <a:t>Stateful operations – window, countByValueAndWindow, …</a:t>
            </a:r>
          </a:p>
          <a:p>
            <a:endParaRPr lang="en-US" sz="3200" smtClean="0">
              <a:latin typeface="Calibri" pitchFamily="34" charset="0"/>
            </a:endParaRPr>
          </a:p>
          <a:p>
            <a:r>
              <a:rPr lang="en-US" sz="4800" b="1" smtClean="0">
                <a:latin typeface="Calibri" pitchFamily="34" charset="0"/>
              </a:rPr>
              <a:t>Output Operations – send data to external entity</a:t>
            </a:r>
          </a:p>
          <a:p>
            <a:pPr lvl="1"/>
            <a:r>
              <a:rPr lang="en-US" sz="4800" smtClean="0">
                <a:latin typeface="Calibri" pitchFamily="34" charset="0"/>
              </a:rPr>
              <a:t>saveAsHadoopFiles – saves to HDFS</a:t>
            </a:r>
          </a:p>
          <a:p>
            <a:pPr lvl="1"/>
            <a:r>
              <a:rPr lang="en-US" sz="4800" smtClean="0">
                <a:latin typeface="Calibri" pitchFamily="34" charset="0"/>
              </a:rPr>
              <a:t>foreach – do anything with each batch of results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Example 2 – Count the hashtags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39800" y="2971800"/>
            <a:ext cx="22390100" cy="24384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tweets = </a:t>
            </a: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ssc.twitterStream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(&lt;Twitter username&gt;, &lt;Twitter password&gt;)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= </a:t>
            </a: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tweets.flatMap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(status =&gt; </a:t>
            </a: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getTags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(status))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4000" dirty="0" err="1" smtClean="0"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 err="1" smtClean="0">
                <a:solidFill>
                  <a:schemeClr val="accent3"/>
                </a:solidFill>
                <a:latin typeface="Consolas"/>
                <a:cs typeface="Consolas"/>
                <a:sym typeface="Arial" charset="0"/>
              </a:rPr>
              <a:t>tagCounts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 = </a:t>
            </a:r>
            <a:r>
              <a:rPr lang="en-US" sz="4000" dirty="0" err="1" smtClean="0">
                <a:solidFill>
                  <a:srgbClr val="B50B1B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4000" dirty="0" err="1" smtClean="0">
                <a:latin typeface="Consolas"/>
                <a:cs typeface="Consolas"/>
                <a:sym typeface="Arial" charset="0"/>
              </a:rPr>
              <a:t>.</a:t>
            </a:r>
            <a:r>
              <a:rPr lang="en-US" sz="4000" dirty="0" err="1" smtClean="0">
                <a:solidFill>
                  <a:schemeClr val="accent1"/>
                </a:solidFill>
                <a:latin typeface="Consolas"/>
                <a:cs typeface="Consolas"/>
                <a:sym typeface="Arial" charset="0"/>
              </a:rPr>
              <a:t>countByValue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()</a:t>
            </a:r>
            <a:endParaRPr lang="en-US" sz="4000" dirty="0">
              <a:latin typeface="Consolas"/>
              <a:cs typeface="Consolas"/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endParaRPr lang="en-US" dirty="0">
              <a:sym typeface="Arial" charset="0"/>
            </a:endParaRPr>
          </a:p>
        </p:txBody>
      </p:sp>
      <p:grpSp>
        <p:nvGrpSpPr>
          <p:cNvPr id="25603" name="Group 7"/>
          <p:cNvGrpSpPr>
            <a:grpSpLocks/>
          </p:cNvGrpSpPr>
          <p:nvPr/>
        </p:nvGrpSpPr>
        <p:grpSpPr bwMode="auto">
          <a:xfrm>
            <a:off x="7069138" y="6494463"/>
            <a:ext cx="2225675" cy="592137"/>
            <a:chOff x="7918600" y="4832650"/>
            <a:chExt cx="2458447" cy="653855"/>
          </a:xfrm>
        </p:grpSpPr>
        <p:sp>
          <p:nvSpPr>
            <p:cNvPr id="6" name="Alternate Process 5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7" name="Straight Connector 6"/>
            <p:cNvCxnSpPr>
              <a:cxnSpLocks noChangeShapeType="1"/>
              <a:stCxn id="6" idx="0"/>
              <a:endCxn id="6" idx="2"/>
            </p:cNvCxnSpPr>
            <p:nvPr/>
          </p:nvCxnSpPr>
          <p:spPr bwMode="auto">
            <a:xfrm>
              <a:off x="9147823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8" name="Straight Connector 7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9" name="Straight Connector 8"/>
            <p:cNvCxnSpPr>
              <a:cxnSpLocks noChangeShapeType="1"/>
            </p:cNvCxnSpPr>
            <p:nvPr/>
          </p:nvCxnSpPr>
          <p:spPr bwMode="auto">
            <a:xfrm>
              <a:off x="854811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25604" name="Group 111"/>
          <p:cNvGrpSpPr>
            <a:grpSpLocks/>
          </p:cNvGrpSpPr>
          <p:nvPr/>
        </p:nvGrpSpPr>
        <p:grpSpPr bwMode="auto">
          <a:xfrm>
            <a:off x="11431588" y="6494463"/>
            <a:ext cx="2225675" cy="592137"/>
            <a:chOff x="7918600" y="4832650"/>
            <a:chExt cx="2458447" cy="653855"/>
          </a:xfrm>
        </p:grpSpPr>
        <p:sp>
          <p:nvSpPr>
            <p:cNvPr id="19" name="Alternate Process 18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20" name="Straight Connector 19"/>
            <p:cNvCxnSpPr>
              <a:cxnSpLocks noChangeShapeType="1"/>
              <a:stCxn id="19" idx="0"/>
              <a:endCxn id="19" idx="2"/>
            </p:cNvCxnSpPr>
            <p:nvPr/>
          </p:nvCxnSpPr>
          <p:spPr bwMode="auto">
            <a:xfrm>
              <a:off x="9147823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21" name="Straight Connector 20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22" name="Straight Connector 21"/>
            <p:cNvCxnSpPr>
              <a:cxnSpLocks noChangeShapeType="1"/>
            </p:cNvCxnSpPr>
            <p:nvPr/>
          </p:nvCxnSpPr>
          <p:spPr bwMode="auto">
            <a:xfrm>
              <a:off x="854811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25605" name="Group 133"/>
          <p:cNvGrpSpPr>
            <a:grpSpLocks/>
          </p:cNvGrpSpPr>
          <p:nvPr/>
        </p:nvGrpSpPr>
        <p:grpSpPr bwMode="auto">
          <a:xfrm>
            <a:off x="15990888" y="6494463"/>
            <a:ext cx="2224087" cy="592137"/>
            <a:chOff x="7918600" y="4832650"/>
            <a:chExt cx="2458447" cy="653855"/>
          </a:xfrm>
        </p:grpSpPr>
        <p:sp>
          <p:nvSpPr>
            <p:cNvPr id="31" name="Alternate Process 30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32" name="Straight Connector 31"/>
            <p:cNvCxnSpPr>
              <a:cxnSpLocks noChangeShapeType="1"/>
              <a:stCxn id="31" idx="0"/>
              <a:endCxn id="31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33" name="Straight Connector 32"/>
            <p:cNvCxnSpPr>
              <a:cxnSpLocks noChangeShapeType="1"/>
            </p:cNvCxnSpPr>
            <p:nvPr/>
          </p:nvCxnSpPr>
          <p:spPr bwMode="auto">
            <a:xfrm>
              <a:off x="9785687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109" name="Group 108"/>
          <p:cNvGrpSpPr>
            <a:grpSpLocks/>
          </p:cNvGrpSpPr>
          <p:nvPr/>
        </p:nvGrpSpPr>
        <p:grpSpPr bwMode="auto">
          <a:xfrm>
            <a:off x="7086600" y="7077075"/>
            <a:ext cx="3813175" cy="4183063"/>
            <a:chOff x="6934200" y="7077075"/>
            <a:chExt cx="3813174" cy="4183062"/>
          </a:xfrm>
        </p:grpSpPr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6945313" y="7866063"/>
              <a:ext cx="2224087" cy="592137"/>
              <a:chOff x="7918600" y="4832650"/>
              <a:chExt cx="2458447" cy="653855"/>
            </a:xfrm>
            <a:solidFill>
              <a:srgbClr val="FFFFFF"/>
            </a:solidFill>
          </p:grpSpPr>
          <p:sp>
            <p:nvSpPr>
              <p:cNvPr id="12" name="Alternate Process 11"/>
              <p:cNvSpPr/>
              <p:nvPr/>
            </p:nvSpPr>
            <p:spPr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ln w="38100" cmpd="sng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13" name="Straight Connector 12"/>
              <p:cNvCxnSpPr>
                <a:stCxn id="12" idx="0"/>
                <a:endCxn id="12" idx="2"/>
              </p:cNvCxnSpPr>
              <p:nvPr/>
            </p:nvCxnSpPr>
            <p:spPr>
              <a:xfrm>
                <a:off x="9148701" y="4846674"/>
                <a:ext cx="0" cy="629314"/>
              </a:xfrm>
              <a:prstGeom prst="line">
                <a:avLst/>
              </a:prstGeom>
              <a:ln w="38100" cmpd="sng">
                <a:headEnd type="none"/>
                <a:tailEnd type="none" w="sm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9785687" y="4832650"/>
                <a:ext cx="0" cy="629314"/>
              </a:xfrm>
              <a:prstGeom prst="line">
                <a:avLst/>
              </a:prstGeom>
              <a:ln w="38100" cmpd="sng">
                <a:headEnd type="none"/>
                <a:tailEnd type="none" w="sm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548566" y="4857191"/>
                <a:ext cx="0" cy="629314"/>
              </a:xfrm>
              <a:prstGeom prst="line">
                <a:avLst/>
              </a:prstGeom>
              <a:ln w="38100" cmpd="sng">
                <a:headEnd type="none"/>
                <a:tailEnd type="none" w="sm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8016875" y="7127875"/>
              <a:ext cx="1631950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 err="1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flatMap</a:t>
              </a:r>
              <a:endParaRPr lang="en-US" sz="3200" dirty="0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endParaRPr>
            </a:p>
          </p:txBody>
        </p:sp>
        <p:cxnSp>
          <p:nvCxnSpPr>
            <p:cNvPr id="17" name="Straight Arrow Connector 16"/>
            <p:cNvCxnSpPr>
              <a:stCxn id="6" idx="2"/>
              <a:endCxn id="12" idx="0"/>
            </p:cNvCxnSpPr>
            <p:nvPr/>
          </p:nvCxnSpPr>
          <p:spPr bwMode="auto">
            <a:xfrm>
              <a:off x="8029575" y="7077075"/>
              <a:ext cx="28575" cy="801688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7788275" y="8531225"/>
              <a:ext cx="1631950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map</a:t>
              </a:r>
            </a:p>
          </p:txBody>
        </p:sp>
        <p:cxnSp>
          <p:nvCxnSpPr>
            <p:cNvPr id="43" name="Straight Arrow Connector 42"/>
            <p:cNvCxnSpPr>
              <a:stCxn id="12" idx="2"/>
              <a:endCxn id="49" idx="0"/>
            </p:cNvCxnSpPr>
            <p:nvPr/>
          </p:nvCxnSpPr>
          <p:spPr bwMode="auto">
            <a:xfrm flipH="1">
              <a:off x="8047038" y="8448675"/>
              <a:ext cx="11112" cy="784225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48" name="Group 23"/>
            <p:cNvGrpSpPr>
              <a:grpSpLocks/>
            </p:cNvGrpSpPr>
            <p:nvPr/>
          </p:nvGrpSpPr>
          <p:grpSpPr bwMode="auto">
            <a:xfrm>
              <a:off x="6934200" y="9220200"/>
              <a:ext cx="2224087" cy="592137"/>
              <a:chOff x="7918600" y="4832650"/>
              <a:chExt cx="2458447" cy="653855"/>
            </a:xfrm>
            <a:solidFill>
              <a:schemeClr val="bg1"/>
            </a:solidFill>
          </p:grpSpPr>
          <p:sp>
            <p:nvSpPr>
              <p:cNvPr id="49" name="Alternate Process 48"/>
              <p:cNvSpPr/>
              <p:nvPr/>
            </p:nvSpPr>
            <p:spPr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50" name="Straight Connector 49"/>
              <p:cNvCxnSpPr>
                <a:stCxn id="49" idx="0"/>
                <a:endCxn id="49" idx="2"/>
              </p:cNvCxnSpPr>
              <p:nvPr/>
            </p:nvCxnSpPr>
            <p:spPr>
              <a:xfrm>
                <a:off x="9148701" y="4846674"/>
                <a:ext cx="0" cy="629314"/>
              </a:xfrm>
              <a:prstGeom prst="line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9785687" y="4832650"/>
                <a:ext cx="0" cy="629314"/>
              </a:xfrm>
              <a:prstGeom prst="line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548566" y="4857191"/>
                <a:ext cx="0" cy="629314"/>
              </a:xfrm>
              <a:prstGeom prst="line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5648" name="Group 23"/>
            <p:cNvGrpSpPr>
              <a:grpSpLocks/>
            </p:cNvGrpSpPr>
            <p:nvPr/>
          </p:nvGrpSpPr>
          <p:grpSpPr bwMode="auto">
            <a:xfrm>
              <a:off x="6934200" y="10668000"/>
              <a:ext cx="2224087" cy="592137"/>
              <a:chOff x="7918600" y="4832650"/>
              <a:chExt cx="2458447" cy="653855"/>
            </a:xfrm>
          </p:grpSpPr>
          <p:sp>
            <p:nvSpPr>
              <p:cNvPr id="64" name="Alternate Process 63"/>
              <p:cNvSpPr>
                <a:spLocks noChangeArrowheads="1"/>
              </p:cNvSpPr>
              <p:nvPr/>
            </p:nvSpPr>
            <p:spPr bwMode="auto">
              <a:xfrm>
                <a:off x="7918600" y="4846673"/>
                <a:ext cx="2458447" cy="629315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38100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  <a:ea typeface="+mn-ea"/>
                </a:endParaRPr>
              </a:p>
            </p:txBody>
          </p:sp>
          <p:cxnSp>
            <p:nvCxnSpPr>
              <p:cNvPr id="65" name="Straight Connector 64"/>
              <p:cNvCxnSpPr>
                <a:cxnSpLocks noChangeShapeType="1"/>
                <a:stCxn id="64" idx="0"/>
                <a:endCxn id="64" idx="2"/>
              </p:cNvCxnSpPr>
              <p:nvPr/>
            </p:nvCxnSpPr>
            <p:spPr bwMode="auto">
              <a:xfrm>
                <a:off x="9148701" y="4846673"/>
                <a:ext cx="0" cy="629315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66" name="Straight Connector 65"/>
              <p:cNvCxnSpPr>
                <a:cxnSpLocks noChangeShapeType="1"/>
              </p:cNvCxnSpPr>
              <p:nvPr/>
            </p:nvCxnSpPr>
            <p:spPr bwMode="auto">
              <a:xfrm>
                <a:off x="9785686" y="4832649"/>
                <a:ext cx="0" cy="629315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67" name="Straight Connector 66"/>
              <p:cNvCxnSpPr>
                <a:cxnSpLocks noChangeShapeType="1"/>
              </p:cNvCxnSpPr>
              <p:nvPr/>
            </p:nvCxnSpPr>
            <p:spPr bwMode="auto">
              <a:xfrm>
                <a:off x="8548566" y="4857190"/>
                <a:ext cx="0" cy="629315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cxnSp>
          <p:nvCxnSpPr>
            <p:cNvPr id="78" name="Straight Arrow Connector 77"/>
            <p:cNvCxnSpPr>
              <a:stCxn id="49" idx="2"/>
              <a:endCxn id="64" idx="0"/>
            </p:cNvCxnSpPr>
            <p:nvPr/>
          </p:nvCxnSpPr>
          <p:spPr bwMode="auto">
            <a:xfrm>
              <a:off x="8047038" y="9802812"/>
              <a:ext cx="0" cy="877887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5" name="TextBox 94"/>
            <p:cNvSpPr txBox="1"/>
            <p:nvPr/>
          </p:nvSpPr>
          <p:spPr>
            <a:xfrm>
              <a:off x="8032750" y="9982199"/>
              <a:ext cx="2714624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 err="1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reduceByKey</a:t>
              </a:r>
              <a:endParaRPr lang="en-US" sz="3200" dirty="0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endParaRPr>
            </a:p>
          </p:txBody>
        </p:sp>
      </p:grpSp>
      <p:grpSp>
        <p:nvGrpSpPr>
          <p:cNvPr id="110" name="Group 109"/>
          <p:cNvGrpSpPr>
            <a:grpSpLocks/>
          </p:cNvGrpSpPr>
          <p:nvPr/>
        </p:nvGrpSpPr>
        <p:grpSpPr bwMode="auto">
          <a:xfrm>
            <a:off x="11441113" y="7077075"/>
            <a:ext cx="3810000" cy="4183063"/>
            <a:chOff x="11288712" y="7077075"/>
            <a:chExt cx="3810534" cy="4183062"/>
          </a:xfrm>
        </p:grpSpPr>
        <p:grpSp>
          <p:nvGrpSpPr>
            <p:cNvPr id="23" name="Group 126"/>
            <p:cNvGrpSpPr>
              <a:grpSpLocks/>
            </p:cNvGrpSpPr>
            <p:nvPr/>
          </p:nvGrpSpPr>
          <p:grpSpPr bwMode="auto">
            <a:xfrm>
              <a:off x="11299825" y="7866063"/>
              <a:ext cx="2224088" cy="592137"/>
              <a:chOff x="7918600" y="4832650"/>
              <a:chExt cx="2458447" cy="653855"/>
            </a:xfrm>
            <a:solidFill>
              <a:srgbClr val="FFFFFF"/>
            </a:solidFill>
          </p:grpSpPr>
          <p:sp>
            <p:nvSpPr>
              <p:cNvPr id="24" name="Alternate Process 23"/>
              <p:cNvSpPr/>
              <p:nvPr/>
            </p:nvSpPr>
            <p:spPr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ln w="38100" cmpd="sng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25" name="Straight Connector 24"/>
              <p:cNvCxnSpPr>
                <a:stCxn id="24" idx="0"/>
                <a:endCxn id="24" idx="2"/>
              </p:cNvCxnSpPr>
              <p:nvPr/>
            </p:nvCxnSpPr>
            <p:spPr>
              <a:xfrm>
                <a:off x="9148701" y="4846674"/>
                <a:ext cx="0" cy="629314"/>
              </a:xfrm>
              <a:prstGeom prst="line">
                <a:avLst/>
              </a:prstGeom>
              <a:ln w="38100" cmpd="sng">
                <a:headEnd type="none"/>
                <a:tailEnd type="none" w="sm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9785686" y="4832650"/>
                <a:ext cx="0" cy="629314"/>
              </a:xfrm>
              <a:prstGeom prst="line">
                <a:avLst/>
              </a:prstGeom>
              <a:ln w="38100" cmpd="sng">
                <a:headEnd type="none"/>
                <a:tailEnd type="none" w="sm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548566" y="4857191"/>
                <a:ext cx="0" cy="629314"/>
              </a:xfrm>
              <a:prstGeom prst="line">
                <a:avLst/>
              </a:prstGeom>
              <a:ln w="38100" cmpd="sng">
                <a:headEnd type="none"/>
                <a:tailEnd type="none" w="sm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12371539" y="7127875"/>
              <a:ext cx="1632179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 err="1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flatMap</a:t>
              </a:r>
              <a:endParaRPr lang="en-US" sz="3200" dirty="0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endParaRPr>
            </a:p>
          </p:txBody>
        </p:sp>
        <p:cxnSp>
          <p:nvCxnSpPr>
            <p:cNvPr id="29" name="Straight Arrow Connector 28"/>
            <p:cNvCxnSpPr>
              <a:stCxn id="19" idx="2"/>
              <a:endCxn id="24" idx="0"/>
            </p:cNvCxnSpPr>
            <p:nvPr/>
          </p:nvCxnSpPr>
          <p:spPr bwMode="auto">
            <a:xfrm>
              <a:off x="12392179" y="7077075"/>
              <a:ext cx="19053" cy="801688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TextBox 43"/>
            <p:cNvSpPr txBox="1"/>
            <p:nvPr/>
          </p:nvSpPr>
          <p:spPr>
            <a:xfrm>
              <a:off x="12142907" y="8531225"/>
              <a:ext cx="1630591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map</a:t>
              </a:r>
            </a:p>
          </p:txBody>
        </p:sp>
        <p:cxnSp>
          <p:nvCxnSpPr>
            <p:cNvPr id="45" name="Straight Arrow Connector 44"/>
            <p:cNvCxnSpPr>
              <a:stCxn id="24" idx="2"/>
              <a:endCxn id="54" idx="0"/>
            </p:cNvCxnSpPr>
            <p:nvPr/>
          </p:nvCxnSpPr>
          <p:spPr bwMode="auto">
            <a:xfrm flipH="1">
              <a:off x="12400118" y="8448675"/>
              <a:ext cx="11114" cy="784225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53" name="Group 126"/>
            <p:cNvGrpSpPr>
              <a:grpSpLocks/>
            </p:cNvGrpSpPr>
            <p:nvPr/>
          </p:nvGrpSpPr>
          <p:grpSpPr bwMode="auto">
            <a:xfrm>
              <a:off x="11288712" y="9220200"/>
              <a:ext cx="2224088" cy="592137"/>
              <a:chOff x="7918600" y="4832650"/>
              <a:chExt cx="2458447" cy="653855"/>
            </a:xfrm>
            <a:solidFill>
              <a:schemeClr val="bg1"/>
            </a:solidFill>
          </p:grpSpPr>
          <p:sp>
            <p:nvSpPr>
              <p:cNvPr id="54" name="Alternate Process 53"/>
              <p:cNvSpPr/>
              <p:nvPr/>
            </p:nvSpPr>
            <p:spPr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55" name="Straight Connector 54"/>
              <p:cNvCxnSpPr>
                <a:stCxn id="54" idx="0"/>
                <a:endCxn id="54" idx="2"/>
              </p:cNvCxnSpPr>
              <p:nvPr/>
            </p:nvCxnSpPr>
            <p:spPr>
              <a:xfrm>
                <a:off x="9148701" y="4846674"/>
                <a:ext cx="0" cy="629314"/>
              </a:xfrm>
              <a:prstGeom prst="line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9785686" y="4832650"/>
                <a:ext cx="0" cy="629314"/>
              </a:xfrm>
              <a:prstGeom prst="line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548566" y="4857191"/>
                <a:ext cx="0" cy="629314"/>
              </a:xfrm>
              <a:prstGeom prst="line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5635" name="Group 126"/>
            <p:cNvGrpSpPr>
              <a:grpSpLocks/>
            </p:cNvGrpSpPr>
            <p:nvPr/>
          </p:nvGrpSpPr>
          <p:grpSpPr bwMode="auto">
            <a:xfrm>
              <a:off x="11288712" y="10668000"/>
              <a:ext cx="2224088" cy="592137"/>
              <a:chOff x="7918600" y="4832650"/>
              <a:chExt cx="2458447" cy="653855"/>
            </a:xfrm>
          </p:grpSpPr>
          <p:sp>
            <p:nvSpPr>
              <p:cNvPr id="69" name="Alternate Process 68"/>
              <p:cNvSpPr>
                <a:spLocks noChangeArrowheads="1"/>
              </p:cNvSpPr>
              <p:nvPr/>
            </p:nvSpPr>
            <p:spPr bwMode="auto">
              <a:xfrm>
                <a:off x="7918600" y="4846673"/>
                <a:ext cx="2458791" cy="629315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38100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  <a:ea typeface="+mn-ea"/>
                </a:endParaRPr>
              </a:p>
            </p:txBody>
          </p:sp>
          <p:cxnSp>
            <p:nvCxnSpPr>
              <p:cNvPr id="70" name="Straight Connector 69"/>
              <p:cNvCxnSpPr>
                <a:cxnSpLocks noChangeShapeType="1"/>
                <a:stCxn id="69" idx="0"/>
                <a:endCxn id="69" idx="2"/>
              </p:cNvCxnSpPr>
              <p:nvPr/>
            </p:nvCxnSpPr>
            <p:spPr bwMode="auto">
              <a:xfrm>
                <a:off x="9148873" y="4846673"/>
                <a:ext cx="0" cy="629315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71" name="Straight Connector 70"/>
              <p:cNvCxnSpPr>
                <a:cxnSpLocks noChangeShapeType="1"/>
              </p:cNvCxnSpPr>
              <p:nvPr/>
            </p:nvCxnSpPr>
            <p:spPr bwMode="auto">
              <a:xfrm>
                <a:off x="9785948" y="4832649"/>
                <a:ext cx="0" cy="629315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72" name="Straight Connector 71"/>
              <p:cNvCxnSpPr>
                <a:cxnSpLocks noChangeShapeType="1"/>
              </p:cNvCxnSpPr>
              <p:nvPr/>
            </p:nvCxnSpPr>
            <p:spPr bwMode="auto">
              <a:xfrm>
                <a:off x="8548654" y="4857190"/>
                <a:ext cx="0" cy="629315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cxnSp>
          <p:nvCxnSpPr>
            <p:cNvPr id="84" name="Straight Arrow Connector 83"/>
            <p:cNvCxnSpPr>
              <a:stCxn id="54" idx="2"/>
              <a:endCxn id="69" idx="0"/>
            </p:cNvCxnSpPr>
            <p:nvPr/>
          </p:nvCxnSpPr>
          <p:spPr bwMode="auto">
            <a:xfrm>
              <a:off x="12400118" y="9802812"/>
              <a:ext cx="0" cy="877887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6" name="TextBox 95"/>
            <p:cNvSpPr txBox="1"/>
            <p:nvPr/>
          </p:nvSpPr>
          <p:spPr>
            <a:xfrm>
              <a:off x="12387416" y="9982199"/>
              <a:ext cx="2711830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 err="1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reduceByKey</a:t>
              </a:r>
              <a:endParaRPr lang="en-US" sz="3200" dirty="0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endParaRPr>
            </a:p>
          </p:txBody>
        </p:sp>
      </p:grpSp>
      <p:grpSp>
        <p:nvGrpSpPr>
          <p:cNvPr id="111" name="Group 110"/>
          <p:cNvGrpSpPr>
            <a:grpSpLocks/>
          </p:cNvGrpSpPr>
          <p:nvPr/>
        </p:nvGrpSpPr>
        <p:grpSpPr bwMode="auto">
          <a:xfrm>
            <a:off x="15849600" y="7077075"/>
            <a:ext cx="3962400" cy="4183063"/>
            <a:chOff x="15697201" y="7077075"/>
            <a:chExt cx="3962399" cy="4183062"/>
          </a:xfrm>
        </p:grpSpPr>
        <p:sp>
          <p:nvSpPr>
            <p:cNvPr id="10" name="TextBox 9"/>
            <p:cNvSpPr txBox="1"/>
            <p:nvPr/>
          </p:nvSpPr>
          <p:spPr>
            <a:xfrm rot="16200000">
              <a:off x="15635288" y="8434388"/>
              <a:ext cx="771525" cy="6477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Arial" pitchFamily="34" charset="0"/>
                </a:rPr>
                <a:t>…</a:t>
              </a:r>
            </a:p>
          </p:txBody>
        </p:sp>
        <p:grpSp>
          <p:nvGrpSpPr>
            <p:cNvPr id="35" name="Group 148"/>
            <p:cNvGrpSpPr>
              <a:grpSpLocks/>
            </p:cNvGrpSpPr>
            <p:nvPr/>
          </p:nvGrpSpPr>
          <p:grpSpPr bwMode="auto">
            <a:xfrm>
              <a:off x="15857539" y="7866063"/>
              <a:ext cx="2224087" cy="592137"/>
              <a:chOff x="7918600" y="4832650"/>
              <a:chExt cx="2458447" cy="653855"/>
            </a:xfrm>
            <a:solidFill>
              <a:srgbClr val="FFFFFF"/>
            </a:solidFill>
          </p:grpSpPr>
          <p:sp>
            <p:nvSpPr>
              <p:cNvPr id="36" name="Alternate Process 35"/>
              <p:cNvSpPr/>
              <p:nvPr/>
            </p:nvSpPr>
            <p:spPr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ln w="38100" cmpd="sng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37" name="Straight Connector 36"/>
              <p:cNvCxnSpPr>
                <a:stCxn id="36" idx="0"/>
                <a:endCxn id="36" idx="2"/>
              </p:cNvCxnSpPr>
              <p:nvPr/>
            </p:nvCxnSpPr>
            <p:spPr>
              <a:xfrm>
                <a:off x="9148701" y="4846674"/>
                <a:ext cx="0" cy="629314"/>
              </a:xfrm>
              <a:prstGeom prst="line">
                <a:avLst/>
              </a:prstGeom>
              <a:ln w="38100" cmpd="sng">
                <a:headEnd type="none"/>
                <a:tailEnd type="none" w="sm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9785687" y="4832650"/>
                <a:ext cx="0" cy="629314"/>
              </a:xfrm>
              <a:prstGeom prst="line">
                <a:avLst/>
              </a:prstGeom>
              <a:ln w="38100" cmpd="sng">
                <a:headEnd type="none"/>
                <a:tailEnd type="none" w="sm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548566" y="4857191"/>
                <a:ext cx="0" cy="629314"/>
              </a:xfrm>
              <a:prstGeom prst="line">
                <a:avLst/>
              </a:prstGeom>
              <a:ln w="38100" cmpd="sng">
                <a:headEnd type="none"/>
                <a:tailEnd type="none" w="sm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16929101" y="7127875"/>
              <a:ext cx="1631950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 err="1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flatMap</a:t>
              </a:r>
              <a:endParaRPr lang="en-US" sz="3200" dirty="0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endParaRPr>
            </a:p>
          </p:txBody>
        </p:sp>
        <p:cxnSp>
          <p:nvCxnSpPr>
            <p:cNvPr id="41" name="Straight Arrow Connector 40"/>
            <p:cNvCxnSpPr>
              <a:stCxn id="31" idx="2"/>
              <a:endCxn id="36" idx="0"/>
            </p:cNvCxnSpPr>
            <p:nvPr/>
          </p:nvCxnSpPr>
          <p:spPr bwMode="auto">
            <a:xfrm>
              <a:off x="16949739" y="7077075"/>
              <a:ext cx="20637" cy="801688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TextBox 45"/>
            <p:cNvSpPr txBox="1"/>
            <p:nvPr/>
          </p:nvSpPr>
          <p:spPr>
            <a:xfrm>
              <a:off x="16700501" y="8531225"/>
              <a:ext cx="1631950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map</a:t>
              </a:r>
            </a:p>
          </p:txBody>
        </p:sp>
        <p:cxnSp>
          <p:nvCxnSpPr>
            <p:cNvPr id="47" name="Straight Arrow Connector 46"/>
            <p:cNvCxnSpPr>
              <a:stCxn id="36" idx="2"/>
              <a:endCxn id="59" idx="0"/>
            </p:cNvCxnSpPr>
            <p:nvPr/>
          </p:nvCxnSpPr>
          <p:spPr bwMode="auto">
            <a:xfrm flipH="1">
              <a:off x="16959264" y="8448675"/>
              <a:ext cx="11112" cy="784225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58" name="Group 148"/>
            <p:cNvGrpSpPr>
              <a:grpSpLocks/>
            </p:cNvGrpSpPr>
            <p:nvPr/>
          </p:nvGrpSpPr>
          <p:grpSpPr bwMode="auto">
            <a:xfrm>
              <a:off x="15846426" y="9220200"/>
              <a:ext cx="2224087" cy="592137"/>
              <a:chOff x="7918600" y="4832650"/>
              <a:chExt cx="2458447" cy="653855"/>
            </a:xfrm>
            <a:solidFill>
              <a:schemeClr val="bg1"/>
            </a:solidFill>
          </p:grpSpPr>
          <p:sp>
            <p:nvSpPr>
              <p:cNvPr id="59" name="Alternate Process 58"/>
              <p:cNvSpPr/>
              <p:nvPr/>
            </p:nvSpPr>
            <p:spPr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60" name="Straight Connector 59"/>
              <p:cNvCxnSpPr>
                <a:stCxn id="59" idx="0"/>
                <a:endCxn id="59" idx="2"/>
              </p:cNvCxnSpPr>
              <p:nvPr/>
            </p:nvCxnSpPr>
            <p:spPr>
              <a:xfrm>
                <a:off x="9148701" y="4846674"/>
                <a:ext cx="0" cy="629314"/>
              </a:xfrm>
              <a:prstGeom prst="line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9785687" y="4832650"/>
                <a:ext cx="0" cy="629314"/>
              </a:xfrm>
              <a:prstGeom prst="line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548566" y="4857191"/>
                <a:ext cx="0" cy="629314"/>
              </a:xfrm>
              <a:prstGeom prst="line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5622" name="Group 148"/>
            <p:cNvGrpSpPr>
              <a:grpSpLocks/>
            </p:cNvGrpSpPr>
            <p:nvPr/>
          </p:nvGrpSpPr>
          <p:grpSpPr bwMode="auto">
            <a:xfrm>
              <a:off x="15846426" y="10668000"/>
              <a:ext cx="2224087" cy="592137"/>
              <a:chOff x="7918600" y="4832650"/>
              <a:chExt cx="2458447" cy="653855"/>
            </a:xfrm>
          </p:grpSpPr>
          <p:sp>
            <p:nvSpPr>
              <p:cNvPr id="74" name="Alternate Process 73"/>
              <p:cNvSpPr>
                <a:spLocks noChangeArrowheads="1"/>
              </p:cNvSpPr>
              <p:nvPr/>
            </p:nvSpPr>
            <p:spPr bwMode="auto">
              <a:xfrm>
                <a:off x="7918600" y="4846673"/>
                <a:ext cx="2458447" cy="629315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38100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  <a:ea typeface="+mn-ea"/>
                </a:endParaRPr>
              </a:p>
            </p:txBody>
          </p:sp>
          <p:cxnSp>
            <p:nvCxnSpPr>
              <p:cNvPr id="75" name="Straight Connector 74"/>
              <p:cNvCxnSpPr>
                <a:cxnSpLocks noChangeShapeType="1"/>
                <a:stCxn id="74" idx="0"/>
                <a:endCxn id="74" idx="2"/>
              </p:cNvCxnSpPr>
              <p:nvPr/>
            </p:nvCxnSpPr>
            <p:spPr bwMode="auto">
              <a:xfrm>
                <a:off x="9148701" y="4846673"/>
                <a:ext cx="0" cy="629315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76" name="Straight Connector 75"/>
              <p:cNvCxnSpPr>
                <a:cxnSpLocks noChangeShapeType="1"/>
              </p:cNvCxnSpPr>
              <p:nvPr/>
            </p:nvCxnSpPr>
            <p:spPr bwMode="auto">
              <a:xfrm>
                <a:off x="9785686" y="4832649"/>
                <a:ext cx="0" cy="629315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77" name="Straight Connector 76"/>
              <p:cNvCxnSpPr>
                <a:cxnSpLocks noChangeShapeType="1"/>
              </p:cNvCxnSpPr>
              <p:nvPr/>
            </p:nvCxnSpPr>
            <p:spPr bwMode="auto">
              <a:xfrm>
                <a:off x="8548566" y="4857190"/>
                <a:ext cx="0" cy="629315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cxnSp>
          <p:nvCxnSpPr>
            <p:cNvPr id="92" name="Straight Arrow Connector 91"/>
            <p:cNvCxnSpPr>
              <a:stCxn id="59" idx="2"/>
              <a:endCxn id="74" idx="0"/>
            </p:cNvCxnSpPr>
            <p:nvPr/>
          </p:nvCxnSpPr>
          <p:spPr bwMode="auto">
            <a:xfrm>
              <a:off x="16959264" y="9802812"/>
              <a:ext cx="0" cy="877887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7" name="TextBox 96"/>
            <p:cNvSpPr txBox="1"/>
            <p:nvPr/>
          </p:nvSpPr>
          <p:spPr>
            <a:xfrm>
              <a:off x="16944976" y="9982199"/>
              <a:ext cx="2714624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 err="1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reduceByKey</a:t>
              </a:r>
              <a:endParaRPr lang="en-US" sz="3200" dirty="0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endParaRPr>
            </a:p>
          </p:txBody>
        </p:sp>
      </p:grpSp>
      <p:sp>
        <p:nvSpPr>
          <p:cNvPr id="100" name="Rectangle 99"/>
          <p:cNvSpPr/>
          <p:nvPr/>
        </p:nvSpPr>
        <p:spPr bwMode="auto">
          <a:xfrm>
            <a:off x="11201400" y="5867400"/>
            <a:ext cx="2676525" cy="498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chemeClr val="tx1"/>
                </a:solidFill>
                <a:latin typeface="Calibri"/>
              </a:rPr>
              <a:t>batch @ t+1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6858000" y="5878513"/>
            <a:ext cx="2676525" cy="498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chemeClr val="tx1"/>
                </a:solidFill>
                <a:latin typeface="Calibri"/>
              </a:rPr>
              <a:t>b</a:t>
            </a:r>
            <a:r>
              <a:rPr lang="en-US" sz="3600" kern="0" dirty="0" err="1">
                <a:solidFill>
                  <a:schemeClr val="tx1"/>
                </a:solidFill>
                <a:latin typeface="Calibri"/>
              </a:rPr>
              <a:t>atch</a:t>
            </a:r>
            <a:r>
              <a:rPr lang="en-US" sz="3600" kern="0" dirty="0">
                <a:solidFill>
                  <a:schemeClr val="tx1"/>
                </a:solidFill>
                <a:latin typeface="Calibri"/>
              </a:rPr>
              <a:t> @ t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15773400" y="5878513"/>
            <a:ext cx="2676525" cy="498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chemeClr val="tx1"/>
                </a:solidFill>
                <a:latin typeface="Calibri"/>
              </a:rPr>
              <a:t>batch @ t+2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1828800" y="7848600"/>
            <a:ext cx="2590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 err="1">
                <a:solidFill>
                  <a:schemeClr val="tx1"/>
                </a:solidFill>
                <a:latin typeface="Calibri"/>
              </a:rPr>
              <a:t>hashTags</a:t>
            </a:r>
            <a:endParaRPr lang="en-US" sz="4400" kern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1828800" y="6400800"/>
            <a:ext cx="2590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>
                <a:solidFill>
                  <a:schemeClr val="tx1"/>
                </a:solidFill>
                <a:latin typeface="Calibri"/>
              </a:rPr>
              <a:t>tweets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1828800" y="10134600"/>
            <a:ext cx="5715000" cy="1219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 err="1">
                <a:solidFill>
                  <a:schemeClr val="tx1"/>
                </a:solidFill>
                <a:latin typeface="Calibri"/>
              </a:rPr>
              <a:t>tagCounts</a:t>
            </a:r>
            <a:endParaRPr lang="en-US" sz="4400" kern="0" dirty="0">
              <a:solidFill>
                <a:schemeClr val="tx1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chemeClr val="tx1"/>
                </a:solidFill>
                <a:latin typeface="Calibri"/>
              </a:rPr>
              <a:t>[(#cat, 10), (#dog, 25), ... 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Example 3 – Count the hashtags over last 10 mins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39800" y="2971800"/>
            <a:ext cx="22390100" cy="24384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tweets = </a:t>
            </a: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ssc.twitterStream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(&lt;Twitter username&gt;, &lt;Twitter password&gt;)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= </a:t>
            </a: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tweets.flatMap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(status =&gt; </a:t>
            </a: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getTags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(status))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4000" dirty="0" err="1" smtClean="0"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 err="1" smtClean="0">
                <a:solidFill>
                  <a:schemeClr val="accent3"/>
                </a:solidFill>
                <a:latin typeface="Consolas"/>
                <a:cs typeface="Consolas"/>
                <a:sym typeface="Arial" charset="0"/>
              </a:rPr>
              <a:t>tagCounts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 = </a:t>
            </a:r>
            <a:r>
              <a:rPr lang="en-US" sz="4000" dirty="0" err="1" smtClean="0">
                <a:solidFill>
                  <a:srgbClr val="B50B1B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4000" dirty="0" err="1" smtClean="0">
                <a:latin typeface="Consolas"/>
                <a:cs typeface="Consolas"/>
                <a:sym typeface="Arial" charset="0"/>
              </a:rPr>
              <a:t>.</a:t>
            </a:r>
            <a:r>
              <a:rPr lang="en-US" sz="4000" dirty="0" err="1" smtClean="0">
                <a:solidFill>
                  <a:schemeClr val="accent1"/>
                </a:solidFill>
                <a:latin typeface="Consolas"/>
                <a:cs typeface="Consolas"/>
                <a:sym typeface="Arial" charset="0"/>
              </a:rPr>
              <a:t>window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(Minutes(10), Seconds(1)).</a:t>
            </a:r>
            <a:r>
              <a:rPr lang="en-US" sz="4000" dirty="0" err="1">
                <a:solidFill>
                  <a:srgbClr val="1D86CD"/>
                </a:solidFill>
                <a:latin typeface="Consolas"/>
                <a:cs typeface="Consolas"/>
                <a:sym typeface="Arial" charset="0"/>
              </a:rPr>
              <a:t>countByValue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()</a:t>
            </a:r>
          </a:p>
          <a:p>
            <a:pPr>
              <a:buFont typeface="Wingdings" charset="0"/>
              <a:buChar char="§"/>
              <a:defRPr/>
            </a:pPr>
            <a:endParaRPr lang="en-US" dirty="0">
              <a:sym typeface="Arial" charset="0"/>
            </a:endParaRPr>
          </a:p>
        </p:txBody>
      </p:sp>
      <p:sp>
        <p:nvSpPr>
          <p:cNvPr id="93" name="Rounded Rectangular Callout 92"/>
          <p:cNvSpPr/>
          <p:nvPr/>
        </p:nvSpPr>
        <p:spPr>
          <a:xfrm>
            <a:off x="3962400" y="6096000"/>
            <a:ext cx="4953000" cy="1600200"/>
          </a:xfrm>
          <a:prstGeom prst="wedgeRoundRectCallout">
            <a:avLst>
              <a:gd name="adj1" fmla="val 42244"/>
              <a:gd name="adj2" fmla="val -98803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sliding window operation</a:t>
            </a:r>
          </a:p>
        </p:txBody>
      </p:sp>
      <p:sp>
        <p:nvSpPr>
          <p:cNvPr id="94" name="Rounded Rectangular Callout 93"/>
          <p:cNvSpPr/>
          <p:nvPr/>
        </p:nvSpPr>
        <p:spPr>
          <a:xfrm>
            <a:off x="9753600" y="6096000"/>
            <a:ext cx="4038600" cy="1600200"/>
          </a:xfrm>
          <a:prstGeom prst="wedgeRoundRectCallout">
            <a:avLst>
              <a:gd name="adj1" fmla="val -20554"/>
              <a:gd name="adj2" fmla="val -98803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window length</a:t>
            </a:r>
          </a:p>
        </p:txBody>
      </p:sp>
      <p:sp>
        <p:nvSpPr>
          <p:cNvPr id="98" name="Rounded Rectangular Callout 97"/>
          <p:cNvSpPr/>
          <p:nvPr/>
        </p:nvSpPr>
        <p:spPr>
          <a:xfrm>
            <a:off x="14249400" y="6096000"/>
            <a:ext cx="4038600" cy="1600200"/>
          </a:xfrm>
          <a:prstGeom prst="wedgeRoundRectCallout">
            <a:avLst>
              <a:gd name="adj1" fmla="val -20554"/>
              <a:gd name="adj2" fmla="val -98803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sliding interval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2057400" y="9448800"/>
            <a:ext cx="13530263" cy="825500"/>
            <a:chOff x="573422" y="6302594"/>
            <a:chExt cx="5073981" cy="413044"/>
          </a:xfrm>
        </p:grpSpPr>
        <p:sp>
          <p:nvSpPr>
            <p:cNvPr id="107" name="Alternate Process 106"/>
            <p:cNvSpPr>
              <a:spLocks noChangeArrowheads="1"/>
            </p:cNvSpPr>
            <p:nvPr/>
          </p:nvSpPr>
          <p:spPr bwMode="auto">
            <a:xfrm>
              <a:off x="5265202" y="6362962"/>
              <a:ext cx="382201" cy="352676"/>
            </a:xfrm>
            <a:prstGeom prst="flowChartAlternateProcess">
              <a:avLst/>
            </a:prstGeom>
            <a:gradFill rotWithShape="1"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/>
            </a:gradFill>
            <a:ln w="9525">
              <a:solidFill>
                <a:srgbClr val="1884CD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7680" name="TextBox 111"/>
            <p:cNvSpPr txBox="1">
              <a:spLocks noChangeArrowheads="1"/>
            </p:cNvSpPr>
            <p:nvPr/>
          </p:nvSpPr>
          <p:spPr bwMode="auto">
            <a:xfrm>
              <a:off x="573422" y="6302594"/>
              <a:ext cx="941465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alibri" pitchFamily="34" charset="0"/>
                </a:rPr>
                <a:t>tagCounts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Example 3 – Counting the hashtags over last 10 mins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2813963" cy="1600200"/>
          </a:xfrm>
        </p:spPr>
        <p:txBody>
          <a:bodyPr>
            <a:no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4000" dirty="0" err="1" smtClean="0"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 err="1">
                <a:solidFill>
                  <a:schemeClr val="accent3"/>
                </a:solidFill>
                <a:latin typeface="Consolas"/>
                <a:cs typeface="Consolas"/>
                <a:sym typeface="Arial" charset="0"/>
              </a:rPr>
              <a:t>tagCounts</a:t>
            </a:r>
            <a:r>
              <a:rPr lang="en-US" sz="4000" dirty="0">
                <a:solidFill>
                  <a:schemeClr val="accent3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= </a:t>
            </a:r>
            <a:r>
              <a:rPr lang="en-US" sz="4000" dirty="0" err="1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4000" dirty="0" err="1">
                <a:latin typeface="Consolas"/>
                <a:cs typeface="Consolas"/>
                <a:sym typeface="Arial" charset="0"/>
              </a:rPr>
              <a:t>.</a:t>
            </a:r>
            <a:r>
              <a:rPr lang="en-US" sz="4000" dirty="0" err="1">
                <a:solidFill>
                  <a:schemeClr val="accent1"/>
                </a:solidFill>
                <a:latin typeface="Consolas"/>
                <a:cs typeface="Consolas"/>
                <a:sym typeface="Arial" charset="0"/>
              </a:rPr>
              <a:t>window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(Minutes(10), Seconds(1)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).</a:t>
            </a:r>
            <a:r>
              <a:rPr lang="en-US" sz="4000" dirty="0" err="1" smtClean="0">
                <a:solidFill>
                  <a:srgbClr val="1D86CD"/>
                </a:solidFill>
                <a:latin typeface="Consolas"/>
                <a:cs typeface="Consolas"/>
                <a:sym typeface="Arial" charset="0"/>
              </a:rPr>
              <a:t>countByValue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()</a:t>
            </a:r>
            <a:endParaRPr lang="en-US" sz="4000" dirty="0">
              <a:latin typeface="Consolas"/>
              <a:cs typeface="Consolas"/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5700" dirty="0">
              <a:sym typeface="Arial" charset="0"/>
            </a:endParaRPr>
          </a:p>
        </p:txBody>
      </p: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9067800" y="6781800"/>
            <a:ext cx="9013825" cy="2667000"/>
            <a:chOff x="3374629" y="3917867"/>
            <a:chExt cx="3380382" cy="623026"/>
          </a:xfrm>
        </p:grpSpPr>
        <p:cxnSp>
          <p:nvCxnSpPr>
            <p:cNvPr id="30" name="Straight Arrow Connector 29"/>
            <p:cNvCxnSpPr>
              <a:stCxn id="12" idx="2"/>
            </p:cNvCxnSpPr>
            <p:nvPr/>
          </p:nvCxnSpPr>
          <p:spPr>
            <a:xfrm>
              <a:off x="4501622" y="3917867"/>
              <a:ext cx="2253389" cy="62302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5" idx="2"/>
            </p:cNvCxnSpPr>
            <p:nvPr/>
          </p:nvCxnSpPr>
          <p:spPr>
            <a:xfrm>
              <a:off x="5628019" y="3917867"/>
              <a:ext cx="1126992" cy="62302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1" idx="2"/>
            </p:cNvCxnSpPr>
            <p:nvPr/>
          </p:nvCxnSpPr>
          <p:spPr>
            <a:xfrm>
              <a:off x="6755011" y="3918609"/>
              <a:ext cx="0" cy="622284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9" idx="2"/>
            </p:cNvCxnSpPr>
            <p:nvPr/>
          </p:nvCxnSpPr>
          <p:spPr>
            <a:xfrm>
              <a:off x="3374629" y="3917867"/>
              <a:ext cx="3380382" cy="62302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5994400" y="6796088"/>
            <a:ext cx="9093200" cy="2652712"/>
            <a:chOff x="2075999" y="4791864"/>
            <a:chExt cx="3410016" cy="761306"/>
          </a:xfrm>
        </p:grpSpPr>
        <p:cxnSp>
          <p:nvCxnSpPr>
            <p:cNvPr id="50" name="Straight Arrow Connector 49"/>
            <p:cNvCxnSpPr>
              <a:stCxn id="9" idx="2"/>
            </p:cNvCxnSpPr>
            <p:nvPr/>
          </p:nvCxnSpPr>
          <p:spPr>
            <a:xfrm>
              <a:off x="3202948" y="4791864"/>
              <a:ext cx="2254492" cy="739437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2" idx="2"/>
            </p:cNvCxnSpPr>
            <p:nvPr/>
          </p:nvCxnSpPr>
          <p:spPr>
            <a:xfrm>
              <a:off x="4329301" y="4791864"/>
              <a:ext cx="1156714" cy="739437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5" idx="2"/>
            </p:cNvCxnSpPr>
            <p:nvPr/>
          </p:nvCxnSpPr>
          <p:spPr>
            <a:xfrm>
              <a:off x="5456249" y="4791864"/>
              <a:ext cx="1191" cy="761306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6" idx="2"/>
            </p:cNvCxnSpPr>
            <p:nvPr/>
          </p:nvCxnSpPr>
          <p:spPr>
            <a:xfrm>
              <a:off x="2075999" y="4791864"/>
              <a:ext cx="3393347" cy="761306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1981200" y="4953000"/>
            <a:ext cx="16722725" cy="1851025"/>
            <a:chOff x="571115" y="3880890"/>
            <a:chExt cx="6270864" cy="925854"/>
          </a:xfrm>
        </p:grpSpPr>
        <p:sp>
          <p:nvSpPr>
            <p:cNvPr id="27660" name="TextBox 23"/>
            <p:cNvSpPr txBox="1">
              <a:spLocks noChangeArrowheads="1"/>
            </p:cNvSpPr>
            <p:nvPr/>
          </p:nvSpPr>
          <p:spPr bwMode="auto">
            <a:xfrm>
              <a:off x="571115" y="4422023"/>
              <a:ext cx="862530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alibri" pitchFamily="34" charset="0"/>
                </a:rPr>
                <a:t>hashTags</a:t>
              </a:r>
            </a:p>
          </p:txBody>
        </p:sp>
        <p:sp>
          <p:nvSpPr>
            <p:cNvPr id="6" name="Alternate Process 5"/>
            <p:cNvSpPr>
              <a:spLocks noChangeArrowheads="1"/>
            </p:cNvSpPr>
            <p:nvPr/>
          </p:nvSpPr>
          <p:spPr bwMode="auto">
            <a:xfrm>
              <a:off x="1884937" y="4449425"/>
              <a:ext cx="382181" cy="35255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7662" name="TextBox 7"/>
            <p:cNvSpPr txBox="1">
              <a:spLocks noChangeArrowheads="1"/>
            </p:cNvSpPr>
            <p:nvPr/>
          </p:nvSpPr>
          <p:spPr bwMode="auto">
            <a:xfrm>
              <a:off x="1817197" y="3880890"/>
              <a:ext cx="517606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4400">
                  <a:latin typeface="Calibri" pitchFamily="34" charset="0"/>
                </a:rPr>
                <a:t>t-1</a:t>
              </a:r>
            </a:p>
          </p:txBody>
        </p:sp>
        <p:sp>
          <p:nvSpPr>
            <p:cNvPr id="9" name="Alternate Process 8"/>
            <p:cNvSpPr>
              <a:spLocks noChangeArrowheads="1"/>
            </p:cNvSpPr>
            <p:nvPr/>
          </p:nvSpPr>
          <p:spPr bwMode="auto">
            <a:xfrm>
              <a:off x="3011835" y="4449425"/>
              <a:ext cx="382181" cy="35255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7664" name="TextBox 10"/>
            <p:cNvSpPr txBox="1">
              <a:spLocks noChangeArrowheads="1"/>
            </p:cNvSpPr>
            <p:nvPr/>
          </p:nvSpPr>
          <p:spPr bwMode="auto">
            <a:xfrm>
              <a:off x="2943991" y="3888941"/>
              <a:ext cx="517606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4400">
                  <a:latin typeface="Calibri" pitchFamily="34" charset="0"/>
                </a:rPr>
                <a:t>t</a:t>
              </a:r>
            </a:p>
          </p:txBody>
        </p:sp>
        <p:sp>
          <p:nvSpPr>
            <p:cNvPr id="12" name="Alternate Process 11"/>
            <p:cNvSpPr>
              <a:spLocks noChangeArrowheads="1"/>
            </p:cNvSpPr>
            <p:nvPr/>
          </p:nvSpPr>
          <p:spPr bwMode="auto">
            <a:xfrm>
              <a:off x="4138733" y="4449425"/>
              <a:ext cx="381586" cy="35255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7666" name="TextBox 13"/>
            <p:cNvSpPr txBox="1">
              <a:spLocks noChangeArrowheads="1"/>
            </p:cNvSpPr>
            <p:nvPr/>
          </p:nvSpPr>
          <p:spPr bwMode="auto">
            <a:xfrm>
              <a:off x="4070785" y="3888941"/>
              <a:ext cx="517606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4400">
                  <a:latin typeface="Calibri" pitchFamily="34" charset="0"/>
                </a:rPr>
                <a:t>t+1</a:t>
              </a:r>
            </a:p>
          </p:txBody>
        </p:sp>
        <p:sp>
          <p:nvSpPr>
            <p:cNvPr id="15" name="Alternate Process 14"/>
            <p:cNvSpPr>
              <a:spLocks noChangeArrowheads="1"/>
            </p:cNvSpPr>
            <p:nvPr/>
          </p:nvSpPr>
          <p:spPr bwMode="auto">
            <a:xfrm>
              <a:off x="5265631" y="4449425"/>
              <a:ext cx="381586" cy="35255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7668" name="TextBox 16"/>
            <p:cNvSpPr txBox="1">
              <a:spLocks noChangeArrowheads="1"/>
            </p:cNvSpPr>
            <p:nvPr/>
          </p:nvSpPr>
          <p:spPr bwMode="auto">
            <a:xfrm>
              <a:off x="5197579" y="3880890"/>
              <a:ext cx="517606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4400">
                  <a:latin typeface="Calibri" pitchFamily="34" charset="0"/>
                </a:rPr>
                <a:t>t+2</a:t>
              </a:r>
            </a:p>
          </p:txBody>
        </p:sp>
        <p:sp>
          <p:nvSpPr>
            <p:cNvPr id="21" name="Alternate Process 20"/>
            <p:cNvSpPr>
              <a:spLocks noChangeArrowheads="1"/>
            </p:cNvSpPr>
            <p:nvPr/>
          </p:nvSpPr>
          <p:spPr bwMode="auto">
            <a:xfrm>
              <a:off x="6391934" y="4450219"/>
              <a:ext cx="382181" cy="35255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7670" name="TextBox 22"/>
            <p:cNvSpPr txBox="1">
              <a:spLocks noChangeArrowheads="1"/>
            </p:cNvSpPr>
            <p:nvPr/>
          </p:nvSpPr>
          <p:spPr bwMode="auto">
            <a:xfrm>
              <a:off x="6324373" y="3880890"/>
              <a:ext cx="517606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4400">
                  <a:latin typeface="Calibri" pitchFamily="34" charset="0"/>
                </a:rPr>
                <a:t>t+3</a:t>
              </a: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4868863" y="5786438"/>
            <a:ext cx="11385550" cy="1347787"/>
          </a:xfrm>
          <a:prstGeom prst="roundRect">
            <a:avLst/>
          </a:prstGeom>
          <a:noFill/>
          <a:ln w="762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6" name="Alternate Process 115"/>
          <p:cNvSpPr>
            <a:spLocks noChangeArrowheads="1"/>
          </p:cNvSpPr>
          <p:nvPr/>
        </p:nvSpPr>
        <p:spPr bwMode="auto">
          <a:xfrm>
            <a:off x="17526000" y="9582150"/>
            <a:ext cx="1019175" cy="704850"/>
          </a:xfrm>
          <a:prstGeom prst="flowChartAlternateProcess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45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77000" y="7154863"/>
            <a:ext cx="3606800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chemeClr val="accent3"/>
                </a:solidFill>
                <a:latin typeface="Calibri"/>
                <a:ea typeface="ヒラギノ角ゴ ProN W3" charset="0"/>
                <a:cs typeface="Calibri"/>
              </a:rPr>
              <a:t>sliding window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8915400" y="8458200"/>
            <a:ext cx="33623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alibri" pitchFamily="34" charset="0"/>
              </a:rPr>
              <a:t>countByValue</a:t>
            </a:r>
          </a:p>
        </p:txBody>
      </p:sp>
      <p:sp>
        <p:nvSpPr>
          <p:cNvPr id="62" name="Rounded Rectangular Callout 61"/>
          <p:cNvSpPr/>
          <p:nvPr/>
        </p:nvSpPr>
        <p:spPr>
          <a:xfrm>
            <a:off x="18897600" y="9067800"/>
            <a:ext cx="4038600" cy="2743200"/>
          </a:xfrm>
          <a:prstGeom prst="wedgeRoundRectCallout">
            <a:avLst>
              <a:gd name="adj1" fmla="val -113242"/>
              <a:gd name="adj2" fmla="val 5326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count over all the data in the window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0.1243 -4.44444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116" grpId="0" animBg="1"/>
      <p:bldP spid="60" grpId="0"/>
      <p:bldP spid="60" grpId="1"/>
      <p:bldP spid="61" grpId="0"/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lternate Process 49"/>
          <p:cNvSpPr/>
          <p:nvPr/>
        </p:nvSpPr>
        <p:spPr bwMode="auto">
          <a:xfrm>
            <a:off x="17068800" y="10266363"/>
            <a:ext cx="1017588" cy="706437"/>
          </a:xfrm>
          <a:prstGeom prst="flowChartAlternateProcess">
            <a:avLst/>
          </a:prstGeom>
          <a:solidFill>
            <a:schemeClr val="bg1"/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b="1" dirty="0">
                <a:latin typeface="Calibri"/>
                <a:cs typeface="Calibri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ym typeface="Arial" charset="0"/>
              </a:rPr>
              <a:t>Smart window-based </a:t>
            </a:r>
            <a:r>
              <a:rPr lang="en-US" dirty="0" err="1" smtClean="0">
                <a:sym typeface="Arial" charset="0"/>
              </a:rPr>
              <a:t>countByValue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2813963" cy="1295400"/>
          </a:xfrm>
        </p:spPr>
        <p:txBody>
          <a:bodyPr>
            <a:no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4000" dirty="0" err="1"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 err="1">
                <a:solidFill>
                  <a:srgbClr val="B50B1B"/>
                </a:solidFill>
                <a:latin typeface="Consolas"/>
                <a:cs typeface="Consolas"/>
                <a:sym typeface="Arial" charset="0"/>
              </a:rPr>
              <a:t>tagCounts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 = </a:t>
            </a:r>
            <a:r>
              <a:rPr lang="en-US" sz="4000" dirty="0" err="1">
                <a:solidFill>
                  <a:srgbClr val="B50B1B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4000" dirty="0" err="1">
                <a:latin typeface="Consolas"/>
                <a:cs typeface="Consolas"/>
                <a:sym typeface="Arial" charset="0"/>
              </a:rPr>
              <a:t>.</a:t>
            </a:r>
            <a:r>
              <a:rPr lang="en-US" sz="4000" dirty="0" err="1">
                <a:solidFill>
                  <a:srgbClr val="1D86CD"/>
                </a:solidFill>
                <a:latin typeface="Consolas"/>
                <a:cs typeface="Consolas"/>
                <a:sym typeface="Arial" charset="0"/>
              </a:rPr>
              <a:t>countByValueAndWindow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(Minutes(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10)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, Seconds(1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))</a:t>
            </a:r>
            <a:endParaRPr lang="en-US" sz="4000" dirty="0">
              <a:latin typeface="Consolas"/>
              <a:cs typeface="Consolas"/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5700" dirty="0"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5700" dirty="0"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5700" dirty="0">
                <a:solidFill>
                  <a:schemeClr val="tx1">
                    <a:lumMod val="50000"/>
                    <a:lumOff val="50000"/>
                  </a:schemeClr>
                </a:solidFill>
                <a:sym typeface="Arial" charset="0"/>
              </a:rPr>
              <a:t>  </a:t>
            </a:r>
            <a:endParaRPr lang="en-US" sz="5700" dirty="0">
              <a:sym typeface="Arial" charset="0"/>
            </a:endParaRPr>
          </a:p>
        </p:txBody>
      </p:sp>
      <p:grpSp>
        <p:nvGrpSpPr>
          <p:cNvPr id="116" name="Group 115"/>
          <p:cNvGrpSpPr>
            <a:grpSpLocks/>
          </p:cNvGrpSpPr>
          <p:nvPr/>
        </p:nvGrpSpPr>
        <p:grpSpPr bwMode="auto">
          <a:xfrm>
            <a:off x="1524000" y="4648200"/>
            <a:ext cx="16722725" cy="3832225"/>
            <a:chOff x="571115" y="3578515"/>
            <a:chExt cx="6270864" cy="1916360"/>
          </a:xfrm>
        </p:grpSpPr>
        <p:sp>
          <p:nvSpPr>
            <p:cNvPr id="8" name="Alternate Process 7"/>
            <p:cNvSpPr>
              <a:spLocks noChangeArrowheads="1"/>
            </p:cNvSpPr>
            <p:nvPr/>
          </p:nvSpPr>
          <p:spPr bwMode="auto">
            <a:xfrm>
              <a:off x="5272775" y="5128909"/>
              <a:ext cx="382181" cy="353264"/>
            </a:xfrm>
            <a:prstGeom prst="flowChartAlternateProcess">
              <a:avLst/>
            </a:prstGeom>
            <a:gradFill rotWithShape="1">
              <a:gsLst>
                <a:gs pos="0">
                  <a:srgbClr val="EBFAE7"/>
                </a:gs>
                <a:gs pos="64999">
                  <a:srgbClr val="CDEFC2"/>
                </a:gs>
                <a:gs pos="100000">
                  <a:srgbClr val="B7EBA7"/>
                </a:gs>
              </a:gsLst>
              <a:lin ang="5400000" scaled="1"/>
            </a:gradFill>
            <a:ln w="9525">
              <a:solidFill>
                <a:srgbClr val="529827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dk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0" name="Alternate Process 9"/>
            <p:cNvSpPr>
              <a:spLocks noChangeArrowheads="1"/>
            </p:cNvSpPr>
            <p:nvPr/>
          </p:nvSpPr>
          <p:spPr bwMode="auto">
            <a:xfrm>
              <a:off x="4145877" y="5124940"/>
              <a:ext cx="382181" cy="352471"/>
            </a:xfrm>
            <a:prstGeom prst="flowChartAlternateProcess">
              <a:avLst/>
            </a:prstGeom>
            <a:gradFill rotWithShape="1">
              <a:gsLst>
                <a:gs pos="0">
                  <a:srgbClr val="EBFAE7"/>
                </a:gs>
                <a:gs pos="64999">
                  <a:srgbClr val="CDEFC2"/>
                </a:gs>
                <a:gs pos="100000">
                  <a:srgbClr val="B7EBA7"/>
                </a:gs>
              </a:gsLst>
              <a:lin ang="5400000" scaled="1"/>
            </a:gradFill>
            <a:ln w="9525">
              <a:solidFill>
                <a:srgbClr val="529827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dk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1" name="Alternate Process 10"/>
            <p:cNvSpPr>
              <a:spLocks noChangeArrowheads="1"/>
            </p:cNvSpPr>
            <p:nvPr/>
          </p:nvSpPr>
          <p:spPr bwMode="auto">
            <a:xfrm>
              <a:off x="3018978" y="5124940"/>
              <a:ext cx="382181" cy="352471"/>
            </a:xfrm>
            <a:prstGeom prst="flowChartAlternateProcess">
              <a:avLst/>
            </a:prstGeom>
            <a:gradFill rotWithShape="1">
              <a:gsLst>
                <a:gs pos="0">
                  <a:srgbClr val="EBFAE7"/>
                </a:gs>
                <a:gs pos="64999">
                  <a:srgbClr val="CDEFC2"/>
                </a:gs>
                <a:gs pos="100000">
                  <a:srgbClr val="B7EBA7"/>
                </a:gs>
              </a:gsLst>
              <a:lin ang="5400000" scaled="1"/>
            </a:gradFill>
            <a:ln w="9525">
              <a:solidFill>
                <a:srgbClr val="529827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dk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" name="Alternate Process 11"/>
            <p:cNvSpPr>
              <a:spLocks noChangeArrowheads="1"/>
            </p:cNvSpPr>
            <p:nvPr/>
          </p:nvSpPr>
          <p:spPr bwMode="auto">
            <a:xfrm>
              <a:off x="1892080" y="5124940"/>
              <a:ext cx="382181" cy="352471"/>
            </a:xfrm>
            <a:prstGeom prst="flowChartAlternateProcess">
              <a:avLst/>
            </a:prstGeom>
            <a:gradFill rotWithShape="1">
              <a:gsLst>
                <a:gs pos="0">
                  <a:srgbClr val="EBFAE7"/>
                </a:gs>
                <a:gs pos="64999">
                  <a:srgbClr val="CDEFC2"/>
                </a:gs>
                <a:gs pos="100000">
                  <a:srgbClr val="B7EBA7"/>
                </a:gs>
              </a:gsLst>
              <a:lin ang="5400000" scaled="1"/>
            </a:gradFill>
            <a:ln w="9525">
              <a:solidFill>
                <a:srgbClr val="529827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dk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8704" name="TextBox 35"/>
            <p:cNvSpPr txBox="1">
              <a:spLocks noChangeArrowheads="1"/>
            </p:cNvSpPr>
            <p:nvPr/>
          </p:nvSpPr>
          <p:spPr bwMode="auto">
            <a:xfrm>
              <a:off x="571115" y="4119648"/>
              <a:ext cx="862530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alibri" pitchFamily="34" charset="0"/>
                </a:rPr>
                <a:t>hashTags</a:t>
              </a:r>
            </a:p>
          </p:txBody>
        </p:sp>
        <p:sp>
          <p:nvSpPr>
            <p:cNvPr id="37" name="Alternate Process 36"/>
            <p:cNvSpPr>
              <a:spLocks noChangeArrowheads="1"/>
            </p:cNvSpPr>
            <p:nvPr/>
          </p:nvSpPr>
          <p:spPr bwMode="auto">
            <a:xfrm>
              <a:off x="1884937" y="4146913"/>
              <a:ext cx="382181" cy="35326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8706" name="TextBox 37"/>
            <p:cNvSpPr txBox="1">
              <a:spLocks noChangeArrowheads="1"/>
            </p:cNvSpPr>
            <p:nvPr/>
          </p:nvSpPr>
          <p:spPr bwMode="auto">
            <a:xfrm>
              <a:off x="1817197" y="3578515"/>
              <a:ext cx="517606" cy="392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4400">
                  <a:latin typeface="Calibri" pitchFamily="34" charset="0"/>
                </a:rPr>
                <a:t>t-1</a:t>
              </a:r>
            </a:p>
          </p:txBody>
        </p:sp>
        <p:sp>
          <p:nvSpPr>
            <p:cNvPr id="39" name="Alternate Process 38"/>
            <p:cNvSpPr>
              <a:spLocks noChangeArrowheads="1"/>
            </p:cNvSpPr>
            <p:nvPr/>
          </p:nvSpPr>
          <p:spPr bwMode="auto">
            <a:xfrm>
              <a:off x="3011835" y="4146913"/>
              <a:ext cx="382181" cy="35326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8708" name="TextBox 39"/>
            <p:cNvSpPr txBox="1">
              <a:spLocks noChangeArrowheads="1"/>
            </p:cNvSpPr>
            <p:nvPr/>
          </p:nvSpPr>
          <p:spPr bwMode="auto">
            <a:xfrm>
              <a:off x="2943991" y="3586566"/>
              <a:ext cx="517606" cy="392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4400">
                  <a:latin typeface="Calibri" pitchFamily="34" charset="0"/>
                </a:rPr>
                <a:t>t</a:t>
              </a:r>
            </a:p>
          </p:txBody>
        </p:sp>
        <p:sp>
          <p:nvSpPr>
            <p:cNvPr id="41" name="Alternate Process 40"/>
            <p:cNvSpPr>
              <a:spLocks noChangeArrowheads="1"/>
            </p:cNvSpPr>
            <p:nvPr/>
          </p:nvSpPr>
          <p:spPr bwMode="auto">
            <a:xfrm>
              <a:off x="4138733" y="4146913"/>
              <a:ext cx="381586" cy="35326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8710" name="TextBox 41"/>
            <p:cNvSpPr txBox="1">
              <a:spLocks noChangeArrowheads="1"/>
            </p:cNvSpPr>
            <p:nvPr/>
          </p:nvSpPr>
          <p:spPr bwMode="auto">
            <a:xfrm>
              <a:off x="4070785" y="3586566"/>
              <a:ext cx="517606" cy="392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4400">
                  <a:latin typeface="Calibri" pitchFamily="34" charset="0"/>
                </a:rPr>
                <a:t>t+1</a:t>
              </a:r>
            </a:p>
          </p:txBody>
        </p:sp>
        <p:sp>
          <p:nvSpPr>
            <p:cNvPr id="43" name="Alternate Process 42"/>
            <p:cNvSpPr>
              <a:spLocks noChangeArrowheads="1"/>
            </p:cNvSpPr>
            <p:nvPr/>
          </p:nvSpPr>
          <p:spPr bwMode="auto">
            <a:xfrm>
              <a:off x="5265631" y="4146913"/>
              <a:ext cx="381586" cy="35326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8712" name="TextBox 43"/>
            <p:cNvSpPr txBox="1">
              <a:spLocks noChangeArrowheads="1"/>
            </p:cNvSpPr>
            <p:nvPr/>
          </p:nvSpPr>
          <p:spPr bwMode="auto">
            <a:xfrm>
              <a:off x="5197579" y="3578515"/>
              <a:ext cx="517606" cy="392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4400">
                  <a:latin typeface="Calibri" pitchFamily="34" charset="0"/>
                </a:rPr>
                <a:t>t+2</a:t>
              </a:r>
            </a:p>
          </p:txBody>
        </p:sp>
        <p:sp>
          <p:nvSpPr>
            <p:cNvPr id="47" name="Alternate Process 46"/>
            <p:cNvSpPr>
              <a:spLocks noChangeArrowheads="1"/>
            </p:cNvSpPr>
            <p:nvPr/>
          </p:nvSpPr>
          <p:spPr bwMode="auto">
            <a:xfrm>
              <a:off x="6391934" y="4147708"/>
              <a:ext cx="382181" cy="35326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8714" name="TextBox 47"/>
            <p:cNvSpPr txBox="1">
              <a:spLocks noChangeArrowheads="1"/>
            </p:cNvSpPr>
            <p:nvPr/>
          </p:nvSpPr>
          <p:spPr bwMode="auto">
            <a:xfrm>
              <a:off x="6324373" y="3578515"/>
              <a:ext cx="517606" cy="392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4400">
                  <a:latin typeface="Calibri" pitchFamily="34" charset="0"/>
                </a:rPr>
                <a:t>t+3</a:t>
              </a:r>
            </a:p>
          </p:txBody>
        </p:sp>
        <p:sp>
          <p:nvSpPr>
            <p:cNvPr id="51" name="Alternate Process 50"/>
            <p:cNvSpPr>
              <a:spLocks noChangeArrowheads="1"/>
            </p:cNvSpPr>
            <p:nvPr/>
          </p:nvSpPr>
          <p:spPr bwMode="auto">
            <a:xfrm>
              <a:off x="6391934" y="5142404"/>
              <a:ext cx="382181" cy="352471"/>
            </a:xfrm>
            <a:prstGeom prst="flowChartAlternateProcess">
              <a:avLst/>
            </a:prstGeom>
            <a:gradFill rotWithShape="1">
              <a:gsLst>
                <a:gs pos="0">
                  <a:srgbClr val="EBFAE7"/>
                </a:gs>
                <a:gs pos="64999">
                  <a:srgbClr val="CDEFC2"/>
                </a:gs>
                <a:gs pos="100000">
                  <a:srgbClr val="B7EBA7"/>
                </a:gs>
              </a:gsLst>
              <a:lin ang="5400000" scaled="1"/>
            </a:gradFill>
            <a:ln w="9525">
              <a:solidFill>
                <a:srgbClr val="529827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dk1"/>
                </a:solidFill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58" name="Straight Arrow Connector 57"/>
            <p:cNvCxnSpPr>
              <a:stCxn id="47" idx="2"/>
              <a:endCxn id="51" idx="0"/>
            </p:cNvCxnSpPr>
            <p:nvPr/>
          </p:nvCxnSpPr>
          <p:spPr>
            <a:xfrm>
              <a:off x="6583025" y="4500972"/>
              <a:ext cx="0" cy="641433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3" idx="2"/>
              <a:endCxn id="8" idx="0"/>
            </p:cNvCxnSpPr>
            <p:nvPr/>
          </p:nvCxnSpPr>
          <p:spPr>
            <a:xfrm>
              <a:off x="5456126" y="4500178"/>
              <a:ext cx="7739" cy="628731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7" idx="2"/>
              <a:endCxn id="12" idx="0"/>
            </p:cNvCxnSpPr>
            <p:nvPr/>
          </p:nvCxnSpPr>
          <p:spPr>
            <a:xfrm>
              <a:off x="2076027" y="4500178"/>
              <a:ext cx="7144" cy="624762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9" idx="2"/>
              <a:endCxn id="11" idx="0"/>
            </p:cNvCxnSpPr>
            <p:nvPr/>
          </p:nvCxnSpPr>
          <p:spPr>
            <a:xfrm>
              <a:off x="3202925" y="4500178"/>
              <a:ext cx="7144" cy="624762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41" idx="2"/>
              <a:endCxn id="10" idx="0"/>
            </p:cNvCxnSpPr>
            <p:nvPr/>
          </p:nvCxnSpPr>
          <p:spPr>
            <a:xfrm>
              <a:off x="4329823" y="4500178"/>
              <a:ext cx="7144" cy="624762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>
            <a:grpSpLocks/>
          </p:cNvGrpSpPr>
          <p:nvPr/>
        </p:nvGrpSpPr>
        <p:grpSpPr bwMode="auto">
          <a:xfrm>
            <a:off x="5059363" y="7769225"/>
            <a:ext cx="13749337" cy="3660775"/>
            <a:chOff x="1897002" y="5125009"/>
            <a:chExt cx="5155755" cy="1830312"/>
          </a:xfrm>
        </p:grpSpPr>
        <p:cxnSp>
          <p:nvCxnSpPr>
            <p:cNvPr id="53" name="Straight Arrow Connector 52"/>
            <p:cNvCxnSpPr>
              <a:endCxn id="131" idx="1"/>
            </p:cNvCxnSpPr>
            <p:nvPr/>
          </p:nvCxnSpPr>
          <p:spPr>
            <a:xfrm>
              <a:off x="5659792" y="6534651"/>
              <a:ext cx="736962" cy="15874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0" idx="2"/>
              <a:endCxn id="131" idx="0"/>
            </p:cNvCxnSpPr>
            <p:nvPr/>
          </p:nvCxnSpPr>
          <p:spPr>
            <a:xfrm>
              <a:off x="6587840" y="5494881"/>
              <a:ext cx="0" cy="879439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686" name="TextBox 61"/>
            <p:cNvSpPr txBox="1">
              <a:spLocks noChangeArrowheads="1"/>
            </p:cNvSpPr>
            <p:nvPr/>
          </p:nvSpPr>
          <p:spPr bwMode="auto">
            <a:xfrm>
              <a:off x="6476549" y="5592784"/>
              <a:ext cx="576208" cy="638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pPr algn="ctr"/>
              <a:r>
                <a:rPr lang="en-US" sz="8000" b="1">
                  <a:solidFill>
                    <a:srgbClr val="0000FF"/>
                  </a:solidFill>
                  <a:latin typeface="Calibri" pitchFamily="34" charset="0"/>
                </a:rPr>
                <a:t>+</a:t>
              </a:r>
            </a:p>
          </p:txBody>
        </p:sp>
        <p:sp>
          <p:nvSpPr>
            <p:cNvPr id="28687" name="TextBox 62"/>
            <p:cNvSpPr txBox="1">
              <a:spLocks noChangeArrowheads="1"/>
            </p:cNvSpPr>
            <p:nvPr/>
          </p:nvSpPr>
          <p:spPr bwMode="auto">
            <a:xfrm>
              <a:off x="5803812" y="6316684"/>
              <a:ext cx="269751" cy="638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sz="8000" b="1">
                  <a:solidFill>
                    <a:srgbClr val="0000FF"/>
                  </a:solidFill>
                  <a:latin typeface="Calibri" pitchFamily="34" charset="0"/>
                </a:rPr>
                <a:t>+</a:t>
              </a:r>
            </a:p>
          </p:txBody>
        </p:sp>
        <p:sp>
          <p:nvSpPr>
            <p:cNvPr id="28688" name="TextBox 63"/>
            <p:cNvSpPr txBox="1">
              <a:spLocks noChangeArrowheads="1"/>
            </p:cNvSpPr>
            <p:nvPr/>
          </p:nvSpPr>
          <p:spPr bwMode="auto">
            <a:xfrm>
              <a:off x="5732068" y="5722101"/>
              <a:ext cx="576208" cy="661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8000" b="1">
                  <a:solidFill>
                    <a:srgbClr val="0000FF"/>
                  </a:solidFill>
                  <a:latin typeface="Calibri" pitchFamily="34" charset="0"/>
                </a:rPr>
                <a:t>–</a:t>
              </a:r>
            </a:p>
          </p:txBody>
        </p:sp>
        <p:grpSp>
          <p:nvGrpSpPr>
            <p:cNvPr id="28689" name="Group 117"/>
            <p:cNvGrpSpPr>
              <a:grpSpLocks/>
            </p:cNvGrpSpPr>
            <p:nvPr/>
          </p:nvGrpSpPr>
          <p:grpSpPr bwMode="auto">
            <a:xfrm>
              <a:off x="1897002" y="5125009"/>
              <a:ext cx="4881924" cy="1601721"/>
              <a:chOff x="2044567" y="5761209"/>
              <a:chExt cx="4881924" cy="1601721"/>
            </a:xfrm>
          </p:grpSpPr>
          <p:sp>
            <p:nvSpPr>
              <p:cNvPr id="122" name="Alternate Process 121"/>
              <p:cNvSpPr/>
              <p:nvPr/>
            </p:nvSpPr>
            <p:spPr>
              <a:xfrm>
                <a:off x="3171440" y="5761209"/>
                <a:ext cx="382172" cy="352410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4400">
                  <a:latin typeface="Calibri"/>
                  <a:cs typeface="Calibri"/>
                </a:endParaRPr>
              </a:p>
            </p:txBody>
          </p:sp>
          <p:sp>
            <p:nvSpPr>
              <p:cNvPr id="120" name="Alternate Process 119"/>
              <p:cNvSpPr/>
              <p:nvPr/>
            </p:nvSpPr>
            <p:spPr>
              <a:xfrm>
                <a:off x="5425185" y="5765178"/>
                <a:ext cx="381577" cy="353204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4400">
                  <a:latin typeface="Calibri"/>
                  <a:cs typeface="Calibri"/>
                </a:endParaRPr>
              </a:p>
            </p:txBody>
          </p:sp>
          <p:sp>
            <p:nvSpPr>
              <p:cNvPr id="121" name="Alternate Process 120"/>
              <p:cNvSpPr/>
              <p:nvPr/>
            </p:nvSpPr>
            <p:spPr>
              <a:xfrm>
                <a:off x="4298312" y="5761209"/>
                <a:ext cx="382172" cy="352410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4400">
                  <a:latin typeface="Calibri"/>
                  <a:cs typeface="Calibri"/>
                </a:endParaRPr>
              </a:p>
            </p:txBody>
          </p:sp>
          <p:sp>
            <p:nvSpPr>
              <p:cNvPr id="123" name="Alternate Process 122"/>
              <p:cNvSpPr>
                <a:spLocks noChangeArrowheads="1"/>
              </p:cNvSpPr>
              <p:nvPr/>
            </p:nvSpPr>
            <p:spPr bwMode="auto">
              <a:xfrm>
                <a:off x="2044567" y="5761209"/>
                <a:ext cx="382172" cy="352410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EBFAE7"/>
                  </a:gs>
                  <a:gs pos="64999">
                    <a:srgbClr val="CDEFC2"/>
                  </a:gs>
                  <a:gs pos="100000">
                    <a:srgbClr val="B7EBA7"/>
                  </a:gs>
                </a:gsLst>
                <a:lin ang="5400000" scaled="1"/>
              </a:gradFill>
              <a:ln w="9525">
                <a:solidFill>
                  <a:srgbClr val="529827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sz="4400">
                  <a:solidFill>
                    <a:schemeClr val="dk1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sp>
            <p:nvSpPr>
              <p:cNvPr id="126" name="Alternate Process 125"/>
              <p:cNvSpPr/>
              <p:nvPr/>
            </p:nvSpPr>
            <p:spPr>
              <a:xfrm>
                <a:off x="4298312" y="6994646"/>
                <a:ext cx="382172" cy="353204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4400">
                  <a:latin typeface="Calibri"/>
                  <a:cs typeface="Calibri"/>
                </a:endParaRPr>
              </a:p>
            </p:txBody>
          </p:sp>
          <p:sp>
            <p:nvSpPr>
              <p:cNvPr id="127" name="Alternate Process 126"/>
              <p:cNvSpPr/>
              <p:nvPr/>
            </p:nvSpPr>
            <p:spPr>
              <a:xfrm>
                <a:off x="3171440" y="6994646"/>
                <a:ext cx="382172" cy="353204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4400">
                  <a:latin typeface="Calibri"/>
                  <a:cs typeface="Calibri"/>
                </a:endParaRPr>
              </a:p>
            </p:txBody>
          </p:sp>
          <p:sp>
            <p:nvSpPr>
              <p:cNvPr id="128" name="Alternate Process 127"/>
              <p:cNvSpPr/>
              <p:nvPr/>
            </p:nvSpPr>
            <p:spPr>
              <a:xfrm>
                <a:off x="2044567" y="6994646"/>
                <a:ext cx="382172" cy="353204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4400">
                  <a:latin typeface="Calibri"/>
                  <a:cs typeface="Calibri"/>
                </a:endParaRPr>
              </a:p>
            </p:txBody>
          </p:sp>
          <p:sp>
            <p:nvSpPr>
              <p:cNvPr id="130" name="Alternate Process 129"/>
              <p:cNvSpPr>
                <a:spLocks noChangeArrowheads="1"/>
              </p:cNvSpPr>
              <p:nvPr/>
            </p:nvSpPr>
            <p:spPr bwMode="auto">
              <a:xfrm>
                <a:off x="6544319" y="5778671"/>
                <a:ext cx="382172" cy="352410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EBFAE7"/>
                  </a:gs>
                  <a:gs pos="64999">
                    <a:srgbClr val="CDEFC2"/>
                  </a:gs>
                  <a:gs pos="100000">
                    <a:srgbClr val="B7EBA7"/>
                  </a:gs>
                </a:gsLst>
                <a:lin ang="5400000" scaled="1"/>
              </a:gradFill>
              <a:ln w="9525">
                <a:solidFill>
                  <a:srgbClr val="529827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sz="4400">
                  <a:solidFill>
                    <a:schemeClr val="dk1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sp>
            <p:nvSpPr>
              <p:cNvPr id="131" name="Alternate Process 130"/>
              <p:cNvSpPr>
                <a:spLocks noChangeArrowheads="1"/>
              </p:cNvSpPr>
              <p:nvPr/>
            </p:nvSpPr>
            <p:spPr bwMode="auto">
              <a:xfrm>
                <a:off x="6544319" y="7010520"/>
                <a:ext cx="382172" cy="352410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sz="4400">
                  <a:solidFill>
                    <a:schemeClr val="lt1"/>
                  </a:solidFill>
                  <a:latin typeface="Calibri"/>
                  <a:ea typeface="+mn-ea"/>
                  <a:cs typeface="Calibri"/>
                </a:endParaRPr>
              </a:p>
            </p:txBody>
          </p:sp>
        </p:grpSp>
        <p:cxnSp>
          <p:nvCxnSpPr>
            <p:cNvPr id="55" name="Straight Arrow Connector 54"/>
            <p:cNvCxnSpPr>
              <a:stCxn id="123" idx="3"/>
            </p:cNvCxnSpPr>
            <p:nvPr/>
          </p:nvCxnSpPr>
          <p:spPr>
            <a:xfrm>
              <a:off x="2279174" y="5301214"/>
              <a:ext cx="4140200" cy="108263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553075" y="6629400"/>
            <a:ext cx="33623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alibri" pitchFamily="34" charset="0"/>
              </a:rPr>
              <a:t>countByValue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9126200" y="7315200"/>
            <a:ext cx="4038600" cy="2743200"/>
          </a:xfrm>
          <a:prstGeom prst="wedgeRoundRectCallout">
            <a:avLst>
              <a:gd name="adj1" fmla="val -70614"/>
              <a:gd name="adj2" fmla="val 25902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b="1" dirty="0">
                <a:solidFill>
                  <a:srgbClr val="000000"/>
                </a:solidFill>
                <a:latin typeface="Calibri"/>
                <a:cs typeface="Calibri"/>
              </a:rPr>
              <a:t>add</a:t>
            </a: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 the counts from the new batch in the window</a:t>
            </a:r>
          </a:p>
        </p:txBody>
      </p:sp>
      <p:sp>
        <p:nvSpPr>
          <p:cNvPr id="49" name="Rounded Rectangular Callout 48"/>
          <p:cNvSpPr/>
          <p:nvPr/>
        </p:nvSpPr>
        <p:spPr>
          <a:xfrm>
            <a:off x="9525000" y="8915400"/>
            <a:ext cx="3429000" cy="2743200"/>
          </a:xfrm>
          <a:prstGeom prst="wedgeRoundRectCallout">
            <a:avLst>
              <a:gd name="adj1" fmla="val 69304"/>
              <a:gd name="adj2" fmla="val -18336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b="1" dirty="0">
                <a:solidFill>
                  <a:srgbClr val="000000"/>
                </a:solidFill>
                <a:latin typeface="Calibri"/>
                <a:cs typeface="Calibri"/>
              </a:rPr>
              <a:t>subtract</a:t>
            </a: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 the counts from batch before the window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495800" y="7391400"/>
            <a:ext cx="11385550" cy="1347788"/>
          </a:xfrm>
          <a:prstGeom prst="roundRect">
            <a:avLst/>
          </a:prstGeom>
          <a:noFill/>
          <a:ln w="762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Alternate Process 55"/>
          <p:cNvSpPr>
            <a:spLocks noChangeArrowheads="1"/>
          </p:cNvSpPr>
          <p:nvPr/>
        </p:nvSpPr>
        <p:spPr bwMode="auto">
          <a:xfrm>
            <a:off x="14074775" y="10236200"/>
            <a:ext cx="1017588" cy="704850"/>
          </a:xfrm>
          <a:prstGeom prst="flowChartAlternateProcess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lt1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57" name="TextBox 128"/>
          <p:cNvSpPr txBox="1">
            <a:spLocks noChangeArrowheads="1"/>
          </p:cNvSpPr>
          <p:nvPr/>
        </p:nvSpPr>
        <p:spPr bwMode="auto">
          <a:xfrm>
            <a:off x="1555750" y="10123488"/>
            <a:ext cx="25114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alibri" pitchFamily="34" charset="0"/>
              </a:rPr>
              <a:t>tagCounts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0.1243 -4.44444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9" grpId="0"/>
      <p:bldP spid="48" grpId="0" animBg="1"/>
      <p:bldP spid="49" grpId="0" animBg="1"/>
      <p:bldP spid="52" grpId="0" animBg="1"/>
      <p:bldP spid="52" grpId="1" animBg="1"/>
      <p:bldP spid="56" grpId="0" animBg="1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Smart window-based </a:t>
            </a:r>
            <a:r>
              <a:rPr lang="en-US" i="1" dirty="0" smtClean="0">
                <a:sym typeface="Arial" charset="0"/>
              </a:rPr>
              <a:t>reduce</a:t>
            </a:r>
            <a:endParaRPr lang="en-US" i="1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3164800" cy="9051925"/>
          </a:xfrm>
        </p:spPr>
        <p:txBody>
          <a:bodyPr/>
          <a:lstStyle/>
          <a:p>
            <a:r>
              <a:rPr lang="en-US" sz="4800" smtClean="0">
                <a:latin typeface="Calibri" pitchFamily="34" charset="0"/>
              </a:rPr>
              <a:t>Technique to incrementally compute count generalizes to many reduce operations</a:t>
            </a:r>
          </a:p>
          <a:p>
            <a:pPr lvl="1"/>
            <a:r>
              <a:rPr lang="en-US" sz="4400" smtClean="0">
                <a:latin typeface="Calibri" pitchFamily="34" charset="0"/>
              </a:rPr>
              <a:t>Need a function to </a:t>
            </a:r>
            <a:r>
              <a:rPr lang="en-US" altLang="en-US" sz="4400" smtClean="0">
                <a:latin typeface="Calibri" pitchFamily="34" charset="0"/>
              </a:rPr>
              <a:t>“</a:t>
            </a:r>
            <a:r>
              <a:rPr lang="en-US" sz="4400" smtClean="0">
                <a:latin typeface="Calibri" pitchFamily="34" charset="0"/>
              </a:rPr>
              <a:t>inverse reduce</a:t>
            </a:r>
            <a:r>
              <a:rPr lang="en-US" altLang="en-US" sz="4400" smtClean="0">
                <a:latin typeface="Calibri" pitchFamily="34" charset="0"/>
              </a:rPr>
              <a:t>”</a:t>
            </a:r>
            <a:r>
              <a:rPr lang="en-US" sz="4400" smtClean="0">
                <a:latin typeface="Calibri" pitchFamily="34" charset="0"/>
              </a:rPr>
              <a:t> (</a:t>
            </a:r>
            <a:r>
              <a:rPr lang="en-US" altLang="en-US" sz="4400" smtClean="0">
                <a:latin typeface="Calibri" pitchFamily="34" charset="0"/>
              </a:rPr>
              <a:t>“</a:t>
            </a:r>
            <a:r>
              <a:rPr lang="en-US" sz="4400" smtClean="0">
                <a:latin typeface="Calibri" pitchFamily="34" charset="0"/>
              </a:rPr>
              <a:t>subtract</a:t>
            </a:r>
            <a:r>
              <a:rPr lang="en-US" altLang="en-US" sz="4400" smtClean="0">
                <a:latin typeface="Calibri" pitchFamily="34" charset="0"/>
              </a:rPr>
              <a:t>”</a:t>
            </a:r>
            <a:r>
              <a:rPr lang="en-US" sz="4400" smtClean="0">
                <a:latin typeface="Calibri" pitchFamily="34" charset="0"/>
              </a:rPr>
              <a:t> for counting)</a:t>
            </a:r>
          </a:p>
          <a:p>
            <a:pPr lvl="1"/>
            <a:endParaRPr lang="en-US" smtClean="0">
              <a:latin typeface="Calibri" pitchFamily="34" charset="0"/>
            </a:endParaRPr>
          </a:p>
          <a:p>
            <a:r>
              <a:rPr lang="en-US" sz="4800" smtClean="0">
                <a:latin typeface="Calibri" pitchFamily="34" charset="0"/>
              </a:rPr>
              <a:t>Could have implemented counting as:</a:t>
            </a:r>
            <a:endParaRPr lang="en-US" sz="570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5700" smtClean="0">
                <a:solidFill>
                  <a:srgbClr val="C61B1B"/>
                </a:solidFill>
                <a:latin typeface="Calibri" pitchFamily="34" charset="0"/>
              </a:rPr>
              <a:t>	</a:t>
            </a:r>
            <a:r>
              <a:rPr lang="en-US" sz="4400" smtClean="0">
                <a:solidFill>
                  <a:srgbClr val="C61B1B"/>
                </a:solidFill>
                <a:latin typeface="Consolas" pitchFamily="49" charset="0"/>
              </a:rPr>
              <a:t>hashTags</a:t>
            </a:r>
            <a:r>
              <a:rPr lang="en-US" sz="4400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4400" smtClean="0">
                <a:solidFill>
                  <a:srgbClr val="0D8BE6"/>
                </a:solidFill>
                <a:latin typeface="Consolas" pitchFamily="49" charset="0"/>
              </a:rPr>
              <a:t>reduceByKeyAndWindow</a:t>
            </a:r>
            <a:r>
              <a:rPr lang="en-US" sz="4400" smtClean="0">
                <a:solidFill>
                  <a:srgbClr val="000000"/>
                </a:solidFill>
                <a:latin typeface="Consolas" pitchFamily="49" charset="0"/>
              </a:rPr>
              <a:t>(_ + _, _ - _, Minutes(1), …)</a:t>
            </a:r>
          </a:p>
          <a:p>
            <a:pPr>
              <a:buFont typeface="Wingdings" pitchFamily="2" charset="2"/>
              <a:buNone/>
            </a:pPr>
            <a:endParaRPr lang="en-US" smtClean="0">
              <a:latin typeface="Calibri" pitchFamily="34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475200" y="12712700"/>
            <a:ext cx="5689600" cy="730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217709" tIns="108855" rIns="217709" bIns="108855"/>
          <a:lstStyle/>
          <a:p>
            <a:fld id="{1A2FFD71-E8C3-4B08-AC03-643243CF946A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5499100"/>
            <a:ext cx="22390100" cy="15875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>
              <a:defRPr/>
            </a:pPr>
            <a:r>
              <a:rPr lang="en-US" dirty="0" smtClean="0">
                <a:sym typeface="Arial" charset="0"/>
              </a:rPr>
              <a:t>Demo</a:t>
            </a:r>
            <a:endParaRPr lang="en-US" dirty="0"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ym typeface="Arial" charset="0"/>
              </a:rPr>
              <a:t>Fault-tolerant </a:t>
            </a:r>
            <a:r>
              <a:rPr lang="en-US" dirty="0" err="1">
                <a:sym typeface="Arial" charset="0"/>
              </a:rPr>
              <a:t>Stateful</a:t>
            </a:r>
            <a:r>
              <a:rPr lang="en-US" dirty="0">
                <a:sym typeface="Arial" charset="0"/>
              </a:rPr>
              <a:t>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2813963" cy="1295400"/>
          </a:xfrm>
        </p:spPr>
        <p:txBody>
          <a:bodyPr>
            <a:no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4800" dirty="0" smtClean="0">
                <a:sym typeface="Arial" charset="0"/>
              </a:rPr>
              <a:t>All intermediate data are RDDs, hence can be recomputed if lost</a:t>
            </a:r>
            <a:endParaRPr lang="en-US" sz="4800" dirty="0"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5700" dirty="0"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5700" dirty="0"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5700" dirty="0">
                <a:solidFill>
                  <a:schemeClr val="tx1">
                    <a:lumMod val="50000"/>
                    <a:lumOff val="50000"/>
                  </a:schemeClr>
                </a:solidFill>
                <a:sym typeface="Arial" charset="0"/>
              </a:rPr>
              <a:t>  </a:t>
            </a:r>
            <a:endParaRPr lang="en-US" sz="5700" dirty="0">
              <a:sym typeface="Arial" charset="0"/>
            </a:endParaRPr>
          </a:p>
        </p:txBody>
      </p:sp>
      <p:sp>
        <p:nvSpPr>
          <p:cNvPr id="29699" name="TextBox 35"/>
          <p:cNvSpPr txBox="1">
            <a:spLocks noChangeArrowheads="1"/>
          </p:cNvSpPr>
          <p:nvPr/>
        </p:nvSpPr>
        <p:spPr bwMode="auto">
          <a:xfrm>
            <a:off x="1524000" y="5730875"/>
            <a:ext cx="230028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alibri" pitchFamily="34" charset="0"/>
              </a:rPr>
              <a:t>hashTags</a:t>
            </a:r>
          </a:p>
        </p:txBody>
      </p:sp>
      <p:sp>
        <p:nvSpPr>
          <p:cNvPr id="29700" name="TextBox 37"/>
          <p:cNvSpPr txBox="1">
            <a:spLocks noChangeArrowheads="1"/>
          </p:cNvSpPr>
          <p:nvPr/>
        </p:nvSpPr>
        <p:spPr bwMode="auto">
          <a:xfrm>
            <a:off x="4846638" y="4648200"/>
            <a:ext cx="138112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4400">
                <a:latin typeface="Calibri" pitchFamily="34" charset="0"/>
              </a:rPr>
              <a:t>t-1</a:t>
            </a:r>
          </a:p>
        </p:txBody>
      </p:sp>
      <p:sp>
        <p:nvSpPr>
          <p:cNvPr id="39" name="Alternate Process 38"/>
          <p:cNvSpPr>
            <a:spLocks noChangeArrowheads="1"/>
          </p:cNvSpPr>
          <p:nvPr/>
        </p:nvSpPr>
        <p:spPr bwMode="auto">
          <a:xfrm>
            <a:off x="8032750" y="5784850"/>
            <a:ext cx="1019175" cy="706438"/>
          </a:xfrm>
          <a:prstGeom prst="flowChartAlternateProcess">
            <a:avLst/>
          </a:prstGeom>
          <a:gradFill rotWithShape="1">
            <a:gsLst>
              <a:gs pos="0">
                <a:srgbClr val="A0F2DE"/>
              </a:gs>
              <a:gs pos="100000">
                <a:srgbClr val="1BAD94"/>
              </a:gs>
            </a:gsLst>
            <a:lin ang="5400000"/>
          </a:gradFill>
          <a:ln w="9525">
            <a:solidFill>
              <a:srgbClr val="289B8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lt1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9702" name="TextBox 39"/>
          <p:cNvSpPr txBox="1">
            <a:spLocks noChangeArrowheads="1"/>
          </p:cNvSpPr>
          <p:nvPr/>
        </p:nvSpPr>
        <p:spPr bwMode="auto">
          <a:xfrm>
            <a:off x="7851775" y="4664075"/>
            <a:ext cx="137953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4400">
                <a:latin typeface="Calibri" pitchFamily="34" charset="0"/>
              </a:rPr>
              <a:t>t</a:t>
            </a:r>
          </a:p>
        </p:txBody>
      </p:sp>
      <p:sp>
        <p:nvSpPr>
          <p:cNvPr id="41" name="Alternate Process 40"/>
          <p:cNvSpPr>
            <a:spLocks noChangeArrowheads="1"/>
          </p:cNvSpPr>
          <p:nvPr/>
        </p:nvSpPr>
        <p:spPr bwMode="auto">
          <a:xfrm>
            <a:off x="11037888" y="5784850"/>
            <a:ext cx="1017587" cy="706438"/>
          </a:xfrm>
          <a:prstGeom prst="flowChartAlternateProcess">
            <a:avLst/>
          </a:prstGeom>
          <a:gradFill rotWithShape="1">
            <a:gsLst>
              <a:gs pos="0">
                <a:srgbClr val="A0F2DE"/>
              </a:gs>
              <a:gs pos="100000">
                <a:srgbClr val="1BAD94"/>
              </a:gs>
            </a:gsLst>
            <a:lin ang="5400000"/>
          </a:gradFill>
          <a:ln w="9525">
            <a:solidFill>
              <a:srgbClr val="289B8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lt1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9704" name="TextBox 41"/>
          <p:cNvSpPr txBox="1">
            <a:spLocks noChangeArrowheads="1"/>
          </p:cNvSpPr>
          <p:nvPr/>
        </p:nvSpPr>
        <p:spPr bwMode="auto">
          <a:xfrm>
            <a:off x="10856913" y="4664075"/>
            <a:ext cx="137953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4400">
                <a:latin typeface="Calibri" pitchFamily="34" charset="0"/>
              </a:rPr>
              <a:t>t+1</a:t>
            </a:r>
          </a:p>
        </p:txBody>
      </p:sp>
      <p:sp>
        <p:nvSpPr>
          <p:cNvPr id="43" name="Alternate Process 42"/>
          <p:cNvSpPr>
            <a:spLocks noChangeArrowheads="1"/>
          </p:cNvSpPr>
          <p:nvPr/>
        </p:nvSpPr>
        <p:spPr bwMode="auto">
          <a:xfrm>
            <a:off x="14041438" y="5784850"/>
            <a:ext cx="1019175" cy="706438"/>
          </a:xfrm>
          <a:prstGeom prst="flowChartAlternateProcess">
            <a:avLst/>
          </a:prstGeom>
          <a:gradFill rotWithShape="1">
            <a:gsLst>
              <a:gs pos="0">
                <a:srgbClr val="A0F2DE"/>
              </a:gs>
              <a:gs pos="100000">
                <a:srgbClr val="1BAD94"/>
              </a:gs>
            </a:gsLst>
            <a:lin ang="5400000"/>
          </a:gradFill>
          <a:ln w="9525">
            <a:solidFill>
              <a:srgbClr val="289B8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lt1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9706" name="TextBox 43"/>
          <p:cNvSpPr txBox="1">
            <a:spLocks noChangeArrowheads="1"/>
          </p:cNvSpPr>
          <p:nvPr/>
        </p:nvSpPr>
        <p:spPr bwMode="auto">
          <a:xfrm>
            <a:off x="13860463" y="4648200"/>
            <a:ext cx="138112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4400">
                <a:latin typeface="Calibri" pitchFamily="34" charset="0"/>
              </a:rPr>
              <a:t>t+2</a:t>
            </a:r>
          </a:p>
        </p:txBody>
      </p:sp>
      <p:sp>
        <p:nvSpPr>
          <p:cNvPr id="29707" name="TextBox 47"/>
          <p:cNvSpPr txBox="1">
            <a:spLocks noChangeArrowheads="1"/>
          </p:cNvSpPr>
          <p:nvPr/>
        </p:nvSpPr>
        <p:spPr bwMode="auto">
          <a:xfrm>
            <a:off x="16865600" y="4648200"/>
            <a:ext cx="138112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4400">
                <a:latin typeface="Calibri" pitchFamily="34" charset="0"/>
              </a:rPr>
              <a:t>t+3</a:t>
            </a:r>
          </a:p>
        </p:txBody>
      </p:sp>
      <p:sp>
        <p:nvSpPr>
          <p:cNvPr id="122" name="Alternate Process 121"/>
          <p:cNvSpPr/>
          <p:nvPr/>
        </p:nvSpPr>
        <p:spPr>
          <a:xfrm>
            <a:off x="8064500" y="7769225"/>
            <a:ext cx="1019175" cy="704850"/>
          </a:xfrm>
          <a:prstGeom prst="flowChartAlternateProcess">
            <a:avLst/>
          </a:prstGeom>
          <a:solidFill>
            <a:schemeClr val="bg1"/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20" name="Alternate Process 119"/>
          <p:cNvSpPr/>
          <p:nvPr/>
        </p:nvSpPr>
        <p:spPr>
          <a:xfrm>
            <a:off x="14074775" y="7777163"/>
            <a:ext cx="1017588" cy="706437"/>
          </a:xfrm>
          <a:prstGeom prst="flowChartAlternateProcess">
            <a:avLst/>
          </a:prstGeom>
          <a:solidFill>
            <a:schemeClr val="bg1"/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21" name="Alternate Process 120"/>
          <p:cNvSpPr/>
          <p:nvPr/>
        </p:nvSpPr>
        <p:spPr>
          <a:xfrm>
            <a:off x="11069638" y="7769225"/>
            <a:ext cx="1019175" cy="704850"/>
          </a:xfrm>
          <a:prstGeom prst="flowChartAlternateProcess">
            <a:avLst/>
          </a:prstGeom>
          <a:solidFill>
            <a:schemeClr val="bg1"/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26" name="Alternate Process 125"/>
          <p:cNvSpPr/>
          <p:nvPr/>
        </p:nvSpPr>
        <p:spPr>
          <a:xfrm>
            <a:off x="11069638" y="10236200"/>
            <a:ext cx="1019175" cy="706438"/>
          </a:xfrm>
          <a:prstGeom prst="flowChartAlternateProcess">
            <a:avLst/>
          </a:prstGeom>
          <a:solidFill>
            <a:schemeClr val="bg1"/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27" name="Alternate Process 126"/>
          <p:cNvSpPr/>
          <p:nvPr/>
        </p:nvSpPr>
        <p:spPr>
          <a:xfrm>
            <a:off x="8064500" y="10236200"/>
            <a:ext cx="1019175" cy="706438"/>
          </a:xfrm>
          <a:prstGeom prst="flowChartAlternateProcess">
            <a:avLst/>
          </a:prstGeom>
          <a:solidFill>
            <a:schemeClr val="bg1"/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28" name="Alternate Process 127"/>
          <p:cNvSpPr/>
          <p:nvPr/>
        </p:nvSpPr>
        <p:spPr>
          <a:xfrm>
            <a:off x="5059363" y="10236200"/>
            <a:ext cx="1019175" cy="706438"/>
          </a:xfrm>
          <a:prstGeom prst="flowChartAlternateProcess">
            <a:avLst/>
          </a:prstGeom>
          <a:solidFill>
            <a:schemeClr val="bg1"/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29714" name="TextBox 128"/>
          <p:cNvSpPr txBox="1">
            <a:spLocks noChangeArrowheads="1"/>
          </p:cNvSpPr>
          <p:nvPr/>
        </p:nvSpPr>
        <p:spPr bwMode="auto">
          <a:xfrm>
            <a:off x="1555750" y="10125075"/>
            <a:ext cx="251142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alibri" pitchFamily="34" charset="0"/>
              </a:rPr>
              <a:t>tagCounts</a:t>
            </a:r>
          </a:p>
        </p:txBody>
      </p:sp>
      <p:sp>
        <p:nvSpPr>
          <p:cNvPr id="131" name="Alternate Process 130"/>
          <p:cNvSpPr>
            <a:spLocks noChangeArrowheads="1"/>
          </p:cNvSpPr>
          <p:nvPr/>
        </p:nvSpPr>
        <p:spPr bwMode="auto">
          <a:xfrm>
            <a:off x="17059275" y="10267950"/>
            <a:ext cx="1019175" cy="704850"/>
          </a:xfrm>
          <a:prstGeom prst="flowChartAlternateProcess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lt1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 flipH="1">
            <a:off x="17526000" y="10134600"/>
            <a:ext cx="304800" cy="914400"/>
          </a:xfrm>
          <a:prstGeom prst="rect">
            <a:avLst/>
          </a:prstGeom>
          <a:solidFill>
            <a:srgbClr val="FFFFFF"/>
          </a:solidFill>
          <a:ln w="254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027613" y="5784850"/>
            <a:ext cx="13050837" cy="5156200"/>
            <a:chOff x="5027635" y="5785370"/>
            <a:chExt cx="13050811" cy="5156446"/>
          </a:xfrm>
        </p:grpSpPr>
        <p:sp>
          <p:nvSpPr>
            <p:cNvPr id="37" name="Alternate Process 36"/>
            <p:cNvSpPr>
              <a:spLocks noChangeArrowheads="1"/>
            </p:cNvSpPr>
            <p:nvPr/>
          </p:nvSpPr>
          <p:spPr bwMode="auto">
            <a:xfrm>
              <a:off x="5027635" y="5785370"/>
              <a:ext cx="1019173" cy="70488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47" name="Alternate Process 46"/>
            <p:cNvSpPr>
              <a:spLocks noChangeArrowheads="1"/>
            </p:cNvSpPr>
            <p:nvPr/>
          </p:nvSpPr>
          <p:spPr bwMode="auto">
            <a:xfrm>
              <a:off x="17046573" y="5786958"/>
              <a:ext cx="1019173" cy="70488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53" name="Straight Arrow Connector 52"/>
            <p:cNvCxnSpPr>
              <a:stCxn id="125" idx="3"/>
              <a:endCxn id="131" idx="1"/>
            </p:cNvCxnSpPr>
            <p:nvPr/>
          </p:nvCxnSpPr>
          <p:spPr>
            <a:xfrm>
              <a:off x="15092365" y="10589374"/>
              <a:ext cx="1966908" cy="30164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0" idx="2"/>
              <a:endCxn id="131" idx="0"/>
            </p:cNvCxnSpPr>
            <p:nvPr/>
          </p:nvCxnSpPr>
          <p:spPr>
            <a:xfrm>
              <a:off x="17568860" y="8509650"/>
              <a:ext cx="0" cy="175744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Alternate Process 122"/>
            <p:cNvSpPr>
              <a:spLocks noChangeArrowheads="1"/>
            </p:cNvSpPr>
            <p:nvPr/>
          </p:nvSpPr>
          <p:spPr bwMode="auto">
            <a:xfrm>
              <a:off x="5059385" y="7769840"/>
              <a:ext cx="1019173" cy="704884"/>
            </a:xfrm>
            <a:prstGeom prst="flowChartAlternateProcess">
              <a:avLst/>
            </a:prstGeom>
            <a:gradFill rotWithShape="1">
              <a:gsLst>
                <a:gs pos="0">
                  <a:srgbClr val="EBFAE7"/>
                </a:gs>
                <a:gs pos="64999">
                  <a:srgbClr val="CDEFC2"/>
                </a:gs>
                <a:gs pos="100000">
                  <a:srgbClr val="B7EBA7"/>
                </a:gs>
              </a:gsLst>
              <a:lin ang="5400000" scaled="1"/>
            </a:gradFill>
            <a:ln w="9525">
              <a:solidFill>
                <a:srgbClr val="529827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dk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5" name="Alternate Process 124"/>
            <p:cNvSpPr>
              <a:spLocks noChangeArrowheads="1"/>
            </p:cNvSpPr>
            <p:nvPr/>
          </p:nvSpPr>
          <p:spPr bwMode="auto">
            <a:xfrm>
              <a:off x="14074779" y="10236932"/>
              <a:ext cx="1017586" cy="704884"/>
            </a:xfrm>
            <a:prstGeom prst="flowChartAlternateProcess">
              <a:avLst/>
            </a:prstGeom>
            <a:gradFill rotWithShape="1"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/>
            </a:gradFill>
            <a:ln w="9525">
              <a:solidFill>
                <a:srgbClr val="1884CD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30" name="Alternate Process 129"/>
            <p:cNvSpPr>
              <a:spLocks noChangeArrowheads="1"/>
            </p:cNvSpPr>
            <p:nvPr/>
          </p:nvSpPr>
          <p:spPr bwMode="auto">
            <a:xfrm>
              <a:off x="17059273" y="7803179"/>
              <a:ext cx="1019173" cy="706471"/>
            </a:xfrm>
            <a:prstGeom prst="flowChartAlternateProcess">
              <a:avLst/>
            </a:prstGeom>
            <a:gradFill rotWithShape="1">
              <a:gsLst>
                <a:gs pos="0">
                  <a:srgbClr val="EBFAE7"/>
                </a:gs>
                <a:gs pos="64999">
                  <a:srgbClr val="CDEFC2"/>
                </a:gs>
                <a:gs pos="100000">
                  <a:srgbClr val="B7EBA7"/>
                </a:gs>
              </a:gsLst>
              <a:lin ang="5400000" scaled="1"/>
            </a:gradFill>
            <a:ln w="9525">
              <a:solidFill>
                <a:srgbClr val="529827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dk1"/>
                </a:solidFill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55" name="Straight Arrow Connector 54"/>
            <p:cNvCxnSpPr>
              <a:stCxn id="123" idx="3"/>
            </p:cNvCxnSpPr>
            <p:nvPr/>
          </p:nvCxnSpPr>
          <p:spPr>
            <a:xfrm>
              <a:off x="6078558" y="8122281"/>
              <a:ext cx="11041040" cy="2165453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7" idx="2"/>
              <a:endCxn id="130" idx="0"/>
            </p:cNvCxnSpPr>
            <p:nvPr/>
          </p:nvCxnSpPr>
          <p:spPr>
            <a:xfrm>
              <a:off x="17556160" y="6491842"/>
              <a:ext cx="12700" cy="1311338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2"/>
              <a:endCxn id="123" idx="0"/>
            </p:cNvCxnSpPr>
            <p:nvPr/>
          </p:nvCxnSpPr>
          <p:spPr>
            <a:xfrm>
              <a:off x="5537221" y="6490254"/>
              <a:ext cx="31750" cy="12795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Fault-tolerant </a:t>
            </a:r>
            <a:r>
              <a:rPr lang="en-US" dirty="0" err="1" smtClean="0">
                <a:sym typeface="Arial" charset="0"/>
              </a:rPr>
              <a:t>Stateful</a:t>
            </a:r>
            <a:r>
              <a:rPr lang="en-US" dirty="0" smtClean="0">
                <a:sym typeface="Arial" charset="0"/>
              </a:rPr>
              <a:t> Processing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2559963" cy="10515600"/>
          </a:xfrm>
        </p:spPr>
        <p:txBody>
          <a:bodyPr>
            <a:noAutofit/>
          </a:bodyPr>
          <a:lstStyle/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State data not lost even if a worker node dies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800" dirty="0" smtClean="0">
                <a:sym typeface="Arial" charset="0"/>
              </a:rPr>
              <a:t>Does not change the value of your result </a:t>
            </a:r>
          </a:p>
          <a:p>
            <a:pPr>
              <a:buFont typeface="Wingdings" charset="0"/>
              <a:buChar char="§"/>
              <a:defRPr/>
            </a:pPr>
            <a:endParaRPr lang="en-US" sz="48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i="1" dirty="0" smtClean="0">
                <a:sym typeface="Arial" charset="0"/>
              </a:rPr>
              <a:t>Exactly once</a:t>
            </a:r>
            <a:r>
              <a:rPr lang="en-US" sz="4800" dirty="0" smtClean="0">
                <a:sym typeface="Arial" charset="0"/>
              </a:rPr>
              <a:t> semantics to all transformations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No double counting!</a:t>
            </a:r>
            <a:endParaRPr lang="en-US" sz="44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endParaRPr lang="en-US" sz="5400" dirty="0">
              <a:sym typeface="Arial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475200" y="12712700"/>
            <a:ext cx="5689600" cy="730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217709" tIns="108855" rIns="217709" bIns="108855"/>
          <a:lstStyle/>
          <a:p>
            <a:fld id="{193E1EF0-409C-4201-904B-2D0188969EB0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Other </a:t>
            </a:r>
            <a:r>
              <a:rPr lang="en-US" dirty="0">
                <a:sym typeface="Arial" charset="0"/>
              </a:rPr>
              <a:t>I</a:t>
            </a:r>
            <a:r>
              <a:rPr lang="en-US" dirty="0" smtClean="0">
                <a:sym typeface="Arial" charset="0"/>
              </a:rPr>
              <a:t>nteresting Operations 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4800" dirty="0">
                <a:sym typeface="Arial" charset="0"/>
              </a:rPr>
              <a:t>Maintaining arbitrary state, </a:t>
            </a:r>
            <a:r>
              <a:rPr lang="en-US" sz="4800" dirty="0" smtClean="0">
                <a:sym typeface="Arial" charset="0"/>
              </a:rPr>
              <a:t>track sessions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Maintain per-user mood as state, and update it with his/her tweets</a:t>
            </a:r>
            <a:endParaRPr lang="en-US" sz="4400" dirty="0"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4400" dirty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	</a:t>
            </a:r>
            <a:r>
              <a:rPr lang="en-US" sz="4400" dirty="0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400" dirty="0" err="1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4400" dirty="0" err="1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.</a:t>
            </a:r>
            <a:r>
              <a:rPr lang="en-US" sz="4400" dirty="0" err="1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updateStateByKey</a:t>
            </a:r>
            <a:r>
              <a:rPr lang="en-US" sz="4400" dirty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(tweet =&gt; </a:t>
            </a:r>
            <a:r>
              <a:rPr lang="en-US" sz="4400" dirty="0" err="1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updateMood</a:t>
            </a:r>
            <a:r>
              <a:rPr lang="en-US" sz="4400" dirty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(tweet))</a:t>
            </a:r>
          </a:p>
          <a:p>
            <a:pPr>
              <a:buFont typeface="Wingdings" charset="0"/>
              <a:buChar char="§"/>
              <a:defRPr/>
            </a:pPr>
            <a:endParaRPr lang="en-US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Do arbitrary Spark RDD computation within </a:t>
            </a:r>
            <a:r>
              <a:rPr lang="en-US" sz="4800" dirty="0" err="1" smtClean="0">
                <a:sym typeface="Arial" charset="0"/>
              </a:rPr>
              <a:t>DStream</a:t>
            </a:r>
            <a:endParaRPr lang="en-US" sz="4800" dirty="0" smtClean="0">
              <a:sym typeface="Arial" charset="0"/>
            </a:endParaRP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Join incoming tweets with a spam file to filter out bad tweets</a:t>
            </a:r>
          </a:p>
          <a:p>
            <a:pPr marL="762000" lvl="1" indent="0">
              <a:buFont typeface="Arial" charset="0"/>
              <a:buNone/>
              <a:defRPr/>
            </a:pPr>
            <a:r>
              <a:rPr lang="en-US" sz="4400" dirty="0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400" dirty="0" err="1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4400" dirty="0" err="1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.</a:t>
            </a:r>
            <a:r>
              <a:rPr lang="en-US" sz="4400" dirty="0" err="1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transform</a:t>
            </a:r>
            <a:r>
              <a:rPr lang="en-US" sz="4400" dirty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(</a:t>
            </a:r>
            <a:r>
              <a:rPr lang="en-US" sz="4400" dirty="0" err="1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tweetsRDD</a:t>
            </a:r>
            <a:r>
              <a:rPr lang="en-US" sz="4400" dirty="0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=&gt; </a:t>
            </a:r>
            <a:r>
              <a:rPr lang="en-US" sz="4400" dirty="0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{</a:t>
            </a:r>
          </a:p>
          <a:p>
            <a:pPr marL="762000" lvl="1" indent="0">
              <a:buFont typeface="Arial" charset="0"/>
              <a:buNone/>
              <a:defRPr/>
            </a:pPr>
            <a:r>
              <a:rPr lang="en-US" sz="4400" dirty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	</a:t>
            </a:r>
            <a:r>
              <a:rPr lang="en-US" sz="4400" dirty="0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tweetsRDD.</a:t>
            </a:r>
            <a:r>
              <a:rPr lang="en-US" sz="4400" dirty="0" err="1" smtClean="0">
                <a:solidFill>
                  <a:schemeClr val="accent1"/>
                </a:solidFill>
                <a:latin typeface="Consolas"/>
                <a:cs typeface="Consolas"/>
                <a:sym typeface="Arial" charset="0"/>
              </a:rPr>
              <a:t>join</a:t>
            </a:r>
            <a:r>
              <a:rPr lang="en-US" sz="4400" dirty="0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(</a:t>
            </a:r>
            <a:r>
              <a:rPr lang="en-US" sz="4400" dirty="0" err="1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spamHDFSFile</a:t>
            </a:r>
            <a:r>
              <a:rPr lang="en-US" sz="4400" dirty="0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).</a:t>
            </a:r>
            <a:r>
              <a:rPr lang="en-US" sz="4400" dirty="0" smtClean="0">
                <a:solidFill>
                  <a:srgbClr val="1D86CD"/>
                </a:solidFill>
                <a:latin typeface="Consolas"/>
                <a:cs typeface="Consolas"/>
                <a:sym typeface="Arial" charset="0"/>
              </a:rPr>
              <a:t>filter</a:t>
            </a:r>
            <a:r>
              <a:rPr lang="en-US" sz="4400" dirty="0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(...)</a:t>
            </a:r>
          </a:p>
          <a:p>
            <a:pPr marL="762000" lvl="1" indent="0">
              <a:buFont typeface="Arial" charset="0"/>
              <a:buNone/>
              <a:defRPr/>
            </a:pPr>
            <a:r>
              <a:rPr lang="en-US" sz="4400" dirty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}</a:t>
            </a:r>
            <a:r>
              <a:rPr lang="en-US" sz="4400" dirty="0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)</a:t>
            </a:r>
            <a:endParaRPr lang="en-US" sz="4400" dirty="0">
              <a:solidFill>
                <a:srgbClr val="000000"/>
              </a:solidFill>
              <a:latin typeface="Consolas"/>
              <a:cs typeface="Consolas"/>
              <a:sym typeface="Arial" charset="0"/>
            </a:endParaRPr>
          </a:p>
          <a:p>
            <a:pPr lvl="1">
              <a:buFont typeface="Arial" charset="0"/>
              <a:buChar char="-"/>
              <a:defRPr/>
            </a:pPr>
            <a:endParaRPr lang="en-US" dirty="0"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ym typeface="Arial" charset="0"/>
              </a:rPr>
              <a:t>Motivation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Many important applications must process large streams of live data and provide results in near-real-time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Social network trends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Website statistics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err="1" smtClean="0">
                <a:sym typeface="Arial" charset="0"/>
              </a:rPr>
              <a:t>Intrustion</a:t>
            </a:r>
            <a:r>
              <a:rPr lang="en-US" sz="4400" dirty="0" smtClean="0">
                <a:sym typeface="Arial" charset="0"/>
              </a:rPr>
              <a:t> detection systems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etc.</a:t>
            </a:r>
          </a:p>
          <a:p>
            <a:pPr eaLnBrk="1" hangingPunct="1">
              <a:buClr>
                <a:srgbClr val="AA062C"/>
              </a:buClr>
              <a:buFont typeface="Wingdings" charset="0"/>
              <a:buChar char="§"/>
              <a:defRPr/>
            </a:pPr>
            <a:endParaRPr lang="en-US" sz="4800" dirty="0" smtClean="0">
              <a:sym typeface="Arial" charset="0"/>
            </a:endParaRPr>
          </a:p>
          <a:p>
            <a:pPr eaLnBrk="1" hangingPunct="1">
              <a:buClr>
                <a:srgbClr val="AA062C"/>
              </a:buClr>
              <a:buFont typeface="Wingdings" charset="0"/>
              <a:buChar char="§"/>
              <a:defRPr/>
            </a:pPr>
            <a:r>
              <a:rPr lang="en-US" sz="4800" dirty="0">
                <a:sym typeface="Arial" charset="0"/>
              </a:rPr>
              <a:t>Require large clusters to handle workloads</a:t>
            </a:r>
          </a:p>
          <a:p>
            <a:pPr eaLnBrk="1" hangingPunct="1">
              <a:buClr>
                <a:srgbClr val="AA062C"/>
              </a:buClr>
              <a:buFont typeface="Wingdings" charset="0"/>
              <a:buChar char="§"/>
              <a:defRPr/>
            </a:pPr>
            <a:endParaRPr lang="en-US" sz="1800" dirty="0" smtClean="0">
              <a:sym typeface="Arial" charset="0"/>
            </a:endParaRPr>
          </a:p>
          <a:p>
            <a:pPr eaLnBrk="1" hangingPunct="1">
              <a:buClr>
                <a:srgbClr val="AA062C"/>
              </a:buClr>
              <a:buFont typeface="Wingdings" charset="0"/>
              <a:buChar char="§"/>
              <a:defRPr/>
            </a:pPr>
            <a:r>
              <a:rPr lang="en-US" sz="4800" dirty="0">
                <a:sym typeface="Arial" charset="0"/>
              </a:rPr>
              <a:t>Require latencies of few seconds</a:t>
            </a:r>
          </a:p>
          <a:p>
            <a:pPr eaLnBrk="1" hangingPunct="1">
              <a:buClr>
                <a:srgbClr val="AA062C"/>
              </a:buClr>
              <a:buFont typeface="Wingdings" charset="0"/>
              <a:buChar char="§"/>
              <a:defRPr/>
            </a:pPr>
            <a:endParaRPr lang="en-US" sz="4800" dirty="0" smtClean="0">
              <a:sym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b="24597"/>
          <a:stretch>
            <a:fillRect/>
          </a:stretch>
        </p:blipFill>
        <p:spPr bwMode="auto">
          <a:xfrm>
            <a:off x="11049000" y="4114800"/>
            <a:ext cx="4800600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87400" y="4800600"/>
            <a:ext cx="8001000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938500" y="6248400"/>
            <a:ext cx="67691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Performance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4800" dirty="0" smtClean="0">
                <a:sym typeface="Arial" charset="0"/>
              </a:rPr>
              <a:t>Can process </a:t>
            </a:r>
            <a:r>
              <a:rPr lang="en-US" sz="4800" b="1" dirty="0" smtClean="0">
                <a:sym typeface="Arial" charset="0"/>
              </a:rPr>
              <a:t>6 </a:t>
            </a:r>
            <a:r>
              <a:rPr lang="en-US" sz="4800" b="1" dirty="0">
                <a:sym typeface="Arial" charset="0"/>
              </a:rPr>
              <a:t>GB/</a:t>
            </a:r>
            <a:r>
              <a:rPr lang="en-US" sz="4800" b="1" dirty="0" smtClean="0">
                <a:sym typeface="Arial" charset="0"/>
              </a:rPr>
              <a:t>sec (</a:t>
            </a:r>
            <a:r>
              <a:rPr lang="en-US" sz="4800" b="1" dirty="0">
                <a:sym typeface="Arial" charset="0"/>
              </a:rPr>
              <a:t>60M records/</a:t>
            </a:r>
            <a:r>
              <a:rPr lang="en-US" sz="4800" b="1" dirty="0" smtClean="0">
                <a:sym typeface="Arial" charset="0"/>
              </a:rPr>
              <a:t>sec</a:t>
            </a:r>
            <a:r>
              <a:rPr lang="en-US" sz="4800" dirty="0" smtClean="0">
                <a:sym typeface="Arial" charset="0"/>
              </a:rPr>
              <a:t>) </a:t>
            </a:r>
            <a:r>
              <a:rPr lang="en-US" sz="4800" dirty="0">
                <a:sym typeface="Arial" charset="0"/>
              </a:rPr>
              <a:t>of data on </a:t>
            </a:r>
            <a:r>
              <a:rPr lang="en-US" sz="4800" dirty="0" smtClean="0">
                <a:sym typeface="Arial" charset="0"/>
              </a:rPr>
              <a:t>100 nodes at </a:t>
            </a:r>
            <a:r>
              <a:rPr lang="en-US" sz="4800" b="1" dirty="0" smtClean="0">
                <a:sym typeface="Arial" charset="0"/>
              </a:rPr>
              <a:t>sub-second</a:t>
            </a:r>
            <a:r>
              <a:rPr lang="en-US" sz="4800" dirty="0" smtClean="0">
                <a:sym typeface="Arial" charset="0"/>
              </a:rPr>
              <a:t> latency</a:t>
            </a:r>
          </a:p>
          <a:p>
            <a:pPr marL="1130300" lvl="1" indent="-685800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Tested with 100 streams of data on 100 EC2 instances with 4 cores each</a:t>
            </a:r>
          </a:p>
          <a:p>
            <a:pPr>
              <a:buFont typeface="Wingdings" charset="0"/>
              <a:buChar char="§"/>
              <a:defRPr/>
            </a:pPr>
            <a:endParaRPr lang="en-US" dirty="0">
              <a:sym typeface="Arial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13335000" y="4900286"/>
          <a:ext cx="9560968" cy="6910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2667000" y="4900286"/>
          <a:ext cx="9525000" cy="6910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77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475200" y="12712700"/>
            <a:ext cx="5689600" cy="730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217709" tIns="108855" rIns="217709" bIns="108855"/>
          <a:lstStyle/>
          <a:p>
            <a:fld id="{F8C55C65-256E-400F-B932-49BB01B25867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Comparison with Storm and S4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2857"/>
              </a:spcBef>
              <a:buFont typeface="Wingdings" charset="0"/>
              <a:buNone/>
              <a:defRPr/>
            </a:pPr>
            <a:r>
              <a:rPr lang="en-US" sz="4800" dirty="0">
                <a:sym typeface="Arial" charset="0"/>
              </a:rPr>
              <a:t>Higher throughput than </a:t>
            </a:r>
            <a:r>
              <a:rPr lang="en-US" sz="4800" dirty="0" smtClean="0">
                <a:sym typeface="Arial" charset="0"/>
              </a:rPr>
              <a:t>Storm</a:t>
            </a:r>
            <a:endParaRPr lang="en-US" sz="6600" dirty="0">
              <a:sym typeface="Arial" charset="0"/>
            </a:endParaRPr>
          </a:p>
          <a:p>
            <a:pPr>
              <a:lnSpc>
                <a:spcPct val="80000"/>
              </a:lnSpc>
              <a:spcBef>
                <a:spcPts val="2857"/>
              </a:spcBef>
              <a:buFont typeface="Wingdings" charset="0"/>
              <a:buChar char="§"/>
              <a:defRPr/>
            </a:pPr>
            <a:r>
              <a:rPr lang="en-US" sz="4400" dirty="0" smtClean="0">
                <a:sym typeface="Arial" charset="0"/>
              </a:rPr>
              <a:t>Spark Streaming: </a:t>
            </a:r>
            <a:r>
              <a:rPr lang="en-US" sz="4400" b="1" dirty="0" smtClean="0">
                <a:sym typeface="Arial" charset="0"/>
              </a:rPr>
              <a:t>670k</a:t>
            </a:r>
            <a:r>
              <a:rPr lang="en-US" sz="4400" dirty="0" smtClean="0">
                <a:sym typeface="Arial" charset="0"/>
              </a:rPr>
              <a:t> records/second/node</a:t>
            </a:r>
          </a:p>
          <a:p>
            <a:pPr>
              <a:lnSpc>
                <a:spcPct val="80000"/>
              </a:lnSpc>
              <a:spcBef>
                <a:spcPts val="2857"/>
              </a:spcBef>
              <a:buFont typeface="Wingdings" charset="0"/>
              <a:buChar char="§"/>
              <a:defRPr/>
            </a:pPr>
            <a:r>
              <a:rPr lang="en-US" sz="4400" dirty="0" smtClean="0">
                <a:sym typeface="Arial" charset="0"/>
              </a:rPr>
              <a:t>Storm: </a:t>
            </a:r>
            <a:r>
              <a:rPr lang="en-US" sz="4400" b="1" dirty="0" smtClean="0">
                <a:sym typeface="Arial" charset="0"/>
              </a:rPr>
              <a:t>115k</a:t>
            </a:r>
            <a:r>
              <a:rPr lang="en-US" sz="4400" dirty="0" smtClean="0">
                <a:sym typeface="Arial" charset="0"/>
              </a:rPr>
              <a:t> records/second/node</a:t>
            </a:r>
          </a:p>
          <a:p>
            <a:pPr>
              <a:lnSpc>
                <a:spcPct val="80000"/>
              </a:lnSpc>
              <a:spcBef>
                <a:spcPts val="2857"/>
              </a:spcBef>
              <a:buFont typeface="Wingdings" charset="0"/>
              <a:buChar char="§"/>
              <a:defRPr/>
            </a:pPr>
            <a:r>
              <a:rPr lang="en-US" sz="4400" dirty="0" smtClean="0">
                <a:sym typeface="Arial" charset="0"/>
              </a:rPr>
              <a:t>Apache S4: 7.5k records/second/node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12573000" y="7177256"/>
          <a:ext cx="10058400" cy="4638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12573000" y="2362200"/>
          <a:ext cx="10058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797" name="Slide Number Placeholder 10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475200" y="12712700"/>
            <a:ext cx="5689600" cy="730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217709" tIns="108855" rIns="217709" bIns="108855"/>
          <a:lstStyle/>
          <a:p>
            <a:fld id="{F7EBF38C-E11C-4CCA-BB35-F45658489770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Fast Fault Recovery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8463" indent="0">
              <a:buFont typeface="Wingdings" charset="0"/>
              <a:buNone/>
              <a:defRPr/>
            </a:pPr>
            <a:r>
              <a:rPr lang="en-US" sz="4800" dirty="0" smtClean="0">
                <a:sym typeface="Arial" charset="0"/>
              </a:rPr>
              <a:t>Recovers from faults/stragglers within </a:t>
            </a:r>
            <a:r>
              <a:rPr lang="en-US" sz="4800" b="1" dirty="0" smtClean="0">
                <a:sym typeface="Arial" charset="0"/>
              </a:rPr>
              <a:t>1 sec</a:t>
            </a:r>
            <a:endParaRPr lang="en-US" sz="4800" b="1" dirty="0">
              <a:sym typeface="Arial" charset="0"/>
            </a:endParaRP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475200" y="12712700"/>
            <a:ext cx="5689600" cy="730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217709" tIns="108855" rIns="217709" bIns="108855"/>
          <a:lstStyle/>
          <a:p>
            <a:fld id="{4F7379CA-D4DA-415E-A20C-92D65CC2675C}" type="slidenum">
              <a:rPr lang="en-US"/>
              <a:pPr/>
              <a:t>32</a:t>
            </a:fld>
            <a:endParaRPr lang="en-US"/>
          </a:p>
        </p:txBody>
      </p:sp>
      <p:pic>
        <p:nvPicPr>
          <p:cNvPr id="25604" name="Picture 7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19600"/>
            <a:ext cx="14792325" cy="68516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ym typeface="Arial" charset="0"/>
              </a:rPr>
              <a:t>Real </a:t>
            </a:r>
            <a:r>
              <a:rPr lang="en-US" dirty="0" smtClean="0">
                <a:sym typeface="Arial" charset="0"/>
              </a:rPr>
              <a:t>Applications: Conviva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1544638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4800" dirty="0">
                <a:sym typeface="Arial" charset="0"/>
              </a:rPr>
              <a:t>Real-time monitoring of video metadata</a:t>
            </a:r>
          </a:p>
          <a:p>
            <a:pPr>
              <a:buFont typeface="Wingdings" charset="0"/>
              <a:buChar char="§"/>
              <a:defRPr/>
            </a:pPr>
            <a:endParaRPr lang="en-US" sz="4800" dirty="0">
              <a:sym typeface="Arial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475200" y="12712700"/>
            <a:ext cx="5689600" cy="730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217709" tIns="108855" rIns="217709" bIns="108855"/>
          <a:lstStyle/>
          <a:p>
            <a:fld id="{ADD30355-F777-41BA-92AF-632DCCF14EF6}" type="slidenum">
              <a:rPr lang="en-US"/>
              <a:pPr/>
              <a:t>33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2496800" y="3276600"/>
          <a:ext cx="10671040" cy="7602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869" name="Content Placeholder 2"/>
          <p:cNvSpPr txBox="1">
            <a:spLocks/>
          </p:cNvSpPr>
          <p:nvPr/>
        </p:nvSpPr>
        <p:spPr bwMode="auto">
          <a:xfrm>
            <a:off x="1216025" y="4267200"/>
            <a:ext cx="112776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17709" tIns="108855" rIns="217709" bIns="108855"/>
          <a:lstStyle/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>
                <a:solidFill>
                  <a:schemeClr val="tx1"/>
                </a:solidFill>
                <a:latin typeface="Calibri" pitchFamily="34" charset="0"/>
              </a:rPr>
              <a:t>Achieved 1-2 second latency</a:t>
            </a:r>
          </a:p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>
                <a:solidFill>
                  <a:schemeClr val="tx1"/>
                </a:solidFill>
                <a:latin typeface="Calibri" pitchFamily="34" charset="0"/>
              </a:rPr>
              <a:t>Millions of video sessions processed </a:t>
            </a:r>
          </a:p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>
                <a:solidFill>
                  <a:schemeClr val="tx1"/>
                </a:solidFill>
                <a:latin typeface="Calibri" pitchFamily="34" charset="0"/>
              </a:rPr>
              <a:t>Scales linearly with cluster size</a:t>
            </a:r>
          </a:p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en-US" sz="4400">
              <a:solidFill>
                <a:schemeClr val="tx1"/>
              </a:solidFill>
              <a:latin typeface="Calibri" pitchFamily="34" charset="0"/>
            </a:endParaRPr>
          </a:p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en-US" sz="4400">
              <a:solidFill>
                <a:schemeClr val="tx1"/>
              </a:solidFill>
              <a:latin typeface="Calibri" pitchFamily="34" charset="0"/>
            </a:endParaRPr>
          </a:p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en-US" sz="44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Real Applications: Mobile Millennium Project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11201400" cy="1433513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4800" dirty="0" smtClean="0">
                <a:sym typeface="Arial" charset="0"/>
              </a:rPr>
              <a:t>Traffic transit time estimation using online machine learning on GPS observations</a:t>
            </a:r>
            <a:endParaRPr lang="en-US" sz="4800" dirty="0">
              <a:sym typeface="Arial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475200" y="12712700"/>
            <a:ext cx="5689600" cy="730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217709" tIns="108855" rIns="217709" bIns="108855"/>
          <a:lstStyle/>
          <a:p>
            <a:fld id="{2EBC42A3-DDB6-49B7-B974-637C6466D173}" type="slidenum">
              <a:rPr lang="en-US"/>
              <a:pPr/>
              <a:t>34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12801600" y="3429000"/>
          <a:ext cx="10215997" cy="7602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893" name="Content Placeholder 2"/>
          <p:cNvSpPr txBox="1">
            <a:spLocks/>
          </p:cNvSpPr>
          <p:nvPr/>
        </p:nvSpPr>
        <p:spPr bwMode="auto">
          <a:xfrm>
            <a:off x="1216025" y="4973638"/>
            <a:ext cx="11733213" cy="592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17709" tIns="108855" rIns="217709" bIns="108855"/>
          <a:lstStyle/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>
                <a:solidFill>
                  <a:schemeClr val="tx1"/>
                </a:solidFill>
                <a:latin typeface="Calibri" pitchFamily="34" charset="0"/>
              </a:rPr>
              <a:t>Markov chain Monte Carlo simulations on GPS observations</a:t>
            </a:r>
          </a:p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>
                <a:solidFill>
                  <a:schemeClr val="tx1"/>
                </a:solidFill>
                <a:latin typeface="Calibri" pitchFamily="34" charset="0"/>
              </a:rPr>
              <a:t>Very CPU intensive, requires dozens of machines for useful computation</a:t>
            </a:r>
          </a:p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>
                <a:solidFill>
                  <a:schemeClr val="tx1"/>
                </a:solidFill>
                <a:latin typeface="Calibri" pitchFamily="34" charset="0"/>
              </a:rPr>
              <a:t>Scales linearly with cluster size</a:t>
            </a:r>
          </a:p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en-US" sz="4400">
              <a:solidFill>
                <a:schemeClr val="tx1"/>
              </a:solidFill>
              <a:latin typeface="Calibri" pitchFamily="34" charset="0"/>
            </a:endParaRPr>
          </a:p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en-US" sz="44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ym typeface="Arial" charset="0"/>
              </a:rPr>
              <a:t>Vision - </a:t>
            </a:r>
            <a:r>
              <a:rPr lang="en-US" i="1" dirty="0">
                <a:sym typeface="Arial" charset="0"/>
              </a:rPr>
              <a:t>one stack to rule them all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010400" y="2438400"/>
          <a:ext cx="10007600" cy="9896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59963" y="4953000"/>
            <a:ext cx="3825875" cy="4237038"/>
          </a:xfrm>
          <a:prstGeom prst="rect">
            <a:avLst/>
          </a:prstGeom>
          <a:noFill/>
        </p:spPr>
        <p:txBody>
          <a:bodyPr wrap="none" lIns="217709" tIns="108855" rIns="217709" bIns="108855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Spark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+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Shark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+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Spark 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Streaming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Spark program </a:t>
            </a:r>
            <a:r>
              <a:rPr lang="en-US" dirty="0" err="1" smtClean="0">
                <a:sym typeface="Arial" charset="0"/>
              </a:rPr>
              <a:t>vs</a:t>
            </a:r>
            <a:r>
              <a:rPr lang="en-US" dirty="0" smtClean="0">
                <a:sym typeface="Arial" charset="0"/>
              </a:rPr>
              <a:t> Spark Streaming program</a:t>
            </a:r>
            <a:endParaRPr lang="en-US" dirty="0">
              <a:sym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971800"/>
            <a:ext cx="21958300" cy="92710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4800" b="1" dirty="0" smtClean="0">
                <a:sym typeface="Arial" charset="0"/>
              </a:rPr>
              <a:t>Spark Streaming program on Twitter stream</a:t>
            </a:r>
            <a:endParaRPr lang="en-US" sz="4400" b="1" dirty="0" smtClean="0"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val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smtClean="0">
                <a:solidFill>
                  <a:srgbClr val="B50B1B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3600" dirty="0" smtClean="0">
                <a:solidFill>
                  <a:schemeClr val="accent4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= 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ssc.</a:t>
            </a:r>
            <a:r>
              <a:rPr lang="en-US" sz="3600" dirty="0" err="1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twitterStream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(&lt;Twitter username&gt;, &lt;Twitter password&gt;)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val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err="1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3600" dirty="0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= </a:t>
            </a:r>
            <a:r>
              <a:rPr lang="en-US" sz="3600" dirty="0" err="1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.</a:t>
            </a:r>
            <a:r>
              <a:rPr lang="en-US" sz="3600" dirty="0" err="1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flatMap</a:t>
            </a:r>
            <a:r>
              <a:rPr lang="en-US" sz="3600" dirty="0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(status =&gt; 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getTags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(status))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 smtClean="0">
                <a:solidFill>
                  <a:schemeClr val="accent3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.</a:t>
            </a:r>
            <a:r>
              <a:rPr lang="en-US" sz="3600" dirty="0" err="1" smtClean="0">
                <a:solidFill>
                  <a:schemeClr val="accent1"/>
                </a:solidFill>
                <a:latin typeface="Consolas"/>
                <a:cs typeface="Consolas"/>
                <a:sym typeface="Arial" charset="0"/>
              </a:rPr>
              <a:t>saveAsHadoopFiles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("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hdfs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://...")</a:t>
            </a:r>
          </a:p>
          <a:p>
            <a:pPr marL="0" indent="0">
              <a:buFont typeface="Wingdings" charset="0"/>
              <a:buNone/>
              <a:defRPr/>
            </a:pPr>
            <a:endParaRPr lang="en-US" sz="3600" dirty="0">
              <a:latin typeface="Consolas"/>
              <a:cs typeface="Consolas"/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3600" dirty="0">
              <a:latin typeface="Consolas"/>
              <a:cs typeface="Consolas"/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4800" b="1" dirty="0" smtClean="0">
                <a:sym typeface="Arial" charset="0"/>
              </a:rPr>
              <a:t>Spark program on Twitter log file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>
                <a:latin typeface="Consolas"/>
                <a:cs typeface="Consolas"/>
                <a:sym typeface="Arial" charset="0"/>
              </a:rPr>
              <a:t>val</a:t>
            </a:r>
            <a:r>
              <a:rPr lang="en-US" sz="3600" dirty="0"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>
                <a:solidFill>
                  <a:srgbClr val="B50B1B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3600" dirty="0">
                <a:solidFill>
                  <a:schemeClr val="accent4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>
                <a:latin typeface="Consolas"/>
                <a:cs typeface="Consolas"/>
                <a:sym typeface="Arial" charset="0"/>
              </a:rPr>
              <a:t>= 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sc.</a:t>
            </a:r>
            <a:r>
              <a:rPr lang="en-US" sz="3600" dirty="0" err="1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hadoopFile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</a:t>
            </a:r>
            <a:r>
              <a:rPr lang="en-US" sz="3600" dirty="0">
                <a:latin typeface="Consolas"/>
                <a:cs typeface="Consolas"/>
                <a:sym typeface="Arial" charset="0"/>
              </a:rPr>
              <a:t>"</a:t>
            </a:r>
            <a:r>
              <a:rPr lang="en-US" sz="3600" dirty="0" err="1">
                <a:latin typeface="Consolas"/>
                <a:cs typeface="Consolas"/>
                <a:sym typeface="Arial" charset="0"/>
              </a:rPr>
              <a:t>hdfs</a:t>
            </a:r>
            <a:r>
              <a:rPr lang="en-US" sz="3600" dirty="0">
                <a:latin typeface="Consolas"/>
                <a:cs typeface="Consolas"/>
                <a:sym typeface="Arial" charset="0"/>
              </a:rPr>
              <a:t>://..."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)</a:t>
            </a:r>
            <a:endParaRPr lang="en-US" sz="3600" dirty="0">
              <a:latin typeface="Consolas"/>
              <a:cs typeface="Consolas"/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>
                <a:latin typeface="Consolas"/>
                <a:cs typeface="Consolas"/>
                <a:sym typeface="Arial" charset="0"/>
              </a:rPr>
              <a:t>val</a:t>
            </a:r>
            <a:r>
              <a:rPr lang="en-US" sz="3600" dirty="0"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err="1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3600" dirty="0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>
                <a:latin typeface="Consolas"/>
                <a:cs typeface="Consolas"/>
                <a:sym typeface="Arial" charset="0"/>
              </a:rPr>
              <a:t>= </a:t>
            </a:r>
            <a:r>
              <a:rPr lang="en-US" sz="3600" dirty="0" err="1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3600" dirty="0" err="1">
                <a:latin typeface="Consolas"/>
                <a:cs typeface="Consolas"/>
                <a:sym typeface="Arial" charset="0"/>
              </a:rPr>
              <a:t>.</a:t>
            </a:r>
            <a:r>
              <a:rPr lang="en-US" sz="3600" dirty="0" err="1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flatMap</a:t>
            </a:r>
            <a:r>
              <a:rPr lang="en-US" sz="3600" dirty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>
                <a:latin typeface="Consolas"/>
                <a:cs typeface="Consolas"/>
                <a:sym typeface="Arial" charset="0"/>
              </a:rPr>
              <a:t>(status =&gt; </a:t>
            </a:r>
            <a:r>
              <a:rPr lang="en-US" sz="3600" dirty="0" err="1">
                <a:latin typeface="Consolas"/>
                <a:cs typeface="Consolas"/>
                <a:sym typeface="Arial" charset="0"/>
              </a:rPr>
              <a:t>getTags</a:t>
            </a:r>
            <a:r>
              <a:rPr lang="en-US" sz="3600" dirty="0">
                <a:latin typeface="Consolas"/>
                <a:cs typeface="Consolas"/>
                <a:sym typeface="Arial" charset="0"/>
              </a:rPr>
              <a:t>(status))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 smtClean="0">
                <a:solidFill>
                  <a:schemeClr val="accent3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.</a:t>
            </a:r>
            <a:r>
              <a:rPr lang="en-US" sz="3600" dirty="0" err="1" smtClean="0">
                <a:solidFill>
                  <a:schemeClr val="accent1"/>
                </a:solidFill>
                <a:latin typeface="Consolas"/>
                <a:cs typeface="Consolas"/>
                <a:sym typeface="Arial" charset="0"/>
              </a:rPr>
              <a:t>saveAsHadoopFile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</a:t>
            </a:r>
            <a:r>
              <a:rPr lang="en-US" sz="3600" dirty="0">
                <a:latin typeface="Consolas"/>
                <a:cs typeface="Consolas"/>
                <a:sym typeface="Arial" charset="0"/>
              </a:rPr>
              <a:t>"</a:t>
            </a:r>
            <a:r>
              <a:rPr lang="en-US" sz="3600" dirty="0" err="1">
                <a:latin typeface="Consolas"/>
                <a:cs typeface="Consolas"/>
                <a:sym typeface="Arial" charset="0"/>
              </a:rPr>
              <a:t>hdfs</a:t>
            </a:r>
            <a:r>
              <a:rPr lang="en-US" sz="3600" dirty="0">
                <a:latin typeface="Consolas"/>
                <a:cs typeface="Consolas"/>
                <a:sym typeface="Arial" charset="0"/>
              </a:rPr>
              <a:t>://...")</a:t>
            </a:r>
          </a:p>
          <a:p>
            <a:pPr marL="0" indent="0">
              <a:buFont typeface="Wingdings" charset="0"/>
              <a:buNone/>
              <a:defRPr/>
            </a:pPr>
            <a:endParaRPr lang="en-US" sz="4400" b="1" dirty="0" smtClean="0"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ym typeface="Arial" charset="0"/>
              </a:rPr>
              <a:t>Vision - </a:t>
            </a:r>
            <a:r>
              <a:rPr lang="en-US" i="1" dirty="0">
                <a:sym typeface="Arial" charset="0"/>
              </a:rPr>
              <a:t>one stack to rule them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971800"/>
            <a:ext cx="10566400" cy="9271000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Explore data interactively using Spark Shell / </a:t>
            </a:r>
            <a:r>
              <a:rPr lang="en-US" sz="4800" dirty="0" err="1" smtClean="0">
                <a:sym typeface="Arial" charset="0"/>
              </a:rPr>
              <a:t>PySpark</a:t>
            </a:r>
            <a:r>
              <a:rPr lang="en-US" sz="4800" dirty="0" smtClean="0">
                <a:sym typeface="Arial" charset="0"/>
              </a:rPr>
              <a:t> to identify problems</a:t>
            </a:r>
          </a:p>
          <a:p>
            <a:pPr lvl="1">
              <a:buFont typeface="Arial" charset="0"/>
              <a:buChar char="-"/>
              <a:defRPr/>
            </a:pPr>
            <a:endParaRPr lang="en-US" sz="48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Use same code in Spark stand-alone programs to identify problems in production logs</a:t>
            </a:r>
          </a:p>
          <a:p>
            <a:pPr lvl="1">
              <a:buFont typeface="Arial" charset="0"/>
              <a:buChar char="-"/>
              <a:defRPr/>
            </a:pPr>
            <a:endParaRPr lang="en-US" sz="4800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Use similar code in Spark Streaming to identify problems in live log streams</a:t>
            </a:r>
            <a:endParaRPr lang="en-US" sz="4800" dirty="0">
              <a:sym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506200" y="2819400"/>
            <a:ext cx="10845800" cy="3540125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800">
                <a:latin typeface="Consolas" pitchFamily="49" charset="0"/>
              </a:rPr>
              <a:t>$ ./spark-shell</a:t>
            </a:r>
          </a:p>
          <a:p>
            <a:r>
              <a:rPr lang="en-US" sz="2800">
                <a:latin typeface="Consolas" pitchFamily="49" charset="0"/>
              </a:rPr>
              <a:t>scala&gt;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val file = sc.hadoopFile(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“</a:t>
            </a:r>
            <a:r>
              <a:rPr lang="en-US" altLang="ja-JP" sz="2800">
                <a:solidFill>
                  <a:srgbClr val="B50B1B"/>
                </a:solidFill>
                <a:latin typeface="Consolas" pitchFamily="49" charset="0"/>
              </a:rPr>
              <a:t>smallLogs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”</a:t>
            </a:r>
            <a:r>
              <a:rPr lang="en-US" altLang="ja-JP" sz="2800">
                <a:solidFill>
                  <a:srgbClr val="B50B1B"/>
                </a:solidFill>
                <a:latin typeface="Consolas" pitchFamily="49" charset="0"/>
              </a:rPr>
              <a:t>)</a:t>
            </a:r>
          </a:p>
          <a:p>
            <a:r>
              <a:rPr lang="en-US" sz="2800">
                <a:latin typeface="Consolas" pitchFamily="49" charset="0"/>
              </a:rPr>
              <a:t>...</a:t>
            </a:r>
          </a:p>
          <a:p>
            <a:r>
              <a:rPr lang="en-US" sz="2800">
                <a:latin typeface="Consolas" pitchFamily="49" charset="0"/>
              </a:rPr>
              <a:t>scala&gt;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val filtered = file.filter(_.contains(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“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ERROR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”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))</a:t>
            </a:r>
          </a:p>
          <a:p>
            <a:r>
              <a:rPr lang="en-US" sz="2800">
                <a:latin typeface="Consolas" pitchFamily="49" charset="0"/>
              </a:rPr>
              <a:t>...</a:t>
            </a:r>
          </a:p>
          <a:p>
            <a:r>
              <a:rPr lang="en-US" sz="2800">
                <a:latin typeface="Consolas" pitchFamily="49" charset="0"/>
              </a:rPr>
              <a:t>scala&gt;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val mapped = file.map(...)</a:t>
            </a:r>
          </a:p>
          <a:p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...</a:t>
            </a:r>
          </a:p>
          <a:p>
            <a:endParaRPr lang="en-US" sz="2800">
              <a:latin typeface="Consolas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938000" y="5105400"/>
            <a:ext cx="10922000" cy="3970338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800">
                <a:latin typeface="Consolas" pitchFamily="49" charset="0"/>
              </a:rPr>
              <a:t>object ProcessProductionData {</a:t>
            </a:r>
          </a:p>
          <a:p>
            <a:r>
              <a:rPr lang="en-US" sz="2800">
                <a:latin typeface="Consolas" pitchFamily="49" charset="0"/>
              </a:rPr>
              <a:t>  def main(args: Array[String]) {</a:t>
            </a:r>
          </a:p>
          <a:p>
            <a:r>
              <a:rPr lang="en-US" sz="2800">
                <a:latin typeface="Consolas" pitchFamily="49" charset="0"/>
              </a:rPr>
              <a:t>    </a:t>
            </a:r>
            <a:r>
              <a:rPr lang="en-US" sz="2800">
                <a:solidFill>
                  <a:srgbClr val="1D86CD"/>
                </a:solidFill>
                <a:latin typeface="Consolas" pitchFamily="49" charset="0"/>
              </a:rPr>
              <a:t>val sc = new SparkContext(...)</a:t>
            </a:r>
          </a:p>
          <a:p>
            <a:r>
              <a:rPr lang="en-US" sz="2800">
                <a:latin typeface="Consolas" pitchFamily="49" charset="0"/>
              </a:rPr>
              <a:t>  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 val file = sc.hadoopFile(</a:t>
            </a:r>
            <a:r>
              <a:rPr lang="en-US" altLang="en-US" sz="2800">
                <a:solidFill>
                  <a:schemeClr val="accent1"/>
                </a:solidFill>
                <a:latin typeface="Consolas" pitchFamily="49" charset="0"/>
              </a:rPr>
              <a:t>“</a:t>
            </a:r>
            <a:r>
              <a:rPr lang="en-US" altLang="ja-JP" sz="2800">
                <a:solidFill>
                  <a:schemeClr val="accent1"/>
                </a:solidFill>
                <a:latin typeface="Consolas" pitchFamily="49" charset="0"/>
              </a:rPr>
              <a:t>productionLogs</a:t>
            </a:r>
            <a:r>
              <a:rPr lang="en-US" altLang="en-US" sz="2800">
                <a:solidFill>
                  <a:schemeClr val="accent1"/>
                </a:solidFill>
                <a:latin typeface="Consolas" pitchFamily="49" charset="0"/>
              </a:rPr>
              <a:t>”</a:t>
            </a:r>
            <a:r>
              <a:rPr lang="en-US" altLang="ja-JP" sz="2800">
                <a:solidFill>
                  <a:srgbClr val="B50B1B"/>
                </a:solidFill>
                <a:latin typeface="Consolas" pitchFamily="49" charset="0"/>
              </a:rPr>
              <a:t>)</a:t>
            </a:r>
          </a:p>
          <a:p>
            <a:r>
              <a:rPr lang="en-US" sz="2800">
                <a:latin typeface="Consolas" pitchFamily="49" charset="0"/>
              </a:rPr>
              <a:t>   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val filtered = file.filter(_.contains(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“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ERROR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”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))</a:t>
            </a:r>
          </a:p>
          <a:p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    val mapped = file.map(...)</a:t>
            </a:r>
          </a:p>
          <a:p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    ...</a:t>
            </a:r>
            <a:endParaRPr lang="en-US" sz="2800">
              <a:latin typeface="Consolas" pitchFamily="49" charset="0"/>
            </a:endParaRPr>
          </a:p>
          <a:p>
            <a:r>
              <a:rPr lang="en-US" sz="2800">
                <a:latin typeface="Consolas" pitchFamily="49" charset="0"/>
              </a:rPr>
              <a:t>  }</a:t>
            </a:r>
          </a:p>
          <a:p>
            <a:r>
              <a:rPr lang="en-US" sz="2800">
                <a:latin typeface="Consolas" pitchFamily="49" charset="0"/>
              </a:rPr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95200" y="7993063"/>
            <a:ext cx="10922000" cy="3970337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800">
                <a:latin typeface="Consolas" pitchFamily="49" charset="0"/>
              </a:rPr>
              <a:t>object ProcessLiveStream {</a:t>
            </a:r>
          </a:p>
          <a:p>
            <a:r>
              <a:rPr lang="en-US" sz="2800">
                <a:latin typeface="Consolas" pitchFamily="49" charset="0"/>
              </a:rPr>
              <a:t>  def main(args: Array[String]) {</a:t>
            </a:r>
          </a:p>
          <a:p>
            <a:r>
              <a:rPr lang="en-US" sz="2800">
                <a:latin typeface="Consolas" pitchFamily="49" charset="0"/>
              </a:rPr>
              <a:t>    </a:t>
            </a:r>
            <a:r>
              <a:rPr lang="en-US" sz="2800">
                <a:solidFill>
                  <a:srgbClr val="1D86CD"/>
                </a:solidFill>
                <a:latin typeface="Consolas" pitchFamily="49" charset="0"/>
              </a:rPr>
              <a:t>val sc = new StreamingContext(...)</a:t>
            </a:r>
            <a:endParaRPr lang="en-US" sz="2800">
              <a:latin typeface="Consolas" pitchFamily="49" charset="0"/>
            </a:endParaRPr>
          </a:p>
          <a:p>
            <a:r>
              <a:rPr lang="en-US" sz="2800">
                <a:solidFill>
                  <a:srgbClr val="1D86CD"/>
                </a:solidFill>
                <a:latin typeface="Consolas" pitchFamily="49" charset="0"/>
              </a:rPr>
              <a:t>    val stream = sc.kafkaStream(...)</a:t>
            </a:r>
          </a:p>
          <a:p>
            <a:r>
              <a:rPr lang="en-US" sz="2800">
                <a:latin typeface="Consolas" pitchFamily="49" charset="0"/>
              </a:rPr>
              <a:t>   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val filtered = file.filter(_.contains(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“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ERROR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”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))</a:t>
            </a:r>
          </a:p>
          <a:p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    val mapped = file.map(...)</a:t>
            </a:r>
          </a:p>
          <a:p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    ...</a:t>
            </a:r>
          </a:p>
          <a:p>
            <a:r>
              <a:rPr lang="en-US" sz="2800">
                <a:latin typeface="Consolas" pitchFamily="49" charset="0"/>
              </a:rPr>
              <a:t>  }</a:t>
            </a:r>
          </a:p>
          <a:p>
            <a:r>
              <a:rPr lang="en-US" sz="280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ym typeface="Arial" charset="0"/>
              </a:rPr>
              <a:t>Vision - </a:t>
            </a:r>
            <a:r>
              <a:rPr lang="en-US" i="1" dirty="0">
                <a:sym typeface="Arial" charset="0"/>
              </a:rPr>
              <a:t>one stack to rule them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971800"/>
            <a:ext cx="10566400" cy="9271000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Explore data interactively using Spark Shell / </a:t>
            </a:r>
            <a:r>
              <a:rPr lang="en-US" sz="4800" dirty="0" err="1" smtClean="0">
                <a:sym typeface="Arial" charset="0"/>
              </a:rPr>
              <a:t>PySpark</a:t>
            </a:r>
            <a:r>
              <a:rPr lang="en-US" sz="4800" dirty="0" smtClean="0">
                <a:sym typeface="Arial" charset="0"/>
              </a:rPr>
              <a:t> to identify problems</a:t>
            </a:r>
          </a:p>
          <a:p>
            <a:pPr lvl="1">
              <a:buFont typeface="Arial" charset="0"/>
              <a:buChar char="-"/>
              <a:defRPr/>
            </a:pPr>
            <a:endParaRPr lang="en-US" sz="48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Use same code in Spark stand-alone programs to identify problems in production logs</a:t>
            </a:r>
          </a:p>
          <a:p>
            <a:pPr lvl="1">
              <a:buFont typeface="Arial" charset="0"/>
              <a:buChar char="-"/>
              <a:defRPr/>
            </a:pPr>
            <a:endParaRPr lang="en-US" sz="4800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Use similar code in Spark Streaming to identify problems in live log streams</a:t>
            </a:r>
            <a:endParaRPr lang="en-US" sz="4800" dirty="0">
              <a:sym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506200" y="2819400"/>
            <a:ext cx="10845800" cy="3540125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800">
                <a:latin typeface="Consolas" pitchFamily="49" charset="0"/>
              </a:rPr>
              <a:t>$ ./spark-shell</a:t>
            </a:r>
          </a:p>
          <a:p>
            <a:r>
              <a:rPr lang="en-US" sz="2800">
                <a:latin typeface="Consolas" pitchFamily="49" charset="0"/>
              </a:rPr>
              <a:t>scala&gt;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val file = sc.hadoopFile(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“</a:t>
            </a:r>
            <a:r>
              <a:rPr lang="en-US" altLang="ja-JP" sz="2800">
                <a:solidFill>
                  <a:srgbClr val="B50B1B"/>
                </a:solidFill>
                <a:latin typeface="Consolas" pitchFamily="49" charset="0"/>
              </a:rPr>
              <a:t>smallLogs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”</a:t>
            </a:r>
            <a:r>
              <a:rPr lang="en-US" altLang="ja-JP" sz="2800">
                <a:solidFill>
                  <a:srgbClr val="B50B1B"/>
                </a:solidFill>
                <a:latin typeface="Consolas" pitchFamily="49" charset="0"/>
              </a:rPr>
              <a:t>)</a:t>
            </a:r>
          </a:p>
          <a:p>
            <a:r>
              <a:rPr lang="en-US" sz="2800">
                <a:latin typeface="Consolas" pitchFamily="49" charset="0"/>
              </a:rPr>
              <a:t>...</a:t>
            </a:r>
          </a:p>
          <a:p>
            <a:r>
              <a:rPr lang="en-US" sz="2800">
                <a:latin typeface="Consolas" pitchFamily="49" charset="0"/>
              </a:rPr>
              <a:t>scala&gt;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val filtered = file.filter(_.contains(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“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ERROR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”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))</a:t>
            </a:r>
          </a:p>
          <a:p>
            <a:r>
              <a:rPr lang="en-US" sz="2800">
                <a:latin typeface="Consolas" pitchFamily="49" charset="0"/>
              </a:rPr>
              <a:t>...</a:t>
            </a:r>
          </a:p>
          <a:p>
            <a:r>
              <a:rPr lang="en-US" sz="2800">
                <a:latin typeface="Consolas" pitchFamily="49" charset="0"/>
              </a:rPr>
              <a:t>scala&gt;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val mapped = file.map(...)</a:t>
            </a:r>
          </a:p>
          <a:p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...</a:t>
            </a:r>
          </a:p>
          <a:p>
            <a:endParaRPr lang="en-US" sz="2800">
              <a:latin typeface="Consolas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938000" y="5105400"/>
            <a:ext cx="10922000" cy="3970338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800">
                <a:latin typeface="Consolas" pitchFamily="49" charset="0"/>
              </a:rPr>
              <a:t>object ProcessProductionData {</a:t>
            </a:r>
          </a:p>
          <a:p>
            <a:r>
              <a:rPr lang="en-US" sz="2800">
                <a:latin typeface="Consolas" pitchFamily="49" charset="0"/>
              </a:rPr>
              <a:t>  def main(args: Array[String]) {</a:t>
            </a:r>
          </a:p>
          <a:p>
            <a:r>
              <a:rPr lang="en-US" sz="2800">
                <a:latin typeface="Consolas" pitchFamily="49" charset="0"/>
              </a:rPr>
              <a:t>    </a:t>
            </a:r>
            <a:r>
              <a:rPr lang="en-US" sz="2800">
                <a:solidFill>
                  <a:srgbClr val="1D86CD"/>
                </a:solidFill>
                <a:latin typeface="Consolas" pitchFamily="49" charset="0"/>
              </a:rPr>
              <a:t>val sc = new SparkContext(...)</a:t>
            </a:r>
          </a:p>
          <a:p>
            <a:r>
              <a:rPr lang="en-US" sz="2800">
                <a:latin typeface="Consolas" pitchFamily="49" charset="0"/>
              </a:rPr>
              <a:t>  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 val file = sc.hadoopFile(</a:t>
            </a:r>
            <a:r>
              <a:rPr lang="en-US" altLang="en-US" sz="2800">
                <a:solidFill>
                  <a:schemeClr val="accent1"/>
                </a:solidFill>
                <a:latin typeface="Consolas" pitchFamily="49" charset="0"/>
              </a:rPr>
              <a:t>“</a:t>
            </a:r>
            <a:r>
              <a:rPr lang="en-US" altLang="ja-JP" sz="2800">
                <a:solidFill>
                  <a:schemeClr val="accent1"/>
                </a:solidFill>
                <a:latin typeface="Consolas" pitchFamily="49" charset="0"/>
              </a:rPr>
              <a:t>productionLogs</a:t>
            </a:r>
            <a:r>
              <a:rPr lang="en-US" altLang="en-US" sz="2800">
                <a:solidFill>
                  <a:schemeClr val="accent1"/>
                </a:solidFill>
                <a:latin typeface="Consolas" pitchFamily="49" charset="0"/>
              </a:rPr>
              <a:t>”</a:t>
            </a:r>
            <a:r>
              <a:rPr lang="en-US" altLang="ja-JP" sz="2800">
                <a:solidFill>
                  <a:srgbClr val="B50B1B"/>
                </a:solidFill>
                <a:latin typeface="Consolas" pitchFamily="49" charset="0"/>
              </a:rPr>
              <a:t>)</a:t>
            </a:r>
          </a:p>
          <a:p>
            <a:r>
              <a:rPr lang="en-US" sz="2800">
                <a:latin typeface="Consolas" pitchFamily="49" charset="0"/>
              </a:rPr>
              <a:t>   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val filtered = file.filter(_.contains(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“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ERROR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”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))</a:t>
            </a:r>
          </a:p>
          <a:p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    val mapped = file.map(...)</a:t>
            </a:r>
          </a:p>
          <a:p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    ...</a:t>
            </a:r>
            <a:endParaRPr lang="en-US" sz="2800">
              <a:latin typeface="Consolas" pitchFamily="49" charset="0"/>
            </a:endParaRPr>
          </a:p>
          <a:p>
            <a:r>
              <a:rPr lang="en-US" sz="2800">
                <a:latin typeface="Consolas" pitchFamily="49" charset="0"/>
              </a:rPr>
              <a:t>  }</a:t>
            </a:r>
          </a:p>
          <a:p>
            <a:r>
              <a:rPr lang="en-US" sz="2800">
                <a:latin typeface="Consolas" pitchFamily="49" charset="0"/>
              </a:rPr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95200" y="7993063"/>
            <a:ext cx="10922000" cy="3970337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800">
                <a:latin typeface="Consolas" pitchFamily="49" charset="0"/>
              </a:rPr>
              <a:t>object ProcessLiveStream {</a:t>
            </a:r>
          </a:p>
          <a:p>
            <a:r>
              <a:rPr lang="en-US" sz="2800">
                <a:latin typeface="Consolas" pitchFamily="49" charset="0"/>
              </a:rPr>
              <a:t>  def main(args: Array[String]) {</a:t>
            </a:r>
          </a:p>
          <a:p>
            <a:r>
              <a:rPr lang="en-US" sz="2800">
                <a:latin typeface="Consolas" pitchFamily="49" charset="0"/>
              </a:rPr>
              <a:t>    </a:t>
            </a:r>
            <a:r>
              <a:rPr lang="en-US" sz="2800">
                <a:solidFill>
                  <a:srgbClr val="1D86CD"/>
                </a:solidFill>
                <a:latin typeface="Consolas" pitchFamily="49" charset="0"/>
              </a:rPr>
              <a:t>val sc = new StreamingContext(...)</a:t>
            </a:r>
            <a:endParaRPr lang="en-US" sz="2800">
              <a:latin typeface="Consolas" pitchFamily="49" charset="0"/>
            </a:endParaRPr>
          </a:p>
          <a:p>
            <a:r>
              <a:rPr lang="en-US" sz="2800">
                <a:solidFill>
                  <a:srgbClr val="1D86CD"/>
                </a:solidFill>
                <a:latin typeface="Consolas" pitchFamily="49" charset="0"/>
              </a:rPr>
              <a:t>    val stream = sc.kafkaStream(...)</a:t>
            </a:r>
          </a:p>
          <a:p>
            <a:r>
              <a:rPr lang="en-US" sz="2800">
                <a:latin typeface="Consolas" pitchFamily="49" charset="0"/>
              </a:rPr>
              <a:t>   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val filtered = file.filter(_.contains(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“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ERROR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”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))</a:t>
            </a:r>
          </a:p>
          <a:p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    val mapped = file.map(...)</a:t>
            </a:r>
          </a:p>
          <a:p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    ...</a:t>
            </a:r>
          </a:p>
          <a:p>
            <a:r>
              <a:rPr lang="en-US" sz="2800">
                <a:latin typeface="Consolas" pitchFamily="49" charset="0"/>
              </a:rPr>
              <a:t>  }</a:t>
            </a:r>
          </a:p>
          <a:p>
            <a:r>
              <a:rPr lang="en-US" sz="2800">
                <a:latin typeface="Consolas" pitchFamily="49" charset="0"/>
              </a:rPr>
              <a:t>}</a:t>
            </a:r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838200" y="2590800"/>
            <a:ext cx="22860000" cy="9525000"/>
          </a:xfrm>
          <a:prstGeom prst="rect">
            <a:avLst/>
          </a:prstGeom>
          <a:solidFill>
            <a:srgbClr val="FFFFFF">
              <a:alpha val="78822"/>
            </a:srgbClr>
          </a:solidFill>
          <a:ln w="254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7010400" y="2438400"/>
          <a:ext cx="10007600" cy="9896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859963" y="4953000"/>
            <a:ext cx="3825875" cy="4237038"/>
          </a:xfrm>
          <a:prstGeom prst="rect">
            <a:avLst/>
          </a:prstGeom>
          <a:noFill/>
        </p:spPr>
        <p:txBody>
          <a:bodyPr wrap="none" lIns="217709" tIns="108855" rIns="217709" bIns="108855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Spark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+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Shark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+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Spark 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Streaming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Alpha Release with Spark 0.7</a:t>
            </a:r>
            <a:endParaRPr lang="en-US" dirty="0">
              <a:sym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Integrated with Spark 0.7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800" dirty="0" smtClean="0">
                <a:sym typeface="Arial" charset="0"/>
              </a:rPr>
              <a:t>Import </a:t>
            </a:r>
            <a:r>
              <a:rPr lang="en-US" sz="4800" b="1" dirty="0" err="1" smtClean="0">
                <a:sym typeface="Arial" charset="0"/>
              </a:rPr>
              <a:t>spark.streaming</a:t>
            </a:r>
            <a:r>
              <a:rPr lang="en-US" sz="4800" dirty="0" smtClean="0">
                <a:sym typeface="Arial" charset="0"/>
              </a:rPr>
              <a:t> to get all the functionality</a:t>
            </a:r>
          </a:p>
          <a:p>
            <a:pPr>
              <a:buFont typeface="Wingdings" charset="0"/>
              <a:buChar char="§"/>
              <a:defRPr/>
            </a:pPr>
            <a:endParaRPr lang="en-US" sz="48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Both Java and </a:t>
            </a:r>
            <a:r>
              <a:rPr lang="en-US" sz="4800" dirty="0" err="1" smtClean="0">
                <a:sym typeface="Arial" charset="0"/>
              </a:rPr>
              <a:t>Scala</a:t>
            </a:r>
            <a:r>
              <a:rPr lang="en-US" sz="4800" dirty="0" smtClean="0">
                <a:sym typeface="Arial" charset="0"/>
              </a:rPr>
              <a:t> API</a:t>
            </a:r>
          </a:p>
          <a:p>
            <a:pPr>
              <a:buFont typeface="Wingdings" charset="0"/>
              <a:buChar char="§"/>
              <a:defRPr/>
            </a:pPr>
            <a:endParaRPr lang="en-US" sz="4800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Give it a spin! 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800" dirty="0" smtClean="0">
                <a:sym typeface="Arial" charset="0"/>
              </a:rPr>
              <a:t>Run locally or in a cluster</a:t>
            </a:r>
          </a:p>
          <a:p>
            <a:pPr lvl="1">
              <a:buFont typeface="Arial" charset="0"/>
              <a:buChar char="-"/>
              <a:defRPr/>
            </a:pPr>
            <a:endParaRPr lang="en-US" sz="48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Try it out in the hands-on tutorial later today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smtClean="0">
                <a:latin typeface="Calibri" pitchFamily="34" charset="0"/>
              </a:rPr>
              <a:t>Need for a framework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971800"/>
            <a:ext cx="22390100" cy="9271000"/>
          </a:xfrm>
        </p:spPr>
        <p:txBody>
          <a:bodyPr/>
          <a:lstStyle/>
          <a:p>
            <a:pPr marL="317500" indent="0">
              <a:buFont typeface="Wingdings" pitchFamily="2" charset="2"/>
              <a:buNone/>
            </a:pPr>
            <a:r>
              <a:rPr lang="en-US" sz="6600" smtClean="0">
                <a:latin typeface="Calibri" pitchFamily="34" charset="0"/>
              </a:rPr>
              <a:t>… for building such complex stream processing applications</a:t>
            </a:r>
          </a:p>
          <a:p>
            <a:pPr marL="317500" indent="0">
              <a:buFont typeface="Wingdings" pitchFamily="2" charset="2"/>
              <a:buNone/>
            </a:pPr>
            <a:endParaRPr lang="en-US" sz="5400" smtClean="0">
              <a:latin typeface="Calibri" pitchFamily="34" charset="0"/>
            </a:endParaRPr>
          </a:p>
          <a:p>
            <a:pPr marL="317500" indent="0">
              <a:buFont typeface="Wingdings" pitchFamily="2" charset="2"/>
              <a:buNone/>
            </a:pPr>
            <a:endParaRPr lang="en-US" sz="7200" smtClean="0">
              <a:latin typeface="Calibri" pitchFamily="34" charset="0"/>
            </a:endParaRPr>
          </a:p>
          <a:p>
            <a:pPr marL="317500" indent="0">
              <a:buFont typeface="Wingdings" pitchFamily="2" charset="2"/>
              <a:buNone/>
            </a:pPr>
            <a:endParaRPr lang="en-US" sz="7200" smtClean="0">
              <a:latin typeface="Calibri" pitchFamily="34" charset="0"/>
            </a:endParaRPr>
          </a:p>
          <a:p>
            <a:pPr marL="317500" indent="0" algn="ctr">
              <a:buFont typeface="Wingdings" pitchFamily="2" charset="2"/>
              <a:buNone/>
            </a:pPr>
            <a:r>
              <a:rPr lang="en-US" sz="8000" smtClean="0">
                <a:latin typeface="Calibri" pitchFamily="34" charset="0"/>
              </a:rPr>
              <a:t>But what are the requirements </a:t>
            </a:r>
          </a:p>
          <a:p>
            <a:pPr marL="317500" indent="0" algn="ctr">
              <a:buFont typeface="Wingdings" pitchFamily="2" charset="2"/>
              <a:buNone/>
            </a:pPr>
            <a:r>
              <a:rPr lang="en-US" sz="8000" smtClean="0">
                <a:latin typeface="Calibri" pitchFamily="34" charset="0"/>
              </a:rPr>
              <a:t>from such a framework?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Summary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Stream processing framework that is ...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Scalable </a:t>
            </a:r>
            <a:r>
              <a:rPr lang="en-US" sz="4400" dirty="0">
                <a:sym typeface="Arial" charset="0"/>
              </a:rPr>
              <a:t>to large clusters 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Achieves second</a:t>
            </a:r>
            <a:r>
              <a:rPr lang="en-US" sz="4400" dirty="0">
                <a:sym typeface="Arial" charset="0"/>
              </a:rPr>
              <a:t>-scale latencies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Has simple </a:t>
            </a:r>
            <a:r>
              <a:rPr lang="en-US" sz="4400" dirty="0">
                <a:sym typeface="Arial" charset="0"/>
              </a:rPr>
              <a:t>programming model 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Integrates </a:t>
            </a:r>
            <a:r>
              <a:rPr lang="en-US" sz="4400" dirty="0">
                <a:sym typeface="Arial" charset="0"/>
              </a:rPr>
              <a:t>with batch &amp; interactive workloads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Ensures efficient </a:t>
            </a:r>
            <a:r>
              <a:rPr lang="en-US" sz="4400" dirty="0">
                <a:sym typeface="Arial" charset="0"/>
              </a:rPr>
              <a:t>fault-tolerance in </a:t>
            </a:r>
            <a:r>
              <a:rPr lang="en-US" sz="4400" dirty="0" err="1">
                <a:sym typeface="Arial" charset="0"/>
              </a:rPr>
              <a:t>stateful</a:t>
            </a:r>
            <a:r>
              <a:rPr lang="en-US" sz="4400" dirty="0">
                <a:sym typeface="Arial" charset="0"/>
              </a:rPr>
              <a:t> computations</a:t>
            </a:r>
          </a:p>
          <a:p>
            <a:pPr>
              <a:buFont typeface="Wingdings" charset="0"/>
              <a:buChar char="§"/>
              <a:defRPr/>
            </a:pPr>
            <a:endParaRPr lang="en-US" sz="40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For more information, checkout our paper: </a:t>
            </a:r>
            <a:r>
              <a:rPr lang="en-US" sz="4800" dirty="0" smtClean="0">
                <a:sym typeface="Arial" charset="0"/>
                <a:hlinkClick r:id="rId2"/>
              </a:rPr>
              <a:t>http://tinyurl.com/dstreams</a:t>
            </a:r>
            <a:endParaRPr lang="en-US" sz="4800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endParaRPr lang="en-US" sz="4800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endParaRPr lang="en-US" sz="4800" dirty="0"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Requirements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895600"/>
            <a:ext cx="22390100" cy="8915400"/>
          </a:xfrm>
        </p:spPr>
        <p:txBody>
          <a:bodyPr/>
          <a:lstStyle/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 smtClean="0">
                <a:sym typeface="Arial" charset="0"/>
              </a:rPr>
              <a:t>Scalable</a:t>
            </a:r>
            <a:r>
              <a:rPr lang="en-US" sz="7200" dirty="0" smtClean="0">
                <a:sym typeface="Arial" charset="0"/>
              </a:rPr>
              <a:t> </a:t>
            </a:r>
            <a:r>
              <a:rPr lang="en-US" sz="4800" dirty="0" smtClean="0">
                <a:sym typeface="Arial" charset="0"/>
              </a:rPr>
              <a:t>to large clusters </a:t>
            </a:r>
          </a:p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>
                <a:sym typeface="Arial" charset="0"/>
              </a:rPr>
              <a:t>S</a:t>
            </a:r>
            <a:r>
              <a:rPr lang="en-US" sz="6600" b="1" dirty="0" smtClean="0">
                <a:sym typeface="Arial" charset="0"/>
              </a:rPr>
              <a:t>econd-scale</a:t>
            </a:r>
            <a:r>
              <a:rPr lang="en-US" sz="4800" dirty="0" smtClean="0">
                <a:sym typeface="Arial" charset="0"/>
              </a:rPr>
              <a:t> latencies</a:t>
            </a:r>
          </a:p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 smtClean="0">
                <a:sym typeface="Arial" charset="0"/>
              </a:rPr>
              <a:t>Simple</a:t>
            </a:r>
            <a:r>
              <a:rPr lang="en-US" sz="6600" dirty="0" smtClean="0">
                <a:sym typeface="Arial" charset="0"/>
              </a:rPr>
              <a:t> </a:t>
            </a:r>
            <a:r>
              <a:rPr lang="en-US" sz="4800" dirty="0" smtClean="0">
                <a:sym typeface="Arial" charset="0"/>
              </a:rPr>
              <a:t>programming model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Case study: Conviva, Inc.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552700"/>
            <a:ext cx="17881600" cy="9690100"/>
          </a:xfrm>
        </p:spPr>
        <p:txBody>
          <a:bodyPr/>
          <a:lstStyle/>
          <a:p>
            <a:r>
              <a:rPr lang="en-US" sz="4800" smtClean="0">
                <a:latin typeface="Calibri" pitchFamily="34" charset="0"/>
              </a:rPr>
              <a:t>Real-time monitoring of online video metadata</a:t>
            </a:r>
          </a:p>
          <a:p>
            <a:pPr lvl="1"/>
            <a:r>
              <a:rPr lang="en-US" sz="4800" smtClean="0">
                <a:latin typeface="Calibri" pitchFamily="34" charset="0"/>
              </a:rPr>
              <a:t>HBO, ESPN, ABC, SyFy, …</a:t>
            </a:r>
          </a:p>
          <a:p>
            <a:pPr lvl="1"/>
            <a:endParaRPr lang="en-US" smtClean="0">
              <a:latin typeface="Calibri" pitchFamily="34" charset="0"/>
            </a:endParaRPr>
          </a:p>
          <a:p>
            <a:endParaRPr lang="en-US" sz="4800" smtClean="0">
              <a:latin typeface="Calibri" pitchFamily="34" charset="0"/>
            </a:endParaRPr>
          </a:p>
          <a:p>
            <a:endParaRPr lang="en-US" sz="4800" smtClean="0">
              <a:latin typeface="Calibri" pitchFamily="34" charset="0"/>
            </a:endParaRPr>
          </a:p>
          <a:p>
            <a:endParaRPr lang="en-US" sz="2000" smtClean="0">
              <a:latin typeface="Calibri" pitchFamily="34" charset="0"/>
            </a:endParaRPr>
          </a:p>
          <a:p>
            <a:r>
              <a:rPr lang="en-US" sz="4800" smtClean="0">
                <a:latin typeface="Calibri" pitchFamily="34" charset="0"/>
              </a:rPr>
              <a:t>Two processing stacks</a:t>
            </a:r>
          </a:p>
          <a:p>
            <a:pPr lvl="1"/>
            <a:endParaRPr lang="en-US" smtClean="0">
              <a:latin typeface="Calibri" pitchFamily="34" charset="0"/>
            </a:endParaRPr>
          </a:p>
          <a:p>
            <a:endParaRPr lang="en-US" smtClean="0">
              <a:latin typeface="Calibri" pitchFamily="34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7543800" y="6400800"/>
            <a:ext cx="2057400" cy="3617913"/>
            <a:chOff x="8458200" y="5105400"/>
            <a:chExt cx="3048000" cy="4724400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9982200" y="5105400"/>
              <a:ext cx="0" cy="4724400"/>
            </a:xfrm>
            <a:prstGeom prst="line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9982200" y="5105400"/>
              <a:ext cx="1524000" cy="0"/>
            </a:xfrm>
            <a:prstGeom prst="line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9982200" y="9829800"/>
              <a:ext cx="1524000" cy="0"/>
            </a:xfrm>
            <a:prstGeom prst="line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8458200" y="7543265"/>
              <a:ext cx="1524000" cy="0"/>
            </a:xfrm>
            <a:prstGeom prst="line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9220" name="TextBox 15"/>
          <p:cNvSpPr txBox="1">
            <a:spLocks noChangeArrowheads="1"/>
          </p:cNvSpPr>
          <p:nvPr/>
        </p:nvSpPr>
        <p:spPr bwMode="auto">
          <a:xfrm>
            <a:off x="24384000" y="4495800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29800" y="5948363"/>
            <a:ext cx="12774613" cy="273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300">
                <a:latin typeface="Calibri" pitchFamily="34" charset="0"/>
              </a:rPr>
              <a:t>Custom-built distributed stream processing system</a:t>
            </a:r>
          </a:p>
          <a:p>
            <a:pPr marL="693738" lvl="1" indent="-404813">
              <a:buFont typeface="Arial" pitchFamily="34" charset="0"/>
              <a:buChar char="•"/>
            </a:pPr>
            <a:r>
              <a:rPr lang="en-US" sz="4300">
                <a:latin typeface="Calibri" pitchFamily="34" charset="0"/>
              </a:rPr>
              <a:t>1000s complex metrics on millions of video sessions</a:t>
            </a:r>
          </a:p>
          <a:p>
            <a:pPr marL="693738" lvl="1" indent="-404813">
              <a:buFont typeface="Arial" pitchFamily="34" charset="0"/>
              <a:buChar char="•"/>
            </a:pPr>
            <a:r>
              <a:rPr lang="en-US" sz="4300">
                <a:latin typeface="Calibri" pitchFamily="34" charset="0"/>
              </a:rPr>
              <a:t>Requires many dozens of nodes for processing</a:t>
            </a:r>
          </a:p>
          <a:p>
            <a:endParaRPr lang="en-US" sz="430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36150" y="9580563"/>
            <a:ext cx="11618913" cy="2078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00" dirty="0" err="1">
                <a:latin typeface="Corbel"/>
                <a:ea typeface="ヒラギノ角ゴ ProN W3" charset="0"/>
                <a:cs typeface="Corbel"/>
              </a:rPr>
              <a:t>Hadoop</a:t>
            </a:r>
            <a:r>
              <a:rPr lang="en-US" sz="4300" dirty="0">
                <a:latin typeface="Corbel"/>
                <a:ea typeface="ヒラギノ角ゴ ProN W3" charset="0"/>
                <a:cs typeface="Corbel"/>
              </a:rPr>
              <a:t> backend for offline analysis</a:t>
            </a:r>
          </a:p>
          <a:p>
            <a:pPr marL="695325" indent="-407988">
              <a:buFont typeface="Arial"/>
              <a:buChar char="•"/>
              <a:defRPr/>
            </a:pPr>
            <a:r>
              <a:rPr lang="en-US" sz="4300" dirty="0">
                <a:latin typeface="Corbel"/>
                <a:ea typeface="ヒラギノ角ゴ ProN W3" charset="0"/>
                <a:cs typeface="Corbel"/>
              </a:rPr>
              <a:t>Generating daily and monthly reports</a:t>
            </a:r>
          </a:p>
          <a:p>
            <a:pPr marL="695325" indent="-407988">
              <a:buFont typeface="Arial"/>
              <a:buChar char="•"/>
              <a:defRPr/>
            </a:pPr>
            <a:r>
              <a:rPr lang="en-US" sz="4300" b="1" dirty="0">
                <a:latin typeface="Corbel"/>
                <a:ea typeface="ヒラギノ角ゴ ProN W3" charset="0"/>
                <a:cs typeface="Corbel"/>
              </a:rPr>
              <a:t>Similar computation as the streaming system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Group 21"/>
          <p:cNvGrpSpPr>
            <a:grpSpLocks/>
          </p:cNvGrpSpPr>
          <p:nvPr/>
        </p:nvGrpSpPr>
        <p:grpSpPr bwMode="auto">
          <a:xfrm>
            <a:off x="7543800" y="6400800"/>
            <a:ext cx="2057400" cy="3617913"/>
            <a:chOff x="8458200" y="5105400"/>
            <a:chExt cx="3048000" cy="4724400"/>
          </a:xfrm>
        </p:grpSpPr>
        <p:cxnSp>
          <p:nvCxnSpPr>
            <p:cNvPr id="23" name="Straight Connector 22"/>
            <p:cNvCxnSpPr/>
            <p:nvPr/>
          </p:nvCxnSpPr>
          <p:spPr bwMode="auto">
            <a:xfrm>
              <a:off x="9982200" y="5105400"/>
              <a:ext cx="0" cy="4724400"/>
            </a:xfrm>
            <a:prstGeom prst="line">
              <a:avLst/>
            </a:prstGeom>
            <a:solidFill>
              <a:srgbClr val="000000"/>
            </a:solidFill>
            <a:ln w="571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9982200" y="5105400"/>
              <a:ext cx="1524000" cy="0"/>
            </a:xfrm>
            <a:prstGeom prst="line">
              <a:avLst/>
            </a:prstGeom>
            <a:solidFill>
              <a:srgbClr val="000000"/>
            </a:solidFill>
            <a:ln w="571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9982200" y="9829800"/>
              <a:ext cx="1524000" cy="0"/>
            </a:xfrm>
            <a:prstGeom prst="line">
              <a:avLst/>
            </a:prstGeom>
            <a:solidFill>
              <a:srgbClr val="000000"/>
            </a:solidFill>
            <a:ln w="571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8458200" y="7543265"/>
              <a:ext cx="1524000" cy="0"/>
            </a:xfrm>
            <a:prstGeom prst="line">
              <a:avLst/>
            </a:prstGeom>
            <a:solidFill>
              <a:srgbClr val="000000"/>
            </a:solidFill>
            <a:ln w="571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7" name="TextBox 26"/>
          <p:cNvSpPr txBox="1"/>
          <p:nvPr/>
        </p:nvSpPr>
        <p:spPr>
          <a:xfrm>
            <a:off x="9829800" y="5948363"/>
            <a:ext cx="12774613" cy="2738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ヒラギノ角ゴ ProN W3" charset="0"/>
                <a:cs typeface="Calibri"/>
              </a:rPr>
              <a:t>Custom-built distributed stream processing system</a:t>
            </a:r>
          </a:p>
          <a:p>
            <a:pPr marL="693738" lvl="1" indent="-404813">
              <a:buFont typeface="Arial"/>
              <a:buChar char="•"/>
              <a:defRPr/>
            </a:pPr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ヒラギノ角ゴ ProN W3" charset="0"/>
                <a:cs typeface="Calibri"/>
              </a:rPr>
              <a:t>1000s complex metrics on millions of videos sessions</a:t>
            </a:r>
          </a:p>
          <a:p>
            <a:pPr marL="693738" lvl="1" indent="-404813">
              <a:buFont typeface="Arial"/>
              <a:buChar char="•"/>
              <a:defRPr/>
            </a:pPr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ヒラギノ角ゴ ProN W3" charset="0"/>
                <a:cs typeface="Calibri"/>
              </a:rPr>
              <a:t>Requires many dozens of nodes for processing</a:t>
            </a:r>
          </a:p>
          <a:p>
            <a:pPr>
              <a:defRPr/>
            </a:pPr>
            <a:endParaRPr lang="en-US" sz="43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ヒラギノ角ゴ ProN W3" charset="0"/>
              <a:cs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36150" y="9580563"/>
            <a:ext cx="11618913" cy="2078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rbel"/>
                <a:ea typeface="ヒラギノ角ゴ ProN W3" charset="0"/>
                <a:cs typeface="Corbel"/>
              </a:rPr>
              <a:t>Hadoop</a:t>
            </a:r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/>
                <a:ea typeface="ヒラギノ角ゴ ProN W3" charset="0"/>
                <a:cs typeface="Corbel"/>
              </a:rPr>
              <a:t> backend for offline analysis</a:t>
            </a:r>
          </a:p>
          <a:p>
            <a:pPr marL="695325" indent="-407988">
              <a:buFont typeface="Arial"/>
              <a:buChar char="•"/>
              <a:defRPr/>
            </a:pPr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/>
                <a:ea typeface="ヒラギノ角ゴ ProN W3" charset="0"/>
                <a:cs typeface="Corbel"/>
              </a:rPr>
              <a:t>Generating daily and monthly reports</a:t>
            </a:r>
          </a:p>
          <a:p>
            <a:pPr marL="695325" indent="-407988">
              <a:buFont typeface="Arial"/>
              <a:buChar char="•"/>
              <a:defRPr/>
            </a:pPr>
            <a:r>
              <a:rPr lang="en-US" sz="4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/>
                <a:ea typeface="ヒラギノ角ゴ ProN W3" charset="0"/>
                <a:cs typeface="Corbel"/>
              </a:rPr>
              <a:t>Similar computation as the streaming system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Case study: </a:t>
            </a:r>
            <a:r>
              <a:rPr lang="en-US" dirty="0" smtClean="0">
                <a:solidFill>
                  <a:srgbClr val="B50B1B"/>
                </a:solidFill>
                <a:sym typeface="Arial" charset="0"/>
              </a:rPr>
              <a:t>XYZ, Inc. </a:t>
            </a:r>
            <a:endParaRPr lang="en-US" dirty="0">
              <a:solidFill>
                <a:srgbClr val="B50B1B"/>
              </a:solidFill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552700"/>
            <a:ext cx="21082000" cy="9690100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olidFill>
                  <a:srgbClr val="B50B1B"/>
                </a:solidFill>
                <a:sym typeface="Arial" charset="0"/>
              </a:rPr>
              <a:t>Any company who wants to process live streaming data has this problem</a:t>
            </a: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olidFill>
                  <a:srgbClr val="B50B1B"/>
                </a:solidFill>
                <a:sym typeface="Arial" charset="0"/>
              </a:rPr>
              <a:t>Twice </a:t>
            </a:r>
            <a:r>
              <a:rPr lang="en-US" sz="4800" dirty="0" smtClean="0">
                <a:sym typeface="Arial" charset="0"/>
              </a:rPr>
              <a:t>the effort to implement any new function</a:t>
            </a:r>
            <a:endParaRPr lang="en-US" sz="4800" dirty="0" smtClean="0">
              <a:solidFill>
                <a:srgbClr val="B50B1B"/>
              </a:solidFill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olidFill>
                  <a:srgbClr val="B50B1B"/>
                </a:solidFill>
                <a:sym typeface="Arial" charset="0"/>
              </a:rPr>
              <a:t>Twice </a:t>
            </a:r>
            <a:r>
              <a:rPr lang="en-US" sz="4800" dirty="0" smtClean="0">
                <a:solidFill>
                  <a:schemeClr val="tx1"/>
                </a:solidFill>
                <a:sym typeface="Arial" charset="0"/>
              </a:rPr>
              <a:t>the </a:t>
            </a:r>
            <a:r>
              <a:rPr lang="en-US" sz="4800" dirty="0" smtClean="0">
                <a:sym typeface="Arial" charset="0"/>
              </a:rPr>
              <a:t>number of bugs to solve </a:t>
            </a: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olidFill>
                  <a:srgbClr val="B50B1B"/>
                </a:solidFill>
                <a:sym typeface="Arial" charset="0"/>
              </a:rPr>
              <a:t>Twice </a:t>
            </a:r>
            <a:r>
              <a:rPr lang="en-US" sz="4800" dirty="0" smtClean="0">
                <a:sym typeface="Arial" charset="0"/>
              </a:rPr>
              <a:t>the headache</a:t>
            </a:r>
          </a:p>
          <a:p>
            <a:pPr>
              <a:buFont typeface="Wingdings" charset="0"/>
              <a:buChar char="§"/>
              <a:defRPr/>
            </a:pPr>
            <a:endParaRPr lang="en-US" sz="48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endParaRPr lang="en-US" sz="1800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olidFill>
                  <a:srgbClr val="7F7F7F"/>
                </a:solidFill>
                <a:sym typeface="Arial" charset="0"/>
              </a:rPr>
              <a:t>Two processing stacks</a:t>
            </a:r>
          </a:p>
          <a:p>
            <a:pPr lvl="1">
              <a:buFont typeface="Arial" charset="0"/>
              <a:buChar char="-"/>
              <a:defRPr/>
            </a:pPr>
            <a:endParaRPr lang="en-US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endParaRPr lang="en-US" dirty="0">
              <a:sym typeface="Arial" charset="0"/>
            </a:endParaRPr>
          </a:p>
        </p:txBody>
      </p:sp>
      <p:sp>
        <p:nvSpPr>
          <p:cNvPr id="10246" name="TextBox 15"/>
          <p:cNvSpPr txBox="1">
            <a:spLocks noChangeArrowheads="1"/>
          </p:cNvSpPr>
          <p:nvPr/>
        </p:nvSpPr>
        <p:spPr bwMode="auto">
          <a:xfrm>
            <a:off x="24384000" y="4495800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7376775" y="4330700"/>
            <a:ext cx="4873625" cy="7556500"/>
            <a:chOff x="11963400" y="4321619"/>
            <a:chExt cx="4953000" cy="76797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3400" y="4321619"/>
              <a:ext cx="4953000" cy="39624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3400" y="8038941"/>
              <a:ext cx="4953000" cy="396240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1807825" y="5546725"/>
            <a:ext cx="4346575" cy="6061075"/>
            <a:chOff x="17589846" y="4806020"/>
            <a:chExt cx="5102898" cy="7192997"/>
          </a:xfrm>
        </p:grpSpPr>
        <p:pic>
          <p:nvPicPr>
            <p:cNvPr id="10249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837906">
              <a:off x="17589846" y="5383296"/>
              <a:ext cx="1905000" cy="2267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0" name="Picture 1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2005253">
              <a:off x="20647698" y="4806020"/>
              <a:ext cx="1905000" cy="2267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1" name="Picture 1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837906">
              <a:off x="17729892" y="9731160"/>
              <a:ext cx="1905000" cy="2267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2" name="Picture 2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2005253">
              <a:off x="20787744" y="9153885"/>
              <a:ext cx="1905000" cy="2267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Requirements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895600"/>
            <a:ext cx="22390100" cy="8915400"/>
          </a:xfrm>
        </p:spPr>
        <p:txBody>
          <a:bodyPr/>
          <a:lstStyle/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 smtClean="0">
                <a:sym typeface="Arial" charset="0"/>
              </a:rPr>
              <a:t>Scalable</a:t>
            </a:r>
            <a:r>
              <a:rPr lang="en-US" sz="7200" dirty="0" smtClean="0">
                <a:sym typeface="Arial" charset="0"/>
              </a:rPr>
              <a:t> </a:t>
            </a:r>
            <a:r>
              <a:rPr lang="en-US" sz="4800" dirty="0" smtClean="0">
                <a:sym typeface="Arial" charset="0"/>
              </a:rPr>
              <a:t>to large clusters </a:t>
            </a:r>
          </a:p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>
                <a:sym typeface="Arial" charset="0"/>
              </a:rPr>
              <a:t>S</a:t>
            </a:r>
            <a:r>
              <a:rPr lang="en-US" sz="6600" b="1" dirty="0" smtClean="0">
                <a:sym typeface="Arial" charset="0"/>
              </a:rPr>
              <a:t>econd-scale</a:t>
            </a:r>
            <a:r>
              <a:rPr lang="en-US" sz="4800" dirty="0" smtClean="0">
                <a:sym typeface="Arial" charset="0"/>
              </a:rPr>
              <a:t> latencies</a:t>
            </a:r>
          </a:p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 smtClean="0">
                <a:sym typeface="Arial" charset="0"/>
              </a:rPr>
              <a:t>Simple</a:t>
            </a:r>
            <a:r>
              <a:rPr lang="en-US" sz="6600" dirty="0" smtClean="0">
                <a:sym typeface="Arial" charset="0"/>
              </a:rPr>
              <a:t> </a:t>
            </a:r>
            <a:r>
              <a:rPr lang="en-US" sz="4800" dirty="0" smtClean="0">
                <a:sym typeface="Arial" charset="0"/>
              </a:rPr>
              <a:t>programming model </a:t>
            </a:r>
          </a:p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 smtClean="0">
                <a:solidFill>
                  <a:srgbClr val="B50B1B"/>
                </a:solidFill>
                <a:sym typeface="Arial" charset="0"/>
              </a:rPr>
              <a:t>Integrated</a:t>
            </a:r>
            <a:r>
              <a:rPr lang="en-US" sz="6600" dirty="0" smtClean="0">
                <a:solidFill>
                  <a:srgbClr val="B50B1B"/>
                </a:solidFill>
                <a:sym typeface="Arial" charset="0"/>
              </a:rPr>
              <a:t> </a:t>
            </a:r>
            <a:r>
              <a:rPr lang="en-US" sz="4800" dirty="0" smtClean="0">
                <a:solidFill>
                  <a:srgbClr val="B50B1B"/>
                </a:solidFill>
                <a:sym typeface="Arial" charset="0"/>
              </a:rPr>
              <a:t>with batch &amp; interactive </a:t>
            </a:r>
            <a:r>
              <a:rPr lang="en-US" sz="4800" dirty="0">
                <a:solidFill>
                  <a:srgbClr val="B50B1B"/>
                </a:solidFill>
                <a:sym typeface="Arial" charset="0"/>
              </a:rPr>
              <a:t>processing</a:t>
            </a:r>
            <a:endParaRPr lang="en-US" sz="4800" dirty="0" smtClean="0">
              <a:solidFill>
                <a:srgbClr val="B50B1B"/>
              </a:solidFill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5"/>
            <a:ext cx="21945600" cy="228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ym typeface="Arial" charset="0"/>
              </a:rPr>
              <a:t>Stateful</a:t>
            </a:r>
            <a:r>
              <a:rPr lang="en-US" dirty="0">
                <a:sym typeface="Arial" charset="0"/>
              </a:rPr>
              <a:t> </a:t>
            </a:r>
            <a:r>
              <a:rPr lang="en-US" dirty="0" smtClean="0">
                <a:sym typeface="Arial" charset="0"/>
              </a:rPr>
              <a:t>Stream Processing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552700"/>
            <a:ext cx="12166600" cy="9690100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Traditional streaming systems have a event-driven </a:t>
            </a:r>
            <a:r>
              <a:rPr lang="en-US" sz="4800" b="1" dirty="0" smtClean="0">
                <a:sym typeface="Arial" charset="0"/>
              </a:rPr>
              <a:t>record-at-a-time</a:t>
            </a:r>
            <a:r>
              <a:rPr lang="en-US" sz="4800" dirty="0" smtClean="0">
                <a:sym typeface="Arial" charset="0"/>
              </a:rPr>
              <a:t> processing model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Each node has mutable state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For each record, update state &amp; send new records</a:t>
            </a:r>
          </a:p>
          <a:p>
            <a:pPr lvl="1">
              <a:buFont typeface="Arial" charset="0"/>
              <a:buChar char="-"/>
              <a:defRPr/>
            </a:pPr>
            <a:endParaRPr lang="en-US" sz="48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State is lost if node dies!</a:t>
            </a:r>
          </a:p>
          <a:p>
            <a:pPr>
              <a:buFont typeface="Wingdings" charset="0"/>
              <a:buChar char="§"/>
              <a:defRPr/>
            </a:pPr>
            <a:endParaRPr lang="en-US" sz="48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Making </a:t>
            </a:r>
            <a:r>
              <a:rPr lang="en-US" sz="4800" dirty="0" err="1" smtClean="0">
                <a:sym typeface="Arial" charset="0"/>
              </a:rPr>
              <a:t>stateful</a:t>
            </a:r>
            <a:r>
              <a:rPr lang="en-US" sz="4800" dirty="0" smtClean="0">
                <a:sym typeface="Arial" charset="0"/>
              </a:rPr>
              <a:t> stream processing be fault-tolerant is challenging</a:t>
            </a:r>
            <a:endParaRPr lang="en-US" sz="4800" dirty="0">
              <a:sym typeface="Arial" charset="0"/>
            </a:endParaRPr>
          </a:p>
        </p:txBody>
      </p:sp>
      <p:grpSp>
        <p:nvGrpSpPr>
          <p:cNvPr id="12291" name="Group 60"/>
          <p:cNvGrpSpPr>
            <a:grpSpLocks/>
          </p:cNvGrpSpPr>
          <p:nvPr/>
        </p:nvGrpSpPr>
        <p:grpSpPr bwMode="auto">
          <a:xfrm>
            <a:off x="12834938" y="2667000"/>
            <a:ext cx="10787062" cy="7191375"/>
            <a:chOff x="11775991" y="4648200"/>
            <a:chExt cx="10787134" cy="7190707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16603610" y="8610232"/>
              <a:ext cx="2370154" cy="182863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294" name="Picture 3"/>
            <p:cNvPicPr>
              <a:picLocks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832977" y="7293667"/>
              <a:ext cx="2571328" cy="206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5" name="Picture 4"/>
            <p:cNvPicPr>
              <a:picLocks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715044" y="5679338"/>
              <a:ext cx="2571328" cy="206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296" name="Group 38"/>
            <p:cNvGrpSpPr>
              <a:grpSpLocks/>
            </p:cNvGrpSpPr>
            <p:nvPr/>
          </p:nvGrpSpPr>
          <p:grpSpPr bwMode="auto">
            <a:xfrm>
              <a:off x="15711471" y="5553798"/>
              <a:ext cx="1361531" cy="997598"/>
              <a:chOff x="10831048" y="7049891"/>
              <a:chExt cx="1361531" cy="997598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0831007" y="7050672"/>
                <a:ext cx="1362084" cy="996857"/>
              </a:xfrm>
              <a:prstGeom prst="rect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lIns="217709" tIns="108855" rIns="217709" bIns="108855" anchor="ctr"/>
              <a:lstStyle/>
              <a:p>
                <a:pPr algn="ctr">
                  <a:defRPr/>
                </a:pPr>
                <a:endParaRPr lang="en-US" sz="4500">
                  <a:solidFill>
                    <a:prstClr val="black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831006" y="7655453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0831006" y="7452271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0831006" y="7858634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0831006" y="7247504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97" name="Group 39"/>
            <p:cNvGrpSpPr>
              <a:grpSpLocks/>
            </p:cNvGrpSpPr>
            <p:nvPr/>
          </p:nvGrpSpPr>
          <p:grpSpPr bwMode="auto">
            <a:xfrm>
              <a:off x="19832273" y="7010400"/>
              <a:ext cx="1361531" cy="997598"/>
              <a:chOff x="16944568" y="7932179"/>
              <a:chExt cx="1361531" cy="997598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16944902" y="7931960"/>
                <a:ext cx="1360496" cy="998445"/>
              </a:xfrm>
              <a:prstGeom prst="rect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lIns="217709" tIns="108855" rIns="217709" bIns="108855" anchor="ctr"/>
              <a:lstStyle/>
              <a:p>
                <a:pPr algn="ctr">
                  <a:defRPr/>
                </a:pPr>
                <a:endParaRPr lang="en-US" sz="4500">
                  <a:solidFill>
                    <a:prstClr val="black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16944902" y="8536742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6944902" y="8333561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6944902" y="8741510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cxnSpLocks noChangeShapeType="1"/>
              </p:cNvCxnSpPr>
              <p:nvPr/>
            </p:nvCxnSpPr>
            <p:spPr bwMode="auto">
              <a:xfrm>
                <a:off x="16944902" y="8130380"/>
                <a:ext cx="1360496" cy="0"/>
              </a:xfrm>
              <a:prstGeom prst="line">
                <a:avLst/>
              </a:prstGeom>
              <a:noFill/>
              <a:ln w="9525">
                <a:solidFill>
                  <a:srgbClr val="1884CD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cxnSp>
          <p:nvCxnSpPr>
            <p:cNvPr id="18" name="Straight Arrow Connector 17"/>
            <p:cNvCxnSpPr/>
            <p:nvPr/>
          </p:nvCxnSpPr>
          <p:spPr>
            <a:xfrm>
              <a:off x="13403189" y="6629216"/>
              <a:ext cx="1301759" cy="17461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/>
            <p:cNvSpPr/>
            <p:nvPr/>
          </p:nvSpPr>
          <p:spPr>
            <a:xfrm>
              <a:off x="14722411" y="5605374"/>
              <a:ext cx="792167" cy="788914"/>
            </a:xfrm>
            <a:prstGeom prst="arc">
              <a:avLst>
                <a:gd name="adj1" fmla="val 2504094"/>
                <a:gd name="adj2" fmla="val 19406337"/>
              </a:avLst>
            </a:prstGeom>
            <a:ln w="57150" cmpd="sng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217709" tIns="108855" rIns="217709" bIns="108855" anchor="ctr"/>
            <a:lstStyle/>
            <a:p>
              <a:pPr algn="ctr">
                <a:defRPr/>
              </a:pPr>
              <a:endParaRPr lang="en-US" sz="450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6679811" y="6781602"/>
              <a:ext cx="2293953" cy="1371473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 20"/>
            <p:cNvSpPr/>
            <p:nvPr/>
          </p:nvSpPr>
          <p:spPr>
            <a:xfrm>
              <a:off x="18848350" y="7218124"/>
              <a:ext cx="792168" cy="790502"/>
            </a:xfrm>
            <a:prstGeom prst="arc">
              <a:avLst>
                <a:gd name="adj1" fmla="val 2504094"/>
                <a:gd name="adj2" fmla="val 19406337"/>
              </a:avLst>
            </a:prstGeom>
            <a:ln w="57150" cmpd="sng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217709" tIns="108855" rIns="217709" bIns="108855" anchor="ctr"/>
            <a:lstStyle/>
            <a:p>
              <a:pPr algn="ctr">
                <a:defRPr/>
              </a:pPr>
              <a:endParaRPr lang="en-US" sz="450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302" name="TextBox 21"/>
            <p:cNvSpPr txBox="1">
              <a:spLocks noChangeArrowheads="1"/>
            </p:cNvSpPr>
            <p:nvPr/>
          </p:nvSpPr>
          <p:spPr bwMode="auto">
            <a:xfrm>
              <a:off x="14555391" y="4648200"/>
              <a:ext cx="3702658" cy="91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17709" tIns="108855" rIns="217709" bIns="108855">
              <a:spAutoFit/>
            </a:bodyPr>
            <a:lstStyle/>
            <a:p>
              <a:r>
                <a:rPr lang="en-US" sz="4500">
                  <a:latin typeface="Calibri" pitchFamily="34" charset="0"/>
                </a:rPr>
                <a:t>mutable state</a:t>
              </a:r>
            </a:p>
          </p:txBody>
        </p:sp>
        <p:sp>
          <p:nvSpPr>
            <p:cNvPr id="12303" name="TextBox 23"/>
            <p:cNvSpPr txBox="1">
              <a:spLocks noChangeArrowheads="1"/>
            </p:cNvSpPr>
            <p:nvPr/>
          </p:nvSpPr>
          <p:spPr bwMode="auto">
            <a:xfrm>
              <a:off x="14681680" y="7487454"/>
              <a:ext cx="2133352" cy="82439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65313" rIns="0" bIns="65313">
              <a:spAutoFit/>
            </a:bodyPr>
            <a:lstStyle/>
            <a:p>
              <a:pPr algn="ctr"/>
              <a:r>
                <a:rPr lang="en-US" sz="4500">
                  <a:latin typeface="Calibri" pitchFamily="34" charset="0"/>
                </a:rPr>
                <a:t>node 1</a:t>
              </a:r>
            </a:p>
          </p:txBody>
        </p:sp>
        <p:sp>
          <p:nvSpPr>
            <p:cNvPr id="12304" name="TextBox 24"/>
            <p:cNvSpPr txBox="1">
              <a:spLocks noChangeArrowheads="1"/>
            </p:cNvSpPr>
            <p:nvPr/>
          </p:nvSpPr>
          <p:spPr bwMode="auto">
            <a:xfrm>
              <a:off x="18821400" y="9060692"/>
              <a:ext cx="2133352" cy="824399"/>
            </a:xfrm>
            <a:prstGeom prst="rect">
              <a:avLst/>
            </a:prstGeom>
            <a:noFill/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65313" rIns="0" bIns="65313">
              <a:spAutoFit/>
            </a:bodyPr>
            <a:lstStyle/>
            <a:p>
              <a:pPr algn="ctr"/>
              <a:r>
                <a:rPr lang="en-US" sz="4500">
                  <a:latin typeface="Calibri" pitchFamily="34" charset="0"/>
                </a:rPr>
                <a:t>node 3</a:t>
              </a:r>
            </a:p>
          </p:txBody>
        </p:sp>
        <p:sp>
          <p:nvSpPr>
            <p:cNvPr id="12305" name="TextBox 25"/>
            <p:cNvSpPr txBox="1">
              <a:spLocks noChangeArrowheads="1"/>
            </p:cNvSpPr>
            <p:nvPr/>
          </p:nvSpPr>
          <p:spPr bwMode="auto">
            <a:xfrm>
              <a:off x="11775991" y="5786569"/>
              <a:ext cx="1986582" cy="1604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108855" rIns="217709" bIns="108855">
              <a:spAutoFit/>
            </a:bodyPr>
            <a:lstStyle/>
            <a:p>
              <a:pPr algn="ctr"/>
              <a:r>
                <a:rPr lang="en-US" sz="4500">
                  <a:latin typeface="Calibri" pitchFamily="34" charset="0"/>
                </a:rPr>
                <a:t>input </a:t>
              </a:r>
            </a:p>
            <a:p>
              <a:pPr algn="ctr"/>
              <a:r>
                <a:rPr lang="en-US" sz="4500">
                  <a:latin typeface="Calibri" pitchFamily="34" charset="0"/>
                </a:rPr>
                <a:t>records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0954977" y="8419750"/>
              <a:ext cx="1608148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307" name="Picture 29"/>
            <p:cNvPicPr>
              <a:picLocks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673530" y="9243126"/>
              <a:ext cx="2571328" cy="206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308" name="Group 28"/>
            <p:cNvGrpSpPr>
              <a:grpSpLocks/>
            </p:cNvGrpSpPr>
            <p:nvPr/>
          </p:nvGrpSpPr>
          <p:grpSpPr bwMode="auto">
            <a:xfrm>
              <a:off x="15672826" y="9072290"/>
              <a:ext cx="1361531" cy="997598"/>
              <a:chOff x="10792403" y="10568383"/>
              <a:chExt cx="1361531" cy="997598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10792907" y="10568245"/>
                <a:ext cx="1360496" cy="998444"/>
              </a:xfrm>
              <a:prstGeom prst="rect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lIns="217709" tIns="108855" rIns="217709" bIns="108855" anchor="ctr"/>
              <a:lstStyle/>
              <a:p>
                <a:pPr algn="ctr">
                  <a:defRPr/>
                </a:pPr>
                <a:endParaRPr lang="en-US" sz="4500">
                  <a:solidFill>
                    <a:prstClr val="black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0792906" y="11173026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0792906" y="10969845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0792906" y="11377795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0792906" y="10768251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Arc 35"/>
            <p:cNvSpPr/>
            <p:nvPr/>
          </p:nvSpPr>
          <p:spPr>
            <a:xfrm>
              <a:off x="14689072" y="9127709"/>
              <a:ext cx="792168" cy="790502"/>
            </a:xfrm>
            <a:prstGeom prst="arc">
              <a:avLst>
                <a:gd name="adj1" fmla="val 2504094"/>
                <a:gd name="adj2" fmla="val 19406337"/>
              </a:avLst>
            </a:prstGeom>
            <a:ln w="57150" cmpd="sng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217709" tIns="108855" rIns="217709" bIns="108855" anchor="ctr"/>
            <a:lstStyle/>
            <a:p>
              <a:pPr algn="ctr">
                <a:defRPr/>
              </a:pPr>
              <a:endParaRPr lang="en-US" sz="450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310" name="TextBox 36"/>
            <p:cNvSpPr txBox="1">
              <a:spLocks noChangeArrowheads="1"/>
            </p:cNvSpPr>
            <p:nvPr/>
          </p:nvSpPr>
          <p:spPr bwMode="auto">
            <a:xfrm>
              <a:off x="14661952" y="11014508"/>
              <a:ext cx="2133352" cy="82439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65313" rIns="0" bIns="65313">
              <a:spAutoFit/>
            </a:bodyPr>
            <a:lstStyle/>
            <a:p>
              <a:pPr algn="ctr"/>
              <a:r>
                <a:rPr lang="en-US" sz="4500">
                  <a:latin typeface="Calibri" pitchFamily="34" charset="0"/>
                </a:rPr>
                <a:t>node 2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3403189" y="10195998"/>
              <a:ext cx="1258896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12" name="TextBox 48"/>
            <p:cNvSpPr txBox="1">
              <a:spLocks noChangeArrowheads="1"/>
            </p:cNvSpPr>
            <p:nvPr/>
          </p:nvSpPr>
          <p:spPr bwMode="auto">
            <a:xfrm>
              <a:off x="11840628" y="9367969"/>
              <a:ext cx="1986582" cy="1604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108855" rIns="217709" bIns="108855">
              <a:spAutoFit/>
            </a:bodyPr>
            <a:lstStyle/>
            <a:p>
              <a:pPr algn="ctr"/>
              <a:r>
                <a:rPr lang="en-US" sz="4500">
                  <a:latin typeface="Calibri" pitchFamily="34" charset="0"/>
                </a:rPr>
                <a:t>input </a:t>
              </a:r>
            </a:p>
            <a:p>
              <a:pPr algn="ctr"/>
              <a:r>
                <a:rPr lang="en-US" sz="4500">
                  <a:latin typeface="Calibri" pitchFamily="34" charset="0"/>
                </a:rPr>
                <a:t>records</a:t>
              </a:r>
            </a:p>
          </p:txBody>
        </p:sp>
      </p:grpSp>
      <p:sp>
        <p:nvSpPr>
          <p:cNvPr id="1229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475200" y="12712700"/>
            <a:ext cx="5689600" cy="730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217709" tIns="108855" rIns="217709" bIns="108855"/>
          <a:lstStyle/>
          <a:p>
            <a:fld id="{06C037DC-314F-451D-B530-EE8E0DEA79A4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Title &amp; Subtitle l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ligh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light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Title &amp; Bullets ligh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xpo">
    <a:dk1>
      <a:sysClr val="windowText" lastClr="000000"/>
    </a:dk1>
    <a:lt1>
      <a:sysClr val="window" lastClr="FFFFFF"/>
    </a:lt1>
    <a:dk2>
      <a:srgbClr val="263B86"/>
    </a:dk2>
    <a:lt2>
      <a:srgbClr val="76B6F2"/>
    </a:lt2>
    <a:accent1>
      <a:srgbClr val="FBC01E"/>
    </a:accent1>
    <a:accent2>
      <a:srgbClr val="EFE1A2"/>
    </a:accent2>
    <a:accent3>
      <a:srgbClr val="FA8716"/>
    </a:accent3>
    <a:accent4>
      <a:srgbClr val="BE0204"/>
    </a:accent4>
    <a:accent5>
      <a:srgbClr val="640F10"/>
    </a:accent5>
    <a:accent6>
      <a:srgbClr val="7E13E3"/>
    </a:accent6>
    <a:hlink>
      <a:srgbClr val="D2D200"/>
    </a:hlink>
    <a:folHlink>
      <a:srgbClr val="D0B9F8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Expo">
    <a:fillStyleLst>
      <a:solidFill>
        <a:schemeClr val="phClr"/>
      </a:solidFill>
      <a:gradFill rotWithShape="1">
        <a:gsLst>
          <a:gs pos="0">
            <a:schemeClr val="phClr">
              <a:tint val="100000"/>
              <a:satMod val="13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93000"/>
              <a:satMod val="130000"/>
            </a:schemeClr>
          </a:gs>
          <a:gs pos="60000">
            <a:schemeClr val="phClr">
              <a:tint val="80000"/>
              <a:shade val="93000"/>
              <a:satMod val="130000"/>
            </a:schemeClr>
          </a:gs>
          <a:gs pos="100000">
            <a:schemeClr val="phClr">
              <a:tint val="50000"/>
              <a:shade val="94000"/>
              <a:alpha val="100000"/>
              <a:satMod val="135000"/>
            </a:schemeClr>
          </a:gs>
        </a:gsLst>
        <a:lin ang="16200000" scaled="0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8575" cap="flat" cmpd="sng" algn="ctr">
        <a:solidFill>
          <a:schemeClr val="phClr"/>
        </a:solidFill>
        <a:prstDash val="solid"/>
      </a:ln>
      <a:ln w="34925" cap="flat" cmpd="sng" algn="ctr">
        <a:gradFill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/>
            </a:gs>
            <a:gs pos="100000">
              <a:schemeClr val="accent1">
                <a:lumMod val="50000"/>
              </a:schemeClr>
            </a:gs>
          </a:gsLst>
          <a:lin ang="18600000" scaled="0"/>
        </a:gradFill>
        <a:prstDash val="solid"/>
      </a:ln>
    </a:lnStyleLst>
    <a:effectStyleLst>
      <a:effectStyle>
        <a:effectLst/>
      </a:effectStyle>
      <a:effectStyle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a:effectStyle>
      <a:effectStyle>
        <a:effectLst>
          <a:innerShdw blurRad="50800" dist="25400" dir="16200000">
            <a:srgbClr val="C0C0C0">
              <a:alpha val="75000"/>
            </a:srgbClr>
          </a:innerShdw>
          <a:reflection blurRad="63500" stA="40000" endPos="50000" dist="12700" dir="5400000" sy="-100000" rotWithShape="0"/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>
        <a:blip xmlns:r="http://schemas.openxmlformats.org/officeDocument/2006/relationships" r:embed="rId1"/>
        <a:stretch/>
      </a:blipFill>
    </a:bgFillStyleLst>
  </a:fmtScheme>
</a:themeOverride>
</file>

<file path=ppt/theme/themeOverride2.xml><?xml version="1.0" encoding="utf-8"?>
<a:themeOverride xmlns:a="http://schemas.openxmlformats.org/drawingml/2006/main">
  <a:clrScheme name="Expo">
    <a:dk1>
      <a:sysClr val="windowText" lastClr="000000"/>
    </a:dk1>
    <a:lt1>
      <a:sysClr val="window" lastClr="FFFFFF"/>
    </a:lt1>
    <a:dk2>
      <a:srgbClr val="263B86"/>
    </a:dk2>
    <a:lt2>
      <a:srgbClr val="76B6F2"/>
    </a:lt2>
    <a:accent1>
      <a:srgbClr val="FBC01E"/>
    </a:accent1>
    <a:accent2>
      <a:srgbClr val="EFE1A2"/>
    </a:accent2>
    <a:accent3>
      <a:srgbClr val="FA8716"/>
    </a:accent3>
    <a:accent4>
      <a:srgbClr val="BE0204"/>
    </a:accent4>
    <a:accent5>
      <a:srgbClr val="640F10"/>
    </a:accent5>
    <a:accent6>
      <a:srgbClr val="7E13E3"/>
    </a:accent6>
    <a:hlink>
      <a:srgbClr val="D2D200"/>
    </a:hlink>
    <a:folHlink>
      <a:srgbClr val="D0B9F8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Expo">
    <a:fillStyleLst>
      <a:solidFill>
        <a:schemeClr val="phClr"/>
      </a:solidFill>
      <a:gradFill rotWithShape="1">
        <a:gsLst>
          <a:gs pos="0">
            <a:schemeClr val="phClr">
              <a:tint val="100000"/>
              <a:satMod val="13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93000"/>
              <a:satMod val="130000"/>
            </a:schemeClr>
          </a:gs>
          <a:gs pos="60000">
            <a:schemeClr val="phClr">
              <a:tint val="80000"/>
              <a:shade val="93000"/>
              <a:satMod val="130000"/>
            </a:schemeClr>
          </a:gs>
          <a:gs pos="100000">
            <a:schemeClr val="phClr">
              <a:tint val="50000"/>
              <a:shade val="94000"/>
              <a:alpha val="100000"/>
              <a:satMod val="135000"/>
            </a:schemeClr>
          </a:gs>
        </a:gsLst>
        <a:lin ang="16200000" scaled="0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8575" cap="flat" cmpd="sng" algn="ctr">
        <a:solidFill>
          <a:schemeClr val="phClr"/>
        </a:solidFill>
        <a:prstDash val="solid"/>
      </a:ln>
      <a:ln w="34925" cap="flat" cmpd="sng" algn="ctr">
        <a:gradFill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/>
            </a:gs>
            <a:gs pos="100000">
              <a:schemeClr val="accent1">
                <a:lumMod val="50000"/>
              </a:schemeClr>
            </a:gs>
          </a:gsLst>
          <a:lin ang="18600000" scaled="0"/>
        </a:gradFill>
        <a:prstDash val="solid"/>
      </a:ln>
    </a:lnStyleLst>
    <a:effectStyleLst>
      <a:effectStyle>
        <a:effectLst/>
      </a:effectStyle>
      <a:effectStyle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a:effectStyle>
      <a:effectStyle>
        <a:effectLst>
          <a:innerShdw blurRad="50800" dist="25400" dir="16200000">
            <a:srgbClr val="C0C0C0">
              <a:alpha val="75000"/>
            </a:srgbClr>
          </a:innerShdw>
          <a:reflection blurRad="63500" stA="40000" endPos="50000" dist="12700" dir="5400000" sy="-100000" rotWithShape="0"/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>
        <a:blip xmlns:r="http://schemas.openxmlformats.org/officeDocument/2006/relationships" r:embed="rId1"/>
        <a:stretch/>
      </a:blipFill>
    </a:bgFillStyleLst>
  </a:fmtScheme>
</a:themeOverride>
</file>

<file path=ppt/theme/themeOverride3.xml><?xml version="1.0" encoding="utf-8"?>
<a:themeOverride xmlns:a="http://schemas.openxmlformats.org/drawingml/2006/main">
  <a:clrScheme name="Story">
    <a:dk1>
      <a:sysClr val="windowText" lastClr="000000"/>
    </a:dk1>
    <a:lt1>
      <a:sysClr val="window" lastClr="FFFFFF"/>
    </a:lt1>
    <a:dk2>
      <a:srgbClr val="212121"/>
    </a:dk2>
    <a:lt2>
      <a:srgbClr val="CDD4D7"/>
    </a:lt2>
    <a:accent1>
      <a:srgbClr val="1D86CD"/>
    </a:accent1>
    <a:accent2>
      <a:srgbClr val="732E9A"/>
    </a:accent2>
    <a:accent3>
      <a:srgbClr val="B50B1B"/>
    </a:accent3>
    <a:accent4>
      <a:srgbClr val="E8950E"/>
    </a:accent4>
    <a:accent5>
      <a:srgbClr val="55992B"/>
    </a:accent5>
    <a:accent6>
      <a:srgbClr val="2C9C89"/>
    </a:accent6>
    <a:hlink>
      <a:srgbClr val="EC4D4D"/>
    </a:hlink>
    <a:folHlink>
      <a:srgbClr val="F8CE8A"/>
    </a:folHlink>
  </a:clrScheme>
  <a:fontScheme name="Title &amp; Bullets light">
    <a:majorFont>
      <a:latin typeface="Arial"/>
      <a:ea typeface="ヒラギノ角ゴ ProN W6"/>
      <a:cs typeface="ヒラギノ角ゴ ProN W6"/>
    </a:majorFont>
    <a:minorFont>
      <a:latin typeface="Arial"/>
      <a:ea typeface="ヒラギノ角ゴ ProN W3"/>
      <a:cs typeface="ヒラギノ角ゴ ProN W3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Story">
    <a:dk1>
      <a:sysClr val="windowText" lastClr="000000"/>
    </a:dk1>
    <a:lt1>
      <a:sysClr val="window" lastClr="FFFFFF"/>
    </a:lt1>
    <a:dk2>
      <a:srgbClr val="212121"/>
    </a:dk2>
    <a:lt2>
      <a:srgbClr val="CDD4D7"/>
    </a:lt2>
    <a:accent1>
      <a:srgbClr val="1D86CD"/>
    </a:accent1>
    <a:accent2>
      <a:srgbClr val="732E9A"/>
    </a:accent2>
    <a:accent3>
      <a:srgbClr val="B50B1B"/>
    </a:accent3>
    <a:accent4>
      <a:srgbClr val="E8950E"/>
    </a:accent4>
    <a:accent5>
      <a:srgbClr val="55992B"/>
    </a:accent5>
    <a:accent6>
      <a:srgbClr val="2C9C89"/>
    </a:accent6>
    <a:hlink>
      <a:srgbClr val="EC4D4D"/>
    </a:hlink>
    <a:folHlink>
      <a:srgbClr val="F8CE8A"/>
    </a:folHlink>
  </a:clrScheme>
  <a:fontScheme name="Title &amp; Bullets light">
    <a:majorFont>
      <a:latin typeface="Arial"/>
      <a:ea typeface="ヒラギノ角ゴ ProN W6"/>
      <a:cs typeface="ヒラギノ角ゴ ProN W6"/>
    </a:majorFont>
    <a:minorFont>
      <a:latin typeface="Arial"/>
      <a:ea typeface="ヒラギノ角ゴ ProN W3"/>
      <a:cs typeface="ヒラギノ角ゴ ProN W3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Story">
    <a:dk1>
      <a:sysClr val="windowText" lastClr="000000"/>
    </a:dk1>
    <a:lt1>
      <a:sysClr val="window" lastClr="FFFFFF"/>
    </a:lt1>
    <a:dk2>
      <a:srgbClr val="212121"/>
    </a:dk2>
    <a:lt2>
      <a:srgbClr val="CDD4D7"/>
    </a:lt2>
    <a:accent1>
      <a:srgbClr val="1D86CD"/>
    </a:accent1>
    <a:accent2>
      <a:srgbClr val="732E9A"/>
    </a:accent2>
    <a:accent3>
      <a:srgbClr val="B50B1B"/>
    </a:accent3>
    <a:accent4>
      <a:srgbClr val="E8950E"/>
    </a:accent4>
    <a:accent5>
      <a:srgbClr val="55992B"/>
    </a:accent5>
    <a:accent6>
      <a:srgbClr val="2C9C89"/>
    </a:accent6>
    <a:hlink>
      <a:srgbClr val="EC4D4D"/>
    </a:hlink>
    <a:folHlink>
      <a:srgbClr val="F8CE8A"/>
    </a:folHlink>
  </a:clrScheme>
  <a:fontScheme name="Title &amp; Bullets light">
    <a:majorFont>
      <a:latin typeface="Arial"/>
      <a:ea typeface="ヒラギノ角ゴ ProN W6"/>
      <a:cs typeface="ヒラギノ角ゴ ProN W6"/>
    </a:majorFont>
    <a:minorFont>
      <a:latin typeface="Arial"/>
      <a:ea typeface="ヒラギノ角ゴ ProN W3"/>
      <a:cs typeface="ヒラギノ角ゴ ProN W3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Story">
    <a:dk1>
      <a:sysClr val="windowText" lastClr="000000"/>
    </a:dk1>
    <a:lt1>
      <a:sysClr val="window" lastClr="FFFFFF"/>
    </a:lt1>
    <a:dk2>
      <a:srgbClr val="212121"/>
    </a:dk2>
    <a:lt2>
      <a:srgbClr val="CDD4D7"/>
    </a:lt2>
    <a:accent1>
      <a:srgbClr val="1D86CD"/>
    </a:accent1>
    <a:accent2>
      <a:srgbClr val="732E9A"/>
    </a:accent2>
    <a:accent3>
      <a:srgbClr val="B50B1B"/>
    </a:accent3>
    <a:accent4>
      <a:srgbClr val="E8950E"/>
    </a:accent4>
    <a:accent5>
      <a:srgbClr val="55992B"/>
    </a:accent5>
    <a:accent6>
      <a:srgbClr val="2C9C89"/>
    </a:accent6>
    <a:hlink>
      <a:srgbClr val="EC4D4D"/>
    </a:hlink>
    <a:folHlink>
      <a:srgbClr val="F8CE8A"/>
    </a:folHlink>
  </a:clrScheme>
  <a:fontScheme name="Title &amp; Bullets light">
    <a:majorFont>
      <a:latin typeface="Arial"/>
      <a:ea typeface="ヒラギノ角ゴ ProN W6"/>
      <a:cs typeface="ヒラギノ角ゴ ProN W6"/>
    </a:majorFont>
    <a:minorFont>
      <a:latin typeface="Arial"/>
      <a:ea typeface="ヒラギノ角ゴ ProN W3"/>
      <a:cs typeface="ヒラギノ角ゴ ProN W3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Pages>0</Pages>
  <Words>2015</Words>
  <Characters>0</Characters>
  <Application>Microsoft Office PowerPoint</Application>
  <PresentationFormat>Custom</PresentationFormat>
  <Lines>0</Lines>
  <Paragraphs>460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MS PGothic</vt:lpstr>
      <vt:lpstr>ヒラギノ角ゴ ProN W3</vt:lpstr>
      <vt:lpstr>ヒラギノ角ゴ ProN W6</vt:lpstr>
      <vt:lpstr>Arial</vt:lpstr>
      <vt:lpstr>Calibri</vt:lpstr>
      <vt:lpstr>Consolas</vt:lpstr>
      <vt:lpstr>Corbel</vt:lpstr>
      <vt:lpstr>Gill Sans</vt:lpstr>
      <vt:lpstr>Tw Cen MT</vt:lpstr>
      <vt:lpstr>Wingdings</vt:lpstr>
      <vt:lpstr>Title &amp; Subtitle light</vt:lpstr>
      <vt:lpstr>Title &amp; Bullets light</vt:lpstr>
      <vt:lpstr>Spark Streaming  Large-scale near-real-time stream processing </vt:lpstr>
      <vt:lpstr>What is Spark Streaming?</vt:lpstr>
      <vt:lpstr>Motivation</vt:lpstr>
      <vt:lpstr>Need for a framework …</vt:lpstr>
      <vt:lpstr>Requirements</vt:lpstr>
      <vt:lpstr>Case study: Conviva, Inc.</vt:lpstr>
      <vt:lpstr>Case study: XYZ, Inc. </vt:lpstr>
      <vt:lpstr>Requirements</vt:lpstr>
      <vt:lpstr>Stateful Stream Processing</vt:lpstr>
      <vt:lpstr>Existing Streaming Systems</vt:lpstr>
      <vt:lpstr>Requirements</vt:lpstr>
      <vt:lpstr>Spark Streaming</vt:lpstr>
      <vt:lpstr>Discretized Stream Processing </vt:lpstr>
      <vt:lpstr>Discretized Stream Processing </vt:lpstr>
      <vt:lpstr>Example 1 – Get hashtags from Twitter </vt:lpstr>
      <vt:lpstr>Example 1 – Get hashtags from Twitter </vt:lpstr>
      <vt:lpstr>Example 1 – Get hashtags from Twitter  </vt:lpstr>
      <vt:lpstr>Java Example</vt:lpstr>
      <vt:lpstr>Fault-tolerance</vt:lpstr>
      <vt:lpstr>Key concepts</vt:lpstr>
      <vt:lpstr>Example 2 – Count the hashtags</vt:lpstr>
      <vt:lpstr>Example 3 – Count the hashtags over last 10 mins</vt:lpstr>
      <vt:lpstr>Example 3 – Counting the hashtags over last 10 mins</vt:lpstr>
      <vt:lpstr>Smart window-based countByValue</vt:lpstr>
      <vt:lpstr>Smart window-based reduce</vt:lpstr>
      <vt:lpstr>Demo</vt:lpstr>
      <vt:lpstr>Fault-tolerant Stateful Processing</vt:lpstr>
      <vt:lpstr>Fault-tolerant Stateful Processing</vt:lpstr>
      <vt:lpstr>Other Interesting Operations </vt:lpstr>
      <vt:lpstr>Performance</vt:lpstr>
      <vt:lpstr>Comparison with Storm and S4</vt:lpstr>
      <vt:lpstr>Fast Fault Recovery</vt:lpstr>
      <vt:lpstr>Real Applications: Conviva</vt:lpstr>
      <vt:lpstr>Real Applications: Mobile Millennium Project</vt:lpstr>
      <vt:lpstr>Vision - one stack to rule them all</vt:lpstr>
      <vt:lpstr>Spark program vs Spark Streaming program</vt:lpstr>
      <vt:lpstr>Vision - one stack to rule them all</vt:lpstr>
      <vt:lpstr>Vision - one stack to rule them all</vt:lpstr>
      <vt:lpstr>Alpha Release with Spark 0.7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Khan, Latifur</dc:creator>
  <cp:keywords/>
  <dc:description/>
  <cp:lastModifiedBy>Khan, Latifur</cp:lastModifiedBy>
  <cp:revision>236</cp:revision>
  <dcterms:modified xsi:type="dcterms:W3CDTF">2016-10-19T17:59:27Z</dcterms:modified>
</cp:coreProperties>
</file>