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45"/>
  </p:notesMasterIdLst>
  <p:sldIdLst>
    <p:sldId id="256" r:id="rId2"/>
    <p:sldId id="257" r:id="rId3"/>
    <p:sldId id="258" r:id="rId4"/>
    <p:sldId id="259" r:id="rId5"/>
    <p:sldId id="260" r:id="rId6"/>
    <p:sldId id="261" r:id="rId7"/>
    <p:sldId id="262" r:id="rId8"/>
    <p:sldId id="285" r:id="rId9"/>
    <p:sldId id="286" r:id="rId10"/>
    <p:sldId id="263" r:id="rId11"/>
    <p:sldId id="264" r:id="rId12"/>
    <p:sldId id="265" r:id="rId13"/>
    <p:sldId id="287" r:id="rId14"/>
    <p:sldId id="288" r:id="rId15"/>
    <p:sldId id="307" r:id="rId16"/>
    <p:sldId id="308" r:id="rId17"/>
    <p:sldId id="289" r:id="rId18"/>
    <p:sldId id="290" r:id="rId19"/>
    <p:sldId id="291" r:id="rId20"/>
    <p:sldId id="292" r:id="rId21"/>
    <p:sldId id="293" r:id="rId22"/>
    <p:sldId id="301" r:id="rId23"/>
    <p:sldId id="302" r:id="rId24"/>
    <p:sldId id="303" r:id="rId25"/>
    <p:sldId id="304" r:id="rId26"/>
    <p:sldId id="305" r:id="rId27"/>
    <p:sldId id="306" r:id="rId28"/>
    <p:sldId id="294" r:id="rId29"/>
    <p:sldId id="295" r:id="rId30"/>
    <p:sldId id="296" r:id="rId31"/>
    <p:sldId id="297" r:id="rId32"/>
    <p:sldId id="298" r:id="rId33"/>
    <p:sldId id="274" r:id="rId34"/>
    <p:sldId id="275" r:id="rId35"/>
    <p:sldId id="276" r:id="rId36"/>
    <p:sldId id="277" r:id="rId37"/>
    <p:sldId id="278" r:id="rId38"/>
    <p:sldId id="279" r:id="rId39"/>
    <p:sldId id="280" r:id="rId40"/>
    <p:sldId id="281" r:id="rId41"/>
    <p:sldId id="282" r:id="rId42"/>
    <p:sldId id="283" r:id="rId43"/>
    <p:sldId id="284" r:id="rId44"/>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9"/>
    <p:restoredTop sz="94670"/>
  </p:normalViewPr>
  <p:slideViewPr>
    <p:cSldViewPr snapToGrid="0">
      <p:cViewPr varScale="1">
        <p:scale>
          <a:sx n="109" d="100"/>
          <a:sy n="109" d="100"/>
        </p:scale>
        <p:origin x="140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6650" tIns="48325" rIns="96650" bIns="48325" anchor="t" anchorCtr="0"/>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6650" tIns="48325" rIns="96650" bIns="48325" anchor="b" anchorCtr="0"/>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88040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s://dzone.com/articles/introduction-to-apache-kafka-1"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s://dzone.com/articles/introduction-to-apache-kafka-1"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 Id="rId3" Type="http://schemas.openxmlformats.org/officeDocument/2006/relationships/hyperlink" Target="http://cloudurable.com/blog/kafka-architecture-consumers/index.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 Id="rId3" Type="http://schemas.openxmlformats.org/officeDocument/2006/relationships/hyperlink" Target="http://cloudurable.com/blog/kafka-architecture-consumers/index.htm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dzone.com/articles/introduction-to-apache-kafka-1"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1" name="Google Shape;61;p1: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2" name="Google Shape;62;p1: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55522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a4c4bf77d_1_16: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62" name="Google Shape;162;g4a4c4bf77d_1_16: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3139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a4c4bf77d_0_68: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lnSpc>
                <a:spcPct val="115000"/>
              </a:lnSpc>
              <a:spcBef>
                <a:spcPts val="400"/>
              </a:spcBef>
              <a:spcAft>
                <a:spcPts val="0"/>
              </a:spcAft>
              <a:buNone/>
            </a:pPr>
            <a:r>
              <a:rPr lang="en-US" sz="1450" dirty="0">
                <a:solidFill>
                  <a:srgbClr val="222635"/>
                </a:solidFill>
                <a:latin typeface="Cambria"/>
                <a:ea typeface="Cambria"/>
                <a:cs typeface="Cambria"/>
                <a:sym typeface="Cambria"/>
              </a:rPr>
              <a:t>A </a:t>
            </a:r>
            <a:r>
              <a:rPr lang="en-US" sz="1450" b="1" dirty="0">
                <a:solidFill>
                  <a:srgbClr val="222635"/>
                </a:solidFill>
                <a:latin typeface="Cambria"/>
                <a:ea typeface="Cambria"/>
                <a:cs typeface="Cambria"/>
                <a:sym typeface="Cambria"/>
              </a:rPr>
              <a:t>topic</a:t>
            </a:r>
            <a:r>
              <a:rPr lang="en-US" sz="1450" dirty="0">
                <a:solidFill>
                  <a:srgbClr val="222635"/>
                </a:solidFill>
                <a:latin typeface="Cambria"/>
                <a:ea typeface="Cambria"/>
                <a:cs typeface="Cambria"/>
                <a:sym typeface="Cambria"/>
              </a:rPr>
              <a:t> is a logical name to which the records are published. Internally, the topic is divided into partitions to which the data is published. These partitions are distributed across the brokers in the cluster. For example, if a topic has three partitions with three brokers in the cluster, each broker has one partition. The published data to partition is append-only with the offset increment. </a:t>
            </a:r>
            <a:endParaRPr sz="1450" dirty="0">
              <a:solidFill>
                <a:srgbClr val="222635"/>
              </a:solidFill>
              <a:latin typeface="Cambria"/>
              <a:ea typeface="Cambria"/>
              <a:cs typeface="Cambria"/>
              <a:sym typeface="Cambria"/>
            </a:endParaRPr>
          </a:p>
          <a:p>
            <a:pPr marL="0" lvl="0" indent="0" algn="l" rtl="0">
              <a:lnSpc>
                <a:spcPct val="115000"/>
              </a:lnSpc>
              <a:spcBef>
                <a:spcPts val="1100"/>
              </a:spcBef>
              <a:spcAft>
                <a:spcPts val="0"/>
              </a:spcAft>
              <a:buNone/>
            </a:pPr>
            <a:r>
              <a:rPr lang="en-US" sz="1450" dirty="0">
                <a:solidFill>
                  <a:srgbClr val="222635"/>
                </a:solidFill>
                <a:latin typeface="Cambria"/>
                <a:ea typeface="Cambria"/>
                <a:cs typeface="Cambria"/>
                <a:sym typeface="Cambria"/>
              </a:rPr>
              <a:t>Source: </a:t>
            </a:r>
            <a:r>
              <a:rPr lang="en-US" sz="1450" u="sng" dirty="0">
                <a:solidFill>
                  <a:schemeClr val="hlink"/>
                </a:solidFill>
                <a:latin typeface="Cambria"/>
                <a:ea typeface="Cambria"/>
                <a:cs typeface="Cambria"/>
                <a:sym typeface="Cambria"/>
                <a:hlinkClick r:id="rId3"/>
              </a:rPr>
              <a:t>https://dzone.com/articles/introduction-to-apache-kafka-1</a:t>
            </a:r>
            <a:r>
              <a:rPr lang="en-US" sz="1450" dirty="0">
                <a:solidFill>
                  <a:srgbClr val="222635"/>
                </a:solidFill>
                <a:latin typeface="Cambria"/>
                <a:ea typeface="Cambria"/>
                <a:cs typeface="Cambria"/>
                <a:sym typeface="Cambria"/>
              </a:rPr>
              <a:t> </a:t>
            </a:r>
            <a:endParaRPr sz="1450" dirty="0">
              <a:solidFill>
                <a:srgbClr val="222635"/>
              </a:solidFill>
              <a:latin typeface="Cambria"/>
              <a:ea typeface="Cambria"/>
              <a:cs typeface="Cambria"/>
              <a:sym typeface="Cambria"/>
            </a:endParaRPr>
          </a:p>
          <a:p>
            <a:pPr marL="0" lvl="0" indent="0" algn="l" rtl="0">
              <a:lnSpc>
                <a:spcPct val="115000"/>
              </a:lnSpc>
              <a:spcBef>
                <a:spcPts val="1100"/>
              </a:spcBef>
              <a:spcAft>
                <a:spcPts val="1100"/>
              </a:spcAft>
              <a:buNone/>
            </a:pPr>
            <a:endParaRPr sz="1450" dirty="0">
              <a:solidFill>
                <a:srgbClr val="222635"/>
              </a:solidFill>
              <a:latin typeface="Cambria"/>
              <a:ea typeface="Cambria"/>
              <a:cs typeface="Cambria"/>
              <a:sym typeface="Cambria"/>
            </a:endParaRPr>
          </a:p>
        </p:txBody>
      </p:sp>
      <p:sp>
        <p:nvSpPr>
          <p:cNvPr id="209" name="Google Shape;209;g4a4c4bf77d_0_68: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624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058efeea6_1_30: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lnSpc>
                <a:spcPct val="115000"/>
              </a:lnSpc>
              <a:spcBef>
                <a:spcPts val="400"/>
              </a:spcBef>
              <a:spcAft>
                <a:spcPts val="1100"/>
              </a:spcAft>
              <a:buNone/>
            </a:pPr>
            <a:endParaRPr/>
          </a:p>
        </p:txBody>
      </p:sp>
      <p:sp>
        <p:nvSpPr>
          <p:cNvPr id="216" name="Google Shape;216;g5058efeea6_1_30: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16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058efeea6_1_23: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22" name="Google Shape;222;g5058efeea6_1_23: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1942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058efeea6_1_37: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lnSpc>
                <a:spcPct val="115000"/>
              </a:lnSpc>
              <a:spcBef>
                <a:spcPts val="400"/>
              </a:spcBef>
              <a:spcAft>
                <a:spcPts val="0"/>
              </a:spcAft>
              <a:buNone/>
            </a:pPr>
            <a:r>
              <a:rPr lang="en-US" sz="1450">
                <a:solidFill>
                  <a:srgbClr val="222635"/>
                </a:solidFill>
                <a:latin typeface="Cambria"/>
                <a:ea typeface="Cambria"/>
                <a:cs typeface="Cambria"/>
                <a:sym typeface="Cambria"/>
              </a:rPr>
              <a:t>In this example, a topic with three partitions with a replication factor of 3 has been created. In this case, as the cluster has three brokers, the partitions are evenly distributed and the replicas of each partition are replicated over to another two brokers. As the replication factor is 3, there is no data loss — even if two brokers goes down. Always keep the replication factor greater than 1 and less than or equal to the number of brokers in the cluster. You can not create a topic with a replication factor more than the number of brokers in a cluster.</a:t>
            </a:r>
            <a:endParaRPr sz="1450">
              <a:solidFill>
                <a:srgbClr val="222635"/>
              </a:solidFill>
              <a:latin typeface="Cambria"/>
              <a:ea typeface="Cambria"/>
              <a:cs typeface="Cambria"/>
              <a:sym typeface="Cambria"/>
            </a:endParaRPr>
          </a:p>
          <a:p>
            <a:pPr marL="0" lvl="0" indent="0" algn="l" rtl="0">
              <a:lnSpc>
                <a:spcPct val="115000"/>
              </a:lnSpc>
              <a:spcBef>
                <a:spcPts val="1100"/>
              </a:spcBef>
              <a:spcAft>
                <a:spcPts val="0"/>
              </a:spcAft>
              <a:buNone/>
            </a:pPr>
            <a:r>
              <a:rPr lang="en-US" sz="1450">
                <a:solidFill>
                  <a:srgbClr val="222635"/>
                </a:solidFill>
                <a:latin typeface="Cambria"/>
                <a:ea typeface="Cambria"/>
                <a:cs typeface="Cambria"/>
                <a:sym typeface="Cambria"/>
              </a:rPr>
              <a:t>In the above diagram, for each partition, there is a leader (glowing partition) and other in-sync replicas (gray out partitions) are followers. For partition 0, the broker-1 is leader and broker-2 and broker-3 are followers. All the reads/writes to partition 0 will go to broker-1 and the same will be copied to broker-2 and broker-3.</a:t>
            </a:r>
            <a:endParaRPr sz="1450">
              <a:solidFill>
                <a:srgbClr val="222635"/>
              </a:solidFill>
              <a:latin typeface="Cambria"/>
              <a:ea typeface="Cambria"/>
              <a:cs typeface="Cambria"/>
              <a:sym typeface="Cambria"/>
            </a:endParaRPr>
          </a:p>
          <a:p>
            <a:pPr marL="0" lvl="0" indent="0" algn="l" rtl="0">
              <a:lnSpc>
                <a:spcPct val="115000"/>
              </a:lnSpc>
              <a:spcBef>
                <a:spcPts val="1100"/>
              </a:spcBef>
              <a:spcAft>
                <a:spcPts val="0"/>
              </a:spcAft>
              <a:buNone/>
            </a:pPr>
            <a:r>
              <a:rPr lang="en-US" sz="1450">
                <a:solidFill>
                  <a:srgbClr val="222635"/>
                </a:solidFill>
                <a:latin typeface="Cambria"/>
                <a:ea typeface="Cambria"/>
                <a:cs typeface="Cambria"/>
                <a:sym typeface="Cambria"/>
              </a:rPr>
              <a:t>Source: </a:t>
            </a:r>
            <a:r>
              <a:rPr lang="en-US" sz="1450" u="sng">
                <a:solidFill>
                  <a:schemeClr val="hlink"/>
                </a:solidFill>
                <a:latin typeface="Cambria"/>
                <a:ea typeface="Cambria"/>
                <a:cs typeface="Cambria"/>
                <a:sym typeface="Cambria"/>
                <a:hlinkClick r:id="rId3"/>
              </a:rPr>
              <a:t>https://dzone.com/articles/introduction-to-apache-kafka-1</a:t>
            </a:r>
            <a:r>
              <a:rPr lang="en-US" sz="1450">
                <a:solidFill>
                  <a:srgbClr val="222635"/>
                </a:solidFill>
                <a:latin typeface="Cambria"/>
                <a:ea typeface="Cambria"/>
                <a:cs typeface="Cambria"/>
                <a:sym typeface="Cambria"/>
              </a:rPr>
              <a:t> </a:t>
            </a:r>
            <a:endParaRPr sz="1450">
              <a:solidFill>
                <a:srgbClr val="222635"/>
              </a:solidFill>
              <a:latin typeface="Cambria"/>
              <a:ea typeface="Cambria"/>
              <a:cs typeface="Cambria"/>
              <a:sym typeface="Cambria"/>
            </a:endParaRPr>
          </a:p>
          <a:p>
            <a:pPr marL="0" lvl="0" indent="0" algn="l" rtl="0">
              <a:lnSpc>
                <a:spcPct val="115000"/>
              </a:lnSpc>
              <a:spcBef>
                <a:spcPts val="1100"/>
              </a:spcBef>
              <a:spcAft>
                <a:spcPts val="1100"/>
              </a:spcAft>
              <a:buNone/>
            </a:pPr>
            <a:endParaRPr/>
          </a:p>
        </p:txBody>
      </p:sp>
      <p:sp>
        <p:nvSpPr>
          <p:cNvPr id="228" name="Google Shape;228;g5058efeea6_1_37: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978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058efeea6_1_44: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058efeea6_1_44: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lnSpc>
                <a:spcPct val="115000"/>
              </a:lnSpc>
              <a:spcBef>
                <a:spcPts val="0"/>
              </a:spcBef>
              <a:spcAft>
                <a:spcPts val="0"/>
              </a:spcAft>
              <a:buNone/>
            </a:pPr>
            <a:r>
              <a:rPr lang="en-US" sz="1050">
                <a:solidFill>
                  <a:srgbClr val="555555"/>
                </a:solidFill>
                <a:latin typeface="Roboto"/>
                <a:ea typeface="Roboto"/>
                <a:cs typeface="Roboto"/>
                <a:sym typeface="Roboto"/>
              </a:rPr>
              <a:t>Consumers remember offset where they left off reading. Consumers groups each have their own offset per partition.</a:t>
            </a:r>
            <a:endParaRPr sz="1050">
              <a:solidFill>
                <a:srgbClr val="555555"/>
              </a:solidFill>
              <a:latin typeface="Roboto"/>
              <a:ea typeface="Roboto"/>
              <a:cs typeface="Roboto"/>
              <a:sym typeface="Roboto"/>
            </a:endParaRPr>
          </a:p>
          <a:p>
            <a:pPr marL="0" lvl="0" indent="0" algn="l" rtl="0">
              <a:lnSpc>
                <a:spcPct val="115000"/>
              </a:lnSpc>
              <a:spcBef>
                <a:spcPts val="800"/>
              </a:spcBef>
              <a:spcAft>
                <a:spcPts val="0"/>
              </a:spcAft>
              <a:buNone/>
            </a:pPr>
            <a:r>
              <a:rPr lang="en-US" sz="1050">
                <a:solidFill>
                  <a:srgbClr val="555555"/>
                </a:solidFill>
                <a:latin typeface="Roboto"/>
                <a:ea typeface="Roboto"/>
                <a:cs typeface="Roboto"/>
                <a:sym typeface="Roboto"/>
              </a:rPr>
              <a:t>Source: </a:t>
            </a:r>
            <a:r>
              <a:rPr lang="en-US" sz="1050" u="sng">
                <a:solidFill>
                  <a:schemeClr val="hlink"/>
                </a:solidFill>
                <a:latin typeface="Roboto"/>
                <a:ea typeface="Roboto"/>
                <a:cs typeface="Roboto"/>
                <a:sym typeface="Roboto"/>
                <a:hlinkClick r:id="rId3"/>
              </a:rPr>
              <a:t>http://cloudurable.com/blog/kafka-architecture-consumers/index.html</a:t>
            </a:r>
            <a:r>
              <a:rPr lang="en-US" sz="1050">
                <a:solidFill>
                  <a:srgbClr val="555555"/>
                </a:solidFill>
                <a:latin typeface="Roboto"/>
                <a:ea typeface="Roboto"/>
                <a:cs typeface="Roboto"/>
                <a:sym typeface="Roboto"/>
              </a:rPr>
              <a:t> </a:t>
            </a:r>
            <a:endParaRPr sz="1050">
              <a:solidFill>
                <a:srgbClr val="555555"/>
              </a:solidFill>
              <a:latin typeface="Roboto"/>
              <a:ea typeface="Roboto"/>
              <a:cs typeface="Roboto"/>
              <a:sym typeface="Roboto"/>
            </a:endParaRPr>
          </a:p>
          <a:p>
            <a:pPr marL="0" lvl="0" indent="0" algn="l" rtl="0">
              <a:lnSpc>
                <a:spcPct val="115000"/>
              </a:lnSpc>
              <a:spcBef>
                <a:spcPts val="800"/>
              </a:spcBef>
              <a:spcAft>
                <a:spcPts val="800"/>
              </a:spcAft>
              <a:buNone/>
            </a:pPr>
            <a:endParaRPr sz="1050">
              <a:solidFill>
                <a:srgbClr val="555555"/>
              </a:solidFill>
              <a:latin typeface="Roboto"/>
              <a:ea typeface="Roboto"/>
              <a:cs typeface="Roboto"/>
              <a:sym typeface="Roboto"/>
            </a:endParaRPr>
          </a:p>
        </p:txBody>
      </p:sp>
      <p:sp>
        <p:nvSpPr>
          <p:cNvPr id="236" name="Google Shape;236;g5058efeea6_1_44:notes"/>
          <p:cNvSpPr txBox="1">
            <a:spLocks noGrp="1"/>
          </p:cNvSpPr>
          <p:nvPr>
            <p:ph type="sldNum" idx="12"/>
          </p:nvPr>
        </p:nvSpPr>
        <p:spPr>
          <a:xfrm>
            <a:off x="4143375" y="9120188"/>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extLst>
      <p:ext uri="{BB962C8B-B14F-4D97-AF65-F5344CB8AC3E}">
        <p14:creationId xmlns:p14="http://schemas.microsoft.com/office/powerpoint/2010/main" val="573129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5058efeea6_1_52: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5058efeea6_1_52: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lnSpc>
                <a:spcPct val="115000"/>
              </a:lnSpc>
              <a:spcBef>
                <a:spcPts val="0"/>
              </a:spcBef>
              <a:spcAft>
                <a:spcPts val="0"/>
              </a:spcAft>
              <a:buNone/>
            </a:pPr>
            <a:r>
              <a:rPr lang="en-US" sz="1050">
                <a:solidFill>
                  <a:srgbClr val="555555"/>
                </a:solidFill>
                <a:latin typeface="Roboto"/>
                <a:ea typeface="Roboto"/>
                <a:cs typeface="Roboto"/>
                <a:sym typeface="Roboto"/>
              </a:rPr>
              <a:t>Notice server 1 has topic partition P2, P3, and P4 while server 2 has partition P0, P1, and P5. Notice that Consumer C0 from Consumer Group A is processing records from P0 and P2. Notice that no single partition is shared by any consumer from any consumer group. Notice that each partition gets its fair share of partitions for the topics.</a:t>
            </a:r>
            <a:endParaRPr sz="1050">
              <a:solidFill>
                <a:srgbClr val="555555"/>
              </a:solidFill>
              <a:latin typeface="Roboto"/>
              <a:ea typeface="Roboto"/>
              <a:cs typeface="Roboto"/>
              <a:sym typeface="Roboto"/>
            </a:endParaRPr>
          </a:p>
          <a:p>
            <a:pPr marL="0" lvl="0" indent="0" algn="l" rtl="0">
              <a:lnSpc>
                <a:spcPct val="115000"/>
              </a:lnSpc>
              <a:spcBef>
                <a:spcPts val="800"/>
              </a:spcBef>
              <a:spcAft>
                <a:spcPts val="0"/>
              </a:spcAft>
              <a:buNone/>
            </a:pPr>
            <a:endParaRPr sz="1050">
              <a:solidFill>
                <a:srgbClr val="555555"/>
              </a:solidFill>
              <a:latin typeface="Roboto"/>
              <a:ea typeface="Roboto"/>
              <a:cs typeface="Roboto"/>
              <a:sym typeface="Roboto"/>
            </a:endParaRPr>
          </a:p>
          <a:p>
            <a:pPr marL="0" lvl="0" indent="0" algn="l" rtl="0">
              <a:lnSpc>
                <a:spcPct val="115000"/>
              </a:lnSpc>
              <a:spcBef>
                <a:spcPts val="800"/>
              </a:spcBef>
              <a:spcAft>
                <a:spcPts val="800"/>
              </a:spcAft>
              <a:buNone/>
            </a:pPr>
            <a:r>
              <a:rPr lang="en-US" sz="1050">
                <a:solidFill>
                  <a:srgbClr val="555555"/>
                </a:solidFill>
                <a:latin typeface="Roboto"/>
                <a:ea typeface="Roboto"/>
                <a:cs typeface="Roboto"/>
                <a:sym typeface="Roboto"/>
              </a:rPr>
              <a:t>Source: </a:t>
            </a:r>
            <a:r>
              <a:rPr lang="en-US" sz="1050" u="sng">
                <a:solidFill>
                  <a:schemeClr val="hlink"/>
                </a:solidFill>
                <a:latin typeface="Roboto"/>
                <a:ea typeface="Roboto"/>
                <a:cs typeface="Roboto"/>
                <a:sym typeface="Roboto"/>
                <a:hlinkClick r:id="rId3"/>
              </a:rPr>
              <a:t>http://cloudurable.com/blog/kafka-architecture-consumers/index.html</a:t>
            </a:r>
            <a:r>
              <a:rPr lang="en-US" sz="1050">
                <a:solidFill>
                  <a:srgbClr val="555555"/>
                </a:solidFill>
                <a:latin typeface="Roboto"/>
                <a:ea typeface="Roboto"/>
                <a:cs typeface="Roboto"/>
                <a:sym typeface="Roboto"/>
              </a:rPr>
              <a:t> </a:t>
            </a:r>
            <a:endParaRPr sz="1050">
              <a:solidFill>
                <a:srgbClr val="555555"/>
              </a:solidFill>
              <a:latin typeface="Roboto"/>
              <a:ea typeface="Roboto"/>
              <a:cs typeface="Roboto"/>
              <a:sym typeface="Roboto"/>
            </a:endParaRPr>
          </a:p>
        </p:txBody>
      </p:sp>
      <p:sp>
        <p:nvSpPr>
          <p:cNvPr id="244" name="Google Shape;244;g5058efeea6_1_52:notes"/>
          <p:cNvSpPr txBox="1">
            <a:spLocks noGrp="1"/>
          </p:cNvSpPr>
          <p:nvPr>
            <p:ph type="sldNum" idx="12"/>
          </p:nvPr>
        </p:nvSpPr>
        <p:spPr>
          <a:xfrm>
            <a:off x="4143375" y="9120188"/>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extLst>
      <p:ext uri="{BB962C8B-B14F-4D97-AF65-F5344CB8AC3E}">
        <p14:creationId xmlns:p14="http://schemas.microsoft.com/office/powerpoint/2010/main" val="2141113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a4c4bf77d_1_65: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51" name="Google Shape;251;g4a4c4bf77d_1_65: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2939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a4c4bf77d_1_93: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58" name="Google Shape;258;g4a4c4bf77d_1_93: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956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a4c4bf77d_1_210: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8" name="Google Shape;288;g4a4c4bf77d_1_210:notes"/>
          <p:cNvSpPr txBox="1">
            <a:spLocks noGrp="1"/>
          </p:cNvSpPr>
          <p:nvPr>
            <p:ph type="body" idx="1"/>
          </p:nvPr>
        </p:nvSpPr>
        <p:spPr>
          <a:xfrm>
            <a:off x="731838" y="4560888"/>
            <a:ext cx="5851500" cy="43197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89" name="Google Shape;289;g4a4c4bf77d_1_210:notes"/>
          <p:cNvSpPr txBox="1">
            <a:spLocks noGrp="1"/>
          </p:cNvSpPr>
          <p:nvPr>
            <p:ph type="sldNum" idx="12"/>
          </p:nvPr>
        </p:nvSpPr>
        <p:spPr>
          <a:xfrm>
            <a:off x="4143375" y="9120188"/>
            <a:ext cx="3170100" cy="47940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828568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8" name="Google Shape;68;p2: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9" name="Google Shape;69;p2: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745973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4a4c4bf77d_1_80: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95" name="Google Shape;295;g4a4c4bf77d_1_80: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5450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4a4c4bf77d_1_216: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1" name="Google Shape;301;g4a4c4bf77d_1_216:notes"/>
          <p:cNvSpPr txBox="1">
            <a:spLocks noGrp="1"/>
          </p:cNvSpPr>
          <p:nvPr>
            <p:ph type="body" idx="1"/>
          </p:nvPr>
        </p:nvSpPr>
        <p:spPr>
          <a:xfrm>
            <a:off x="731838" y="4560888"/>
            <a:ext cx="5851500" cy="43197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02" name="Google Shape;302;g4a4c4bf77d_1_216:notes"/>
          <p:cNvSpPr txBox="1">
            <a:spLocks noGrp="1"/>
          </p:cNvSpPr>
          <p:nvPr>
            <p:ph type="sldNum" idx="12"/>
          </p:nvPr>
        </p:nvSpPr>
        <p:spPr>
          <a:xfrm>
            <a:off x="4143375" y="9120188"/>
            <a:ext cx="3170100" cy="47940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344757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4a4c4bf77d_1_158: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r>
              <a:rPr lang="en-US"/>
              <a:t>https://spark.apache.org/docs/2.2.0/streaming-kafka-integration.html</a:t>
            </a:r>
            <a:endParaRPr/>
          </a:p>
        </p:txBody>
      </p:sp>
      <p:sp>
        <p:nvSpPr>
          <p:cNvPr id="308" name="Google Shape;308;g4a4c4bf77d_1_158: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16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485130bf9a_0_0: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14" name="Google Shape;314;g485130bf9a_0_0: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868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4a4c4bf77d_1_165: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20" name="Google Shape;320;g4a4c4bf77d_1_165: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0535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4a4c4bf77d_1_172: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26" name="Google Shape;326;g4a4c4bf77d_1_172: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5130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4a4c4bf77d_1_183: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32" name="Google Shape;332;g4a4c4bf77d_1_183: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70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4a4c4bf77d_1_191: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38" name="Google Shape;338;g4a4c4bf77d_1_191: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1994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4a4c4bf77d_1_153: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44" name="Google Shape;344;g4a4c4bf77d_1_153: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8447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4d3e559929_0_0: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50" name="Google Shape;350;g4d3e559929_0_0: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758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a4c4bf77d_1_198: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 name="Google Shape;75;g4a4c4bf77d_1_198:notes"/>
          <p:cNvSpPr txBox="1">
            <a:spLocks noGrp="1"/>
          </p:cNvSpPr>
          <p:nvPr>
            <p:ph type="body" idx="1"/>
          </p:nvPr>
        </p:nvSpPr>
        <p:spPr>
          <a:xfrm>
            <a:off x="731838" y="4560888"/>
            <a:ext cx="5851500" cy="43197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6" name="Google Shape;76;g4a4c4bf77d_1_198:notes"/>
          <p:cNvSpPr txBox="1">
            <a:spLocks noGrp="1"/>
          </p:cNvSpPr>
          <p:nvPr>
            <p:ph type="sldNum" idx="12"/>
          </p:nvPr>
        </p:nvSpPr>
        <p:spPr>
          <a:xfrm>
            <a:off x="4143375" y="9120188"/>
            <a:ext cx="3170100" cy="47940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354734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a4c4bf77d_0_8: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82" name="Google Shape;82;g4a4c4bf77d_0_8: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939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a4c4bf77d_0_18: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88" name="Google Shape;88;g4a4c4bf77d_0_18: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0676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a4c4bf77d_0_32: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01" name="Google Shape;101;g4a4c4bf77d_0_32: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1366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a4c4bf77d_1_204: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7" name="Google Shape;127;g4a4c4bf77d_1_204:notes"/>
          <p:cNvSpPr txBox="1">
            <a:spLocks noGrp="1"/>
          </p:cNvSpPr>
          <p:nvPr>
            <p:ph type="body" idx="1"/>
          </p:nvPr>
        </p:nvSpPr>
        <p:spPr>
          <a:xfrm>
            <a:off x="731838" y="4560888"/>
            <a:ext cx="5851500" cy="43197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8" name="Google Shape;128;g4a4c4bf77d_1_204:notes"/>
          <p:cNvSpPr txBox="1">
            <a:spLocks noGrp="1"/>
          </p:cNvSpPr>
          <p:nvPr>
            <p:ph type="sldNum" idx="12"/>
          </p:nvPr>
        </p:nvSpPr>
        <p:spPr>
          <a:xfrm>
            <a:off x="4143375" y="9120188"/>
            <a:ext cx="3170100" cy="47940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649918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a4c4bf77d_0_62: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lnSpc>
                <a:spcPct val="115000"/>
              </a:lnSpc>
              <a:spcBef>
                <a:spcPts val="400"/>
              </a:spcBef>
              <a:spcAft>
                <a:spcPts val="0"/>
              </a:spcAft>
              <a:buClr>
                <a:schemeClr val="dk1"/>
              </a:buClr>
              <a:buSzPts val="1100"/>
              <a:buFont typeface="Arial"/>
              <a:buNone/>
            </a:pPr>
            <a:r>
              <a:rPr lang="en-US" sz="1450">
                <a:solidFill>
                  <a:srgbClr val="222635"/>
                </a:solidFill>
                <a:latin typeface="Cambria"/>
                <a:ea typeface="Cambria"/>
                <a:cs typeface="Cambria"/>
                <a:sym typeface="Cambria"/>
              </a:rPr>
              <a:t>Source: </a:t>
            </a:r>
            <a:r>
              <a:rPr lang="en-US" sz="1450" u="sng">
                <a:solidFill>
                  <a:schemeClr val="hlink"/>
                </a:solidFill>
                <a:latin typeface="Cambria"/>
                <a:ea typeface="Cambria"/>
                <a:cs typeface="Cambria"/>
                <a:sym typeface="Cambria"/>
                <a:hlinkClick r:id="rId3"/>
              </a:rPr>
              <a:t>https://dzone.com/articles/introduction-to-apache-kafka-1</a:t>
            </a:r>
            <a:r>
              <a:rPr lang="en-US" sz="1450">
                <a:solidFill>
                  <a:srgbClr val="222635"/>
                </a:solidFill>
                <a:latin typeface="Cambria"/>
                <a:ea typeface="Cambria"/>
                <a:cs typeface="Cambria"/>
                <a:sym typeface="Cambria"/>
              </a:rPr>
              <a:t> </a:t>
            </a:r>
            <a:endParaRPr sz="1450">
              <a:solidFill>
                <a:srgbClr val="222635"/>
              </a:solidFill>
              <a:latin typeface="Cambria"/>
              <a:ea typeface="Cambria"/>
              <a:cs typeface="Cambria"/>
              <a:sym typeface="Cambria"/>
            </a:endParaRPr>
          </a:p>
          <a:p>
            <a:pPr marL="0" lvl="0" indent="0" algn="l" rtl="0">
              <a:spcBef>
                <a:spcPts val="1100"/>
              </a:spcBef>
              <a:spcAft>
                <a:spcPts val="0"/>
              </a:spcAft>
              <a:buNone/>
            </a:pPr>
            <a:endParaRPr/>
          </a:p>
        </p:txBody>
      </p:sp>
      <p:sp>
        <p:nvSpPr>
          <p:cNvPr id="134" name="Google Shape;134;g4a4c4bf77d_0_62: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484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058efeea6_1_0:notes"/>
          <p:cNvSpPr txBox="1">
            <a:spLocks noGrp="1"/>
          </p:cNvSpPr>
          <p:nvPr>
            <p:ph type="body" idx="1"/>
          </p:nvPr>
        </p:nvSpPr>
        <p:spPr>
          <a:xfrm>
            <a:off x="731838" y="4560888"/>
            <a:ext cx="58515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1" name="Google Shape;141;g5058efeea6_1_0: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6499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grpSp>
        <p:nvGrpSpPr>
          <p:cNvPr id="17" name="Google Shape;17;p2"/>
          <p:cNvGrpSpPr/>
          <p:nvPr/>
        </p:nvGrpSpPr>
        <p:grpSpPr>
          <a:xfrm>
            <a:off x="2249488" y="3402013"/>
            <a:ext cx="5372100" cy="2058987"/>
            <a:chOff x="914400" y="3657600"/>
            <a:chExt cx="7162800" cy="2059641"/>
          </a:xfrm>
        </p:grpSpPr>
        <p:sp>
          <p:nvSpPr>
            <p:cNvPr id="18" name="Google Shape;18;p2"/>
            <p:cNvSpPr/>
            <p:nvPr/>
          </p:nvSpPr>
          <p:spPr>
            <a:xfrm>
              <a:off x="914400" y="3657600"/>
              <a:ext cx="7162800" cy="1295811"/>
            </a:xfrm>
            <a:prstGeom prst="rect">
              <a:avLst/>
            </a:prstGeom>
            <a:noFill/>
            <a:ln w="12700" cap="flat" cmpd="sng">
              <a:solidFill>
                <a:srgbClr val="2955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19" name="Google Shape;19;p2"/>
            <p:cNvSpPr/>
            <p:nvPr/>
          </p:nvSpPr>
          <p:spPr>
            <a:xfrm>
              <a:off x="914400" y="5069335"/>
              <a:ext cx="7162800" cy="647906"/>
            </a:xfrm>
            <a:prstGeom prst="rect">
              <a:avLst/>
            </a:prstGeom>
            <a:noFill/>
            <a:ln w="12700" cap="flat" cmpd="sng">
              <a:solidFill>
                <a:srgbClr val="2955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0" name="Google Shape;20;p2"/>
            <p:cNvSpPr/>
            <p:nvPr/>
          </p:nvSpPr>
          <p:spPr>
            <a:xfrm>
              <a:off x="914400" y="3657600"/>
              <a:ext cx="228600" cy="1295811"/>
            </a:xfrm>
            <a:prstGeom prst="rect">
              <a:avLst/>
            </a:prstGeom>
            <a:solidFill>
              <a:srgbClr val="2955A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1" name="Google Shape;21;p2"/>
            <p:cNvSpPr/>
            <p:nvPr/>
          </p:nvSpPr>
          <p:spPr>
            <a:xfrm>
              <a:off x="914400" y="5069335"/>
              <a:ext cx="228600" cy="647906"/>
            </a:xfrm>
            <a:prstGeom prst="rect">
              <a:avLst/>
            </a:prstGeom>
            <a:solidFill>
              <a:srgbClr val="2955A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grpSp>
      <p:sp>
        <p:nvSpPr>
          <p:cNvPr id="22" name="Google Shape;22;p2"/>
          <p:cNvSpPr txBox="1">
            <a:spLocks noGrp="1"/>
          </p:cNvSpPr>
          <p:nvPr>
            <p:ph type="ctrTitle"/>
          </p:nvPr>
        </p:nvSpPr>
        <p:spPr>
          <a:xfrm>
            <a:off x="2629775" y="3616586"/>
            <a:ext cx="4611655" cy="803564"/>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sz="3000" b="1">
                <a:solidFill>
                  <a:srgbClr val="2955A6"/>
                </a:solidFill>
                <a:latin typeface="Calibri"/>
                <a:ea typeface="Calibri"/>
                <a:cs typeface="Calibri"/>
                <a:sym typeface="Calibri"/>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3" name="Google Shape;23;p2"/>
          <p:cNvSpPr txBox="1">
            <a:spLocks noGrp="1"/>
          </p:cNvSpPr>
          <p:nvPr>
            <p:ph type="body" idx="1"/>
          </p:nvPr>
        </p:nvSpPr>
        <p:spPr>
          <a:xfrm>
            <a:off x="2629775" y="4998325"/>
            <a:ext cx="4220429" cy="27889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750"/>
              </a:spcBef>
              <a:spcAft>
                <a:spcPts val="0"/>
              </a:spcAft>
              <a:buClr>
                <a:schemeClr val="dk1"/>
              </a:buClr>
              <a:buSzPts val="2100"/>
              <a:buNone/>
              <a:defRPr/>
            </a:lvl1pPr>
            <a:lvl2pPr marL="914400" lvl="1" indent="-342900" algn="l">
              <a:lnSpc>
                <a:spcPct val="90000"/>
              </a:lnSpc>
              <a:spcBef>
                <a:spcPts val="375"/>
              </a:spcBef>
              <a:spcAft>
                <a:spcPts val="0"/>
              </a:spcAft>
              <a:buClr>
                <a:schemeClr val="dk1"/>
              </a:buClr>
              <a:buSzPts val="1800"/>
              <a:buChar char="•"/>
              <a:defRPr/>
            </a:lvl2pPr>
            <a:lvl3pPr marL="1371600" lvl="2" indent="-228600" algn="l">
              <a:lnSpc>
                <a:spcPct val="90000"/>
              </a:lnSpc>
              <a:spcBef>
                <a:spcPts val="375"/>
              </a:spcBef>
              <a:spcAft>
                <a:spcPts val="0"/>
              </a:spcAft>
              <a:buClr>
                <a:schemeClr val="dk1"/>
              </a:buClr>
              <a:buSzPts val="1500"/>
              <a:buNone/>
              <a:defRPr/>
            </a:lvl3pPr>
            <a:lvl4pPr marL="1828800" lvl="3" indent="-342900" algn="l">
              <a:lnSpc>
                <a:spcPct val="90000"/>
              </a:lnSpc>
              <a:spcBef>
                <a:spcPts val="375"/>
              </a:spcBef>
              <a:spcAft>
                <a:spcPts val="0"/>
              </a:spcAft>
              <a:buClr>
                <a:schemeClr val="dk1"/>
              </a:buClr>
              <a:buSzPts val="1800"/>
              <a:buChar char="•"/>
              <a:defRPr/>
            </a:lvl4pPr>
            <a:lvl5pPr marL="2286000" lvl="4" indent="-228600" algn="l">
              <a:lnSpc>
                <a:spcPct val="90000"/>
              </a:lnSpc>
              <a:spcBef>
                <a:spcPts val="375"/>
              </a:spcBef>
              <a:spcAft>
                <a:spcPts val="0"/>
              </a:spcAft>
              <a:buClr>
                <a:schemeClr val="dk1"/>
              </a:buClr>
              <a:buSzPts val="1300"/>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_Dense Copy">
    <p:spTree>
      <p:nvGrpSpPr>
        <p:cNvPr id="1" name=""/>
        <p:cNvGrpSpPr/>
        <p:nvPr/>
      </p:nvGrpSpPr>
      <p:grpSpPr>
        <a:xfrm>
          <a:off x="0" y="0"/>
          <a:ext cx="0" cy="0"/>
          <a:chOff x="0" y="0"/>
          <a:chExt cx="0" cy="0"/>
        </a:xfrm>
      </p:grpSpPr>
      <p:sp>
        <p:nvSpPr>
          <p:cNvPr id="12" name="Slide Number Placeholder 5"/>
          <p:cNvSpPr>
            <a:spLocks noGrp="1"/>
          </p:cNvSpPr>
          <p:nvPr>
            <p:ph type="sldNum" sz="quarter" idx="4"/>
          </p:nvPr>
        </p:nvSpPr>
        <p:spPr>
          <a:xfrm>
            <a:off x="8035314" y="6339440"/>
            <a:ext cx="487363" cy="153888"/>
          </a:xfrm>
          <a:prstGeom prst="rect">
            <a:avLst/>
          </a:prstGeom>
        </p:spPr>
        <p:txBody>
          <a:bodyPr vert="horz" wrap="square" lIns="0" tIns="0" rIns="0" bIns="0" rtlCol="0" anchor="ctr">
            <a:spAutoFit/>
          </a:bodyPr>
          <a:lstStyle>
            <a:lvl1pPr algn="r">
              <a:defRPr sz="1000">
                <a:solidFill>
                  <a:sysClr val="windowText" lastClr="000000"/>
                </a:solidFill>
              </a:defRPr>
            </a:lvl1pPr>
          </a:lstStyle>
          <a:p>
            <a:pPr algn="l"/>
            <a:r>
              <a:rPr lang="en-US" smtClean="0"/>
              <a:t>Page </a:t>
            </a:r>
            <a:fld id="{0AA77A34-FB1D-43A7-BA17-0E80BFD1E5A4}" type="slidenum">
              <a:rPr lang="en-US" smtClean="0"/>
              <a:pPr algn="l"/>
              <a:t>‹#›</a:t>
            </a:fld>
            <a:endParaRPr lang="en-US" dirty="0"/>
          </a:p>
        </p:txBody>
      </p:sp>
      <p:sp>
        <p:nvSpPr>
          <p:cNvPr id="13" name="Footer Placeholder 10"/>
          <p:cNvSpPr>
            <a:spLocks noGrp="1"/>
          </p:cNvSpPr>
          <p:nvPr>
            <p:ph type="ftr" sz="quarter" idx="3"/>
          </p:nvPr>
        </p:nvSpPr>
        <p:spPr>
          <a:xfrm>
            <a:off x="3473165" y="6339440"/>
            <a:ext cx="4506064" cy="153888"/>
          </a:xfrm>
          <a:prstGeom prst="rect">
            <a:avLst/>
          </a:prstGeom>
        </p:spPr>
        <p:txBody>
          <a:bodyPr vert="horz" wrap="square" lIns="0" tIns="0" rIns="0" bIns="0" rtlCol="0" anchor="ctr">
            <a:spAutoFit/>
          </a:bodyPr>
          <a:lstStyle>
            <a:lvl1pPr algn="r">
              <a:defRPr sz="1000">
                <a:solidFill>
                  <a:sysClr val="windowText" lastClr="000000"/>
                </a:solidFill>
              </a:defRPr>
            </a:lvl1pPr>
          </a:lstStyle>
          <a:p>
            <a:r>
              <a:rPr lang="en-US" smtClean="0"/>
              <a:t>Introduction to AppDynamics</a:t>
            </a:r>
            <a:endParaRPr lang="en-US" dirty="0" smtClean="0"/>
          </a:p>
        </p:txBody>
      </p:sp>
      <p:sp>
        <p:nvSpPr>
          <p:cNvPr id="7" name="Title Placeholder 1"/>
          <p:cNvSpPr>
            <a:spLocks noGrp="1"/>
          </p:cNvSpPr>
          <p:nvPr>
            <p:ph type="title"/>
          </p:nvPr>
        </p:nvSpPr>
        <p:spPr>
          <a:xfrm>
            <a:off x="589561" y="283464"/>
            <a:ext cx="7951153" cy="739956"/>
          </a:xfrm>
          <a:prstGeom prst="rect">
            <a:avLst/>
          </a:prstGeom>
        </p:spPr>
        <p:txBody>
          <a:bodyPr vert="horz" wrap="square" lIns="0" tIns="0" rIns="0" bIns="0" rtlCol="0" anchor="b" anchorCtr="0">
            <a:noAutofit/>
          </a:bodyPr>
          <a:lstStyle/>
          <a:p>
            <a:r>
              <a:rPr lang="en-US" smtClean="0"/>
              <a:t>Click to edit Master title style</a:t>
            </a:r>
            <a:endParaRPr lang="en-US" dirty="0"/>
          </a:p>
        </p:txBody>
      </p:sp>
      <p:sp>
        <p:nvSpPr>
          <p:cNvPr id="9" name="Content Placeholder 13"/>
          <p:cNvSpPr>
            <a:spLocks noGrp="1"/>
          </p:cNvSpPr>
          <p:nvPr>
            <p:ph sz="quarter" idx="13"/>
          </p:nvPr>
        </p:nvSpPr>
        <p:spPr>
          <a:xfrm>
            <a:off x="598706" y="1138378"/>
            <a:ext cx="7960078" cy="4850942"/>
          </a:xfrm>
          <a:prstGeom prst="rect">
            <a:avLst/>
          </a:prstGeom>
        </p:spPr>
        <p:txBody>
          <a:bodyPr/>
          <a:lstStyle>
            <a:lvl1pPr marL="228600" indent="-228600">
              <a:spcAft>
                <a:spcPts val="600"/>
              </a:spcAft>
              <a:buFont typeface="Arial" panose="020B0604020202020204" pitchFamily="34" charset="0"/>
              <a:buChar char="•"/>
              <a:defRPr/>
            </a:lvl1pPr>
            <a:lvl3pPr marL="685800" indent="-228600">
              <a:spcAft>
                <a:spcPts val="600"/>
              </a:spcAft>
              <a:defRPr sz="1800"/>
            </a:lvl3pPr>
            <a:lvl4pPr>
              <a:spcAft>
                <a:spcPts val="600"/>
              </a:spcAft>
              <a:defRPr sz="1600"/>
            </a:lvl4pPr>
            <a:lvl5pPr>
              <a:spcAft>
                <a:spcPts val="600"/>
              </a:spcAf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29760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7" name="Google Shape;27;p3"/>
          <p:cNvSpPr txBox="1">
            <a:spLocks noGrp="1"/>
          </p:cNvSpPr>
          <p:nvPr>
            <p:ph type="sldNum" idx="12"/>
          </p:nvPr>
        </p:nvSpPr>
        <p:spPr>
          <a:xfrm>
            <a:off x="8020050" y="6329363"/>
            <a:ext cx="4953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1" name="Google Shape;31;p4"/>
          <p:cNvSpPr txBox="1">
            <a:spLocks noGrp="1"/>
          </p:cNvSpPr>
          <p:nvPr>
            <p:ph type="sldNum" idx="12"/>
          </p:nvPr>
        </p:nvSpPr>
        <p:spPr>
          <a:xfrm>
            <a:off x="8020050" y="6329363"/>
            <a:ext cx="4953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5" name="Google Shape;35;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5"/>
          <p:cNvSpPr txBox="1">
            <a:spLocks noGrp="1"/>
          </p:cNvSpPr>
          <p:nvPr>
            <p:ph type="sldNum" idx="12"/>
          </p:nvPr>
        </p:nvSpPr>
        <p:spPr>
          <a:xfrm>
            <a:off x="8020050" y="6329363"/>
            <a:ext cx="4953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0" name="Google Shape;40;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2" name="Google Shape;42;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3" name="Google Shape;43;p6"/>
          <p:cNvSpPr txBox="1">
            <a:spLocks noGrp="1"/>
          </p:cNvSpPr>
          <p:nvPr>
            <p:ph type="sldNum" idx="12"/>
          </p:nvPr>
        </p:nvSpPr>
        <p:spPr>
          <a:xfrm>
            <a:off x="8020050" y="6329363"/>
            <a:ext cx="4953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8020050" y="6329363"/>
            <a:ext cx="4953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9" name="Google Shape;49;p8"/>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0" name="Google Shape;50;p8"/>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1" name="Google Shape;51;p8"/>
          <p:cNvSpPr txBox="1">
            <a:spLocks noGrp="1"/>
          </p:cNvSpPr>
          <p:nvPr>
            <p:ph type="sldNum" idx="12"/>
          </p:nvPr>
        </p:nvSpPr>
        <p:spPr>
          <a:xfrm>
            <a:off x="8020050" y="6329363"/>
            <a:ext cx="4953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4" name="Google Shape;54;p9"/>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55" name="Google Shape;55;p9"/>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6" name="Google Shape;56;p9"/>
          <p:cNvSpPr txBox="1">
            <a:spLocks noGrp="1"/>
          </p:cNvSpPr>
          <p:nvPr>
            <p:ph type="sldNum" idx="12"/>
          </p:nvPr>
        </p:nvSpPr>
        <p:spPr>
          <a:xfrm>
            <a:off x="8020050" y="6329363"/>
            <a:ext cx="4953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Last Slide" type="blank">
  <p:cSld name="BLANK">
    <p:spTree>
      <p:nvGrpSpPr>
        <p:cNvPr id="1" name="Shape 57"/>
        <p:cNvGrpSpPr/>
        <p:nvPr/>
      </p:nvGrpSpPr>
      <p:grpSpPr>
        <a:xfrm>
          <a:off x="0" y="0"/>
          <a:ext cx="0" cy="0"/>
          <a:chOff x="0" y="0"/>
          <a:chExt cx="0" cy="0"/>
        </a:xfrm>
      </p:grpSpPr>
      <p:pic>
        <p:nvPicPr>
          <p:cNvPr id="58" name="Google Shape;58;p10"/>
          <p:cNvPicPr preferRelativeResize="0"/>
          <p:nvPr/>
        </p:nvPicPr>
        <p:blipFill rotWithShape="1">
          <a:blip r:embed="rId2">
            <a:alphaModFix/>
          </a:blip>
          <a:srcRect/>
          <a:stretch/>
        </p:blipFill>
        <p:spPr>
          <a:xfrm>
            <a:off x="1792288" y="187325"/>
            <a:ext cx="5551487" cy="6670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3" Type="http://schemas.openxmlformats.org/officeDocument/2006/relationships/hyperlink" Target="https://creativecommons.org/licenses/by/4.0/"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8020050" y="6329363"/>
            <a:ext cx="4953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title"/>
          </p:nvPr>
        </p:nvSpPr>
        <p:spPr>
          <a:xfrm>
            <a:off x="628650" y="457200"/>
            <a:ext cx="5686425" cy="1101725"/>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body" idx="1"/>
          </p:nvPr>
        </p:nvSpPr>
        <p:spPr>
          <a:xfrm>
            <a:off x="628650" y="1825625"/>
            <a:ext cx="7886700" cy="4483100"/>
          </a:xfrm>
          <a:prstGeom prst="rect">
            <a:avLst/>
          </a:prstGeom>
          <a:noFill/>
          <a:ln>
            <a:noFill/>
          </a:ln>
        </p:spPr>
        <p:txBody>
          <a:bodyPr spcFirstLastPara="1" wrap="square" lIns="91425" tIns="45700" rIns="91425" bIns="45700"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3" name="Google Shape;13;p1"/>
          <p:cNvSpPr/>
          <p:nvPr/>
        </p:nvSpPr>
        <p:spPr>
          <a:xfrm>
            <a:off x="0" y="90488"/>
            <a:ext cx="138113" cy="276225"/>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b="0" i="0" u="none" strike="noStrike" cap="none">
              <a:solidFill>
                <a:schemeClr val="dk1"/>
              </a:solidFill>
              <a:latin typeface="Calibri"/>
              <a:ea typeface="Calibri"/>
              <a:cs typeface="Calibri"/>
              <a:sym typeface="Calibri"/>
            </a:endParaRPr>
          </a:p>
        </p:txBody>
      </p:sp>
      <p:pic>
        <p:nvPicPr>
          <p:cNvPr id="14" name="Google Shape;14;p1" descr="reative Commons License"/>
          <p:cNvPicPr preferRelativeResize="0"/>
          <p:nvPr/>
        </p:nvPicPr>
        <p:blipFill rotWithShape="1">
          <a:blip r:embed="rId12">
            <a:alphaModFix/>
          </a:blip>
          <a:srcRect/>
          <a:stretch/>
        </p:blipFill>
        <p:spPr>
          <a:xfrm>
            <a:off x="138113" y="6402388"/>
            <a:ext cx="838200" cy="292100"/>
          </a:xfrm>
          <a:prstGeom prst="rect">
            <a:avLst/>
          </a:prstGeom>
          <a:noFill/>
          <a:ln>
            <a:noFill/>
          </a:ln>
        </p:spPr>
      </p:pic>
      <p:sp>
        <p:nvSpPr>
          <p:cNvPr id="15" name="Google Shape;15;p1"/>
          <p:cNvSpPr/>
          <p:nvPr/>
        </p:nvSpPr>
        <p:spPr>
          <a:xfrm>
            <a:off x="976313" y="6415088"/>
            <a:ext cx="5700712" cy="2460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000" b="0" i="0" u="none" strike="noStrike" cap="none">
                <a:solidFill>
                  <a:schemeClr val="dk1"/>
                </a:solidFill>
                <a:latin typeface="Arial"/>
                <a:ea typeface="Arial"/>
                <a:cs typeface="Arial"/>
                <a:sym typeface="Arial"/>
              </a:rPr>
              <a:t>  This document is licensed with a </a:t>
            </a:r>
            <a:r>
              <a:rPr lang="en-US" sz="1000" b="0" i="0" u="sng" strike="noStrike" cap="none">
                <a:solidFill>
                  <a:schemeClr val="hlink"/>
                </a:solidFill>
                <a:latin typeface="Arial"/>
                <a:ea typeface="Arial"/>
                <a:cs typeface="Arial"/>
                <a:sym typeface="Arial"/>
                <a:hlinkClick r:id="rId13"/>
              </a:rPr>
              <a:t>Creative Commons Attribution 4.0 International License</a:t>
            </a:r>
            <a:r>
              <a:rPr lang="en-US" sz="1000" b="0" i="0" u="none" strike="noStrike" cap="none">
                <a:solidFill>
                  <a:schemeClr val="dk1"/>
                </a:solidFill>
                <a:latin typeface="Arial"/>
                <a:ea typeface="Arial"/>
                <a:cs typeface="Arial"/>
                <a:sym typeface="Arial"/>
              </a:rPr>
              <a:t> ©2017 </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zookeeper.apache.or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wiki.apache.org/confluence/display/KAFKA/Powered+B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otoolep/stormkafkamon" TargetMode="External"/><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hyperlink" Target="https://cwiki.apache.org/confluence/display/KAFKA/System+Tool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3" Type="http://schemas.openxmlformats.org/officeDocument/2006/relationships/hyperlink" Target="https://www.apache.org/dyn/closer.cgi?path=/kafka/2.1.0/kafka_2.11-2.1.0.tgz" TargetMode="External"/><Relationship Id="rId4" Type="http://schemas.openxmlformats.org/officeDocument/2006/relationships/hyperlink" Target="https://kafka.apache.org/quickstart"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kafka.apache.org/quickstar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kafka.apache.org/" TargetMode="Externa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2630488" y="3616325"/>
            <a:ext cx="4611687" cy="8032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100"/>
              <a:buNone/>
            </a:pPr>
            <a:r>
              <a:rPr lang="en-US" sz="2200"/>
              <a:t>Window-based Stream Data Analytics with SPARK and Kafka</a:t>
            </a:r>
            <a:endParaRPr sz="2970"/>
          </a:p>
        </p:txBody>
      </p:sp>
      <p:sp>
        <p:nvSpPr>
          <p:cNvPr id="65" name="Google Shape;65;p11"/>
          <p:cNvSpPr txBox="1">
            <a:spLocks noGrp="1"/>
          </p:cNvSpPr>
          <p:nvPr>
            <p:ph type="body" idx="1"/>
          </p:nvPr>
        </p:nvSpPr>
        <p:spPr>
          <a:xfrm>
            <a:off x="2630500" y="4999050"/>
            <a:ext cx="5037300" cy="277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F5597"/>
              </a:buClr>
              <a:buSzPts val="2000"/>
              <a:buNone/>
            </a:pPr>
            <a:r>
              <a:rPr lang="en-US" sz="2000" b="1">
                <a:solidFill>
                  <a:srgbClr val="2F5597"/>
                </a:solidFill>
              </a:rPr>
              <a:t>4. Introduction to Apache Kafka and its setup</a:t>
            </a:r>
            <a:endParaRPr sz="2000" b="1">
              <a:solidFill>
                <a:srgbClr val="2F559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Apache Kafka</a:t>
            </a:r>
            <a:endParaRPr/>
          </a:p>
        </p:txBody>
      </p:sp>
      <p:pic>
        <p:nvPicPr>
          <p:cNvPr id="137" name="Google Shape;137;p18"/>
          <p:cNvPicPr preferRelativeResize="0"/>
          <p:nvPr/>
        </p:nvPicPr>
        <p:blipFill>
          <a:blip r:embed="rId3">
            <a:alphaModFix/>
          </a:blip>
          <a:stretch>
            <a:fillRect/>
          </a:stretch>
        </p:blipFill>
        <p:spPr>
          <a:xfrm>
            <a:off x="1541763" y="3227401"/>
            <a:ext cx="5762625" cy="3086100"/>
          </a:xfrm>
          <a:prstGeom prst="rect">
            <a:avLst/>
          </a:prstGeom>
          <a:noFill/>
          <a:ln>
            <a:noFill/>
          </a:ln>
        </p:spPr>
      </p:pic>
      <p:sp>
        <p:nvSpPr>
          <p:cNvPr id="138" name="Google Shape;138;p18"/>
          <p:cNvSpPr txBox="1"/>
          <p:nvPr/>
        </p:nvSpPr>
        <p:spPr>
          <a:xfrm>
            <a:off x="440425" y="1635850"/>
            <a:ext cx="7965300" cy="1325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Kafka is used as an </a:t>
            </a:r>
            <a:r>
              <a:rPr lang="en-US" sz="1800">
                <a:solidFill>
                  <a:srgbClr val="FF0000"/>
                </a:solidFill>
              </a:rPr>
              <a:t>enterprise messaging</a:t>
            </a:r>
            <a:r>
              <a:rPr lang="en-US" sz="1800"/>
              <a:t> system to decouple source and target systems to exchange data. </a:t>
            </a:r>
            <a:endParaRPr sz="1800"/>
          </a:p>
          <a:p>
            <a:pPr marL="457200" lvl="0" indent="-342900" algn="l" rtl="0">
              <a:spcBef>
                <a:spcPts val="0"/>
              </a:spcBef>
              <a:spcAft>
                <a:spcPts val="0"/>
              </a:spcAft>
              <a:buSzPts val="1800"/>
              <a:buChar char="●"/>
            </a:pPr>
            <a:r>
              <a:rPr lang="en-US" sz="1800"/>
              <a:t>Kafka provides </a:t>
            </a:r>
            <a:r>
              <a:rPr lang="en-US" sz="1800">
                <a:solidFill>
                  <a:srgbClr val="FF0000"/>
                </a:solidFill>
              </a:rPr>
              <a:t>high throughput with partitions</a:t>
            </a:r>
            <a:r>
              <a:rPr lang="en-US" sz="1800"/>
              <a:t> and </a:t>
            </a:r>
            <a:r>
              <a:rPr lang="en-US" sz="1800">
                <a:solidFill>
                  <a:srgbClr val="FF0000"/>
                </a:solidFill>
              </a:rPr>
              <a:t>fault tolerance with replication</a:t>
            </a:r>
            <a:r>
              <a:rPr lang="en-US" sz="1800"/>
              <a:t>.</a:t>
            </a:r>
            <a:endParaRPr sz="1800"/>
          </a:p>
          <a:p>
            <a:pPr marL="0" lvl="0" indent="0" algn="l" rtl="0">
              <a:lnSpc>
                <a:spcPct val="115000"/>
              </a:lnSpc>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Apache Kafka</a:t>
            </a:r>
            <a:endParaRPr/>
          </a:p>
        </p:txBody>
      </p:sp>
      <p:sp>
        <p:nvSpPr>
          <p:cNvPr id="144" name="Google Shape;144;p1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750"/>
              </a:spcBef>
              <a:spcAft>
                <a:spcPts val="0"/>
              </a:spcAft>
              <a:buClr>
                <a:srgbClr val="000000"/>
              </a:buClr>
              <a:buSzPts val="1800"/>
              <a:buChar char="•"/>
            </a:pPr>
            <a:r>
              <a:rPr lang="en-US">
                <a:solidFill>
                  <a:srgbClr val="000000"/>
                </a:solidFill>
              </a:rPr>
              <a:t>Apache Kafka is a </a:t>
            </a:r>
            <a:r>
              <a:rPr lang="en-US">
                <a:solidFill>
                  <a:srgbClr val="FF0000"/>
                </a:solidFill>
              </a:rPr>
              <a:t>distributed publish-subscribe messaging system</a:t>
            </a:r>
            <a:r>
              <a:rPr lang="en-US">
                <a:solidFill>
                  <a:srgbClr val="000000"/>
                </a:solidFill>
              </a:rPr>
              <a:t> and a robust queue that can handle a high amount of data. </a:t>
            </a:r>
            <a:endParaRPr>
              <a:solidFill>
                <a:srgbClr val="000000"/>
              </a:solidFill>
            </a:endParaRPr>
          </a:p>
          <a:p>
            <a:pPr marL="457200" lvl="0" indent="-342900" algn="l" rtl="0">
              <a:lnSpc>
                <a:spcPct val="90000"/>
              </a:lnSpc>
              <a:spcBef>
                <a:spcPts val="0"/>
              </a:spcBef>
              <a:spcAft>
                <a:spcPts val="0"/>
              </a:spcAft>
              <a:buClr>
                <a:srgbClr val="000000"/>
              </a:buClr>
              <a:buSzPts val="1800"/>
              <a:buChar char="•"/>
            </a:pPr>
            <a:r>
              <a:rPr lang="en-US">
                <a:solidFill>
                  <a:srgbClr val="000000"/>
                </a:solidFill>
              </a:rPr>
              <a:t> Kafka maintains feeds of messages in </a:t>
            </a:r>
            <a:r>
              <a:rPr lang="en-US">
                <a:solidFill>
                  <a:srgbClr val="FF0000"/>
                </a:solidFill>
              </a:rPr>
              <a:t>topics</a:t>
            </a:r>
            <a:r>
              <a:rPr lang="en-US">
                <a:solidFill>
                  <a:srgbClr val="000000"/>
                </a:solidFill>
              </a:rPr>
              <a:t>. Producers write data to topics and consumers read from topics. Since Kafka is a distributed system, topics are partitioned and replicated across multiple nodes.</a:t>
            </a:r>
            <a:endParaRPr>
              <a:solidFill>
                <a:srgbClr val="000000"/>
              </a:solidFill>
            </a:endParaRPr>
          </a:p>
        </p:txBody>
      </p:sp>
      <p:sp>
        <p:nvSpPr>
          <p:cNvPr id="145" name="Google Shape;145;p19"/>
          <p:cNvSpPr/>
          <p:nvPr/>
        </p:nvSpPr>
        <p:spPr>
          <a:xfrm>
            <a:off x="1203800" y="4095350"/>
            <a:ext cx="1386300" cy="5349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Producer </a:t>
            </a:r>
            <a:endParaRPr/>
          </a:p>
        </p:txBody>
      </p:sp>
      <p:sp>
        <p:nvSpPr>
          <p:cNvPr id="146" name="Google Shape;146;p19"/>
          <p:cNvSpPr/>
          <p:nvPr/>
        </p:nvSpPr>
        <p:spPr>
          <a:xfrm>
            <a:off x="1203800" y="5232675"/>
            <a:ext cx="1386300" cy="5349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Producer </a:t>
            </a:r>
            <a:endParaRPr/>
          </a:p>
        </p:txBody>
      </p:sp>
      <p:sp>
        <p:nvSpPr>
          <p:cNvPr id="147" name="Google Shape;147;p19"/>
          <p:cNvSpPr/>
          <p:nvPr/>
        </p:nvSpPr>
        <p:spPr>
          <a:xfrm>
            <a:off x="3684350" y="3900800"/>
            <a:ext cx="1933500" cy="20184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Kafka</a:t>
            </a:r>
            <a:endParaRPr sz="1800" b="1"/>
          </a:p>
          <a:p>
            <a:pPr marL="0" lvl="0" indent="0" algn="ctr" rtl="0">
              <a:spcBef>
                <a:spcPts val="0"/>
              </a:spcBef>
              <a:spcAft>
                <a:spcPts val="0"/>
              </a:spcAft>
              <a:buNone/>
            </a:pPr>
            <a:r>
              <a:rPr lang="en-US" sz="1800" b="1"/>
              <a:t>Cluster</a:t>
            </a:r>
            <a:endParaRPr sz="1800" b="1"/>
          </a:p>
        </p:txBody>
      </p:sp>
      <p:sp>
        <p:nvSpPr>
          <p:cNvPr id="148" name="Google Shape;148;p19"/>
          <p:cNvSpPr/>
          <p:nvPr/>
        </p:nvSpPr>
        <p:spPr>
          <a:xfrm>
            <a:off x="6499700" y="3900800"/>
            <a:ext cx="1386300" cy="534900"/>
          </a:xfrm>
          <a:prstGeom prst="roundRect">
            <a:avLst>
              <a:gd name="adj" fmla="val 16667"/>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Consumer </a:t>
            </a:r>
            <a:endParaRPr/>
          </a:p>
        </p:txBody>
      </p:sp>
      <p:sp>
        <p:nvSpPr>
          <p:cNvPr id="149" name="Google Shape;149;p19"/>
          <p:cNvSpPr/>
          <p:nvPr/>
        </p:nvSpPr>
        <p:spPr>
          <a:xfrm>
            <a:off x="6499700" y="4782775"/>
            <a:ext cx="1386300" cy="534900"/>
          </a:xfrm>
          <a:prstGeom prst="roundRect">
            <a:avLst>
              <a:gd name="adj" fmla="val 16667"/>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Consumer</a:t>
            </a:r>
            <a:r>
              <a:rPr lang="en-US"/>
              <a:t> </a:t>
            </a:r>
            <a:endParaRPr/>
          </a:p>
        </p:txBody>
      </p:sp>
      <p:sp>
        <p:nvSpPr>
          <p:cNvPr id="150" name="Google Shape;150;p19"/>
          <p:cNvSpPr/>
          <p:nvPr/>
        </p:nvSpPr>
        <p:spPr>
          <a:xfrm>
            <a:off x="6499700" y="5664750"/>
            <a:ext cx="1386300" cy="534900"/>
          </a:xfrm>
          <a:prstGeom prst="roundRect">
            <a:avLst>
              <a:gd name="adj" fmla="val 16667"/>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Consumer</a:t>
            </a:r>
            <a:r>
              <a:rPr lang="en-US"/>
              <a:t> </a:t>
            </a:r>
            <a:endParaRPr/>
          </a:p>
        </p:txBody>
      </p:sp>
      <p:cxnSp>
        <p:nvCxnSpPr>
          <p:cNvPr id="151" name="Google Shape;151;p19"/>
          <p:cNvCxnSpPr>
            <a:stCxn id="145" idx="3"/>
          </p:cNvCxnSpPr>
          <p:nvPr/>
        </p:nvCxnSpPr>
        <p:spPr>
          <a:xfrm rot="10800000" flipH="1">
            <a:off x="2590100" y="4350800"/>
            <a:ext cx="1094400" cy="12000"/>
          </a:xfrm>
          <a:prstGeom prst="straightConnector1">
            <a:avLst/>
          </a:prstGeom>
          <a:noFill/>
          <a:ln w="9525" cap="flat" cmpd="sng">
            <a:solidFill>
              <a:schemeClr val="dk2"/>
            </a:solidFill>
            <a:prstDash val="solid"/>
            <a:round/>
            <a:headEnd type="none" w="med" len="med"/>
            <a:tailEnd type="triangle" w="med" len="med"/>
          </a:ln>
        </p:spPr>
      </p:cxnSp>
      <p:cxnSp>
        <p:nvCxnSpPr>
          <p:cNvPr id="152" name="Google Shape;152;p19"/>
          <p:cNvCxnSpPr>
            <a:stCxn id="145" idx="3"/>
            <a:endCxn id="147" idx="1"/>
          </p:cNvCxnSpPr>
          <p:nvPr/>
        </p:nvCxnSpPr>
        <p:spPr>
          <a:xfrm>
            <a:off x="2590100" y="4362800"/>
            <a:ext cx="1094400" cy="547200"/>
          </a:xfrm>
          <a:prstGeom prst="straightConnector1">
            <a:avLst/>
          </a:prstGeom>
          <a:noFill/>
          <a:ln w="9525" cap="flat" cmpd="sng">
            <a:solidFill>
              <a:schemeClr val="dk2"/>
            </a:solidFill>
            <a:prstDash val="solid"/>
            <a:round/>
            <a:headEnd type="none" w="med" len="med"/>
            <a:tailEnd type="triangle" w="med" len="med"/>
          </a:ln>
        </p:spPr>
      </p:cxnSp>
      <p:cxnSp>
        <p:nvCxnSpPr>
          <p:cNvPr id="153" name="Google Shape;153;p19"/>
          <p:cNvCxnSpPr>
            <a:stCxn id="145" idx="3"/>
          </p:cNvCxnSpPr>
          <p:nvPr/>
        </p:nvCxnSpPr>
        <p:spPr>
          <a:xfrm>
            <a:off x="2590100" y="4362800"/>
            <a:ext cx="1094400" cy="1155300"/>
          </a:xfrm>
          <a:prstGeom prst="straightConnector1">
            <a:avLst/>
          </a:prstGeom>
          <a:noFill/>
          <a:ln w="9525" cap="flat" cmpd="sng">
            <a:solidFill>
              <a:schemeClr val="dk2"/>
            </a:solidFill>
            <a:prstDash val="solid"/>
            <a:round/>
            <a:headEnd type="none" w="med" len="med"/>
            <a:tailEnd type="triangle" w="med" len="med"/>
          </a:ln>
        </p:spPr>
      </p:cxnSp>
      <p:cxnSp>
        <p:nvCxnSpPr>
          <p:cNvPr id="154" name="Google Shape;154;p19"/>
          <p:cNvCxnSpPr>
            <a:stCxn id="146" idx="3"/>
          </p:cNvCxnSpPr>
          <p:nvPr/>
        </p:nvCxnSpPr>
        <p:spPr>
          <a:xfrm rot="10800000" flipH="1">
            <a:off x="2590100" y="4362825"/>
            <a:ext cx="1106400" cy="1137300"/>
          </a:xfrm>
          <a:prstGeom prst="straightConnector1">
            <a:avLst/>
          </a:prstGeom>
          <a:noFill/>
          <a:ln w="9525" cap="flat" cmpd="sng">
            <a:solidFill>
              <a:schemeClr val="dk2"/>
            </a:solidFill>
            <a:prstDash val="solid"/>
            <a:round/>
            <a:headEnd type="none" w="med" len="med"/>
            <a:tailEnd type="triangle" w="med" len="med"/>
          </a:ln>
        </p:spPr>
      </p:cxnSp>
      <p:cxnSp>
        <p:nvCxnSpPr>
          <p:cNvPr id="155" name="Google Shape;155;p19"/>
          <p:cNvCxnSpPr>
            <a:stCxn id="146" idx="3"/>
            <a:endCxn id="147" idx="1"/>
          </p:cNvCxnSpPr>
          <p:nvPr/>
        </p:nvCxnSpPr>
        <p:spPr>
          <a:xfrm rot="10800000" flipH="1">
            <a:off x="2590100" y="4910025"/>
            <a:ext cx="1094400" cy="590100"/>
          </a:xfrm>
          <a:prstGeom prst="straightConnector1">
            <a:avLst/>
          </a:prstGeom>
          <a:noFill/>
          <a:ln w="9525" cap="flat" cmpd="sng">
            <a:solidFill>
              <a:schemeClr val="dk2"/>
            </a:solidFill>
            <a:prstDash val="solid"/>
            <a:round/>
            <a:headEnd type="none" w="med" len="med"/>
            <a:tailEnd type="triangle" w="med" len="med"/>
          </a:ln>
        </p:spPr>
      </p:cxnSp>
      <p:cxnSp>
        <p:nvCxnSpPr>
          <p:cNvPr id="156" name="Google Shape;156;p19"/>
          <p:cNvCxnSpPr>
            <a:stCxn id="146" idx="3"/>
          </p:cNvCxnSpPr>
          <p:nvPr/>
        </p:nvCxnSpPr>
        <p:spPr>
          <a:xfrm>
            <a:off x="2590100" y="5500125"/>
            <a:ext cx="1094400" cy="5700"/>
          </a:xfrm>
          <a:prstGeom prst="straightConnector1">
            <a:avLst/>
          </a:prstGeom>
          <a:noFill/>
          <a:ln w="9525" cap="flat" cmpd="sng">
            <a:solidFill>
              <a:schemeClr val="dk2"/>
            </a:solidFill>
            <a:prstDash val="solid"/>
            <a:round/>
            <a:headEnd type="none" w="med" len="med"/>
            <a:tailEnd type="triangle" w="med" len="med"/>
          </a:ln>
        </p:spPr>
      </p:cxnSp>
      <p:cxnSp>
        <p:nvCxnSpPr>
          <p:cNvPr id="157" name="Google Shape;157;p19"/>
          <p:cNvCxnSpPr>
            <a:endCxn id="148" idx="1"/>
          </p:cNvCxnSpPr>
          <p:nvPr/>
        </p:nvCxnSpPr>
        <p:spPr>
          <a:xfrm rot="10800000" flipH="1">
            <a:off x="5630000" y="4168250"/>
            <a:ext cx="869700" cy="121800"/>
          </a:xfrm>
          <a:prstGeom prst="straightConnector1">
            <a:avLst/>
          </a:prstGeom>
          <a:noFill/>
          <a:ln w="9525" cap="flat" cmpd="sng">
            <a:solidFill>
              <a:schemeClr val="dk2"/>
            </a:solidFill>
            <a:prstDash val="solid"/>
            <a:round/>
            <a:headEnd type="none" w="med" len="med"/>
            <a:tailEnd type="triangle" w="med" len="med"/>
          </a:ln>
        </p:spPr>
      </p:cxnSp>
      <p:cxnSp>
        <p:nvCxnSpPr>
          <p:cNvPr id="158" name="Google Shape;158;p19"/>
          <p:cNvCxnSpPr>
            <a:stCxn id="147" idx="3"/>
            <a:endCxn id="149" idx="1"/>
          </p:cNvCxnSpPr>
          <p:nvPr/>
        </p:nvCxnSpPr>
        <p:spPr>
          <a:xfrm>
            <a:off x="5617850" y="4910000"/>
            <a:ext cx="882000" cy="140100"/>
          </a:xfrm>
          <a:prstGeom prst="straightConnector1">
            <a:avLst/>
          </a:prstGeom>
          <a:noFill/>
          <a:ln w="9525" cap="flat" cmpd="sng">
            <a:solidFill>
              <a:schemeClr val="dk2"/>
            </a:solidFill>
            <a:prstDash val="solid"/>
            <a:round/>
            <a:headEnd type="none" w="med" len="med"/>
            <a:tailEnd type="triangle" w="med" len="med"/>
          </a:ln>
        </p:spPr>
      </p:cxnSp>
      <p:cxnSp>
        <p:nvCxnSpPr>
          <p:cNvPr id="159" name="Google Shape;159;p19"/>
          <p:cNvCxnSpPr>
            <a:endCxn id="150" idx="1"/>
          </p:cNvCxnSpPr>
          <p:nvPr/>
        </p:nvCxnSpPr>
        <p:spPr>
          <a:xfrm>
            <a:off x="5617700" y="5688300"/>
            <a:ext cx="882000" cy="243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Apache Kafka</a:t>
            </a:r>
            <a:endParaRPr/>
          </a:p>
        </p:txBody>
      </p:sp>
      <p:sp>
        <p:nvSpPr>
          <p:cNvPr id="165" name="Google Shape;165;p2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750"/>
              </a:spcBef>
              <a:spcAft>
                <a:spcPts val="0"/>
              </a:spcAft>
              <a:buNone/>
            </a:pPr>
            <a:endParaRPr>
              <a:solidFill>
                <a:srgbClr val="000000"/>
              </a:solidFill>
            </a:endParaRPr>
          </a:p>
        </p:txBody>
      </p:sp>
      <p:sp>
        <p:nvSpPr>
          <p:cNvPr id="166" name="Google Shape;166;p20"/>
          <p:cNvSpPr/>
          <p:nvPr/>
        </p:nvSpPr>
        <p:spPr>
          <a:xfrm>
            <a:off x="795275" y="3010375"/>
            <a:ext cx="1386300" cy="5349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Producer </a:t>
            </a:r>
            <a:endParaRPr/>
          </a:p>
        </p:txBody>
      </p:sp>
      <p:sp>
        <p:nvSpPr>
          <p:cNvPr id="167" name="Google Shape;167;p20"/>
          <p:cNvSpPr/>
          <p:nvPr/>
        </p:nvSpPr>
        <p:spPr>
          <a:xfrm>
            <a:off x="741725" y="4186975"/>
            <a:ext cx="1386300" cy="5349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Producer </a:t>
            </a:r>
            <a:endParaRPr/>
          </a:p>
        </p:txBody>
      </p:sp>
      <p:sp>
        <p:nvSpPr>
          <p:cNvPr id="168" name="Google Shape;168;p20"/>
          <p:cNvSpPr/>
          <p:nvPr/>
        </p:nvSpPr>
        <p:spPr>
          <a:xfrm>
            <a:off x="4985425" y="2168575"/>
            <a:ext cx="1520100" cy="3495300"/>
          </a:xfrm>
          <a:prstGeom prst="roundRect">
            <a:avLst>
              <a:gd name="adj" fmla="val 16667"/>
            </a:avLst>
          </a:prstGeom>
          <a:solidFill>
            <a:srgbClr val="FFF2CC"/>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p>
        </p:txBody>
      </p:sp>
      <p:sp>
        <p:nvSpPr>
          <p:cNvPr id="169" name="Google Shape;169;p20"/>
          <p:cNvSpPr/>
          <p:nvPr/>
        </p:nvSpPr>
        <p:spPr>
          <a:xfrm>
            <a:off x="7033100" y="2681600"/>
            <a:ext cx="1386300" cy="534900"/>
          </a:xfrm>
          <a:prstGeom prst="roundRect">
            <a:avLst>
              <a:gd name="adj" fmla="val 16667"/>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Consumer </a:t>
            </a:r>
            <a:endParaRPr/>
          </a:p>
        </p:txBody>
      </p:sp>
      <p:sp>
        <p:nvSpPr>
          <p:cNvPr id="170" name="Google Shape;170;p20"/>
          <p:cNvSpPr/>
          <p:nvPr/>
        </p:nvSpPr>
        <p:spPr>
          <a:xfrm>
            <a:off x="7033100" y="3563575"/>
            <a:ext cx="1386300" cy="534900"/>
          </a:xfrm>
          <a:prstGeom prst="roundRect">
            <a:avLst>
              <a:gd name="adj" fmla="val 16667"/>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Consumer</a:t>
            </a:r>
            <a:r>
              <a:rPr lang="en-US"/>
              <a:t> </a:t>
            </a:r>
            <a:endParaRPr/>
          </a:p>
        </p:txBody>
      </p:sp>
      <p:sp>
        <p:nvSpPr>
          <p:cNvPr id="171" name="Google Shape;171;p20"/>
          <p:cNvSpPr/>
          <p:nvPr/>
        </p:nvSpPr>
        <p:spPr>
          <a:xfrm>
            <a:off x="7033100" y="4445550"/>
            <a:ext cx="1386300" cy="534900"/>
          </a:xfrm>
          <a:prstGeom prst="roundRect">
            <a:avLst>
              <a:gd name="adj" fmla="val 16667"/>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Consumer</a:t>
            </a:r>
            <a:r>
              <a:rPr lang="en-US"/>
              <a:t> </a:t>
            </a:r>
            <a:endParaRPr/>
          </a:p>
        </p:txBody>
      </p:sp>
      <p:sp>
        <p:nvSpPr>
          <p:cNvPr id="172" name="Google Shape;172;p20"/>
          <p:cNvSpPr/>
          <p:nvPr/>
        </p:nvSpPr>
        <p:spPr>
          <a:xfrm>
            <a:off x="2709150" y="2168575"/>
            <a:ext cx="1520100" cy="3495300"/>
          </a:xfrm>
          <a:prstGeom prst="roundRect">
            <a:avLst>
              <a:gd name="adj" fmla="val 16667"/>
            </a:avLst>
          </a:prstGeom>
          <a:solidFill>
            <a:srgbClr val="FFF2CC"/>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p>
        </p:txBody>
      </p:sp>
      <p:sp>
        <p:nvSpPr>
          <p:cNvPr id="173" name="Google Shape;173;p20"/>
          <p:cNvSpPr txBox="1"/>
          <p:nvPr/>
        </p:nvSpPr>
        <p:spPr>
          <a:xfrm>
            <a:off x="3043125" y="1791500"/>
            <a:ext cx="823500" cy="42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Topics</a:t>
            </a:r>
            <a:endParaRPr b="1"/>
          </a:p>
        </p:txBody>
      </p:sp>
      <p:sp>
        <p:nvSpPr>
          <p:cNvPr id="174" name="Google Shape;174;p20"/>
          <p:cNvSpPr txBox="1"/>
          <p:nvPr/>
        </p:nvSpPr>
        <p:spPr>
          <a:xfrm>
            <a:off x="5061625" y="1793050"/>
            <a:ext cx="1471200" cy="42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Kafka Brokers</a:t>
            </a:r>
            <a:endParaRPr b="1"/>
          </a:p>
        </p:txBody>
      </p:sp>
      <p:sp>
        <p:nvSpPr>
          <p:cNvPr id="175" name="Google Shape;175;p20"/>
          <p:cNvSpPr/>
          <p:nvPr/>
        </p:nvSpPr>
        <p:spPr>
          <a:xfrm>
            <a:off x="2885050" y="2691325"/>
            <a:ext cx="1167325" cy="425700"/>
          </a:xfrm>
          <a:prstGeom prst="flowChartMagneticDrum">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0   1</a:t>
            </a:r>
            <a:endParaRPr/>
          </a:p>
        </p:txBody>
      </p:sp>
      <p:sp>
        <p:nvSpPr>
          <p:cNvPr id="176" name="Google Shape;176;p20"/>
          <p:cNvSpPr/>
          <p:nvPr/>
        </p:nvSpPr>
        <p:spPr>
          <a:xfrm>
            <a:off x="2885538" y="3591150"/>
            <a:ext cx="1167325" cy="425700"/>
          </a:xfrm>
          <a:prstGeom prst="flowChartMagneticDrum">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t>0 1 2</a:t>
            </a:r>
            <a:endParaRPr sz="1200"/>
          </a:p>
        </p:txBody>
      </p:sp>
      <p:sp>
        <p:nvSpPr>
          <p:cNvPr id="177" name="Google Shape;177;p20"/>
          <p:cNvSpPr/>
          <p:nvPr/>
        </p:nvSpPr>
        <p:spPr>
          <a:xfrm>
            <a:off x="2860275" y="4619025"/>
            <a:ext cx="1167325" cy="425700"/>
          </a:xfrm>
          <a:prstGeom prst="flowChartMagneticDrum">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0</a:t>
            </a:r>
            <a:endParaRPr/>
          </a:p>
        </p:txBody>
      </p:sp>
      <p:sp>
        <p:nvSpPr>
          <p:cNvPr id="178" name="Google Shape;178;p20"/>
          <p:cNvSpPr txBox="1"/>
          <p:nvPr/>
        </p:nvSpPr>
        <p:spPr>
          <a:xfrm>
            <a:off x="2966925" y="2328975"/>
            <a:ext cx="1060800" cy="2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Partition 1</a:t>
            </a:r>
            <a:endParaRPr/>
          </a:p>
        </p:txBody>
      </p:sp>
      <p:sp>
        <p:nvSpPr>
          <p:cNvPr id="179" name="Google Shape;179;p20"/>
          <p:cNvSpPr txBox="1"/>
          <p:nvPr/>
        </p:nvSpPr>
        <p:spPr>
          <a:xfrm>
            <a:off x="2966925" y="3243375"/>
            <a:ext cx="1060800" cy="2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Partition 2</a:t>
            </a:r>
            <a:endParaRPr/>
          </a:p>
        </p:txBody>
      </p:sp>
      <p:sp>
        <p:nvSpPr>
          <p:cNvPr id="180" name="Google Shape;180;p20"/>
          <p:cNvSpPr txBox="1"/>
          <p:nvPr/>
        </p:nvSpPr>
        <p:spPr>
          <a:xfrm>
            <a:off x="2966925" y="4310175"/>
            <a:ext cx="1060800" cy="2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Partition 3</a:t>
            </a:r>
            <a:endParaRPr/>
          </a:p>
        </p:txBody>
      </p:sp>
      <p:sp>
        <p:nvSpPr>
          <p:cNvPr id="181" name="Google Shape;181;p20"/>
          <p:cNvSpPr/>
          <p:nvPr/>
        </p:nvSpPr>
        <p:spPr>
          <a:xfrm>
            <a:off x="5061750" y="2435150"/>
            <a:ext cx="1337400" cy="76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900" b="1"/>
              <a:t>Server 1</a:t>
            </a:r>
            <a:endParaRPr sz="900" b="1"/>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2" name="Google Shape;182;p20"/>
          <p:cNvSpPr/>
          <p:nvPr/>
        </p:nvSpPr>
        <p:spPr>
          <a:xfrm>
            <a:off x="5061625" y="3578150"/>
            <a:ext cx="1337400" cy="76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900" b="1"/>
              <a:t>Server 2</a:t>
            </a:r>
            <a:endParaRPr sz="900" b="1"/>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3" name="Google Shape;183;p20"/>
          <p:cNvSpPr/>
          <p:nvPr/>
        </p:nvSpPr>
        <p:spPr>
          <a:xfrm>
            <a:off x="5061625" y="4721150"/>
            <a:ext cx="1261200" cy="76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900" b="1"/>
              <a:t>Server 3</a:t>
            </a:r>
            <a:endParaRPr sz="900" b="1"/>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4" name="Google Shape;184;p20"/>
          <p:cNvSpPr/>
          <p:nvPr/>
        </p:nvSpPr>
        <p:spPr>
          <a:xfrm>
            <a:off x="5079475" y="2903700"/>
            <a:ext cx="620150" cy="213325"/>
          </a:xfrm>
          <a:prstGeom prst="flowChartMagneticDrum">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700" b="1"/>
              <a:t>p1</a:t>
            </a:r>
            <a:endParaRPr sz="700" b="1"/>
          </a:p>
        </p:txBody>
      </p:sp>
      <p:sp>
        <p:nvSpPr>
          <p:cNvPr id="185" name="Google Shape;185;p20"/>
          <p:cNvSpPr/>
          <p:nvPr/>
        </p:nvSpPr>
        <p:spPr>
          <a:xfrm>
            <a:off x="5079450" y="4016850"/>
            <a:ext cx="620150" cy="213325"/>
          </a:xfrm>
          <a:prstGeom prst="flowChartMagneticDrum">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600" b="1"/>
              <a:t>P2</a:t>
            </a:r>
            <a:endParaRPr sz="600" b="1"/>
          </a:p>
        </p:txBody>
      </p:sp>
      <p:sp>
        <p:nvSpPr>
          <p:cNvPr id="186" name="Google Shape;186;p20"/>
          <p:cNvSpPr/>
          <p:nvPr/>
        </p:nvSpPr>
        <p:spPr>
          <a:xfrm>
            <a:off x="5082700" y="5126625"/>
            <a:ext cx="620150" cy="213325"/>
          </a:xfrm>
          <a:prstGeom prst="flowChartMagneticDrum">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700" b="1"/>
              <a:t>p3</a:t>
            </a:r>
            <a:endParaRPr sz="700" b="1"/>
          </a:p>
        </p:txBody>
      </p:sp>
      <p:sp>
        <p:nvSpPr>
          <p:cNvPr id="187" name="Google Shape;187;p20"/>
          <p:cNvSpPr/>
          <p:nvPr/>
        </p:nvSpPr>
        <p:spPr>
          <a:xfrm>
            <a:off x="5775800" y="2745625"/>
            <a:ext cx="547200" cy="3714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700" b="1"/>
              <a:t>Replica</a:t>
            </a:r>
            <a:endParaRPr sz="700" b="1"/>
          </a:p>
          <a:p>
            <a:pPr marL="0" lvl="0" indent="0" algn="l" rtl="0">
              <a:spcBef>
                <a:spcPts val="0"/>
              </a:spcBef>
              <a:spcAft>
                <a:spcPts val="0"/>
              </a:spcAft>
              <a:buNone/>
            </a:pPr>
            <a:r>
              <a:rPr lang="en-US" sz="700" b="1"/>
              <a:t>1</a:t>
            </a:r>
            <a:endParaRPr sz="700" b="1"/>
          </a:p>
        </p:txBody>
      </p:sp>
      <p:sp>
        <p:nvSpPr>
          <p:cNvPr id="188" name="Google Shape;188;p20"/>
          <p:cNvSpPr/>
          <p:nvPr/>
        </p:nvSpPr>
        <p:spPr>
          <a:xfrm>
            <a:off x="5775800" y="3888625"/>
            <a:ext cx="547200" cy="3714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700" b="1"/>
              <a:t>Replica</a:t>
            </a:r>
            <a:endParaRPr sz="700" b="1"/>
          </a:p>
          <a:p>
            <a:pPr marL="0" lvl="0" indent="0" algn="l" rtl="0">
              <a:spcBef>
                <a:spcPts val="0"/>
              </a:spcBef>
              <a:spcAft>
                <a:spcPts val="0"/>
              </a:spcAft>
              <a:buNone/>
            </a:pPr>
            <a:r>
              <a:rPr lang="en-US" sz="700" b="1"/>
              <a:t>2</a:t>
            </a:r>
            <a:endParaRPr sz="700" b="1"/>
          </a:p>
        </p:txBody>
      </p:sp>
      <p:sp>
        <p:nvSpPr>
          <p:cNvPr id="189" name="Google Shape;189;p20"/>
          <p:cNvSpPr/>
          <p:nvPr/>
        </p:nvSpPr>
        <p:spPr>
          <a:xfrm>
            <a:off x="5775800" y="5031625"/>
            <a:ext cx="547200" cy="3714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700" b="1"/>
              <a:t>Replica</a:t>
            </a:r>
            <a:endParaRPr sz="700" b="1"/>
          </a:p>
          <a:p>
            <a:pPr marL="0" lvl="0" indent="0" algn="l" rtl="0">
              <a:spcBef>
                <a:spcPts val="0"/>
              </a:spcBef>
              <a:spcAft>
                <a:spcPts val="0"/>
              </a:spcAft>
              <a:buNone/>
            </a:pPr>
            <a:r>
              <a:rPr lang="en-US" sz="700" b="1"/>
              <a:t>3</a:t>
            </a:r>
            <a:endParaRPr sz="700" b="1"/>
          </a:p>
        </p:txBody>
      </p:sp>
      <p:cxnSp>
        <p:nvCxnSpPr>
          <p:cNvPr id="190" name="Google Shape;190;p20"/>
          <p:cNvCxnSpPr>
            <a:stCxn id="166" idx="3"/>
            <a:endCxn id="175" idx="1"/>
          </p:cNvCxnSpPr>
          <p:nvPr/>
        </p:nvCxnSpPr>
        <p:spPr>
          <a:xfrm rot="10800000" flipH="1">
            <a:off x="2181575" y="2904325"/>
            <a:ext cx="703500" cy="373500"/>
          </a:xfrm>
          <a:prstGeom prst="straightConnector1">
            <a:avLst/>
          </a:prstGeom>
          <a:noFill/>
          <a:ln w="28575" cap="flat" cmpd="sng">
            <a:solidFill>
              <a:schemeClr val="dk2"/>
            </a:solidFill>
            <a:prstDash val="dash"/>
            <a:round/>
            <a:headEnd type="none" w="med" len="med"/>
            <a:tailEnd type="triangle" w="med" len="med"/>
          </a:ln>
        </p:spPr>
      </p:cxnSp>
      <p:cxnSp>
        <p:nvCxnSpPr>
          <p:cNvPr id="191" name="Google Shape;191;p20"/>
          <p:cNvCxnSpPr>
            <a:stCxn id="166" idx="3"/>
            <a:endCxn id="176" idx="1"/>
          </p:cNvCxnSpPr>
          <p:nvPr/>
        </p:nvCxnSpPr>
        <p:spPr>
          <a:xfrm>
            <a:off x="2181575" y="3277825"/>
            <a:ext cx="704100" cy="526200"/>
          </a:xfrm>
          <a:prstGeom prst="straightConnector1">
            <a:avLst/>
          </a:prstGeom>
          <a:noFill/>
          <a:ln w="28575" cap="flat" cmpd="sng">
            <a:solidFill>
              <a:schemeClr val="dk2"/>
            </a:solidFill>
            <a:prstDash val="dash"/>
            <a:round/>
            <a:headEnd type="none" w="med" len="med"/>
            <a:tailEnd type="triangle" w="med" len="med"/>
          </a:ln>
        </p:spPr>
      </p:cxnSp>
      <p:cxnSp>
        <p:nvCxnSpPr>
          <p:cNvPr id="192" name="Google Shape;192;p20"/>
          <p:cNvCxnSpPr>
            <a:stCxn id="167" idx="3"/>
            <a:endCxn id="177" idx="1"/>
          </p:cNvCxnSpPr>
          <p:nvPr/>
        </p:nvCxnSpPr>
        <p:spPr>
          <a:xfrm>
            <a:off x="2128025" y="4454425"/>
            <a:ext cx="732300" cy="377400"/>
          </a:xfrm>
          <a:prstGeom prst="straightConnector1">
            <a:avLst/>
          </a:prstGeom>
          <a:noFill/>
          <a:ln w="28575" cap="flat" cmpd="sng">
            <a:solidFill>
              <a:schemeClr val="dk2"/>
            </a:solidFill>
            <a:prstDash val="dash"/>
            <a:round/>
            <a:headEnd type="none" w="med" len="med"/>
            <a:tailEnd type="triangle" w="med" len="med"/>
          </a:ln>
        </p:spPr>
      </p:cxnSp>
      <p:cxnSp>
        <p:nvCxnSpPr>
          <p:cNvPr id="193" name="Google Shape;193;p20"/>
          <p:cNvCxnSpPr>
            <a:stCxn id="175" idx="4"/>
            <a:endCxn id="184" idx="1"/>
          </p:cNvCxnSpPr>
          <p:nvPr/>
        </p:nvCxnSpPr>
        <p:spPr>
          <a:xfrm>
            <a:off x="4052375" y="2904175"/>
            <a:ext cx="1027200" cy="106200"/>
          </a:xfrm>
          <a:prstGeom prst="straightConnector1">
            <a:avLst/>
          </a:prstGeom>
          <a:noFill/>
          <a:ln w="28575" cap="flat" cmpd="sng">
            <a:solidFill>
              <a:schemeClr val="dk2"/>
            </a:solidFill>
            <a:prstDash val="dash"/>
            <a:round/>
            <a:headEnd type="none" w="med" len="med"/>
            <a:tailEnd type="triangle" w="med" len="med"/>
          </a:ln>
        </p:spPr>
      </p:cxnSp>
      <p:cxnSp>
        <p:nvCxnSpPr>
          <p:cNvPr id="194" name="Google Shape;194;p20"/>
          <p:cNvCxnSpPr>
            <a:stCxn id="176" idx="4"/>
            <a:endCxn id="185" idx="1"/>
          </p:cNvCxnSpPr>
          <p:nvPr/>
        </p:nvCxnSpPr>
        <p:spPr>
          <a:xfrm>
            <a:off x="4052863" y="3804000"/>
            <a:ext cx="1026600" cy="319500"/>
          </a:xfrm>
          <a:prstGeom prst="straightConnector1">
            <a:avLst/>
          </a:prstGeom>
          <a:noFill/>
          <a:ln w="28575" cap="flat" cmpd="sng">
            <a:solidFill>
              <a:schemeClr val="dk2"/>
            </a:solidFill>
            <a:prstDash val="dash"/>
            <a:round/>
            <a:headEnd type="none" w="med" len="med"/>
            <a:tailEnd type="triangle" w="med" len="med"/>
          </a:ln>
        </p:spPr>
      </p:cxnSp>
      <p:cxnSp>
        <p:nvCxnSpPr>
          <p:cNvPr id="195" name="Google Shape;195;p20"/>
          <p:cNvCxnSpPr>
            <a:stCxn id="177" idx="4"/>
            <a:endCxn id="186" idx="2"/>
          </p:cNvCxnSpPr>
          <p:nvPr/>
        </p:nvCxnSpPr>
        <p:spPr>
          <a:xfrm>
            <a:off x="4027600" y="4831875"/>
            <a:ext cx="1365300" cy="508200"/>
          </a:xfrm>
          <a:prstGeom prst="straightConnector1">
            <a:avLst/>
          </a:prstGeom>
          <a:noFill/>
          <a:ln w="28575" cap="flat" cmpd="sng">
            <a:solidFill>
              <a:schemeClr val="dk2"/>
            </a:solidFill>
            <a:prstDash val="dash"/>
            <a:round/>
            <a:headEnd type="none" w="med" len="med"/>
            <a:tailEnd type="triangle" w="med" len="med"/>
          </a:ln>
        </p:spPr>
      </p:cxnSp>
      <p:cxnSp>
        <p:nvCxnSpPr>
          <p:cNvPr id="196" name="Google Shape;196;p20"/>
          <p:cNvCxnSpPr>
            <a:stCxn id="181" idx="3"/>
            <a:endCxn id="169" idx="1"/>
          </p:cNvCxnSpPr>
          <p:nvPr/>
        </p:nvCxnSpPr>
        <p:spPr>
          <a:xfrm>
            <a:off x="6399150" y="2818100"/>
            <a:ext cx="633900" cy="131100"/>
          </a:xfrm>
          <a:prstGeom prst="straightConnector1">
            <a:avLst/>
          </a:prstGeom>
          <a:noFill/>
          <a:ln w="28575" cap="flat" cmpd="sng">
            <a:solidFill>
              <a:schemeClr val="dk2"/>
            </a:solidFill>
            <a:prstDash val="dash"/>
            <a:round/>
            <a:headEnd type="none" w="med" len="med"/>
            <a:tailEnd type="triangle" w="med" len="med"/>
          </a:ln>
        </p:spPr>
      </p:cxnSp>
      <p:cxnSp>
        <p:nvCxnSpPr>
          <p:cNvPr id="197" name="Google Shape;197;p20"/>
          <p:cNvCxnSpPr>
            <a:stCxn id="182" idx="3"/>
            <a:endCxn id="170" idx="1"/>
          </p:cNvCxnSpPr>
          <p:nvPr/>
        </p:nvCxnSpPr>
        <p:spPr>
          <a:xfrm rot="10800000" flipH="1">
            <a:off x="6399025" y="3830900"/>
            <a:ext cx="634200" cy="130200"/>
          </a:xfrm>
          <a:prstGeom prst="straightConnector1">
            <a:avLst/>
          </a:prstGeom>
          <a:noFill/>
          <a:ln w="28575" cap="flat" cmpd="sng">
            <a:solidFill>
              <a:schemeClr val="dk2"/>
            </a:solidFill>
            <a:prstDash val="dash"/>
            <a:round/>
            <a:headEnd type="none" w="med" len="med"/>
            <a:tailEnd type="triangle" w="med" len="med"/>
          </a:ln>
        </p:spPr>
      </p:cxnSp>
      <p:cxnSp>
        <p:nvCxnSpPr>
          <p:cNvPr id="198" name="Google Shape;198;p20"/>
          <p:cNvCxnSpPr>
            <a:endCxn id="171" idx="1"/>
          </p:cNvCxnSpPr>
          <p:nvPr/>
        </p:nvCxnSpPr>
        <p:spPr>
          <a:xfrm rot="10800000" flipH="1">
            <a:off x="6310700" y="4713000"/>
            <a:ext cx="722400" cy="257700"/>
          </a:xfrm>
          <a:prstGeom prst="straightConnector1">
            <a:avLst/>
          </a:prstGeom>
          <a:noFill/>
          <a:ln w="28575" cap="flat" cmpd="sng">
            <a:solidFill>
              <a:schemeClr val="dk2"/>
            </a:solidFill>
            <a:prstDash val="dash"/>
            <a:round/>
            <a:headEnd type="none" w="med" len="med"/>
            <a:tailEnd type="triangle" w="med" len="med"/>
          </a:ln>
        </p:spPr>
      </p:cxnSp>
      <p:sp>
        <p:nvSpPr>
          <p:cNvPr id="199" name="Google Shape;199;p20"/>
          <p:cNvSpPr txBox="1"/>
          <p:nvPr/>
        </p:nvSpPr>
        <p:spPr>
          <a:xfrm>
            <a:off x="1783800" y="3759763"/>
            <a:ext cx="1026600" cy="2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b="1"/>
              <a:t>Write/ Push data</a:t>
            </a:r>
            <a:endParaRPr sz="800" b="1"/>
          </a:p>
        </p:txBody>
      </p:sp>
      <p:sp>
        <p:nvSpPr>
          <p:cNvPr id="200" name="Google Shape;200;p20"/>
          <p:cNvSpPr txBox="1"/>
          <p:nvPr/>
        </p:nvSpPr>
        <p:spPr>
          <a:xfrm>
            <a:off x="6505525" y="3251875"/>
            <a:ext cx="1026600" cy="2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b="1"/>
              <a:t>Read/ pull data</a:t>
            </a:r>
            <a:endParaRPr sz="800" b="1"/>
          </a:p>
        </p:txBody>
      </p:sp>
      <p:sp>
        <p:nvSpPr>
          <p:cNvPr id="201" name="Google Shape;201;p20"/>
          <p:cNvSpPr txBox="1"/>
          <p:nvPr/>
        </p:nvSpPr>
        <p:spPr>
          <a:xfrm>
            <a:off x="2772375" y="5174300"/>
            <a:ext cx="1410600" cy="26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b="1"/>
              <a:t>Old - - - - - - - &gt; New</a:t>
            </a:r>
            <a:endParaRPr sz="1000" b="1"/>
          </a:p>
        </p:txBody>
      </p:sp>
      <p:sp>
        <p:nvSpPr>
          <p:cNvPr id="202" name="Google Shape;202;p20"/>
          <p:cNvSpPr txBox="1"/>
          <p:nvPr/>
        </p:nvSpPr>
        <p:spPr>
          <a:xfrm>
            <a:off x="5131350" y="2163975"/>
            <a:ext cx="732300" cy="2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a:t>Leader</a:t>
            </a:r>
            <a:endParaRPr sz="800"/>
          </a:p>
        </p:txBody>
      </p:sp>
      <p:sp>
        <p:nvSpPr>
          <p:cNvPr id="203" name="Google Shape;203;p20"/>
          <p:cNvSpPr txBox="1"/>
          <p:nvPr/>
        </p:nvSpPr>
        <p:spPr>
          <a:xfrm>
            <a:off x="5055150" y="3306975"/>
            <a:ext cx="732300" cy="2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a:t>Follower</a:t>
            </a:r>
            <a:endParaRPr sz="800"/>
          </a:p>
        </p:txBody>
      </p:sp>
      <p:sp>
        <p:nvSpPr>
          <p:cNvPr id="204" name="Google Shape;204;p20"/>
          <p:cNvSpPr txBox="1"/>
          <p:nvPr/>
        </p:nvSpPr>
        <p:spPr>
          <a:xfrm>
            <a:off x="5055150" y="4449975"/>
            <a:ext cx="732300" cy="2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a:t>Follower</a:t>
            </a:r>
            <a:endParaRPr sz="800"/>
          </a:p>
        </p:txBody>
      </p:sp>
      <p:pic>
        <p:nvPicPr>
          <p:cNvPr id="205" name="Google Shape;205;p20"/>
          <p:cNvPicPr preferRelativeResize="0"/>
          <p:nvPr/>
        </p:nvPicPr>
        <p:blipFill>
          <a:blip r:embed="rId3">
            <a:alphaModFix/>
          </a:blip>
          <a:stretch>
            <a:fillRect/>
          </a:stretch>
        </p:blipFill>
        <p:spPr>
          <a:xfrm>
            <a:off x="2326860" y="2771925"/>
            <a:ext cx="306090" cy="213325"/>
          </a:xfrm>
          <a:prstGeom prst="rect">
            <a:avLst/>
          </a:prstGeom>
          <a:noFill/>
          <a:ln>
            <a:noFill/>
          </a:ln>
        </p:spPr>
      </p:pic>
      <p:pic>
        <p:nvPicPr>
          <p:cNvPr id="206" name="Google Shape;206;p20"/>
          <p:cNvPicPr preferRelativeResize="0"/>
          <p:nvPr/>
        </p:nvPicPr>
        <p:blipFill>
          <a:blip r:embed="rId3">
            <a:alphaModFix/>
          </a:blip>
          <a:stretch>
            <a:fillRect/>
          </a:stretch>
        </p:blipFill>
        <p:spPr>
          <a:xfrm>
            <a:off x="6616272" y="2532300"/>
            <a:ext cx="306090" cy="21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first look</a:t>
            </a:r>
            <a:endParaRPr lang="en-US" dirty="0"/>
          </a:p>
        </p:txBody>
      </p:sp>
      <p:sp>
        <p:nvSpPr>
          <p:cNvPr id="3" name="Content Placeholder 2"/>
          <p:cNvSpPr>
            <a:spLocks noGrp="1"/>
          </p:cNvSpPr>
          <p:nvPr>
            <p:ph idx="1"/>
          </p:nvPr>
        </p:nvSpPr>
        <p:spPr>
          <a:xfrm>
            <a:off x="589560" y="1298086"/>
            <a:ext cx="7951153" cy="4351338"/>
          </a:xfrm>
        </p:spPr>
        <p:txBody>
          <a:bodyPr>
            <a:normAutofit/>
          </a:bodyPr>
          <a:lstStyle/>
          <a:p>
            <a:r>
              <a:rPr lang="en-US" sz="2200" dirty="0" smtClean="0">
                <a:sym typeface="Wingdings"/>
              </a:rPr>
              <a:t>The who is who</a:t>
            </a:r>
          </a:p>
          <a:p>
            <a:pPr lvl="1"/>
            <a:r>
              <a:rPr lang="en-US" b="1" dirty="0" smtClean="0">
                <a:sym typeface="Wingdings"/>
              </a:rPr>
              <a:t>Producers</a:t>
            </a:r>
            <a:r>
              <a:rPr lang="en-US" dirty="0" smtClean="0">
                <a:sym typeface="Wingdings"/>
              </a:rPr>
              <a:t> write data to </a:t>
            </a:r>
            <a:r>
              <a:rPr lang="en-US" b="1" dirty="0" smtClean="0">
                <a:sym typeface="Wingdings"/>
              </a:rPr>
              <a:t>brokers</a:t>
            </a:r>
            <a:r>
              <a:rPr lang="en-US" dirty="0" smtClean="0">
                <a:sym typeface="Wingdings"/>
              </a:rPr>
              <a:t>.</a:t>
            </a:r>
          </a:p>
          <a:p>
            <a:pPr lvl="1"/>
            <a:r>
              <a:rPr lang="en-US" b="1" dirty="0" smtClean="0">
                <a:sym typeface="Wingdings"/>
              </a:rPr>
              <a:t>Consumers</a:t>
            </a:r>
            <a:r>
              <a:rPr lang="en-US" dirty="0" smtClean="0">
                <a:sym typeface="Wingdings"/>
              </a:rPr>
              <a:t> read data from </a:t>
            </a:r>
            <a:r>
              <a:rPr lang="en-US" b="1" dirty="0" smtClean="0">
                <a:sym typeface="Wingdings"/>
              </a:rPr>
              <a:t>brokers</a:t>
            </a:r>
            <a:r>
              <a:rPr lang="en-US" dirty="0" smtClean="0">
                <a:sym typeface="Wingdings"/>
              </a:rPr>
              <a:t>.</a:t>
            </a:r>
          </a:p>
          <a:p>
            <a:pPr lvl="1"/>
            <a:r>
              <a:rPr lang="en-US" dirty="0" smtClean="0">
                <a:sym typeface="Wingdings"/>
              </a:rPr>
              <a:t>All this is distributed.</a:t>
            </a:r>
          </a:p>
          <a:p>
            <a:endParaRPr lang="en-US" dirty="0" smtClean="0">
              <a:sym typeface="Wingdings"/>
            </a:endParaRPr>
          </a:p>
          <a:p>
            <a:r>
              <a:rPr lang="en-US" sz="2200" dirty="0" smtClean="0">
                <a:sym typeface="Wingdings"/>
              </a:rPr>
              <a:t>The data</a:t>
            </a:r>
          </a:p>
          <a:p>
            <a:pPr lvl="1"/>
            <a:r>
              <a:rPr lang="en-US" dirty="0" smtClean="0">
                <a:sym typeface="Wingdings"/>
              </a:rPr>
              <a:t>Data is stored in </a:t>
            </a:r>
            <a:r>
              <a:rPr lang="en-US" b="1" dirty="0" smtClean="0">
                <a:sym typeface="Wingdings"/>
              </a:rPr>
              <a:t>topics</a:t>
            </a:r>
            <a:r>
              <a:rPr lang="en-US" dirty="0" smtClean="0">
                <a:sym typeface="Wingdings"/>
              </a:rPr>
              <a:t>.</a:t>
            </a:r>
          </a:p>
          <a:p>
            <a:pPr lvl="1"/>
            <a:r>
              <a:rPr lang="en-US" b="1" dirty="0" smtClean="0">
                <a:sym typeface="Wingdings"/>
              </a:rPr>
              <a:t>Topics </a:t>
            </a:r>
            <a:r>
              <a:rPr lang="en-US" dirty="0" smtClean="0">
                <a:sym typeface="Wingdings"/>
              </a:rPr>
              <a:t>are split into </a:t>
            </a:r>
            <a:r>
              <a:rPr lang="en-US" b="1" dirty="0" smtClean="0">
                <a:sym typeface="Wingdings"/>
              </a:rPr>
              <a:t>partitions</a:t>
            </a:r>
            <a:r>
              <a:rPr lang="en-US" dirty="0" smtClean="0">
                <a:sym typeface="Wingdings"/>
              </a:rPr>
              <a:t>,</a:t>
            </a:r>
            <a:r>
              <a:rPr lang="en-US" b="1" dirty="0" smtClean="0">
                <a:sym typeface="Wingdings"/>
              </a:rPr>
              <a:t> </a:t>
            </a:r>
            <a:r>
              <a:rPr lang="en-US" dirty="0" smtClean="0">
                <a:sym typeface="Wingdings"/>
              </a:rPr>
              <a:t>which are </a:t>
            </a:r>
            <a:r>
              <a:rPr lang="en-US" b="1" dirty="0" smtClean="0">
                <a:sym typeface="Wingdings"/>
              </a:rPr>
              <a:t>replicated</a:t>
            </a:r>
            <a:r>
              <a:rPr lang="en-US" dirty="0" smtClean="0">
                <a:sym typeface="Wingdings"/>
              </a:rPr>
              <a:t>.</a:t>
            </a:r>
            <a:endParaRPr lang="en-US" dirty="0">
              <a:sym typeface="Wingdings"/>
            </a:endParaRPr>
          </a:p>
          <a:p>
            <a:pPr marL="0" indent="0">
              <a:buNone/>
            </a:pPr>
            <a:endParaRPr lang="en-US" dirty="0" smtClean="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13</a:t>
            </a:fld>
            <a:endParaRPr lang="en-US" dirty="0"/>
          </a:p>
        </p:txBody>
      </p:sp>
      <p:pic>
        <p:nvPicPr>
          <p:cNvPr id="4" name="Picture 3"/>
          <p:cNvPicPr>
            <a:picLocks noChangeAspect="1"/>
          </p:cNvPicPr>
          <p:nvPr/>
        </p:nvPicPr>
        <p:blipFill>
          <a:blip r:embed="rId2"/>
          <a:stretch>
            <a:fillRect/>
          </a:stretch>
        </p:blipFill>
        <p:spPr>
          <a:xfrm>
            <a:off x="5339470" y="1592242"/>
            <a:ext cx="3214970" cy="2062813"/>
          </a:xfrm>
          <a:prstGeom prst="rect">
            <a:avLst/>
          </a:prstGeom>
        </p:spPr>
      </p:pic>
    </p:spTree>
    <p:extLst>
      <p:ext uri="{BB962C8B-B14F-4D97-AF65-F5344CB8AC3E}">
        <p14:creationId xmlns:p14="http://schemas.microsoft.com/office/powerpoint/2010/main" val="753438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dirty="0" smtClean="0"/>
              <a:t>A first look</a:t>
            </a:r>
            <a:endParaRPr lang="en-US" dirty="0"/>
          </a:p>
        </p:txBody>
      </p:sp>
      <p:sp>
        <p:nvSpPr>
          <p:cNvPr id="5" name="Slide Number Placeholder 4"/>
          <p:cNvSpPr>
            <a:spLocks noGrp="1"/>
          </p:cNvSpPr>
          <p:nvPr>
            <p:ph type="sldNum" sz="quarter" idx="12"/>
          </p:nvPr>
        </p:nvSpPr>
        <p:spPr/>
        <p:txBody>
          <a:bodyPr/>
          <a:lstStyle/>
          <a:p>
            <a:fld id="{407C8B75-4858-41E6-BEC3-A0853FA4AC5B}" type="slidenum">
              <a:rPr lang="en-US" smtClean="0"/>
              <a:pPr/>
              <a:t>14</a:t>
            </a:fld>
            <a:endParaRPr lang="en-US" dirty="0"/>
          </a:p>
        </p:txBody>
      </p:sp>
      <p:pic>
        <p:nvPicPr>
          <p:cNvPr id="3" name="Picture 2"/>
          <p:cNvPicPr>
            <a:picLocks noChangeAspect="1"/>
          </p:cNvPicPr>
          <p:nvPr/>
        </p:nvPicPr>
        <p:blipFill>
          <a:blip r:embed="rId2"/>
          <a:stretch>
            <a:fillRect/>
          </a:stretch>
        </p:blipFill>
        <p:spPr>
          <a:xfrm>
            <a:off x="1008109" y="1047195"/>
            <a:ext cx="6549647" cy="5048805"/>
          </a:xfrm>
          <a:prstGeom prst="rect">
            <a:avLst/>
          </a:prstGeom>
        </p:spPr>
      </p:pic>
    </p:spTree>
    <p:extLst>
      <p:ext uri="{BB962C8B-B14F-4D97-AF65-F5344CB8AC3E}">
        <p14:creationId xmlns:p14="http://schemas.microsoft.com/office/powerpoint/2010/main" val="1485639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1"/>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Apache Kafka: Terminology</a:t>
            </a:r>
            <a:endParaRPr/>
          </a:p>
        </p:txBody>
      </p:sp>
      <p:sp>
        <p:nvSpPr>
          <p:cNvPr id="212" name="Google Shape;212;p2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750"/>
              </a:spcBef>
              <a:spcAft>
                <a:spcPts val="0"/>
              </a:spcAft>
              <a:buSzPts val="1800"/>
              <a:buChar char="•"/>
            </a:pPr>
            <a:r>
              <a:rPr lang="en-US" b="1">
                <a:solidFill>
                  <a:srgbClr val="FF0000"/>
                </a:solidFill>
              </a:rPr>
              <a:t>Topic</a:t>
            </a:r>
            <a:r>
              <a:rPr lang="en-US"/>
              <a:t>: A stream of messages belonging to a particular category.</a:t>
            </a:r>
            <a:endParaRPr/>
          </a:p>
          <a:p>
            <a:pPr marL="457200" lvl="0" indent="0" algn="l" rtl="0">
              <a:spcBef>
                <a:spcPts val="750"/>
              </a:spcBef>
              <a:spcAft>
                <a:spcPts val="0"/>
              </a:spcAft>
              <a:buNone/>
            </a:pPr>
            <a:endParaRPr b="1">
              <a:solidFill>
                <a:srgbClr val="FF0000"/>
              </a:solidFill>
            </a:endParaRPr>
          </a:p>
          <a:p>
            <a:pPr marL="457200" lvl="0" indent="-342900" algn="l" rtl="0">
              <a:spcBef>
                <a:spcPts val="750"/>
              </a:spcBef>
              <a:spcAft>
                <a:spcPts val="0"/>
              </a:spcAft>
              <a:buSzPts val="1800"/>
              <a:buChar char="•"/>
            </a:pPr>
            <a:r>
              <a:rPr lang="en-US" b="1">
                <a:solidFill>
                  <a:srgbClr val="FF0000"/>
                </a:solidFill>
              </a:rPr>
              <a:t>Partition</a:t>
            </a:r>
            <a:r>
              <a:rPr lang="en-US"/>
              <a:t>: Topics are split into partitions. </a:t>
            </a:r>
            <a:endParaRPr/>
          </a:p>
          <a:p>
            <a:pPr marL="914400" lvl="1" indent="-342900" algn="l" rtl="0">
              <a:spcBef>
                <a:spcPts val="0"/>
              </a:spcBef>
              <a:spcAft>
                <a:spcPts val="0"/>
              </a:spcAft>
              <a:buSzPts val="1800"/>
              <a:buChar char="•"/>
            </a:pPr>
            <a:r>
              <a:rPr lang="en-US"/>
              <a:t>For each topic, Kafka keeps one or more partitions.</a:t>
            </a:r>
            <a:endParaRPr/>
          </a:p>
          <a:p>
            <a:pPr marL="914400" lvl="1" indent="-342900" algn="l" rtl="0">
              <a:spcBef>
                <a:spcPts val="0"/>
              </a:spcBef>
              <a:spcAft>
                <a:spcPts val="0"/>
              </a:spcAft>
              <a:buSzPts val="1800"/>
              <a:buChar char="•"/>
            </a:pPr>
            <a:r>
              <a:rPr lang="en-US"/>
              <a:t>Each partition has a unique sequence ID called offset. </a:t>
            </a:r>
            <a:endParaRPr/>
          </a:p>
          <a:p>
            <a:pPr marL="914400" lvl="1" indent="-342900" algn="l" rtl="0">
              <a:spcBef>
                <a:spcPts val="0"/>
              </a:spcBef>
              <a:spcAft>
                <a:spcPts val="0"/>
              </a:spcAft>
              <a:buSzPts val="1800"/>
              <a:buChar char="•"/>
            </a:pPr>
            <a:r>
              <a:rPr lang="en-US"/>
              <a:t>Example: In the previous diagram, a topic has three partitions. Partition 1 has two offset factors 0 and 1. </a:t>
            </a:r>
            <a:endParaRPr/>
          </a:p>
        </p:txBody>
      </p:sp>
      <p:pic>
        <p:nvPicPr>
          <p:cNvPr id="213" name="Google Shape;213;p21"/>
          <p:cNvPicPr preferRelativeResize="0"/>
          <p:nvPr/>
        </p:nvPicPr>
        <p:blipFill>
          <a:blip r:embed="rId3">
            <a:alphaModFix/>
          </a:blip>
          <a:stretch>
            <a:fillRect/>
          </a:stretch>
        </p:blipFill>
        <p:spPr>
          <a:xfrm>
            <a:off x="1690688" y="4518375"/>
            <a:ext cx="5762625" cy="1743075"/>
          </a:xfrm>
          <a:prstGeom prst="rect">
            <a:avLst/>
          </a:prstGeom>
          <a:noFill/>
          <a:ln>
            <a:noFill/>
          </a:ln>
        </p:spPr>
      </p:pic>
    </p:spTree>
    <p:extLst>
      <p:ext uri="{BB962C8B-B14F-4D97-AF65-F5344CB8AC3E}">
        <p14:creationId xmlns:p14="http://schemas.microsoft.com/office/powerpoint/2010/main" val="1876247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2"/>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Apache Kafka: Terminology</a:t>
            </a:r>
            <a:endParaRPr/>
          </a:p>
        </p:txBody>
      </p:sp>
      <p:sp>
        <p:nvSpPr>
          <p:cNvPr id="219" name="Google Shape;219;p22"/>
          <p:cNvSpPr txBox="1">
            <a:spLocks noGrp="1"/>
          </p:cNvSpPr>
          <p:nvPr>
            <p:ph type="body" idx="1"/>
          </p:nvPr>
        </p:nvSpPr>
        <p:spPr>
          <a:xfrm>
            <a:off x="542525" y="1825625"/>
            <a:ext cx="8124000" cy="4351200"/>
          </a:xfrm>
          <a:prstGeom prst="rect">
            <a:avLst/>
          </a:prstGeom>
          <a:noFill/>
          <a:ln>
            <a:noFill/>
          </a:ln>
        </p:spPr>
        <p:txBody>
          <a:bodyPr spcFirstLastPara="1" wrap="square" lIns="91425" tIns="45700" rIns="91425" bIns="45700" anchor="t" anchorCtr="0">
            <a:noAutofit/>
          </a:bodyPr>
          <a:lstStyle/>
          <a:p>
            <a:pPr marL="0" lvl="0" indent="0" algn="l" rtl="0">
              <a:spcBef>
                <a:spcPts val="750"/>
              </a:spcBef>
              <a:spcAft>
                <a:spcPts val="0"/>
              </a:spcAft>
              <a:buClr>
                <a:srgbClr val="000000"/>
              </a:buClr>
              <a:buSzPts val="1100"/>
              <a:buFont typeface="Arial"/>
              <a:buNone/>
            </a:pPr>
            <a:r>
              <a:rPr lang="en-US" sz="2000"/>
              <a:t>Below are some points we need to remember when working with </a:t>
            </a:r>
            <a:r>
              <a:rPr lang="en-US" sz="2000" b="1">
                <a:solidFill>
                  <a:srgbClr val="FF0000"/>
                </a:solidFill>
              </a:rPr>
              <a:t>partitions</a:t>
            </a:r>
            <a:r>
              <a:rPr lang="en-US" sz="2000"/>
              <a:t>.</a:t>
            </a:r>
            <a:endParaRPr sz="2000"/>
          </a:p>
          <a:p>
            <a:pPr marL="457200" lvl="0" indent="-355600" algn="l" rtl="0">
              <a:spcBef>
                <a:spcPts val="750"/>
              </a:spcBef>
              <a:spcAft>
                <a:spcPts val="0"/>
              </a:spcAft>
              <a:buSzPts val="2000"/>
              <a:buChar char="●"/>
            </a:pPr>
            <a:r>
              <a:rPr lang="en-US" sz="2000" b="1"/>
              <a:t>Topics are identified by name.</a:t>
            </a:r>
            <a:r>
              <a:rPr lang="en-US" sz="2000"/>
              <a:t> We can have many named topics in a cluster.</a:t>
            </a:r>
            <a:endParaRPr sz="2000"/>
          </a:p>
          <a:p>
            <a:pPr marL="457200" lvl="0" indent="-355600" algn="l" rtl="0">
              <a:spcBef>
                <a:spcPts val="750"/>
              </a:spcBef>
              <a:spcAft>
                <a:spcPts val="0"/>
              </a:spcAft>
              <a:buSzPts val="2000"/>
              <a:buChar char="●"/>
            </a:pPr>
            <a:r>
              <a:rPr lang="en-US" sz="2000" b="1"/>
              <a:t>The order of messages is maintained at the partition level</a:t>
            </a:r>
            <a:r>
              <a:rPr lang="en-US" sz="2000"/>
              <a:t>, not across topics.</a:t>
            </a:r>
            <a:endParaRPr sz="2000"/>
          </a:p>
          <a:p>
            <a:pPr marL="457200" lvl="0" indent="-355600" algn="l" rtl="0">
              <a:spcBef>
                <a:spcPts val="750"/>
              </a:spcBef>
              <a:spcAft>
                <a:spcPts val="0"/>
              </a:spcAft>
              <a:buSzPts val="2000"/>
              <a:buChar char="●"/>
            </a:pPr>
            <a:r>
              <a:rPr lang="en-US" sz="2000" b="1"/>
              <a:t>Once the data written to the partition, it is not overridden</a:t>
            </a:r>
            <a:r>
              <a:rPr lang="en-US" sz="2000"/>
              <a:t>. This is called immutability.</a:t>
            </a:r>
            <a:endParaRPr sz="2000"/>
          </a:p>
          <a:p>
            <a:pPr marL="457200" lvl="0" indent="-355600" algn="l" rtl="0">
              <a:spcBef>
                <a:spcPts val="750"/>
              </a:spcBef>
              <a:spcAft>
                <a:spcPts val="0"/>
              </a:spcAft>
              <a:buSzPts val="2000"/>
              <a:buChar char="●"/>
            </a:pPr>
            <a:r>
              <a:rPr lang="en-US" sz="2000" b="1"/>
              <a:t>The messages in partitions are stored with keys, values, and timestamps.</a:t>
            </a:r>
            <a:r>
              <a:rPr lang="en-US" sz="2000"/>
              <a:t> Kafka ensures publishing the message to the same partition for a given key.</a:t>
            </a:r>
            <a:endParaRPr sz="2000"/>
          </a:p>
          <a:p>
            <a:pPr marL="457200" lvl="0" indent="-355600" algn="l" rtl="0">
              <a:spcBef>
                <a:spcPts val="750"/>
              </a:spcBef>
              <a:spcAft>
                <a:spcPts val="0"/>
              </a:spcAft>
              <a:buSzPts val="2000"/>
              <a:buChar char="●"/>
            </a:pPr>
            <a:r>
              <a:rPr lang="en-US" sz="2000"/>
              <a:t>From the Kafka cluster, </a:t>
            </a:r>
            <a:r>
              <a:rPr lang="en-US" sz="2000" b="1"/>
              <a:t>each partition will have a leader</a:t>
            </a:r>
            <a:r>
              <a:rPr lang="en-US" sz="2000"/>
              <a:t> that will take read/write operations to that partition.</a:t>
            </a:r>
            <a:endParaRPr sz="2000"/>
          </a:p>
        </p:txBody>
      </p:sp>
    </p:spTree>
    <p:extLst>
      <p:ext uri="{BB962C8B-B14F-4D97-AF65-F5344CB8AC3E}">
        <p14:creationId xmlns:p14="http://schemas.microsoft.com/office/powerpoint/2010/main" val="1339191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1"/>
          <p:cNvGrpSpPr/>
          <p:nvPr/>
        </p:nvGrpSpPr>
        <p:grpSpPr>
          <a:xfrm>
            <a:off x="1571310" y="2475230"/>
            <a:ext cx="5208999" cy="3583701"/>
            <a:chOff x="1571310" y="2222500"/>
            <a:chExt cx="5208999" cy="3836431"/>
          </a:xfrm>
        </p:grpSpPr>
        <p:sp>
          <p:nvSpPr>
            <p:cNvPr id="33" name="Rectangle 32"/>
            <p:cNvSpPr/>
            <p:nvPr/>
          </p:nvSpPr>
          <p:spPr>
            <a:xfrm>
              <a:off x="1571310" y="2222500"/>
              <a:ext cx="5208999" cy="38364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34" name="TextBox 33"/>
            <p:cNvSpPr txBox="1"/>
            <p:nvPr/>
          </p:nvSpPr>
          <p:spPr>
            <a:xfrm>
              <a:off x="3831740" y="5660742"/>
              <a:ext cx="922799" cy="307777"/>
            </a:xfrm>
            <a:prstGeom prst="rect">
              <a:avLst/>
            </a:prstGeom>
            <a:noFill/>
          </p:spPr>
          <p:txBody>
            <a:bodyPr wrap="none" rtlCol="0">
              <a:spAutoFit/>
            </a:bodyPr>
            <a:lstStyle/>
            <a:p>
              <a:r>
                <a:rPr lang="en-US" sz="1400" dirty="0" smtClean="0"/>
                <a:t>Broker(s)</a:t>
              </a:r>
            </a:p>
          </p:txBody>
        </p:sp>
      </p:grpSp>
      <p:sp>
        <p:nvSpPr>
          <p:cNvPr id="2" name="Title 1"/>
          <p:cNvSpPr>
            <a:spLocks noGrp="1"/>
          </p:cNvSpPr>
          <p:nvPr>
            <p:ph type="title"/>
          </p:nvPr>
        </p:nvSpPr>
        <p:spPr/>
        <p:txBody>
          <a:bodyPr/>
          <a:lstStyle/>
          <a:p>
            <a:r>
              <a:rPr lang="en-US" dirty="0"/>
              <a:t>Topics</a:t>
            </a:r>
          </a:p>
        </p:txBody>
      </p:sp>
      <p:sp>
        <p:nvSpPr>
          <p:cNvPr id="5" name="Slide Number Placeholder 4"/>
          <p:cNvSpPr>
            <a:spLocks noGrp="1"/>
          </p:cNvSpPr>
          <p:nvPr>
            <p:ph type="sldNum" sz="quarter" idx="12"/>
          </p:nvPr>
        </p:nvSpPr>
        <p:spPr/>
        <p:txBody>
          <a:bodyPr/>
          <a:lstStyle/>
          <a:p>
            <a:fld id="{407C8B75-4858-41E6-BEC3-A0853FA4AC5B}" type="slidenum">
              <a:rPr lang="en-US" smtClean="0"/>
              <a:pPr/>
              <a:t>17</a:t>
            </a:fld>
            <a:endParaRPr lang="en-US" dirty="0"/>
          </a:p>
        </p:txBody>
      </p:sp>
      <p:sp>
        <p:nvSpPr>
          <p:cNvPr id="17" name="Rectangle 16"/>
          <p:cNvSpPr/>
          <p:nvPr/>
        </p:nvSpPr>
        <p:spPr>
          <a:xfrm>
            <a:off x="2622550" y="3168650"/>
            <a:ext cx="368300" cy="368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19" name="Rectangle 18"/>
          <p:cNvSpPr/>
          <p:nvPr/>
        </p:nvSpPr>
        <p:spPr>
          <a:xfrm>
            <a:off x="2997200" y="3168650"/>
            <a:ext cx="368300" cy="368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20" name="Rectangle 19"/>
          <p:cNvSpPr/>
          <p:nvPr/>
        </p:nvSpPr>
        <p:spPr>
          <a:xfrm>
            <a:off x="3740150" y="3168650"/>
            <a:ext cx="368300" cy="368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21" name="Rectangle 20"/>
          <p:cNvSpPr/>
          <p:nvPr/>
        </p:nvSpPr>
        <p:spPr>
          <a:xfrm>
            <a:off x="3365500" y="3168650"/>
            <a:ext cx="368300" cy="368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22" name="Rectangle 21"/>
          <p:cNvSpPr/>
          <p:nvPr/>
        </p:nvSpPr>
        <p:spPr>
          <a:xfrm>
            <a:off x="4114800" y="3168650"/>
            <a:ext cx="368300" cy="368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23" name="Rectangle 22"/>
          <p:cNvSpPr/>
          <p:nvPr/>
        </p:nvSpPr>
        <p:spPr>
          <a:xfrm>
            <a:off x="4857750" y="3168650"/>
            <a:ext cx="368300" cy="368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24" name="Rectangle 23"/>
          <p:cNvSpPr/>
          <p:nvPr/>
        </p:nvSpPr>
        <p:spPr>
          <a:xfrm>
            <a:off x="4483100" y="3168650"/>
            <a:ext cx="368300" cy="368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25" name="Rectangle 24"/>
          <p:cNvSpPr/>
          <p:nvPr/>
        </p:nvSpPr>
        <p:spPr>
          <a:xfrm>
            <a:off x="5232400" y="3168650"/>
            <a:ext cx="368300" cy="368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grpSp>
        <p:nvGrpSpPr>
          <p:cNvPr id="6" name="Group 44"/>
          <p:cNvGrpSpPr/>
          <p:nvPr/>
        </p:nvGrpSpPr>
        <p:grpSpPr>
          <a:xfrm>
            <a:off x="5151340" y="2557956"/>
            <a:ext cx="3278735" cy="1959355"/>
            <a:chOff x="5151340" y="2557956"/>
            <a:chExt cx="3278735" cy="1959355"/>
          </a:xfrm>
        </p:grpSpPr>
        <p:sp>
          <p:nvSpPr>
            <p:cNvPr id="27" name="Rectangle 26"/>
            <p:cNvSpPr/>
            <p:nvPr/>
          </p:nvSpPr>
          <p:spPr>
            <a:xfrm>
              <a:off x="5600700" y="3168650"/>
              <a:ext cx="368300" cy="368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2"/>
                  </a:solidFill>
                </a:rPr>
                <a:t>new</a:t>
              </a:r>
            </a:p>
          </p:txBody>
        </p:sp>
        <p:sp>
          <p:nvSpPr>
            <p:cNvPr id="11" name="TextBox 10"/>
            <p:cNvSpPr txBox="1"/>
            <p:nvPr/>
          </p:nvSpPr>
          <p:spPr>
            <a:xfrm>
              <a:off x="7213600" y="2557956"/>
              <a:ext cx="1172817" cy="307777"/>
            </a:xfrm>
            <a:prstGeom prst="rect">
              <a:avLst/>
            </a:prstGeom>
            <a:noFill/>
          </p:spPr>
          <p:txBody>
            <a:bodyPr wrap="none" rtlCol="0">
              <a:spAutoFit/>
            </a:bodyPr>
            <a:lstStyle/>
            <a:p>
              <a:r>
                <a:rPr lang="en-US" sz="1400" dirty="0" smtClean="0"/>
                <a:t>Producer A1</a:t>
              </a:r>
            </a:p>
          </p:txBody>
        </p:sp>
        <p:sp>
          <p:nvSpPr>
            <p:cNvPr id="29" name="TextBox 28"/>
            <p:cNvSpPr txBox="1"/>
            <p:nvPr/>
          </p:nvSpPr>
          <p:spPr>
            <a:xfrm>
              <a:off x="7213600" y="2853428"/>
              <a:ext cx="1172817" cy="307777"/>
            </a:xfrm>
            <a:prstGeom prst="rect">
              <a:avLst/>
            </a:prstGeom>
            <a:noFill/>
          </p:spPr>
          <p:txBody>
            <a:bodyPr wrap="none" rtlCol="0">
              <a:spAutoFit/>
            </a:bodyPr>
            <a:lstStyle/>
            <a:p>
              <a:r>
                <a:rPr lang="en-US" sz="1400" dirty="0" smtClean="0"/>
                <a:t>Producer A2</a:t>
              </a:r>
            </a:p>
          </p:txBody>
        </p:sp>
        <p:sp>
          <p:nvSpPr>
            <p:cNvPr id="30" name="TextBox 29"/>
            <p:cNvSpPr txBox="1"/>
            <p:nvPr/>
          </p:nvSpPr>
          <p:spPr>
            <a:xfrm>
              <a:off x="7213600" y="3263202"/>
              <a:ext cx="1202779" cy="307777"/>
            </a:xfrm>
            <a:prstGeom prst="rect">
              <a:avLst/>
            </a:prstGeom>
            <a:noFill/>
          </p:spPr>
          <p:txBody>
            <a:bodyPr wrap="none" rtlCol="0">
              <a:spAutoFit/>
            </a:bodyPr>
            <a:lstStyle/>
            <a:p>
              <a:r>
                <a:rPr lang="en-US" sz="1400" dirty="0" smtClean="0"/>
                <a:t>Producer A</a:t>
              </a:r>
              <a:r>
                <a:rPr lang="en-US" sz="1400" i="1" dirty="0" smtClean="0"/>
                <a:t>n</a:t>
              </a:r>
            </a:p>
          </p:txBody>
        </p:sp>
        <p:sp>
          <p:nvSpPr>
            <p:cNvPr id="31" name="TextBox 30"/>
            <p:cNvSpPr txBox="1"/>
            <p:nvPr/>
          </p:nvSpPr>
          <p:spPr>
            <a:xfrm>
              <a:off x="7548101" y="3007317"/>
              <a:ext cx="364202" cy="307777"/>
            </a:xfrm>
            <a:prstGeom prst="rect">
              <a:avLst/>
            </a:prstGeom>
            <a:noFill/>
          </p:spPr>
          <p:txBody>
            <a:bodyPr wrap="none" rtlCol="0">
              <a:spAutoFit/>
            </a:bodyPr>
            <a:lstStyle/>
            <a:p>
              <a:r>
                <a:rPr lang="en-US" sz="1400" dirty="0" smtClean="0"/>
                <a:t>…</a:t>
              </a:r>
            </a:p>
          </p:txBody>
        </p:sp>
        <p:cxnSp>
          <p:nvCxnSpPr>
            <p:cNvPr id="36" name="Elbow Connector 35"/>
            <p:cNvCxnSpPr/>
            <p:nvPr/>
          </p:nvCxnSpPr>
          <p:spPr>
            <a:xfrm rot="10800000" flipV="1">
              <a:off x="6137822" y="2768600"/>
              <a:ext cx="897979" cy="596900"/>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151340" y="3932535"/>
              <a:ext cx="3278735" cy="584776"/>
            </a:xfrm>
            <a:prstGeom prst="rect">
              <a:avLst/>
            </a:prstGeom>
            <a:noFill/>
          </p:spPr>
          <p:txBody>
            <a:bodyPr wrap="none" rtlCol="0">
              <a:spAutoFit/>
            </a:bodyPr>
            <a:lstStyle/>
            <a:p>
              <a:pPr algn="ctr"/>
              <a:r>
                <a:rPr lang="en-US" sz="1600" i="1" dirty="0" smtClean="0">
                  <a:latin typeface="Arial"/>
                  <a:cs typeface="Arial"/>
                </a:rPr>
                <a:t>Producers always append to “tail”</a:t>
              </a:r>
            </a:p>
            <a:p>
              <a:pPr algn="ctr"/>
              <a:r>
                <a:rPr lang="en-US" sz="1600" i="1" dirty="0" smtClean="0">
                  <a:latin typeface="Arial"/>
                  <a:cs typeface="Arial"/>
                </a:rPr>
                <a:t>(think: append to a file)</a:t>
              </a:r>
            </a:p>
          </p:txBody>
        </p:sp>
      </p:grpSp>
      <p:sp>
        <p:nvSpPr>
          <p:cNvPr id="40" name="TextBox 39"/>
          <p:cNvSpPr txBox="1"/>
          <p:nvPr/>
        </p:nvSpPr>
        <p:spPr>
          <a:xfrm>
            <a:off x="2207751" y="3211611"/>
            <a:ext cx="364202" cy="307777"/>
          </a:xfrm>
          <a:prstGeom prst="rect">
            <a:avLst/>
          </a:prstGeom>
          <a:noFill/>
        </p:spPr>
        <p:txBody>
          <a:bodyPr wrap="none" rtlCol="0">
            <a:spAutoFit/>
          </a:bodyPr>
          <a:lstStyle/>
          <a:p>
            <a:r>
              <a:rPr lang="en-US" sz="1400" dirty="0" smtClean="0"/>
              <a:t>…</a:t>
            </a:r>
          </a:p>
        </p:txBody>
      </p:sp>
      <p:sp>
        <p:nvSpPr>
          <p:cNvPr id="46" name="TextBox 45"/>
          <p:cNvSpPr txBox="1"/>
          <p:nvPr/>
        </p:nvSpPr>
        <p:spPr>
          <a:xfrm>
            <a:off x="2168736" y="3558976"/>
            <a:ext cx="1102510" cy="307777"/>
          </a:xfrm>
          <a:prstGeom prst="rect">
            <a:avLst/>
          </a:prstGeom>
          <a:noFill/>
        </p:spPr>
        <p:txBody>
          <a:bodyPr wrap="none" rtlCol="0">
            <a:spAutoFit/>
          </a:bodyPr>
          <a:lstStyle/>
          <a:p>
            <a:r>
              <a:rPr lang="en-US" sz="1400" dirty="0" smtClean="0"/>
              <a:t>Older </a:t>
            </a:r>
            <a:r>
              <a:rPr lang="en-US" sz="1400" dirty="0" err="1" smtClean="0"/>
              <a:t>msgs</a:t>
            </a:r>
            <a:endParaRPr lang="en-US" sz="1400" dirty="0" smtClean="0"/>
          </a:p>
        </p:txBody>
      </p:sp>
      <p:sp>
        <p:nvSpPr>
          <p:cNvPr id="47" name="TextBox 46"/>
          <p:cNvSpPr txBox="1"/>
          <p:nvPr/>
        </p:nvSpPr>
        <p:spPr>
          <a:xfrm>
            <a:off x="4502150" y="3558976"/>
            <a:ext cx="1182285" cy="307777"/>
          </a:xfrm>
          <a:prstGeom prst="rect">
            <a:avLst/>
          </a:prstGeom>
          <a:noFill/>
        </p:spPr>
        <p:txBody>
          <a:bodyPr wrap="none" rtlCol="0">
            <a:spAutoFit/>
          </a:bodyPr>
          <a:lstStyle/>
          <a:p>
            <a:r>
              <a:rPr lang="en-US" sz="1400" dirty="0" smtClean="0"/>
              <a:t>Newer </a:t>
            </a:r>
            <a:r>
              <a:rPr lang="en-US" sz="1400" dirty="0" err="1" smtClean="0"/>
              <a:t>msgs</a:t>
            </a:r>
            <a:endParaRPr lang="en-US" sz="1400" dirty="0" smtClean="0"/>
          </a:p>
        </p:txBody>
      </p:sp>
      <p:grpSp>
        <p:nvGrpSpPr>
          <p:cNvPr id="7" name="Group 12"/>
          <p:cNvGrpSpPr/>
          <p:nvPr/>
        </p:nvGrpSpPr>
        <p:grpSpPr>
          <a:xfrm>
            <a:off x="770671" y="1267677"/>
            <a:ext cx="7022153" cy="1739640"/>
            <a:chOff x="770671" y="1267677"/>
            <a:chExt cx="7022153" cy="1739640"/>
          </a:xfrm>
        </p:grpSpPr>
        <p:sp>
          <p:nvSpPr>
            <p:cNvPr id="3" name="TextBox 2"/>
            <p:cNvSpPr txBox="1"/>
            <p:nvPr/>
          </p:nvSpPr>
          <p:spPr>
            <a:xfrm>
              <a:off x="770671" y="1319311"/>
              <a:ext cx="1801282" cy="307777"/>
            </a:xfrm>
            <a:prstGeom prst="rect">
              <a:avLst/>
            </a:prstGeom>
            <a:noFill/>
          </p:spPr>
          <p:txBody>
            <a:bodyPr wrap="none" rtlCol="0">
              <a:spAutoFit/>
            </a:bodyPr>
            <a:lstStyle/>
            <a:p>
              <a:pPr algn="ctr"/>
              <a:r>
                <a:rPr lang="en-US" sz="1400" dirty="0" smtClean="0"/>
                <a:t>Consumer group C1</a:t>
              </a:r>
            </a:p>
          </p:txBody>
        </p:sp>
        <p:cxnSp>
          <p:nvCxnSpPr>
            <p:cNvPr id="48" name="Elbow Connector 47"/>
            <p:cNvCxnSpPr>
              <a:stCxn id="3" idx="3"/>
            </p:cNvCxnSpPr>
            <p:nvPr/>
          </p:nvCxnSpPr>
          <p:spPr>
            <a:xfrm>
              <a:off x="2571953" y="1473200"/>
              <a:ext cx="1339647" cy="1534117"/>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125862" y="1267677"/>
              <a:ext cx="3666962" cy="830997"/>
            </a:xfrm>
            <a:prstGeom prst="rect">
              <a:avLst/>
            </a:prstGeom>
            <a:noFill/>
          </p:spPr>
          <p:txBody>
            <a:bodyPr wrap="none" rtlCol="0">
              <a:spAutoFit/>
            </a:bodyPr>
            <a:lstStyle/>
            <a:p>
              <a:pPr algn="ctr"/>
              <a:r>
                <a:rPr lang="en-US" sz="1600" i="1" dirty="0" smtClean="0">
                  <a:latin typeface="Arial"/>
                  <a:cs typeface="Arial"/>
                </a:rPr>
                <a:t>Consumers use an “offset pointer” to</a:t>
              </a:r>
            </a:p>
            <a:p>
              <a:pPr algn="ctr"/>
              <a:r>
                <a:rPr lang="en-US" sz="1600" i="1" dirty="0" smtClean="0">
                  <a:latin typeface="Arial"/>
                  <a:cs typeface="Arial"/>
                </a:rPr>
                <a:t>track/control their read progress</a:t>
              </a:r>
            </a:p>
            <a:p>
              <a:pPr algn="ctr"/>
              <a:r>
                <a:rPr lang="en-US" sz="1600" i="1" dirty="0" smtClean="0">
                  <a:latin typeface="Arial"/>
                  <a:cs typeface="Arial"/>
                </a:rPr>
                <a:t>(and decide the pace of consumption)</a:t>
              </a:r>
            </a:p>
          </p:txBody>
        </p:sp>
        <p:sp>
          <p:nvSpPr>
            <p:cNvPr id="50" name="TextBox 49"/>
            <p:cNvSpPr txBox="1"/>
            <p:nvPr/>
          </p:nvSpPr>
          <p:spPr>
            <a:xfrm>
              <a:off x="770671" y="1944785"/>
              <a:ext cx="1801282" cy="307777"/>
            </a:xfrm>
            <a:prstGeom prst="rect">
              <a:avLst/>
            </a:prstGeom>
            <a:noFill/>
          </p:spPr>
          <p:txBody>
            <a:bodyPr wrap="none" rtlCol="0">
              <a:spAutoFit/>
            </a:bodyPr>
            <a:lstStyle/>
            <a:p>
              <a:pPr algn="ctr"/>
              <a:r>
                <a:rPr lang="en-US" sz="1400" dirty="0" smtClean="0"/>
                <a:t>Consumer group C2</a:t>
              </a:r>
            </a:p>
          </p:txBody>
        </p:sp>
        <p:cxnSp>
          <p:nvCxnSpPr>
            <p:cNvPr id="51" name="Elbow Connector 50"/>
            <p:cNvCxnSpPr>
              <a:stCxn id="50" idx="3"/>
            </p:cNvCxnSpPr>
            <p:nvPr/>
          </p:nvCxnSpPr>
          <p:spPr>
            <a:xfrm>
              <a:off x="2571953" y="2098674"/>
              <a:ext cx="603047" cy="90864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688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Partitions</a:t>
            </a:r>
            <a:endParaRPr lang="en-US" dirty="0"/>
          </a:p>
        </p:txBody>
      </p:sp>
      <p:pic>
        <p:nvPicPr>
          <p:cNvPr id="4" name="Picture 3"/>
          <p:cNvPicPr>
            <a:picLocks noChangeAspect="1"/>
          </p:cNvPicPr>
          <p:nvPr/>
        </p:nvPicPr>
        <p:blipFill>
          <a:blip r:embed="rId2"/>
          <a:stretch>
            <a:fillRect/>
          </a:stretch>
        </p:blipFill>
        <p:spPr>
          <a:xfrm>
            <a:off x="1936287" y="2718624"/>
            <a:ext cx="4701628" cy="3017631"/>
          </a:xfrm>
          <a:prstGeom prst="rect">
            <a:avLst/>
          </a:prstGeom>
        </p:spPr>
      </p:pic>
      <p:sp>
        <p:nvSpPr>
          <p:cNvPr id="35" name="Content Placeholder 2"/>
          <p:cNvSpPr>
            <a:spLocks noGrp="1"/>
          </p:cNvSpPr>
          <p:nvPr>
            <p:ph idx="1"/>
          </p:nvPr>
        </p:nvSpPr>
        <p:spPr>
          <a:xfrm>
            <a:off x="589561" y="1023420"/>
            <a:ext cx="7951153" cy="5255490"/>
          </a:xfrm>
        </p:spPr>
        <p:txBody>
          <a:bodyPr/>
          <a:lstStyle/>
          <a:p>
            <a:r>
              <a:rPr lang="en-US" sz="2400" dirty="0" smtClean="0"/>
              <a:t>A topic consists of </a:t>
            </a:r>
            <a:r>
              <a:rPr lang="en-US" sz="2400" b="1" dirty="0" smtClean="0"/>
              <a:t>partitions.</a:t>
            </a:r>
          </a:p>
          <a:p>
            <a:r>
              <a:rPr lang="en-US" sz="2400" dirty="0" smtClean="0"/>
              <a:t>Partition:  </a:t>
            </a:r>
            <a:r>
              <a:rPr lang="en-US" sz="2400" b="1" dirty="0" smtClean="0"/>
              <a:t>ordered +</a:t>
            </a:r>
            <a:r>
              <a:rPr lang="en-US" sz="2400" dirty="0" smtClean="0"/>
              <a:t> </a:t>
            </a:r>
            <a:r>
              <a:rPr lang="en-US" sz="2400" b="1" dirty="0" smtClean="0"/>
              <a:t>immutable </a:t>
            </a:r>
            <a:r>
              <a:rPr lang="en-US" sz="2400" dirty="0" smtClean="0"/>
              <a:t>sequence </a:t>
            </a:r>
            <a:r>
              <a:rPr lang="en-US" sz="2400" dirty="0"/>
              <a:t>of </a:t>
            </a:r>
            <a:r>
              <a:rPr lang="en-US" sz="2400" dirty="0" smtClean="0"/>
              <a:t>messages that is continually appended to</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Tree>
    <p:extLst>
      <p:ext uri="{BB962C8B-B14F-4D97-AF65-F5344CB8AC3E}">
        <p14:creationId xmlns:p14="http://schemas.microsoft.com/office/powerpoint/2010/main" val="177140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offsets</a:t>
            </a:r>
            <a:endParaRPr lang="en-US" dirty="0"/>
          </a:p>
        </p:txBody>
      </p:sp>
      <p:sp>
        <p:nvSpPr>
          <p:cNvPr id="35" name="Content Placeholder 2"/>
          <p:cNvSpPr>
            <a:spLocks noGrp="1"/>
          </p:cNvSpPr>
          <p:nvPr>
            <p:ph idx="1"/>
          </p:nvPr>
        </p:nvSpPr>
        <p:spPr>
          <a:xfrm>
            <a:off x="589561" y="1036207"/>
            <a:ext cx="7951153" cy="5024624"/>
          </a:xfrm>
        </p:spPr>
        <p:txBody>
          <a:bodyPr/>
          <a:lstStyle/>
          <a:p>
            <a:r>
              <a:rPr lang="en-US" b="1" dirty="0" smtClean="0"/>
              <a:t>Offset</a:t>
            </a:r>
            <a:r>
              <a:rPr lang="en-US" dirty="0" smtClean="0"/>
              <a:t>:  messages </a:t>
            </a:r>
            <a:r>
              <a:rPr lang="en-US" dirty="0"/>
              <a:t>in the partitions are each assigned a </a:t>
            </a:r>
            <a:r>
              <a:rPr lang="en-US" dirty="0" smtClean="0"/>
              <a:t>unique (per partition) and sequential </a:t>
            </a:r>
            <a:r>
              <a:rPr lang="en-US" dirty="0"/>
              <a:t>id </a:t>
            </a:r>
            <a:r>
              <a:rPr lang="en-US" dirty="0" smtClean="0"/>
              <a:t>called </a:t>
            </a:r>
            <a:r>
              <a:rPr lang="en-US" dirty="0"/>
              <a:t>the </a:t>
            </a:r>
            <a:r>
              <a:rPr lang="en-US" i="1" dirty="0" smtClean="0"/>
              <a:t>offset</a:t>
            </a:r>
            <a:endParaRPr lang="en-US" dirty="0" smtClean="0"/>
          </a:p>
          <a:p>
            <a:pPr lvl="1"/>
            <a:r>
              <a:rPr lang="en-US" dirty="0" smtClean="0"/>
              <a:t>Consumers track their pointers via </a:t>
            </a:r>
            <a:r>
              <a:rPr lang="en-US" i="1" dirty="0" smtClean="0"/>
              <a:t>(offset, partition, topic)</a:t>
            </a:r>
            <a:r>
              <a:rPr lang="en-US" dirty="0" smtClean="0"/>
              <a:t> tuples</a:t>
            </a:r>
            <a:endParaRPr lang="en-US" i="1" dirty="0" smtClean="0">
              <a:sym typeface="Wingdings"/>
            </a:endParaRPr>
          </a:p>
        </p:txBody>
      </p:sp>
      <p:pic>
        <p:nvPicPr>
          <p:cNvPr id="38" name="Picture 37"/>
          <p:cNvPicPr>
            <a:picLocks noChangeAspect="1"/>
          </p:cNvPicPr>
          <p:nvPr/>
        </p:nvPicPr>
        <p:blipFill rotWithShape="1">
          <a:blip r:embed="rId2"/>
          <a:srcRect t="18031"/>
          <a:stretch/>
        </p:blipFill>
        <p:spPr>
          <a:xfrm>
            <a:off x="2123669" y="3495401"/>
            <a:ext cx="4642916" cy="2442611"/>
          </a:xfrm>
          <a:prstGeom prst="rect">
            <a:avLst/>
          </a:prstGeom>
        </p:spPr>
      </p:pic>
      <p:grpSp>
        <p:nvGrpSpPr>
          <p:cNvPr id="3" name="Group 15"/>
          <p:cNvGrpSpPr/>
          <p:nvPr/>
        </p:nvGrpSpPr>
        <p:grpSpPr>
          <a:xfrm>
            <a:off x="874772" y="2483722"/>
            <a:ext cx="2924926" cy="2950185"/>
            <a:chOff x="874772" y="2483722"/>
            <a:chExt cx="2924926" cy="2950185"/>
          </a:xfrm>
        </p:grpSpPr>
        <p:sp>
          <p:nvSpPr>
            <p:cNvPr id="39" name="TextBox 38"/>
            <p:cNvSpPr txBox="1"/>
            <p:nvPr/>
          </p:nvSpPr>
          <p:spPr>
            <a:xfrm>
              <a:off x="874772" y="2483722"/>
              <a:ext cx="1801282" cy="307777"/>
            </a:xfrm>
            <a:prstGeom prst="rect">
              <a:avLst/>
            </a:prstGeom>
            <a:noFill/>
          </p:spPr>
          <p:txBody>
            <a:bodyPr wrap="none" rtlCol="0">
              <a:spAutoFit/>
            </a:bodyPr>
            <a:lstStyle/>
            <a:p>
              <a:pPr algn="ctr"/>
              <a:r>
                <a:rPr lang="en-US" sz="1400" dirty="0" smtClean="0"/>
                <a:t>Consumer group C1</a:t>
              </a:r>
            </a:p>
          </p:txBody>
        </p:sp>
        <p:cxnSp>
          <p:nvCxnSpPr>
            <p:cNvPr id="41" name="Elbow Connector 40"/>
            <p:cNvCxnSpPr>
              <a:stCxn id="39" idx="3"/>
            </p:cNvCxnSpPr>
            <p:nvPr/>
          </p:nvCxnSpPr>
          <p:spPr>
            <a:xfrm>
              <a:off x="2676054" y="2637611"/>
              <a:ext cx="676746" cy="943789"/>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rot="16200000" flipH="1">
              <a:off x="2089379" y="3224286"/>
              <a:ext cx="1630746" cy="457396"/>
            </a:xfrm>
            <a:prstGeom prst="bentConnector3">
              <a:avLst>
                <a:gd name="adj1" fmla="val 205"/>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 name="Elbow Connector 42"/>
            <p:cNvCxnSpPr/>
            <p:nvPr/>
          </p:nvCxnSpPr>
          <p:spPr>
            <a:xfrm rot="16200000" flipH="1">
              <a:off x="2030602" y="3269642"/>
              <a:ext cx="2320856" cy="1029953"/>
            </a:xfrm>
            <a:prstGeom prst="bentConnector3">
              <a:avLst>
                <a:gd name="adj1" fmla="val 475"/>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3060578" y="4320408"/>
              <a:ext cx="187383" cy="457923"/>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53" name="Rectangle 52"/>
            <p:cNvSpPr/>
            <p:nvPr/>
          </p:nvSpPr>
          <p:spPr>
            <a:xfrm>
              <a:off x="3612315" y="4975984"/>
              <a:ext cx="187383" cy="457923"/>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54" name="Rectangle 53"/>
            <p:cNvSpPr/>
            <p:nvPr/>
          </p:nvSpPr>
          <p:spPr>
            <a:xfrm>
              <a:off x="3238288" y="3663952"/>
              <a:ext cx="187383" cy="457923"/>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grpSp>
    </p:spTree>
    <p:extLst>
      <p:ext uri="{BB962C8B-B14F-4D97-AF65-F5344CB8AC3E}">
        <p14:creationId xmlns:p14="http://schemas.microsoft.com/office/powerpoint/2010/main" val="79525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Learning Outlines</a:t>
            </a:r>
            <a:endParaRPr/>
          </a:p>
        </p:txBody>
      </p:sp>
      <p:sp>
        <p:nvSpPr>
          <p:cNvPr id="72" name="Google Shape;72;p1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375"/>
              </a:spcBef>
              <a:spcAft>
                <a:spcPts val="0"/>
              </a:spcAft>
              <a:buClr>
                <a:schemeClr val="dk1"/>
              </a:buClr>
              <a:buSzPts val="1800"/>
              <a:buChar char="•"/>
            </a:pPr>
            <a:r>
              <a:rPr lang="en-US"/>
              <a:t>What is messaging system? </a:t>
            </a:r>
            <a:endParaRPr/>
          </a:p>
          <a:p>
            <a:pPr marL="514350" lvl="1" indent="-171450" algn="l" rtl="0">
              <a:lnSpc>
                <a:spcPct val="90000"/>
              </a:lnSpc>
              <a:spcBef>
                <a:spcPts val="375"/>
              </a:spcBef>
              <a:spcAft>
                <a:spcPts val="0"/>
              </a:spcAft>
              <a:buSzPts val="1800"/>
              <a:buChar char="•"/>
            </a:pPr>
            <a:r>
              <a:rPr lang="en-US"/>
              <a:t>Point to point </a:t>
            </a:r>
            <a:endParaRPr/>
          </a:p>
          <a:p>
            <a:pPr marL="514350" lvl="1" indent="-171450" algn="l" rtl="0">
              <a:spcBef>
                <a:spcPts val="0"/>
              </a:spcBef>
              <a:spcAft>
                <a:spcPts val="0"/>
              </a:spcAft>
              <a:buSzPts val="1800"/>
              <a:buChar char="•"/>
            </a:pPr>
            <a:r>
              <a:rPr lang="en-US"/>
              <a:t>Publish-subscribe (pub-sub)</a:t>
            </a:r>
            <a:endParaRPr/>
          </a:p>
          <a:p>
            <a:pPr marL="171450" lvl="0" indent="-171450" algn="l" rtl="0">
              <a:lnSpc>
                <a:spcPct val="90000"/>
              </a:lnSpc>
              <a:spcBef>
                <a:spcPts val="375"/>
              </a:spcBef>
              <a:spcAft>
                <a:spcPts val="0"/>
              </a:spcAft>
              <a:buSzPts val="1800"/>
              <a:buChar char="•"/>
            </a:pPr>
            <a:r>
              <a:rPr lang="en-US"/>
              <a:t>Apache Kafka</a:t>
            </a:r>
            <a:endParaRPr/>
          </a:p>
          <a:p>
            <a:pPr marL="514350" lvl="1" indent="-171450" algn="l" rtl="0">
              <a:lnSpc>
                <a:spcPct val="90000"/>
              </a:lnSpc>
              <a:spcBef>
                <a:spcPts val="375"/>
              </a:spcBef>
              <a:spcAft>
                <a:spcPts val="0"/>
              </a:spcAft>
              <a:buSzPts val="1800"/>
              <a:buChar char="•"/>
            </a:pPr>
            <a:r>
              <a:rPr lang="en-US"/>
              <a:t>Terminology</a:t>
            </a:r>
            <a:endParaRPr/>
          </a:p>
          <a:p>
            <a:pPr marL="514350" lvl="1" indent="-171450" algn="l" rtl="0">
              <a:lnSpc>
                <a:spcPct val="90000"/>
              </a:lnSpc>
              <a:spcBef>
                <a:spcPts val="375"/>
              </a:spcBef>
              <a:spcAft>
                <a:spcPts val="0"/>
              </a:spcAft>
              <a:buSzPts val="1800"/>
              <a:buChar char="•"/>
            </a:pPr>
            <a:r>
              <a:rPr lang="en-US"/>
              <a:t>Architecture</a:t>
            </a:r>
            <a:endParaRPr/>
          </a:p>
          <a:p>
            <a:pPr marL="171450" lvl="0" indent="-171450" algn="l" rtl="0">
              <a:lnSpc>
                <a:spcPct val="90000"/>
              </a:lnSpc>
              <a:spcBef>
                <a:spcPts val="375"/>
              </a:spcBef>
              <a:spcAft>
                <a:spcPts val="0"/>
              </a:spcAft>
              <a:buSzPts val="1800"/>
              <a:buChar char="•"/>
            </a:pPr>
            <a:r>
              <a:rPr lang="en-US"/>
              <a:t>Why Kafka?  </a:t>
            </a:r>
            <a:endParaRPr/>
          </a:p>
          <a:p>
            <a:pPr marL="171450" lvl="0" indent="-171450" algn="l" rtl="0">
              <a:lnSpc>
                <a:spcPct val="90000"/>
              </a:lnSpc>
              <a:spcBef>
                <a:spcPts val="375"/>
              </a:spcBef>
              <a:spcAft>
                <a:spcPts val="0"/>
              </a:spcAft>
              <a:buSzPts val="1800"/>
              <a:buChar char="•"/>
            </a:pPr>
            <a:r>
              <a:rPr lang="en-US"/>
              <a:t>Kafka Setup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Partitions</a:t>
            </a:r>
            <a:endParaRPr lang="en-US" dirty="0"/>
          </a:p>
        </p:txBody>
      </p:sp>
      <p:sp>
        <p:nvSpPr>
          <p:cNvPr id="5" name="Slide Number Placeholder 4"/>
          <p:cNvSpPr>
            <a:spLocks noGrp="1"/>
          </p:cNvSpPr>
          <p:nvPr>
            <p:ph type="sldNum" sz="quarter" idx="12"/>
          </p:nvPr>
        </p:nvSpPr>
        <p:spPr>
          <a:xfrm>
            <a:off x="8674100" y="6537323"/>
            <a:ext cx="355600" cy="152400"/>
          </a:xfrm>
        </p:spPr>
        <p:txBody>
          <a:bodyPr/>
          <a:lstStyle/>
          <a:p>
            <a:fld id="{407C8B75-4858-41E6-BEC3-A0853FA4AC5B}" type="slidenum">
              <a:rPr lang="en-US" smtClean="0"/>
              <a:pPr/>
              <a:t>20</a:t>
            </a:fld>
            <a:endParaRPr lang="en-US" dirty="0"/>
          </a:p>
        </p:txBody>
      </p:sp>
      <p:sp>
        <p:nvSpPr>
          <p:cNvPr id="35" name="Content Placeholder 2"/>
          <p:cNvSpPr>
            <a:spLocks noGrp="1"/>
          </p:cNvSpPr>
          <p:nvPr>
            <p:ph idx="1"/>
          </p:nvPr>
        </p:nvSpPr>
        <p:spPr>
          <a:xfrm>
            <a:off x="188682" y="1257880"/>
            <a:ext cx="7951153" cy="5013965"/>
          </a:xfrm>
        </p:spPr>
        <p:txBody>
          <a:bodyPr>
            <a:noAutofit/>
          </a:bodyPr>
          <a:lstStyle/>
          <a:p>
            <a:pPr lvl="1"/>
            <a:r>
              <a:rPr lang="en-US" sz="1900" dirty="0" smtClean="0"/>
              <a:t>#Partitions of a topic is configurable</a:t>
            </a:r>
          </a:p>
          <a:p>
            <a:pPr lvl="1"/>
            <a:r>
              <a:rPr lang="en-US" sz="1900" dirty="0" smtClean="0"/>
              <a:t>#Partitions determines </a:t>
            </a:r>
            <a:r>
              <a:rPr lang="en-US" sz="1900" b="1" dirty="0" smtClean="0"/>
              <a:t>max</a:t>
            </a:r>
            <a:r>
              <a:rPr lang="en-US" sz="1900" dirty="0" smtClean="0"/>
              <a:t> consumer (group) parallelism</a:t>
            </a:r>
          </a:p>
          <a:p>
            <a:pPr lvl="1"/>
            <a:endParaRPr lang="en-US" sz="2200" dirty="0">
              <a:cs typeface="Consolas"/>
            </a:endParaRPr>
          </a:p>
          <a:p>
            <a:pPr lvl="1"/>
            <a:endParaRPr lang="en-US" sz="2200" dirty="0" smtClean="0">
              <a:cs typeface="Consolas"/>
            </a:endParaRPr>
          </a:p>
          <a:p>
            <a:pPr lvl="1"/>
            <a:endParaRPr lang="en-US" sz="2200" dirty="0">
              <a:cs typeface="Consolas"/>
            </a:endParaRPr>
          </a:p>
          <a:p>
            <a:pPr marL="571500" lvl="1" indent="0">
              <a:buNone/>
            </a:pPr>
            <a:endParaRPr lang="en-US" sz="2200" dirty="0" smtClean="0">
              <a:cs typeface="Consolas"/>
            </a:endParaRPr>
          </a:p>
          <a:p>
            <a:pPr lvl="1">
              <a:spcBef>
                <a:spcPts val="0"/>
              </a:spcBef>
            </a:pPr>
            <a:endParaRPr lang="en-US" sz="2200" dirty="0" smtClean="0">
              <a:cs typeface="Helvetica"/>
            </a:endParaRPr>
          </a:p>
          <a:p>
            <a:pPr lvl="1">
              <a:spcBef>
                <a:spcPts val="0"/>
              </a:spcBef>
            </a:pPr>
            <a:endParaRPr lang="en-US" sz="2200" dirty="0" smtClean="0">
              <a:cs typeface="Helvetica"/>
            </a:endParaRPr>
          </a:p>
          <a:p>
            <a:pPr lvl="1">
              <a:spcBef>
                <a:spcPts val="0"/>
              </a:spcBef>
            </a:pPr>
            <a:endParaRPr lang="en-US" sz="2200" dirty="0">
              <a:cs typeface="Helvetica"/>
            </a:endParaRPr>
          </a:p>
          <a:p>
            <a:pPr lvl="1">
              <a:spcBef>
                <a:spcPts val="0"/>
              </a:spcBef>
            </a:pPr>
            <a:endParaRPr lang="en-US" sz="2200" dirty="0" smtClean="0">
              <a:cs typeface="Helvetica"/>
            </a:endParaRPr>
          </a:p>
          <a:p>
            <a:pPr lvl="1">
              <a:spcBef>
                <a:spcPts val="0"/>
              </a:spcBef>
            </a:pPr>
            <a:endParaRPr lang="en-US" sz="2200" dirty="0">
              <a:cs typeface="Helvetica"/>
            </a:endParaRPr>
          </a:p>
          <a:p>
            <a:pPr lvl="1">
              <a:spcBef>
                <a:spcPts val="0"/>
              </a:spcBef>
            </a:pPr>
            <a:r>
              <a:rPr lang="en-US" sz="2200" dirty="0" smtClean="0">
                <a:cs typeface="Helvetica"/>
              </a:rPr>
              <a:t>Consumer </a:t>
            </a:r>
            <a:r>
              <a:rPr lang="en-US" sz="2200" dirty="0" smtClean="0">
                <a:cs typeface="Helvetica"/>
              </a:rPr>
              <a:t>group A, with 2 consumers, reads from a 4-partition topic</a:t>
            </a:r>
          </a:p>
          <a:p>
            <a:pPr lvl="1">
              <a:spcBef>
                <a:spcPts val="0"/>
              </a:spcBef>
            </a:pPr>
            <a:r>
              <a:rPr lang="en-US" sz="2200" dirty="0" smtClean="0">
                <a:cs typeface="Helvetica"/>
              </a:rPr>
              <a:t>Consumer group B, with 4 consumers, reads from the same topic</a:t>
            </a:r>
          </a:p>
        </p:txBody>
      </p:sp>
      <p:pic>
        <p:nvPicPr>
          <p:cNvPr id="3" name="Picture 2"/>
          <p:cNvPicPr>
            <a:picLocks noChangeAspect="1"/>
          </p:cNvPicPr>
          <p:nvPr/>
        </p:nvPicPr>
        <p:blipFill>
          <a:blip r:embed="rId2"/>
          <a:stretch>
            <a:fillRect/>
          </a:stretch>
        </p:blipFill>
        <p:spPr>
          <a:xfrm>
            <a:off x="2968006" y="2007078"/>
            <a:ext cx="4948137" cy="2630655"/>
          </a:xfrm>
          <a:prstGeom prst="rect">
            <a:avLst/>
          </a:prstGeom>
        </p:spPr>
      </p:pic>
    </p:spTree>
    <p:extLst>
      <p:ext uri="{BB962C8B-B14F-4D97-AF65-F5344CB8AC3E}">
        <p14:creationId xmlns:p14="http://schemas.microsoft.com/office/powerpoint/2010/main" val="2126622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Replicas of a partition</a:t>
            </a:r>
            <a:endParaRPr lang="en-US" dirty="0"/>
          </a:p>
        </p:txBody>
      </p:sp>
      <p:sp>
        <p:nvSpPr>
          <p:cNvPr id="35" name="Content Placeholder 2"/>
          <p:cNvSpPr>
            <a:spLocks noGrp="1"/>
          </p:cNvSpPr>
          <p:nvPr>
            <p:ph idx="1"/>
          </p:nvPr>
        </p:nvSpPr>
        <p:spPr>
          <a:xfrm>
            <a:off x="589561" y="1023420"/>
            <a:ext cx="7951153" cy="4667384"/>
          </a:xfrm>
        </p:spPr>
        <p:txBody>
          <a:bodyPr/>
          <a:lstStyle/>
          <a:p>
            <a:endParaRPr lang="en-US" sz="2200" b="1" dirty="0" smtClean="0"/>
          </a:p>
          <a:p>
            <a:r>
              <a:rPr lang="en-US" sz="2400" b="1" dirty="0" smtClean="0"/>
              <a:t>Replicas: </a:t>
            </a:r>
            <a:r>
              <a:rPr lang="en-US" sz="2400" dirty="0" smtClean="0"/>
              <a:t>“backups” of a partition</a:t>
            </a:r>
          </a:p>
          <a:p>
            <a:pPr lvl="1"/>
            <a:r>
              <a:rPr lang="en-US" sz="2200" dirty="0">
                <a:sym typeface="Wingdings"/>
              </a:rPr>
              <a:t>They </a:t>
            </a:r>
            <a:r>
              <a:rPr lang="en-US" sz="2200" dirty="0" smtClean="0">
                <a:sym typeface="Wingdings"/>
              </a:rPr>
              <a:t>exist </a:t>
            </a:r>
            <a:r>
              <a:rPr lang="en-US" sz="2200" dirty="0">
                <a:sym typeface="Wingdings"/>
              </a:rPr>
              <a:t>solely to prevent data loss.</a:t>
            </a:r>
          </a:p>
          <a:p>
            <a:pPr lvl="1"/>
            <a:r>
              <a:rPr lang="en-US" sz="2200" dirty="0" smtClean="0">
                <a:sym typeface="Wingdings"/>
              </a:rPr>
              <a:t>Replicas are never read from, never written to.</a:t>
            </a:r>
          </a:p>
          <a:p>
            <a:pPr lvl="2"/>
            <a:r>
              <a:rPr lang="en-US" sz="2200" dirty="0" smtClean="0">
                <a:sym typeface="Wingdings"/>
              </a:rPr>
              <a:t>They do NOT help to increase producer or consumer parallelism!</a:t>
            </a:r>
          </a:p>
          <a:p>
            <a:pPr lvl="1"/>
            <a:r>
              <a:rPr lang="en-US" sz="2200" dirty="0" smtClean="0">
                <a:sym typeface="Wingdings"/>
              </a:rPr>
              <a:t>Kafka tolerates </a:t>
            </a:r>
            <a:r>
              <a:rPr lang="en-US" sz="2200" i="1" dirty="0" smtClean="0">
                <a:sym typeface="Wingdings"/>
              </a:rPr>
              <a:t>(</a:t>
            </a:r>
            <a:r>
              <a:rPr lang="en-US" sz="2200" i="1" dirty="0" err="1" smtClean="0">
                <a:sym typeface="Wingdings"/>
              </a:rPr>
              <a:t>numReplicas</a:t>
            </a:r>
            <a:r>
              <a:rPr lang="en-US" sz="2200" i="1" dirty="0" smtClean="0">
                <a:sym typeface="Wingdings"/>
              </a:rPr>
              <a:t> - 1)</a:t>
            </a:r>
            <a:r>
              <a:rPr lang="en-US" sz="2200" dirty="0" smtClean="0">
                <a:sym typeface="Wingdings"/>
              </a:rPr>
              <a:t> dead brokers before losing data</a:t>
            </a:r>
          </a:p>
          <a:p>
            <a:pPr lvl="2"/>
            <a:r>
              <a:rPr lang="en-US" sz="2200" dirty="0" smtClean="0">
                <a:sym typeface="Wingdings"/>
              </a:rPr>
              <a:t>LinkedIn: </a:t>
            </a:r>
            <a:r>
              <a:rPr lang="en-US" sz="2200" dirty="0" err="1" smtClean="0">
                <a:sym typeface="Wingdings"/>
              </a:rPr>
              <a:t>numReplicas</a:t>
            </a:r>
            <a:r>
              <a:rPr lang="en-US" sz="2200" dirty="0">
                <a:sym typeface="Wingdings"/>
              </a:rPr>
              <a:t> </a:t>
            </a:r>
            <a:r>
              <a:rPr lang="en-US" sz="2200" dirty="0" smtClean="0">
                <a:sym typeface="Wingdings"/>
              </a:rPr>
              <a:t>== 2  1 broker can die</a:t>
            </a:r>
          </a:p>
        </p:txBody>
      </p:sp>
    </p:spTree>
    <p:extLst>
      <p:ext uri="{BB962C8B-B14F-4D97-AF65-F5344CB8AC3E}">
        <p14:creationId xmlns:p14="http://schemas.microsoft.com/office/powerpoint/2010/main" val="1569751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3"/>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Apache Kafka: Terminology</a:t>
            </a:r>
            <a:endParaRPr/>
          </a:p>
        </p:txBody>
      </p:sp>
      <p:sp>
        <p:nvSpPr>
          <p:cNvPr id="225" name="Google Shape;225;p2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914400" lvl="0" indent="0" algn="l" rtl="0">
              <a:lnSpc>
                <a:spcPct val="90000"/>
              </a:lnSpc>
              <a:spcBef>
                <a:spcPts val="750"/>
              </a:spcBef>
              <a:spcAft>
                <a:spcPts val="0"/>
              </a:spcAft>
              <a:buNone/>
            </a:pPr>
            <a:endParaRPr/>
          </a:p>
          <a:p>
            <a:pPr marL="457200" marR="0" lvl="0" indent="-342900" algn="l" rtl="0">
              <a:lnSpc>
                <a:spcPct val="90000"/>
              </a:lnSpc>
              <a:spcBef>
                <a:spcPts val="750"/>
              </a:spcBef>
              <a:spcAft>
                <a:spcPts val="0"/>
              </a:spcAft>
              <a:buSzPts val="1800"/>
              <a:buChar char="•"/>
            </a:pPr>
            <a:r>
              <a:rPr lang="en-US" b="1">
                <a:solidFill>
                  <a:srgbClr val="FF0000"/>
                </a:solidFill>
              </a:rPr>
              <a:t>Replicas</a:t>
            </a:r>
            <a:r>
              <a:rPr lang="en-US"/>
              <a:t>: They are the backups of a partition. </a:t>
            </a:r>
            <a:endParaRPr/>
          </a:p>
          <a:p>
            <a:pPr marL="457200" marR="0" lvl="0" indent="0" algn="l" rtl="0">
              <a:lnSpc>
                <a:spcPct val="90000"/>
              </a:lnSpc>
              <a:spcBef>
                <a:spcPts val="750"/>
              </a:spcBef>
              <a:spcAft>
                <a:spcPts val="0"/>
              </a:spcAft>
              <a:buNone/>
            </a:pPr>
            <a:endParaRPr/>
          </a:p>
          <a:p>
            <a:pPr marL="457200" marR="0" lvl="0" indent="-342900" algn="l" rtl="0">
              <a:lnSpc>
                <a:spcPct val="90000"/>
              </a:lnSpc>
              <a:spcBef>
                <a:spcPts val="750"/>
              </a:spcBef>
              <a:spcAft>
                <a:spcPts val="0"/>
              </a:spcAft>
              <a:buSzPts val="1800"/>
              <a:buChar char="•"/>
            </a:pPr>
            <a:r>
              <a:rPr lang="en-US" b="1">
                <a:solidFill>
                  <a:srgbClr val="FF0000"/>
                </a:solidFill>
              </a:rPr>
              <a:t>Broker</a:t>
            </a:r>
            <a:r>
              <a:rPr lang="en-US"/>
              <a:t>: Kafka run as a cluster comprised of one or more servers each of which is called broker. </a:t>
            </a:r>
            <a:endParaRPr/>
          </a:p>
        </p:txBody>
      </p:sp>
    </p:spTree>
    <p:extLst>
      <p:ext uri="{BB962C8B-B14F-4D97-AF65-F5344CB8AC3E}">
        <p14:creationId xmlns:p14="http://schemas.microsoft.com/office/powerpoint/2010/main" val="1457454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Apache Kafka: example</a:t>
            </a:r>
            <a:endParaRPr/>
          </a:p>
        </p:txBody>
      </p:sp>
      <p:sp>
        <p:nvSpPr>
          <p:cNvPr id="231" name="Google Shape;231;p24"/>
          <p:cNvSpPr txBox="1">
            <a:spLocks noGrp="1"/>
          </p:cNvSpPr>
          <p:nvPr>
            <p:ph type="body" idx="1"/>
          </p:nvPr>
        </p:nvSpPr>
        <p:spPr>
          <a:xfrm>
            <a:off x="542525" y="1825625"/>
            <a:ext cx="8124000" cy="4351200"/>
          </a:xfrm>
          <a:prstGeom prst="rect">
            <a:avLst/>
          </a:prstGeom>
          <a:noFill/>
          <a:ln>
            <a:noFill/>
          </a:ln>
        </p:spPr>
        <p:txBody>
          <a:bodyPr spcFirstLastPara="1" wrap="square" lIns="91425" tIns="45700" rIns="91425" bIns="45700" anchor="t" anchorCtr="0">
            <a:noAutofit/>
          </a:bodyPr>
          <a:lstStyle/>
          <a:p>
            <a:pPr marL="0" lvl="0" indent="0" algn="l" rtl="0">
              <a:spcBef>
                <a:spcPts val="750"/>
              </a:spcBef>
              <a:spcAft>
                <a:spcPts val="0"/>
              </a:spcAft>
              <a:buNone/>
            </a:pPr>
            <a:endParaRPr sz="2000"/>
          </a:p>
        </p:txBody>
      </p:sp>
      <p:pic>
        <p:nvPicPr>
          <p:cNvPr id="232" name="Google Shape;232;p24"/>
          <p:cNvPicPr preferRelativeResize="0"/>
          <p:nvPr/>
        </p:nvPicPr>
        <p:blipFill>
          <a:blip r:embed="rId3">
            <a:alphaModFix/>
          </a:blip>
          <a:stretch>
            <a:fillRect/>
          </a:stretch>
        </p:blipFill>
        <p:spPr>
          <a:xfrm>
            <a:off x="1690675" y="2372450"/>
            <a:ext cx="5762625" cy="3257550"/>
          </a:xfrm>
          <a:prstGeom prst="rect">
            <a:avLst/>
          </a:prstGeom>
          <a:noFill/>
          <a:ln>
            <a:noFill/>
          </a:ln>
        </p:spPr>
      </p:pic>
    </p:spTree>
    <p:extLst>
      <p:ext uri="{BB962C8B-B14F-4D97-AF65-F5344CB8AC3E}">
        <p14:creationId xmlns:p14="http://schemas.microsoft.com/office/powerpoint/2010/main" val="1365269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5"/>
          <p:cNvSpPr txBox="1">
            <a:spLocks noGrp="1"/>
          </p:cNvSpPr>
          <p:nvPr>
            <p:ph type="title"/>
          </p:nvPr>
        </p:nvSpPr>
        <p:spPr>
          <a:xfrm>
            <a:off x="628650" y="365126"/>
            <a:ext cx="78867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Kafka Consumer Group</a:t>
            </a:r>
            <a:endParaRPr/>
          </a:p>
        </p:txBody>
      </p:sp>
      <p:sp>
        <p:nvSpPr>
          <p:cNvPr id="239" name="Google Shape;239;p25"/>
          <p:cNvSpPr txBox="1">
            <a:spLocks noGrp="1"/>
          </p:cNvSpPr>
          <p:nvPr>
            <p:ph type="body" idx="1"/>
          </p:nvPr>
        </p:nvSpPr>
        <p:spPr>
          <a:xfrm>
            <a:off x="628650" y="1825625"/>
            <a:ext cx="7886700" cy="4351200"/>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endParaRPr/>
          </a:p>
        </p:txBody>
      </p:sp>
      <p:pic>
        <p:nvPicPr>
          <p:cNvPr id="240" name="Google Shape;240;p25"/>
          <p:cNvPicPr preferRelativeResize="0"/>
          <p:nvPr/>
        </p:nvPicPr>
        <p:blipFill rotWithShape="1">
          <a:blip r:embed="rId3">
            <a:alphaModFix/>
          </a:blip>
          <a:srcRect t="18180"/>
          <a:stretch/>
        </p:blipFill>
        <p:spPr>
          <a:xfrm>
            <a:off x="757238" y="2037300"/>
            <a:ext cx="7629525" cy="3927850"/>
          </a:xfrm>
          <a:prstGeom prst="rect">
            <a:avLst/>
          </a:prstGeom>
          <a:noFill/>
          <a:ln>
            <a:noFill/>
          </a:ln>
        </p:spPr>
      </p:pic>
    </p:spTree>
    <p:extLst>
      <p:ext uri="{BB962C8B-B14F-4D97-AF65-F5344CB8AC3E}">
        <p14:creationId xmlns:p14="http://schemas.microsoft.com/office/powerpoint/2010/main" val="1736599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6"/>
          <p:cNvSpPr txBox="1">
            <a:spLocks noGrp="1"/>
          </p:cNvSpPr>
          <p:nvPr>
            <p:ph type="title"/>
          </p:nvPr>
        </p:nvSpPr>
        <p:spPr>
          <a:xfrm>
            <a:off x="628650" y="365126"/>
            <a:ext cx="78867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000"/>
              <a:t>2 server Kafka cluster hosting 4 partition (P0-P5)</a:t>
            </a:r>
            <a:endParaRPr sz="3000"/>
          </a:p>
        </p:txBody>
      </p:sp>
      <p:sp>
        <p:nvSpPr>
          <p:cNvPr id="247" name="Google Shape;247;p26"/>
          <p:cNvSpPr txBox="1">
            <a:spLocks noGrp="1"/>
          </p:cNvSpPr>
          <p:nvPr>
            <p:ph type="body" idx="1"/>
          </p:nvPr>
        </p:nvSpPr>
        <p:spPr>
          <a:xfrm>
            <a:off x="628650" y="1825625"/>
            <a:ext cx="7886700" cy="4351200"/>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endParaRPr/>
          </a:p>
        </p:txBody>
      </p:sp>
      <p:pic>
        <p:nvPicPr>
          <p:cNvPr id="248" name="Google Shape;248;p26"/>
          <p:cNvPicPr preferRelativeResize="0"/>
          <p:nvPr/>
        </p:nvPicPr>
        <p:blipFill rotWithShape="1">
          <a:blip r:embed="rId3">
            <a:alphaModFix/>
          </a:blip>
          <a:srcRect t="16638"/>
          <a:stretch/>
        </p:blipFill>
        <p:spPr>
          <a:xfrm>
            <a:off x="742950" y="1825625"/>
            <a:ext cx="7658100" cy="4351199"/>
          </a:xfrm>
          <a:prstGeom prst="rect">
            <a:avLst/>
          </a:prstGeom>
          <a:noFill/>
          <a:ln>
            <a:noFill/>
          </a:ln>
        </p:spPr>
      </p:pic>
    </p:spTree>
    <p:extLst>
      <p:ext uri="{BB962C8B-B14F-4D97-AF65-F5344CB8AC3E}">
        <p14:creationId xmlns:p14="http://schemas.microsoft.com/office/powerpoint/2010/main" val="1129769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7"/>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Zookeeper</a:t>
            </a:r>
            <a:endParaRPr/>
          </a:p>
        </p:txBody>
      </p:sp>
      <p:sp>
        <p:nvSpPr>
          <p:cNvPr id="254" name="Google Shape;254;p2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457200" lvl="0" indent="-342900" algn="l" rtl="0">
              <a:spcBef>
                <a:spcPts val="750"/>
              </a:spcBef>
              <a:spcAft>
                <a:spcPts val="0"/>
              </a:spcAft>
              <a:buSzPts val="1800"/>
              <a:buChar char="•"/>
            </a:pPr>
            <a:r>
              <a:rPr lang="en-US"/>
              <a:t>Zookeeper is an open source and high performance coordination service for distributed applications. </a:t>
            </a:r>
            <a:endParaRPr/>
          </a:p>
          <a:p>
            <a:pPr marL="457200" lvl="0" indent="-342900" algn="l" rtl="0">
              <a:spcBef>
                <a:spcPts val="0"/>
              </a:spcBef>
              <a:spcAft>
                <a:spcPts val="0"/>
              </a:spcAft>
              <a:buSzPts val="1800"/>
              <a:buChar char="•"/>
            </a:pPr>
            <a:r>
              <a:rPr lang="en-US"/>
              <a:t>ZooKeeper is used for managing and coordinating Kafka brokers. </a:t>
            </a:r>
            <a:endParaRPr/>
          </a:p>
          <a:p>
            <a:pPr marL="457200" lvl="0" indent="-342900" algn="l" rtl="0">
              <a:spcBef>
                <a:spcPts val="0"/>
              </a:spcBef>
              <a:spcAft>
                <a:spcPts val="0"/>
              </a:spcAft>
              <a:buSzPts val="1800"/>
              <a:buChar char="•"/>
            </a:pPr>
            <a:r>
              <a:rPr lang="en-US"/>
              <a:t>ZooKeeper is mainly used to notify producers and consumers about the presence of any new broker in the Kafka system or about the failure of any broker in the Kafka system. </a:t>
            </a:r>
            <a:endParaRPr/>
          </a:p>
          <a:p>
            <a:pPr marL="457200" lvl="0" indent="-342900" algn="l" rtl="0">
              <a:spcBef>
                <a:spcPts val="0"/>
              </a:spcBef>
              <a:spcAft>
                <a:spcPts val="0"/>
              </a:spcAft>
              <a:buSzPts val="1800"/>
              <a:buChar char="•"/>
            </a:pPr>
            <a:r>
              <a:rPr lang="en-US"/>
              <a:t>ZooKeeper notifies the producer and consumer about the presence or failure of a broker based on which producer and consumer makes a decision and starts coordinating their tasks with some other broker.</a:t>
            </a:r>
            <a:endParaRPr/>
          </a:p>
        </p:txBody>
      </p:sp>
      <p:sp>
        <p:nvSpPr>
          <p:cNvPr id="255" name="Google Shape;255;p27"/>
          <p:cNvSpPr txBox="1"/>
          <p:nvPr/>
        </p:nvSpPr>
        <p:spPr>
          <a:xfrm>
            <a:off x="863325" y="5590975"/>
            <a:ext cx="5447400" cy="3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http://zookeeper.apache.org/</a:t>
            </a:r>
            <a:r>
              <a:rPr lang="en-US"/>
              <a:t> </a:t>
            </a:r>
            <a:endParaRPr/>
          </a:p>
        </p:txBody>
      </p:sp>
    </p:spTree>
    <p:extLst>
      <p:ext uri="{BB962C8B-B14F-4D97-AF65-F5344CB8AC3E}">
        <p14:creationId xmlns:p14="http://schemas.microsoft.com/office/powerpoint/2010/main" val="318281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8"/>
          <p:cNvSpPr/>
          <p:nvPr/>
        </p:nvSpPr>
        <p:spPr>
          <a:xfrm>
            <a:off x="6809350" y="2493512"/>
            <a:ext cx="1872600" cy="28575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935475" y="2833996"/>
            <a:ext cx="1605000" cy="21861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Kafka Architecture</a:t>
            </a:r>
            <a:endParaRPr/>
          </a:p>
        </p:txBody>
      </p:sp>
      <p:sp>
        <p:nvSpPr>
          <p:cNvPr id="263" name="Google Shape;263;p28"/>
          <p:cNvSpPr/>
          <p:nvPr/>
        </p:nvSpPr>
        <p:spPr>
          <a:xfrm>
            <a:off x="1005175" y="3208650"/>
            <a:ext cx="1386300" cy="5349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Producer </a:t>
            </a:r>
            <a:endParaRPr/>
          </a:p>
        </p:txBody>
      </p:sp>
      <p:sp>
        <p:nvSpPr>
          <p:cNvPr id="264" name="Google Shape;264;p28"/>
          <p:cNvSpPr/>
          <p:nvPr/>
        </p:nvSpPr>
        <p:spPr>
          <a:xfrm>
            <a:off x="1005175" y="4112275"/>
            <a:ext cx="1386300" cy="5349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Producer </a:t>
            </a:r>
            <a:endParaRPr/>
          </a:p>
        </p:txBody>
      </p:sp>
      <p:sp>
        <p:nvSpPr>
          <p:cNvPr id="265" name="Google Shape;265;p28"/>
          <p:cNvSpPr/>
          <p:nvPr/>
        </p:nvSpPr>
        <p:spPr>
          <a:xfrm>
            <a:off x="7033100" y="2834000"/>
            <a:ext cx="1386300" cy="534900"/>
          </a:xfrm>
          <a:prstGeom prst="roundRect">
            <a:avLst>
              <a:gd name="adj" fmla="val 16667"/>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Consumer </a:t>
            </a:r>
            <a:endParaRPr/>
          </a:p>
        </p:txBody>
      </p:sp>
      <p:sp>
        <p:nvSpPr>
          <p:cNvPr id="266" name="Google Shape;266;p28"/>
          <p:cNvSpPr/>
          <p:nvPr/>
        </p:nvSpPr>
        <p:spPr>
          <a:xfrm>
            <a:off x="7033100" y="3639775"/>
            <a:ext cx="1386300" cy="534900"/>
          </a:xfrm>
          <a:prstGeom prst="roundRect">
            <a:avLst>
              <a:gd name="adj" fmla="val 16667"/>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Consumer</a:t>
            </a:r>
            <a:r>
              <a:rPr lang="en-US"/>
              <a:t> </a:t>
            </a:r>
            <a:endParaRPr/>
          </a:p>
        </p:txBody>
      </p:sp>
      <p:sp>
        <p:nvSpPr>
          <p:cNvPr id="267" name="Google Shape;267;p28"/>
          <p:cNvSpPr/>
          <p:nvPr/>
        </p:nvSpPr>
        <p:spPr>
          <a:xfrm>
            <a:off x="7033100" y="4445550"/>
            <a:ext cx="1386300" cy="534900"/>
          </a:xfrm>
          <a:prstGeom prst="roundRect">
            <a:avLst>
              <a:gd name="adj" fmla="val 16667"/>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Consumer</a:t>
            </a:r>
            <a:r>
              <a:rPr lang="en-US"/>
              <a:t> </a:t>
            </a:r>
            <a:endParaRPr/>
          </a:p>
        </p:txBody>
      </p:sp>
      <p:sp>
        <p:nvSpPr>
          <p:cNvPr id="268" name="Google Shape;268;p28"/>
          <p:cNvSpPr/>
          <p:nvPr/>
        </p:nvSpPr>
        <p:spPr>
          <a:xfrm>
            <a:off x="3775950" y="2168575"/>
            <a:ext cx="1520100" cy="3495300"/>
          </a:xfrm>
          <a:prstGeom prst="roundRect">
            <a:avLst>
              <a:gd name="adj" fmla="val 16667"/>
            </a:avLst>
          </a:prstGeom>
          <a:solidFill>
            <a:srgbClr val="FFF2CC"/>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p>
        </p:txBody>
      </p:sp>
      <p:sp>
        <p:nvSpPr>
          <p:cNvPr id="269" name="Google Shape;269;p28"/>
          <p:cNvSpPr txBox="1"/>
          <p:nvPr/>
        </p:nvSpPr>
        <p:spPr>
          <a:xfrm>
            <a:off x="3927200" y="2328975"/>
            <a:ext cx="1322700" cy="27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a:t>Kafka Cluster</a:t>
            </a:r>
            <a:endParaRPr sz="1100" b="1"/>
          </a:p>
        </p:txBody>
      </p:sp>
      <p:sp>
        <p:nvSpPr>
          <p:cNvPr id="270" name="Google Shape;270;p28"/>
          <p:cNvSpPr txBox="1"/>
          <p:nvPr/>
        </p:nvSpPr>
        <p:spPr>
          <a:xfrm>
            <a:off x="2644913" y="3912513"/>
            <a:ext cx="1026600" cy="2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b="1"/>
              <a:t>Write/ Push data</a:t>
            </a:r>
            <a:endParaRPr sz="800" b="1"/>
          </a:p>
        </p:txBody>
      </p:sp>
      <p:sp>
        <p:nvSpPr>
          <p:cNvPr id="271" name="Google Shape;271;p28"/>
          <p:cNvSpPr txBox="1"/>
          <p:nvPr/>
        </p:nvSpPr>
        <p:spPr>
          <a:xfrm>
            <a:off x="5429250" y="3912513"/>
            <a:ext cx="1026600" cy="2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b="1"/>
              <a:t>Read/ pull data</a:t>
            </a:r>
            <a:endParaRPr sz="800" b="1"/>
          </a:p>
        </p:txBody>
      </p:sp>
      <p:pic>
        <p:nvPicPr>
          <p:cNvPr id="272" name="Google Shape;272;p28"/>
          <p:cNvPicPr preferRelativeResize="0"/>
          <p:nvPr/>
        </p:nvPicPr>
        <p:blipFill>
          <a:blip r:embed="rId3">
            <a:alphaModFix/>
          </a:blip>
          <a:stretch>
            <a:fillRect/>
          </a:stretch>
        </p:blipFill>
        <p:spPr>
          <a:xfrm>
            <a:off x="3005172" y="3641262"/>
            <a:ext cx="306090" cy="213325"/>
          </a:xfrm>
          <a:prstGeom prst="rect">
            <a:avLst/>
          </a:prstGeom>
          <a:noFill/>
          <a:ln>
            <a:noFill/>
          </a:ln>
        </p:spPr>
      </p:pic>
      <p:pic>
        <p:nvPicPr>
          <p:cNvPr id="273" name="Google Shape;273;p28"/>
          <p:cNvPicPr preferRelativeResize="0"/>
          <p:nvPr/>
        </p:nvPicPr>
        <p:blipFill>
          <a:blip r:embed="rId3">
            <a:alphaModFix/>
          </a:blip>
          <a:stretch>
            <a:fillRect/>
          </a:stretch>
        </p:blipFill>
        <p:spPr>
          <a:xfrm>
            <a:off x="5789497" y="3604112"/>
            <a:ext cx="306090" cy="213325"/>
          </a:xfrm>
          <a:prstGeom prst="rect">
            <a:avLst/>
          </a:prstGeom>
          <a:noFill/>
          <a:ln>
            <a:noFill/>
          </a:ln>
        </p:spPr>
      </p:pic>
      <p:sp>
        <p:nvSpPr>
          <p:cNvPr id="274" name="Google Shape;274;p28"/>
          <p:cNvSpPr/>
          <p:nvPr/>
        </p:nvSpPr>
        <p:spPr>
          <a:xfrm>
            <a:off x="3976175" y="2745625"/>
            <a:ext cx="1143000" cy="2127900"/>
          </a:xfrm>
          <a:prstGeom prst="rect">
            <a:avLst/>
          </a:prstGeom>
          <a:solidFill>
            <a:schemeClr val="lt2"/>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txBox="1"/>
          <p:nvPr/>
        </p:nvSpPr>
        <p:spPr>
          <a:xfrm>
            <a:off x="4049150" y="2988825"/>
            <a:ext cx="1026600" cy="3771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a:t>Broker 1</a:t>
            </a:r>
            <a:endParaRPr/>
          </a:p>
        </p:txBody>
      </p:sp>
      <p:sp>
        <p:nvSpPr>
          <p:cNvPr id="276" name="Google Shape;276;p28"/>
          <p:cNvSpPr txBox="1"/>
          <p:nvPr/>
        </p:nvSpPr>
        <p:spPr>
          <a:xfrm>
            <a:off x="4049150" y="3522225"/>
            <a:ext cx="1026600" cy="3771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a:t>Broker 2</a:t>
            </a:r>
            <a:endParaRPr/>
          </a:p>
        </p:txBody>
      </p:sp>
      <p:sp>
        <p:nvSpPr>
          <p:cNvPr id="277" name="Google Shape;277;p28"/>
          <p:cNvSpPr txBox="1"/>
          <p:nvPr/>
        </p:nvSpPr>
        <p:spPr>
          <a:xfrm>
            <a:off x="4049150" y="4131825"/>
            <a:ext cx="1026600" cy="3771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a:t>Broker 3</a:t>
            </a:r>
            <a:endParaRPr/>
          </a:p>
        </p:txBody>
      </p:sp>
      <p:sp>
        <p:nvSpPr>
          <p:cNvPr id="278" name="Google Shape;278;p28"/>
          <p:cNvSpPr txBox="1"/>
          <p:nvPr/>
        </p:nvSpPr>
        <p:spPr>
          <a:xfrm>
            <a:off x="4033748" y="5094863"/>
            <a:ext cx="1026600" cy="3771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t>Zookeeper</a:t>
            </a:r>
            <a:endParaRPr sz="1200" b="1"/>
          </a:p>
        </p:txBody>
      </p:sp>
      <p:cxnSp>
        <p:nvCxnSpPr>
          <p:cNvPr id="279" name="Google Shape;279;p28"/>
          <p:cNvCxnSpPr>
            <a:stCxn id="261" idx="3"/>
            <a:endCxn id="268" idx="1"/>
          </p:cNvCxnSpPr>
          <p:nvPr/>
        </p:nvCxnSpPr>
        <p:spPr>
          <a:xfrm rot="10800000" flipH="1">
            <a:off x="2540475" y="3916246"/>
            <a:ext cx="1235400" cy="10800"/>
          </a:xfrm>
          <a:prstGeom prst="straightConnector1">
            <a:avLst/>
          </a:prstGeom>
          <a:noFill/>
          <a:ln w="28575" cap="flat" cmpd="sng">
            <a:solidFill>
              <a:srgbClr val="980000"/>
            </a:solidFill>
            <a:prstDash val="solid"/>
            <a:round/>
            <a:headEnd type="none" w="med" len="med"/>
            <a:tailEnd type="triangle" w="med" len="med"/>
          </a:ln>
        </p:spPr>
      </p:cxnSp>
      <p:cxnSp>
        <p:nvCxnSpPr>
          <p:cNvPr id="280" name="Google Shape;280;p28"/>
          <p:cNvCxnSpPr>
            <a:stCxn id="268" idx="3"/>
            <a:endCxn id="260" idx="1"/>
          </p:cNvCxnSpPr>
          <p:nvPr/>
        </p:nvCxnSpPr>
        <p:spPr>
          <a:xfrm>
            <a:off x="5296050" y="3916225"/>
            <a:ext cx="1513200" cy="6000"/>
          </a:xfrm>
          <a:prstGeom prst="straightConnector1">
            <a:avLst/>
          </a:prstGeom>
          <a:noFill/>
          <a:ln w="28575" cap="flat" cmpd="sng">
            <a:solidFill>
              <a:srgbClr val="980000"/>
            </a:solidFill>
            <a:prstDash val="solid"/>
            <a:round/>
            <a:headEnd type="none" w="med" len="med"/>
            <a:tailEnd type="triangle" w="med" len="med"/>
          </a:ln>
        </p:spPr>
      </p:cxnSp>
      <p:cxnSp>
        <p:nvCxnSpPr>
          <p:cNvPr id="281" name="Google Shape;281;p28"/>
          <p:cNvCxnSpPr>
            <a:stCxn id="274" idx="2"/>
            <a:endCxn id="278" idx="0"/>
          </p:cNvCxnSpPr>
          <p:nvPr/>
        </p:nvCxnSpPr>
        <p:spPr>
          <a:xfrm flipH="1">
            <a:off x="4547075" y="4873525"/>
            <a:ext cx="600" cy="221400"/>
          </a:xfrm>
          <a:prstGeom prst="straightConnector1">
            <a:avLst/>
          </a:prstGeom>
          <a:noFill/>
          <a:ln w="9525" cap="flat" cmpd="sng">
            <a:solidFill>
              <a:srgbClr val="980000"/>
            </a:solidFill>
            <a:prstDash val="solid"/>
            <a:round/>
            <a:headEnd type="none" w="med" len="med"/>
            <a:tailEnd type="triangle" w="med" len="med"/>
          </a:ln>
        </p:spPr>
      </p:cxnSp>
      <p:cxnSp>
        <p:nvCxnSpPr>
          <p:cNvPr id="282" name="Google Shape;282;p28"/>
          <p:cNvCxnSpPr>
            <a:endCxn id="278" idx="1"/>
          </p:cNvCxnSpPr>
          <p:nvPr/>
        </p:nvCxnSpPr>
        <p:spPr>
          <a:xfrm>
            <a:off x="2529248" y="3913013"/>
            <a:ext cx="1504500" cy="1370400"/>
          </a:xfrm>
          <a:prstGeom prst="straightConnector1">
            <a:avLst/>
          </a:prstGeom>
          <a:noFill/>
          <a:ln w="9525" cap="flat" cmpd="sng">
            <a:solidFill>
              <a:schemeClr val="dk2"/>
            </a:solidFill>
            <a:prstDash val="dash"/>
            <a:round/>
            <a:headEnd type="none" w="med" len="med"/>
            <a:tailEnd type="triangle" w="med" len="med"/>
          </a:ln>
        </p:spPr>
      </p:cxnSp>
      <p:cxnSp>
        <p:nvCxnSpPr>
          <p:cNvPr id="283" name="Google Shape;283;p28"/>
          <p:cNvCxnSpPr>
            <a:stCxn id="278" idx="3"/>
            <a:endCxn id="260" idx="1"/>
          </p:cNvCxnSpPr>
          <p:nvPr/>
        </p:nvCxnSpPr>
        <p:spPr>
          <a:xfrm rot="10800000" flipH="1">
            <a:off x="5060348" y="3922313"/>
            <a:ext cx="1749000" cy="1361100"/>
          </a:xfrm>
          <a:prstGeom prst="straightConnector1">
            <a:avLst/>
          </a:prstGeom>
          <a:noFill/>
          <a:ln w="9525" cap="flat" cmpd="sng">
            <a:solidFill>
              <a:schemeClr val="dk2"/>
            </a:solidFill>
            <a:prstDash val="dash"/>
            <a:round/>
            <a:headEnd type="none" w="med" len="med"/>
            <a:tailEnd type="triangle" w="med" len="med"/>
          </a:ln>
        </p:spPr>
      </p:cxnSp>
      <p:sp>
        <p:nvSpPr>
          <p:cNvPr id="284" name="Google Shape;284;p28"/>
          <p:cNvSpPr txBox="1"/>
          <p:nvPr/>
        </p:nvSpPr>
        <p:spPr>
          <a:xfrm>
            <a:off x="2644925" y="4642525"/>
            <a:ext cx="1026600" cy="64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get kafka broker id</a:t>
            </a:r>
            <a:endParaRPr sz="1200"/>
          </a:p>
        </p:txBody>
      </p:sp>
      <p:sp>
        <p:nvSpPr>
          <p:cNvPr id="285" name="Google Shape;285;p28"/>
          <p:cNvSpPr txBox="1"/>
          <p:nvPr/>
        </p:nvSpPr>
        <p:spPr>
          <a:xfrm>
            <a:off x="5593075" y="4743800"/>
            <a:ext cx="1143000" cy="2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a:t>Update Offset</a:t>
            </a:r>
            <a:endParaRPr sz="1100"/>
          </a:p>
        </p:txBody>
      </p:sp>
    </p:spTree>
    <p:extLst>
      <p:ext uri="{BB962C8B-B14F-4D97-AF65-F5344CB8AC3E}">
        <p14:creationId xmlns:p14="http://schemas.microsoft.com/office/powerpoint/2010/main" val="1957436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Kafka so fast?</a:t>
            </a:r>
            <a:endParaRPr lang="en-US" dirty="0"/>
          </a:p>
        </p:txBody>
      </p:sp>
      <p:sp>
        <p:nvSpPr>
          <p:cNvPr id="3" name="Content Placeholder 2"/>
          <p:cNvSpPr>
            <a:spLocks noGrp="1"/>
          </p:cNvSpPr>
          <p:nvPr>
            <p:ph idx="1"/>
          </p:nvPr>
        </p:nvSpPr>
        <p:spPr>
          <a:xfrm>
            <a:off x="603432" y="1180166"/>
            <a:ext cx="7937281" cy="4736540"/>
          </a:xfrm>
        </p:spPr>
        <p:txBody>
          <a:bodyPr/>
          <a:lstStyle/>
          <a:p>
            <a:r>
              <a:rPr lang="en-US" sz="2400" dirty="0" smtClean="0">
                <a:sym typeface="Wingdings"/>
              </a:rPr>
              <a:t>Fast </a:t>
            </a:r>
            <a:r>
              <a:rPr lang="en-US" sz="2400" b="1" dirty="0" smtClean="0">
                <a:sym typeface="Wingdings"/>
              </a:rPr>
              <a:t>writes</a:t>
            </a:r>
            <a:r>
              <a:rPr lang="en-US" sz="2400" dirty="0" smtClean="0">
                <a:sym typeface="Wingdings"/>
              </a:rPr>
              <a:t>:</a:t>
            </a:r>
          </a:p>
          <a:p>
            <a:pPr lvl="1"/>
            <a:r>
              <a:rPr lang="en-US" sz="1800" dirty="0" smtClean="0">
                <a:sym typeface="Wingdings"/>
              </a:rPr>
              <a:t>While Kafka persists all data to disk, essentially all writes go to the</a:t>
            </a:r>
            <a:br>
              <a:rPr lang="en-US" sz="1800" dirty="0" smtClean="0">
                <a:sym typeface="Wingdings"/>
              </a:rPr>
            </a:br>
            <a:r>
              <a:rPr lang="en-US" sz="1800" b="1" dirty="0" smtClean="0">
                <a:sym typeface="Wingdings"/>
              </a:rPr>
              <a:t>page cache </a:t>
            </a:r>
            <a:r>
              <a:rPr lang="en-US" sz="1800" dirty="0" smtClean="0">
                <a:sym typeface="Wingdings"/>
              </a:rPr>
              <a:t>of OS, i.e. RAM.</a:t>
            </a:r>
          </a:p>
          <a:p>
            <a:endParaRPr lang="en-US" sz="2000" dirty="0" smtClean="0">
              <a:sym typeface="Wingdings"/>
            </a:endParaRPr>
          </a:p>
          <a:p>
            <a:r>
              <a:rPr lang="en-US" sz="2400" dirty="0" smtClean="0">
                <a:sym typeface="Wingdings"/>
              </a:rPr>
              <a:t>Fast </a:t>
            </a:r>
            <a:r>
              <a:rPr lang="en-US" sz="2400" b="1" dirty="0" smtClean="0">
                <a:sym typeface="Wingdings"/>
              </a:rPr>
              <a:t>reads</a:t>
            </a:r>
            <a:r>
              <a:rPr lang="en-US" sz="2400" dirty="0" smtClean="0">
                <a:sym typeface="Wingdings"/>
              </a:rPr>
              <a:t>:</a:t>
            </a:r>
          </a:p>
          <a:p>
            <a:pPr lvl="1"/>
            <a:r>
              <a:rPr lang="en-US" sz="1800" dirty="0" smtClean="0">
                <a:sym typeface="Wingdings"/>
              </a:rPr>
              <a:t>Very efficient to transfer data from page cache to a network </a:t>
            </a:r>
            <a:r>
              <a:rPr lang="en-US" sz="1800" b="1" dirty="0" smtClean="0">
                <a:sym typeface="Wingdings"/>
              </a:rPr>
              <a:t>socket</a:t>
            </a:r>
          </a:p>
          <a:p>
            <a:pPr lvl="1"/>
            <a:r>
              <a:rPr lang="en-US" sz="1800" dirty="0" smtClean="0">
                <a:sym typeface="Wingdings"/>
              </a:rPr>
              <a:t>Linux: </a:t>
            </a:r>
            <a:r>
              <a:rPr lang="en-US" sz="1800" b="1" dirty="0" err="1" smtClean="0">
                <a:latin typeface="Consolas"/>
                <a:cs typeface="Consolas"/>
                <a:sym typeface="Wingdings"/>
              </a:rPr>
              <a:t>sendfile</a:t>
            </a:r>
            <a:r>
              <a:rPr lang="en-US" sz="1800" b="1" dirty="0" smtClean="0">
                <a:latin typeface="Consolas"/>
                <a:cs typeface="Consolas"/>
                <a:sym typeface="Wingdings"/>
              </a:rPr>
              <a:t>()</a:t>
            </a:r>
            <a:r>
              <a:rPr lang="en-US" sz="1800" dirty="0">
                <a:sym typeface="Wingdings"/>
              </a:rPr>
              <a:t> </a:t>
            </a:r>
            <a:r>
              <a:rPr lang="en-US" sz="1800" dirty="0" smtClean="0">
                <a:sym typeface="Wingdings"/>
              </a:rPr>
              <a:t>system call</a:t>
            </a:r>
          </a:p>
          <a:p>
            <a:endParaRPr lang="en-US" sz="2000" dirty="0" smtClean="0"/>
          </a:p>
          <a:p>
            <a:endParaRPr lang="en-US" sz="2400" dirty="0" smtClean="0"/>
          </a:p>
          <a:p>
            <a:pPr algn="ctr"/>
            <a:r>
              <a:rPr lang="en-US" sz="2400" dirty="0" smtClean="0"/>
              <a:t>Combination of the two = fast Kafka!</a:t>
            </a:r>
          </a:p>
        </p:txBody>
      </p:sp>
    </p:spTree>
    <p:extLst>
      <p:ext uri="{BB962C8B-B14F-4D97-AF65-F5344CB8AC3E}">
        <p14:creationId xmlns:p14="http://schemas.microsoft.com/office/powerpoint/2010/main" val="9768739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 X for processing the data?</a:t>
            </a:r>
            <a:endParaRPr lang="en-US" dirty="0"/>
          </a:p>
        </p:txBody>
      </p:sp>
      <p:sp>
        <p:nvSpPr>
          <p:cNvPr id="3" name="Content Placeholder 2"/>
          <p:cNvSpPr>
            <a:spLocks noGrp="1"/>
          </p:cNvSpPr>
          <p:nvPr>
            <p:ph idx="1"/>
          </p:nvPr>
        </p:nvSpPr>
        <p:spPr>
          <a:xfrm>
            <a:off x="589560" y="1081554"/>
            <a:ext cx="7951153" cy="4835152"/>
          </a:xfrm>
        </p:spPr>
        <p:txBody>
          <a:bodyPr/>
          <a:lstStyle/>
          <a:p>
            <a:r>
              <a:rPr lang="en-US" sz="2400" dirty="0" smtClean="0">
                <a:sym typeface="Wingdings"/>
              </a:rPr>
              <a:t>Kafka + </a:t>
            </a:r>
            <a:r>
              <a:rPr lang="en-US" sz="2400" b="1" dirty="0" smtClean="0">
                <a:sym typeface="Wingdings"/>
              </a:rPr>
              <a:t>Storm</a:t>
            </a:r>
            <a:r>
              <a:rPr lang="en-US" sz="2400" dirty="0" smtClean="0">
                <a:sym typeface="Wingdings"/>
              </a:rPr>
              <a:t> often used in combination, e.g. Twitter</a:t>
            </a:r>
            <a:r>
              <a:rPr lang="en-US" sz="1800" dirty="0" smtClean="0">
                <a:sym typeface="Wingdings"/>
              </a:rPr>
              <a:t/>
            </a:r>
            <a:br>
              <a:rPr lang="en-US" sz="1800" dirty="0" smtClean="0">
                <a:sym typeface="Wingdings"/>
              </a:rPr>
            </a:br>
            <a:endParaRPr lang="en-US" sz="2200" dirty="0" smtClean="0">
              <a:sym typeface="Wingdings"/>
            </a:endParaRPr>
          </a:p>
          <a:p>
            <a:r>
              <a:rPr lang="en-US" sz="2200" dirty="0" smtClean="0">
                <a:sym typeface="Wingdings"/>
              </a:rPr>
              <a:t>Kafka + </a:t>
            </a:r>
            <a:r>
              <a:rPr lang="en-US" sz="2200" b="1" dirty="0" smtClean="0">
                <a:sym typeface="Wingdings"/>
              </a:rPr>
              <a:t>custom</a:t>
            </a:r>
          </a:p>
          <a:p>
            <a:pPr lvl="1"/>
            <a:r>
              <a:rPr lang="en-US" sz="1800" dirty="0" smtClean="0">
                <a:sym typeface="Wingdings"/>
              </a:rPr>
              <a:t>“</a:t>
            </a:r>
            <a:r>
              <a:rPr lang="en-US" sz="1800" dirty="0">
                <a:sym typeface="Wingdings"/>
              </a:rPr>
              <a:t>Normal” Java multi-threaded </a:t>
            </a:r>
            <a:r>
              <a:rPr lang="en-US" sz="1800" dirty="0" smtClean="0">
                <a:sym typeface="Wingdings"/>
              </a:rPr>
              <a:t>setups</a:t>
            </a:r>
          </a:p>
          <a:p>
            <a:pPr lvl="1"/>
            <a:r>
              <a:rPr lang="en-US" sz="1800" dirty="0" err="1" smtClean="0">
                <a:sym typeface="Wingdings"/>
              </a:rPr>
              <a:t>Akka</a:t>
            </a:r>
            <a:r>
              <a:rPr lang="en-US" sz="1800" dirty="0" smtClean="0">
                <a:sym typeface="Wingdings"/>
              </a:rPr>
              <a:t> actors with Scala or Java, e.g. </a:t>
            </a:r>
            <a:r>
              <a:rPr lang="en-US" sz="1800" dirty="0" err="1" smtClean="0">
                <a:sym typeface="Wingdings"/>
              </a:rPr>
              <a:t>Ooyala</a:t>
            </a:r>
            <a:r>
              <a:rPr lang="en-US" sz="1800" dirty="0" smtClean="0">
                <a:sym typeface="Wingdings"/>
              </a:rPr>
              <a:t/>
            </a:r>
            <a:br>
              <a:rPr lang="en-US" sz="1800" dirty="0" smtClean="0">
                <a:sym typeface="Wingdings"/>
              </a:rPr>
            </a:br>
            <a:endParaRPr lang="en-US" sz="1800" dirty="0" smtClean="0">
              <a:sym typeface="Wingdings"/>
            </a:endParaRPr>
          </a:p>
          <a:p>
            <a:r>
              <a:rPr lang="en-US" sz="2200" dirty="0" smtClean="0">
                <a:sym typeface="Wingdings"/>
              </a:rPr>
              <a:t>New additions:</a:t>
            </a:r>
          </a:p>
          <a:p>
            <a:pPr lvl="1"/>
            <a:r>
              <a:rPr lang="en-US" sz="1800" b="1" dirty="0" err="1" smtClean="0">
                <a:sym typeface="Wingdings"/>
              </a:rPr>
              <a:t>Samza</a:t>
            </a:r>
            <a:r>
              <a:rPr lang="en-US" sz="1800" dirty="0" smtClean="0">
                <a:sym typeface="Wingdings"/>
              </a:rPr>
              <a:t> (since Aug </a:t>
            </a:r>
            <a:r>
              <a:rPr lang="fr-FR" sz="1800" dirty="0" smtClean="0">
                <a:sym typeface="Wingdings"/>
              </a:rPr>
              <a:t>’</a:t>
            </a:r>
            <a:r>
              <a:rPr lang="en-US" sz="1800" dirty="0" smtClean="0">
                <a:sym typeface="Wingdings"/>
              </a:rPr>
              <a:t>13) – by LinkedIn</a:t>
            </a:r>
          </a:p>
          <a:p>
            <a:pPr lvl="1"/>
            <a:r>
              <a:rPr lang="en-US" sz="1800" b="1" dirty="0" smtClean="0">
                <a:sym typeface="Wingdings"/>
              </a:rPr>
              <a:t>Spark Streaming</a:t>
            </a:r>
            <a:r>
              <a:rPr lang="en-US" sz="1800" dirty="0" smtClean="0">
                <a:sym typeface="Wingdings"/>
              </a:rPr>
              <a:t>, part of Spark (since Feb </a:t>
            </a:r>
            <a:r>
              <a:rPr lang="fr-FR" sz="1800" dirty="0" smtClean="0">
                <a:sym typeface="Wingdings"/>
              </a:rPr>
              <a:t>’</a:t>
            </a:r>
            <a:r>
              <a:rPr lang="en-US" sz="1800" dirty="0" smtClean="0">
                <a:sym typeface="Wingdings"/>
              </a:rPr>
              <a:t>13)</a:t>
            </a:r>
          </a:p>
          <a:p>
            <a:endParaRPr lang="en-US" sz="2000" dirty="0" smtClean="0">
              <a:sym typeface="Wingdings"/>
            </a:endParaRPr>
          </a:p>
          <a:p>
            <a:r>
              <a:rPr lang="en-US" sz="2000" dirty="0" smtClean="0">
                <a:sym typeface="Wingdings"/>
              </a:rPr>
              <a:t>Kafka + </a:t>
            </a:r>
            <a:r>
              <a:rPr lang="en-US" sz="2000" b="1" dirty="0" smtClean="0">
                <a:sym typeface="Wingdings"/>
              </a:rPr>
              <a:t>Camus</a:t>
            </a:r>
            <a:r>
              <a:rPr lang="en-US" sz="2000" dirty="0" smtClean="0">
                <a:sym typeface="Wingdings"/>
              </a:rPr>
              <a:t> for Kafka-&gt;Hadoop ingestion</a:t>
            </a:r>
          </a:p>
        </p:txBody>
      </p:sp>
      <p:sp>
        <p:nvSpPr>
          <p:cNvPr id="4" name="TextBox 3"/>
          <p:cNvSpPr txBox="1"/>
          <p:nvPr/>
        </p:nvSpPr>
        <p:spPr>
          <a:xfrm>
            <a:off x="1625600" y="6039405"/>
            <a:ext cx="5301451" cy="307777"/>
          </a:xfrm>
          <a:prstGeom prst="rect">
            <a:avLst/>
          </a:prstGeom>
          <a:noFill/>
        </p:spPr>
        <p:txBody>
          <a:bodyPr wrap="none" rtlCol="0">
            <a:spAutoFit/>
          </a:bodyPr>
          <a:lstStyle/>
          <a:p>
            <a:r>
              <a:rPr lang="en-US" sz="1400" dirty="0">
                <a:hlinkClick r:id="rId2"/>
              </a:rPr>
              <a:t>https://cwiki.apache.org/confluence/display/KAFKA/Powered+</a:t>
            </a:r>
            <a:r>
              <a:rPr lang="en-US" sz="1400" dirty="0" smtClean="0">
                <a:hlinkClick r:id="rId2"/>
              </a:rPr>
              <a:t>By</a:t>
            </a:r>
            <a:r>
              <a:rPr lang="en-US" sz="1400" dirty="0" smtClean="0"/>
              <a:t> </a:t>
            </a:r>
          </a:p>
        </p:txBody>
      </p:sp>
    </p:spTree>
    <p:extLst>
      <p:ext uri="{BB962C8B-B14F-4D97-AF65-F5344CB8AC3E}">
        <p14:creationId xmlns:p14="http://schemas.microsoft.com/office/powerpoint/2010/main" val="807357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Learning Outlines</a:t>
            </a:r>
            <a:endParaRPr/>
          </a:p>
        </p:txBody>
      </p:sp>
      <p:sp>
        <p:nvSpPr>
          <p:cNvPr id="79" name="Google Shape;79;p1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375"/>
              </a:spcBef>
              <a:spcAft>
                <a:spcPts val="0"/>
              </a:spcAft>
              <a:buClr>
                <a:srgbClr val="FF0000"/>
              </a:buClr>
              <a:buSzPts val="1800"/>
              <a:buChar char="•"/>
            </a:pPr>
            <a:r>
              <a:rPr lang="en-US">
                <a:solidFill>
                  <a:srgbClr val="FF0000"/>
                </a:solidFill>
              </a:rPr>
              <a:t>What is messaging system? </a:t>
            </a:r>
            <a:endParaRPr>
              <a:solidFill>
                <a:srgbClr val="FF0000"/>
              </a:solidFill>
            </a:endParaRPr>
          </a:p>
          <a:p>
            <a:pPr marL="514350" lvl="1" indent="-171450" algn="l" rtl="0">
              <a:lnSpc>
                <a:spcPct val="90000"/>
              </a:lnSpc>
              <a:spcBef>
                <a:spcPts val="375"/>
              </a:spcBef>
              <a:spcAft>
                <a:spcPts val="0"/>
              </a:spcAft>
              <a:buSzPts val="1800"/>
              <a:buChar char="•"/>
            </a:pPr>
            <a:r>
              <a:rPr lang="en-US"/>
              <a:t>Point to point </a:t>
            </a:r>
            <a:endParaRPr/>
          </a:p>
          <a:p>
            <a:pPr marL="514350" lvl="1" indent="-171450" algn="l" rtl="0">
              <a:spcBef>
                <a:spcPts val="0"/>
              </a:spcBef>
              <a:spcAft>
                <a:spcPts val="0"/>
              </a:spcAft>
              <a:buSzPts val="1800"/>
              <a:buChar char="•"/>
            </a:pPr>
            <a:r>
              <a:rPr lang="en-US"/>
              <a:t>Publish-subscribe (pub-sub)</a:t>
            </a:r>
            <a:endParaRPr/>
          </a:p>
          <a:p>
            <a:pPr marL="171450" lvl="0" indent="-171450" algn="l" rtl="0">
              <a:lnSpc>
                <a:spcPct val="90000"/>
              </a:lnSpc>
              <a:spcBef>
                <a:spcPts val="375"/>
              </a:spcBef>
              <a:spcAft>
                <a:spcPts val="0"/>
              </a:spcAft>
              <a:buSzPts val="1800"/>
              <a:buChar char="•"/>
            </a:pPr>
            <a:r>
              <a:rPr lang="en-US"/>
              <a:t>Apache Kafka</a:t>
            </a:r>
            <a:endParaRPr/>
          </a:p>
          <a:p>
            <a:pPr marL="514350" lvl="1" indent="-171450" algn="l" rtl="0">
              <a:lnSpc>
                <a:spcPct val="90000"/>
              </a:lnSpc>
              <a:spcBef>
                <a:spcPts val="375"/>
              </a:spcBef>
              <a:spcAft>
                <a:spcPts val="0"/>
              </a:spcAft>
              <a:buSzPts val="1800"/>
              <a:buChar char="•"/>
            </a:pPr>
            <a:r>
              <a:rPr lang="en-US"/>
              <a:t>Terminology</a:t>
            </a:r>
            <a:endParaRPr/>
          </a:p>
          <a:p>
            <a:pPr marL="514350" lvl="1" indent="-171450" algn="l" rtl="0">
              <a:lnSpc>
                <a:spcPct val="90000"/>
              </a:lnSpc>
              <a:spcBef>
                <a:spcPts val="375"/>
              </a:spcBef>
              <a:spcAft>
                <a:spcPts val="0"/>
              </a:spcAft>
              <a:buSzPts val="1800"/>
              <a:buChar char="•"/>
            </a:pPr>
            <a:r>
              <a:rPr lang="en-US"/>
              <a:t>Architecture</a:t>
            </a:r>
            <a:endParaRPr/>
          </a:p>
          <a:p>
            <a:pPr marL="171450" lvl="0" indent="-171450" algn="l" rtl="0">
              <a:lnSpc>
                <a:spcPct val="90000"/>
              </a:lnSpc>
              <a:spcBef>
                <a:spcPts val="375"/>
              </a:spcBef>
              <a:spcAft>
                <a:spcPts val="0"/>
              </a:spcAft>
              <a:buSzPts val="1800"/>
              <a:buChar char="•"/>
            </a:pPr>
            <a:r>
              <a:rPr lang="en-US"/>
              <a:t>Why Kafka?  </a:t>
            </a:r>
            <a:endParaRPr/>
          </a:p>
          <a:p>
            <a:pPr marL="171450" lvl="0" indent="-171450" algn="l" rtl="0">
              <a:lnSpc>
                <a:spcPct val="90000"/>
              </a:lnSpc>
              <a:spcBef>
                <a:spcPts val="375"/>
              </a:spcBef>
              <a:spcAft>
                <a:spcPts val="0"/>
              </a:spcAft>
              <a:buSzPts val="1800"/>
              <a:buChar char="•"/>
            </a:pPr>
            <a:r>
              <a:rPr lang="en-US"/>
              <a:t>Kafka Setup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786" y="11723"/>
            <a:ext cx="7886700" cy="1325563"/>
          </a:xfrm>
        </p:spPr>
        <p:txBody>
          <a:bodyPr/>
          <a:lstStyle/>
          <a:p>
            <a:r>
              <a:rPr lang="en-US" dirty="0" smtClean="0"/>
              <a:t>Topics vs. Partitions vs. Replicas</a:t>
            </a:r>
            <a:endParaRPr lang="en-US" dirty="0"/>
          </a:p>
        </p:txBody>
      </p:sp>
      <p:pic>
        <p:nvPicPr>
          <p:cNvPr id="7" name="Picture 6"/>
          <p:cNvPicPr>
            <a:picLocks noChangeAspect="1"/>
          </p:cNvPicPr>
          <p:nvPr/>
        </p:nvPicPr>
        <p:blipFill>
          <a:blip r:embed="rId2"/>
          <a:stretch>
            <a:fillRect/>
          </a:stretch>
        </p:blipFill>
        <p:spPr>
          <a:xfrm>
            <a:off x="589560" y="1023420"/>
            <a:ext cx="7951153" cy="4752756"/>
          </a:xfrm>
          <a:prstGeom prst="rect">
            <a:avLst/>
          </a:prstGeom>
        </p:spPr>
      </p:pic>
    </p:spTree>
    <p:extLst>
      <p:ext uri="{BB962C8B-B14F-4D97-AF65-F5344CB8AC3E}">
        <p14:creationId xmlns:p14="http://schemas.microsoft.com/office/powerpoint/2010/main" val="14586611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recap</a:t>
            </a:r>
            <a:endParaRPr lang="en-US" dirty="0"/>
          </a:p>
        </p:txBody>
      </p:sp>
      <p:sp>
        <p:nvSpPr>
          <p:cNvPr id="3" name="Content Placeholder 2"/>
          <p:cNvSpPr>
            <a:spLocks noGrp="1"/>
          </p:cNvSpPr>
          <p:nvPr>
            <p:ph idx="1"/>
          </p:nvPr>
        </p:nvSpPr>
        <p:spPr>
          <a:xfrm>
            <a:off x="589561" y="1371082"/>
            <a:ext cx="7933116" cy="4443564"/>
          </a:xfrm>
        </p:spPr>
        <p:txBody>
          <a:bodyPr>
            <a:normAutofit/>
          </a:bodyPr>
          <a:lstStyle/>
          <a:p>
            <a:r>
              <a:rPr lang="en-US" sz="2200" dirty="0" smtClean="0">
                <a:sym typeface="Wingdings"/>
              </a:rPr>
              <a:t>The who is who</a:t>
            </a:r>
          </a:p>
          <a:p>
            <a:pPr lvl="1"/>
            <a:r>
              <a:rPr lang="en-US" b="1" dirty="0" smtClean="0">
                <a:sym typeface="Wingdings"/>
              </a:rPr>
              <a:t>Producers</a:t>
            </a:r>
            <a:r>
              <a:rPr lang="en-US" dirty="0" smtClean="0">
                <a:sym typeface="Wingdings"/>
              </a:rPr>
              <a:t> write data to </a:t>
            </a:r>
            <a:r>
              <a:rPr lang="en-US" b="1" dirty="0" smtClean="0">
                <a:sym typeface="Wingdings"/>
              </a:rPr>
              <a:t>brokers</a:t>
            </a:r>
            <a:r>
              <a:rPr lang="en-US" dirty="0" smtClean="0">
                <a:sym typeface="Wingdings"/>
              </a:rPr>
              <a:t>.</a:t>
            </a:r>
          </a:p>
          <a:p>
            <a:pPr lvl="1"/>
            <a:r>
              <a:rPr lang="en-US" b="1" dirty="0" smtClean="0">
                <a:sym typeface="Wingdings"/>
              </a:rPr>
              <a:t>Consumers</a:t>
            </a:r>
            <a:r>
              <a:rPr lang="en-US" dirty="0" smtClean="0">
                <a:sym typeface="Wingdings"/>
              </a:rPr>
              <a:t> read data from </a:t>
            </a:r>
            <a:r>
              <a:rPr lang="en-US" b="1" dirty="0" smtClean="0">
                <a:sym typeface="Wingdings"/>
              </a:rPr>
              <a:t>brokers</a:t>
            </a:r>
            <a:r>
              <a:rPr lang="en-US" dirty="0" smtClean="0">
                <a:sym typeface="Wingdings"/>
              </a:rPr>
              <a:t>.</a:t>
            </a:r>
          </a:p>
          <a:p>
            <a:pPr lvl="1"/>
            <a:r>
              <a:rPr lang="en-US" dirty="0" smtClean="0">
                <a:sym typeface="Wingdings"/>
              </a:rPr>
              <a:t>All this is distributed.</a:t>
            </a:r>
          </a:p>
          <a:p>
            <a:endParaRPr lang="en-US" dirty="0" smtClean="0">
              <a:sym typeface="Wingdings"/>
            </a:endParaRPr>
          </a:p>
          <a:p>
            <a:r>
              <a:rPr lang="en-US" sz="2200" dirty="0" smtClean="0">
                <a:sym typeface="Wingdings"/>
              </a:rPr>
              <a:t>The data</a:t>
            </a:r>
          </a:p>
          <a:p>
            <a:pPr lvl="1"/>
            <a:r>
              <a:rPr lang="en-US" dirty="0" smtClean="0">
                <a:sym typeface="Wingdings"/>
              </a:rPr>
              <a:t>Data is stored in </a:t>
            </a:r>
            <a:r>
              <a:rPr lang="en-US" b="1" dirty="0" smtClean="0">
                <a:sym typeface="Wingdings"/>
              </a:rPr>
              <a:t>topics</a:t>
            </a:r>
            <a:r>
              <a:rPr lang="en-US" dirty="0" smtClean="0">
                <a:sym typeface="Wingdings"/>
              </a:rPr>
              <a:t>.</a:t>
            </a:r>
          </a:p>
          <a:p>
            <a:pPr lvl="1"/>
            <a:r>
              <a:rPr lang="en-US" b="1" dirty="0" smtClean="0">
                <a:sym typeface="Wingdings"/>
              </a:rPr>
              <a:t>Topics </a:t>
            </a:r>
            <a:r>
              <a:rPr lang="en-US" dirty="0" smtClean="0">
                <a:sym typeface="Wingdings"/>
              </a:rPr>
              <a:t>are split into </a:t>
            </a:r>
            <a:r>
              <a:rPr lang="en-US" b="1" dirty="0" smtClean="0">
                <a:sym typeface="Wingdings"/>
              </a:rPr>
              <a:t>partitions </a:t>
            </a:r>
            <a:r>
              <a:rPr lang="en-US" dirty="0" smtClean="0">
                <a:sym typeface="Wingdings"/>
              </a:rPr>
              <a:t>which are </a:t>
            </a:r>
            <a:r>
              <a:rPr lang="en-US" b="1" dirty="0" smtClean="0">
                <a:sym typeface="Wingdings"/>
              </a:rPr>
              <a:t>replicated</a:t>
            </a:r>
            <a:r>
              <a:rPr lang="en-US" dirty="0" smtClean="0">
                <a:sym typeface="Wingdings"/>
              </a:rPr>
              <a:t>.</a:t>
            </a:r>
            <a:endParaRPr lang="en-US" dirty="0">
              <a:sym typeface="Wingdings"/>
            </a:endParaRPr>
          </a:p>
          <a:p>
            <a:pPr marL="0" indent="0">
              <a:buNone/>
            </a:pPr>
            <a:endParaRPr lang="en-US" dirty="0" smtClean="0">
              <a:sym typeface="Wingdings"/>
            </a:endParaRPr>
          </a:p>
        </p:txBody>
      </p:sp>
      <p:pic>
        <p:nvPicPr>
          <p:cNvPr id="4" name="Picture 3"/>
          <p:cNvPicPr>
            <a:picLocks noChangeAspect="1"/>
          </p:cNvPicPr>
          <p:nvPr/>
        </p:nvPicPr>
        <p:blipFill>
          <a:blip r:embed="rId2"/>
          <a:stretch>
            <a:fillRect/>
          </a:stretch>
        </p:blipFill>
        <p:spPr>
          <a:xfrm>
            <a:off x="5216660" y="2039297"/>
            <a:ext cx="3214970" cy="2485810"/>
          </a:xfrm>
          <a:prstGeom prst="rect">
            <a:avLst/>
          </a:prstGeom>
        </p:spPr>
      </p:pic>
    </p:spTree>
    <p:extLst>
      <p:ext uri="{BB962C8B-B14F-4D97-AF65-F5344CB8AC3E}">
        <p14:creationId xmlns:p14="http://schemas.microsoft.com/office/powerpoint/2010/main" val="444154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Kafka</a:t>
            </a:r>
            <a:endParaRPr lang="en-US" dirty="0"/>
          </a:p>
        </p:txBody>
      </p:sp>
      <p:sp>
        <p:nvSpPr>
          <p:cNvPr id="3" name="Content Placeholder 2"/>
          <p:cNvSpPr>
            <a:spLocks noGrp="1"/>
          </p:cNvSpPr>
          <p:nvPr>
            <p:ph idx="1"/>
          </p:nvPr>
        </p:nvSpPr>
        <p:spPr>
          <a:xfrm>
            <a:off x="589560" y="1239184"/>
            <a:ext cx="7951153" cy="4351338"/>
          </a:xfrm>
        </p:spPr>
        <p:txBody>
          <a:bodyPr/>
          <a:lstStyle/>
          <a:p>
            <a:r>
              <a:rPr lang="en-US" sz="2000" dirty="0" smtClean="0">
                <a:sym typeface="Wingdings"/>
              </a:rPr>
              <a:t>Nothing fancy built into but see:</a:t>
            </a:r>
          </a:p>
          <a:p>
            <a:pPr lvl="1"/>
            <a:r>
              <a:rPr lang="en-US" sz="1800" dirty="0" smtClean="0">
                <a:sym typeface="Wingdings"/>
                <a:hlinkClick r:id="rId2"/>
              </a:rPr>
              <a:t>https</a:t>
            </a:r>
            <a:r>
              <a:rPr lang="en-US" sz="1800" dirty="0">
                <a:sym typeface="Wingdings"/>
                <a:hlinkClick r:id="rId2"/>
              </a:rPr>
              <a:t>://cwiki.apache.org/confluence/display/KAFKA/System+</a:t>
            </a:r>
            <a:r>
              <a:rPr lang="en-US" sz="1800" dirty="0" smtClean="0">
                <a:sym typeface="Wingdings"/>
                <a:hlinkClick r:id="rId2"/>
              </a:rPr>
              <a:t>Tools</a:t>
            </a:r>
            <a:r>
              <a:rPr lang="en-US" sz="1800" dirty="0" smtClean="0">
                <a:sym typeface="Wingdings"/>
              </a:rPr>
              <a:t> </a:t>
            </a:r>
          </a:p>
          <a:p>
            <a:pPr lvl="1"/>
            <a:r>
              <a:rPr lang="en-US" sz="1800" dirty="0">
                <a:sym typeface="Wingdings"/>
                <a:hlinkClick r:id="rId3"/>
              </a:rPr>
              <a:t>https://cwiki.apache.org/confluence/display/KAFKA/</a:t>
            </a:r>
            <a:r>
              <a:rPr lang="en-US" sz="1800" dirty="0" smtClean="0">
                <a:sym typeface="Wingdings"/>
                <a:hlinkClick r:id="rId3"/>
              </a:rPr>
              <a:t>Ecosystem </a:t>
            </a:r>
            <a:endParaRPr lang="en-US" sz="1800" dirty="0">
              <a:sym typeface="Wingdings"/>
              <a:hlinkClick r:id="rId3"/>
            </a:endParaRPr>
          </a:p>
        </p:txBody>
      </p:sp>
      <p:pic>
        <p:nvPicPr>
          <p:cNvPr id="24" name="Picture 23"/>
          <p:cNvPicPr>
            <a:picLocks noChangeAspect="1"/>
          </p:cNvPicPr>
          <p:nvPr/>
        </p:nvPicPr>
        <p:blipFill>
          <a:blip r:embed="rId4" cstate="print"/>
          <a:stretch>
            <a:fillRect/>
          </a:stretch>
        </p:blipFill>
        <p:spPr>
          <a:xfrm>
            <a:off x="5710803" y="2976945"/>
            <a:ext cx="2939277" cy="2285712"/>
          </a:xfrm>
          <a:prstGeom prst="rect">
            <a:avLst/>
          </a:prstGeom>
        </p:spPr>
      </p:pic>
      <p:sp>
        <p:nvSpPr>
          <p:cNvPr id="29" name="TextBox 28"/>
          <p:cNvSpPr txBox="1"/>
          <p:nvPr/>
        </p:nvSpPr>
        <p:spPr>
          <a:xfrm>
            <a:off x="6452854" y="5292789"/>
            <a:ext cx="1826141" cy="307777"/>
          </a:xfrm>
          <a:prstGeom prst="rect">
            <a:avLst/>
          </a:prstGeom>
          <a:noFill/>
        </p:spPr>
        <p:txBody>
          <a:bodyPr wrap="none" rtlCol="0">
            <a:spAutoFit/>
          </a:bodyPr>
          <a:lstStyle/>
          <a:p>
            <a:r>
              <a:rPr lang="en-US" sz="1400" dirty="0" smtClean="0"/>
              <a:t>Kafka Offset Monitor</a:t>
            </a:r>
          </a:p>
        </p:txBody>
      </p:sp>
      <p:pic>
        <p:nvPicPr>
          <p:cNvPr id="30" name="Picture 29"/>
          <p:cNvPicPr>
            <a:picLocks noChangeAspect="1"/>
          </p:cNvPicPr>
          <p:nvPr/>
        </p:nvPicPr>
        <p:blipFill rotWithShape="1">
          <a:blip r:embed="rId5"/>
          <a:srcRect r="12076"/>
          <a:stretch/>
        </p:blipFill>
        <p:spPr>
          <a:xfrm>
            <a:off x="757283" y="2976945"/>
            <a:ext cx="4844153" cy="2285712"/>
          </a:xfrm>
          <a:prstGeom prst="rect">
            <a:avLst/>
          </a:prstGeom>
          <a:ln>
            <a:solidFill>
              <a:schemeClr val="bg1">
                <a:lumMod val="75000"/>
              </a:schemeClr>
            </a:solidFill>
          </a:ln>
        </p:spPr>
      </p:pic>
      <p:sp>
        <p:nvSpPr>
          <p:cNvPr id="36" name="TextBox 35"/>
          <p:cNvSpPr txBox="1"/>
          <p:nvPr/>
        </p:nvSpPr>
        <p:spPr>
          <a:xfrm>
            <a:off x="2295243" y="5303508"/>
            <a:ext cx="1768232" cy="307777"/>
          </a:xfrm>
          <a:prstGeom prst="rect">
            <a:avLst/>
          </a:prstGeom>
          <a:noFill/>
        </p:spPr>
        <p:txBody>
          <a:bodyPr wrap="none" rtlCol="0">
            <a:spAutoFit/>
          </a:bodyPr>
          <a:lstStyle/>
          <a:p>
            <a:r>
              <a:rPr lang="en-US" sz="1400" dirty="0" smtClean="0"/>
              <a:t>Kafka Web Console</a:t>
            </a:r>
          </a:p>
        </p:txBody>
      </p:sp>
    </p:spTree>
    <p:extLst>
      <p:ext uri="{BB962C8B-B14F-4D97-AF65-F5344CB8AC3E}">
        <p14:creationId xmlns:p14="http://schemas.microsoft.com/office/powerpoint/2010/main" val="13129199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9"/>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Learning Outlines</a:t>
            </a:r>
            <a:endParaRPr/>
          </a:p>
        </p:txBody>
      </p:sp>
      <p:sp>
        <p:nvSpPr>
          <p:cNvPr id="292" name="Google Shape;292;p2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375"/>
              </a:spcBef>
              <a:spcAft>
                <a:spcPts val="0"/>
              </a:spcAft>
              <a:buClr>
                <a:schemeClr val="dk1"/>
              </a:buClr>
              <a:buSzPts val="1800"/>
              <a:buChar char="•"/>
            </a:pPr>
            <a:r>
              <a:rPr lang="en-US"/>
              <a:t>What is messaging system? </a:t>
            </a:r>
            <a:endParaRPr/>
          </a:p>
          <a:p>
            <a:pPr marL="514350" lvl="1" indent="-171450" algn="l" rtl="0">
              <a:lnSpc>
                <a:spcPct val="90000"/>
              </a:lnSpc>
              <a:spcBef>
                <a:spcPts val="375"/>
              </a:spcBef>
              <a:spcAft>
                <a:spcPts val="0"/>
              </a:spcAft>
              <a:buSzPts val="1800"/>
              <a:buChar char="•"/>
            </a:pPr>
            <a:r>
              <a:rPr lang="en-US"/>
              <a:t>Point to point </a:t>
            </a:r>
            <a:endParaRPr/>
          </a:p>
          <a:p>
            <a:pPr marL="514350" lvl="1" indent="-171450" algn="l" rtl="0">
              <a:spcBef>
                <a:spcPts val="0"/>
              </a:spcBef>
              <a:spcAft>
                <a:spcPts val="0"/>
              </a:spcAft>
              <a:buSzPts val="1800"/>
              <a:buChar char="•"/>
            </a:pPr>
            <a:r>
              <a:rPr lang="en-US"/>
              <a:t>Publish-subscribe (pub-sub)</a:t>
            </a:r>
            <a:endParaRPr/>
          </a:p>
          <a:p>
            <a:pPr marL="171450" lvl="0" indent="-171450" algn="l" rtl="0">
              <a:lnSpc>
                <a:spcPct val="90000"/>
              </a:lnSpc>
              <a:spcBef>
                <a:spcPts val="375"/>
              </a:spcBef>
              <a:spcAft>
                <a:spcPts val="0"/>
              </a:spcAft>
              <a:buClr>
                <a:srgbClr val="000000"/>
              </a:buClr>
              <a:buSzPts val="1800"/>
              <a:buChar char="•"/>
            </a:pPr>
            <a:r>
              <a:rPr lang="en-US">
                <a:solidFill>
                  <a:srgbClr val="000000"/>
                </a:solidFill>
              </a:rPr>
              <a:t>Apache Kafka</a:t>
            </a:r>
            <a:endParaRPr>
              <a:solidFill>
                <a:srgbClr val="000000"/>
              </a:solidFill>
            </a:endParaRPr>
          </a:p>
          <a:p>
            <a:pPr marL="514350" lvl="1" indent="-171450" algn="l" rtl="0">
              <a:lnSpc>
                <a:spcPct val="90000"/>
              </a:lnSpc>
              <a:spcBef>
                <a:spcPts val="375"/>
              </a:spcBef>
              <a:spcAft>
                <a:spcPts val="0"/>
              </a:spcAft>
              <a:buSzPts val="1800"/>
              <a:buChar char="•"/>
            </a:pPr>
            <a:r>
              <a:rPr lang="en-US"/>
              <a:t>Terminology</a:t>
            </a:r>
            <a:endParaRPr/>
          </a:p>
          <a:p>
            <a:pPr marL="514350" lvl="1" indent="-171450" algn="l" rtl="0">
              <a:lnSpc>
                <a:spcPct val="90000"/>
              </a:lnSpc>
              <a:spcBef>
                <a:spcPts val="375"/>
              </a:spcBef>
              <a:spcAft>
                <a:spcPts val="0"/>
              </a:spcAft>
              <a:buSzPts val="1800"/>
              <a:buChar char="•"/>
            </a:pPr>
            <a:r>
              <a:rPr lang="en-US"/>
              <a:t>Kafka Architecture</a:t>
            </a:r>
            <a:endParaRPr/>
          </a:p>
          <a:p>
            <a:pPr marL="171450" lvl="0" indent="-171450" algn="l" rtl="0">
              <a:lnSpc>
                <a:spcPct val="90000"/>
              </a:lnSpc>
              <a:spcBef>
                <a:spcPts val="375"/>
              </a:spcBef>
              <a:spcAft>
                <a:spcPts val="0"/>
              </a:spcAft>
              <a:buClr>
                <a:srgbClr val="FF0000"/>
              </a:buClr>
              <a:buSzPts val="1800"/>
              <a:buChar char="•"/>
            </a:pPr>
            <a:r>
              <a:rPr lang="en-US">
                <a:solidFill>
                  <a:srgbClr val="FF0000"/>
                </a:solidFill>
              </a:rPr>
              <a:t>Why Kafka?  </a:t>
            </a:r>
            <a:endParaRPr>
              <a:solidFill>
                <a:srgbClr val="FF0000"/>
              </a:solidFill>
            </a:endParaRPr>
          </a:p>
          <a:p>
            <a:pPr marL="171450" lvl="0" indent="-171450" algn="l" rtl="0">
              <a:lnSpc>
                <a:spcPct val="90000"/>
              </a:lnSpc>
              <a:spcBef>
                <a:spcPts val="375"/>
              </a:spcBef>
              <a:spcAft>
                <a:spcPts val="0"/>
              </a:spcAft>
              <a:buSzPts val="1800"/>
              <a:buChar char="•"/>
            </a:pPr>
            <a:r>
              <a:rPr lang="en-US"/>
              <a:t>Kafka Setup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0"/>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Why Kafka?</a:t>
            </a:r>
            <a:endParaRPr/>
          </a:p>
        </p:txBody>
      </p:sp>
      <p:sp>
        <p:nvSpPr>
          <p:cNvPr id="298" name="Google Shape;298;p3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750"/>
              </a:spcBef>
              <a:spcAft>
                <a:spcPts val="0"/>
              </a:spcAft>
              <a:buClr>
                <a:srgbClr val="000000"/>
              </a:buClr>
              <a:buSzPts val="2100"/>
              <a:buChar char="•"/>
            </a:pPr>
            <a:r>
              <a:rPr lang="en-US">
                <a:solidFill>
                  <a:srgbClr val="000000"/>
                </a:solidFill>
              </a:rPr>
              <a:t>Kafka is a fast, scalable, durable, and reliable publish-subscribe messaging system</a:t>
            </a:r>
            <a:endParaRPr>
              <a:solidFill>
                <a:srgbClr val="000000"/>
              </a:solidFill>
            </a:endParaRPr>
          </a:p>
          <a:p>
            <a:pPr marL="514350" lvl="1" indent="-171450" algn="just" rtl="0">
              <a:lnSpc>
                <a:spcPct val="90000"/>
              </a:lnSpc>
              <a:spcBef>
                <a:spcPts val="750"/>
              </a:spcBef>
              <a:spcAft>
                <a:spcPts val="0"/>
              </a:spcAft>
              <a:buClr>
                <a:srgbClr val="000000"/>
              </a:buClr>
              <a:buSzPts val="1800"/>
              <a:buChar char="•"/>
            </a:pPr>
            <a:r>
              <a:rPr lang="en-US" u="sng">
                <a:solidFill>
                  <a:srgbClr val="000000"/>
                </a:solidFill>
              </a:rPr>
              <a:t>Scalability</a:t>
            </a:r>
            <a:r>
              <a:rPr lang="en-US">
                <a:solidFill>
                  <a:srgbClr val="000000"/>
                </a:solidFill>
              </a:rPr>
              <a:t> - Kafka messaging system scales easily without down time.</a:t>
            </a:r>
            <a:endParaRPr>
              <a:solidFill>
                <a:srgbClr val="000000"/>
              </a:solidFill>
            </a:endParaRPr>
          </a:p>
          <a:p>
            <a:pPr marL="514350" lvl="1" indent="-171450" algn="just" rtl="0">
              <a:lnSpc>
                <a:spcPct val="90000"/>
              </a:lnSpc>
              <a:spcBef>
                <a:spcPts val="0"/>
              </a:spcBef>
              <a:spcAft>
                <a:spcPts val="0"/>
              </a:spcAft>
              <a:buSzPts val="1800"/>
              <a:buChar char="•"/>
            </a:pPr>
            <a:r>
              <a:rPr lang="en-US" u="sng"/>
              <a:t>Durability</a:t>
            </a:r>
            <a:r>
              <a:rPr lang="en-US"/>
              <a:t> - Kafka uses “Distributed commit log” which means messages persists on disk as fast as possible, hence it is durable.</a:t>
            </a:r>
            <a:endParaRPr/>
          </a:p>
          <a:p>
            <a:pPr marL="514350" lvl="1" indent="-171450" algn="just" rtl="0">
              <a:lnSpc>
                <a:spcPct val="90000"/>
              </a:lnSpc>
              <a:spcBef>
                <a:spcPts val="0"/>
              </a:spcBef>
              <a:spcAft>
                <a:spcPts val="0"/>
              </a:spcAft>
              <a:buSzPts val="1800"/>
              <a:buChar char="•"/>
            </a:pPr>
            <a:r>
              <a:rPr lang="en-US" u="sng"/>
              <a:t>Reliability</a:t>
            </a:r>
            <a:r>
              <a:rPr lang="en-US"/>
              <a:t> - Kafka is distributed, partitioned, replicated and fault tolerance.</a:t>
            </a:r>
            <a:endParaRPr/>
          </a:p>
          <a:p>
            <a:pPr marL="514350" lvl="1" indent="-171450" algn="just" rtl="0">
              <a:lnSpc>
                <a:spcPct val="90000"/>
              </a:lnSpc>
              <a:spcBef>
                <a:spcPts val="0"/>
              </a:spcBef>
              <a:spcAft>
                <a:spcPts val="0"/>
              </a:spcAft>
              <a:buSzPts val="1800"/>
              <a:buChar char="•"/>
            </a:pPr>
            <a:r>
              <a:rPr lang="en-US" u="sng"/>
              <a:t>Performance</a:t>
            </a:r>
            <a:r>
              <a:rPr lang="en-US"/>
              <a:t>. Kafka has high throughput for both publishing and subscribing messages. It maintains stable performance even when dealing with many terabytes of stored messages.</a:t>
            </a:r>
            <a:endParaRPr/>
          </a:p>
          <a:p>
            <a:pPr marL="171450" lvl="0" indent="-171450" algn="just" rtl="0">
              <a:spcBef>
                <a:spcPts val="0"/>
              </a:spcBef>
              <a:spcAft>
                <a:spcPts val="0"/>
              </a:spcAft>
              <a:buSzPts val="1800"/>
              <a:buChar char="•"/>
            </a:pPr>
            <a:r>
              <a:rPr lang="en-US"/>
              <a:t>Real time streaming data processed for real time analytics </a:t>
            </a:r>
            <a:endParaRPr/>
          </a:p>
          <a:p>
            <a:pPr marL="171450" marR="0" lvl="0" indent="-171450" algn="just" rtl="0">
              <a:lnSpc>
                <a:spcPct val="90000"/>
              </a:lnSpc>
              <a:spcBef>
                <a:spcPts val="750"/>
              </a:spcBef>
              <a:spcAft>
                <a:spcPts val="0"/>
              </a:spcAft>
              <a:buClr>
                <a:srgbClr val="000000"/>
              </a:buClr>
              <a:buSzPts val="2100"/>
              <a:buFont typeface="Arial"/>
              <a:buChar char="•"/>
            </a:pPr>
            <a:r>
              <a:rPr lang="en-US">
                <a:solidFill>
                  <a:srgbClr val="000000"/>
                </a:solidFill>
              </a:rPr>
              <a:t>Kafka can works in combination with </a:t>
            </a:r>
            <a:endParaRPr>
              <a:solidFill>
                <a:srgbClr val="000000"/>
              </a:solidFill>
            </a:endParaRPr>
          </a:p>
          <a:p>
            <a:pPr marL="514350" marR="0" lvl="1" indent="-190500" algn="just" rtl="0">
              <a:lnSpc>
                <a:spcPct val="90000"/>
              </a:lnSpc>
              <a:spcBef>
                <a:spcPts val="750"/>
              </a:spcBef>
              <a:spcAft>
                <a:spcPts val="0"/>
              </a:spcAft>
              <a:buClr>
                <a:srgbClr val="000000"/>
              </a:buClr>
              <a:buSzPts val="2100"/>
              <a:buFont typeface="Arial"/>
              <a:buChar char="•"/>
            </a:pPr>
            <a:r>
              <a:rPr lang="en-US">
                <a:solidFill>
                  <a:srgbClr val="000000"/>
                </a:solidFill>
              </a:rPr>
              <a:t>Flume/Flafka, Spark Streaming, Storm, HBase and Spark for real-time analysis and processing of streaming data</a:t>
            </a:r>
            <a:endParaRPr>
              <a:solidFill>
                <a:srgbClr val="000000"/>
              </a:solidFill>
            </a:endParaRPr>
          </a:p>
          <a:p>
            <a:pPr marL="171450" lvl="0" indent="-38100" algn="l" rtl="0">
              <a:lnSpc>
                <a:spcPct val="90000"/>
              </a:lnSpc>
              <a:spcBef>
                <a:spcPts val="750"/>
              </a:spcBef>
              <a:spcAft>
                <a:spcPts val="0"/>
              </a:spcAft>
              <a:buClr>
                <a:schemeClr val="dk1"/>
              </a:buClr>
              <a:buSzPts val="21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Learning Outlines</a:t>
            </a:r>
            <a:endParaRPr/>
          </a:p>
        </p:txBody>
      </p:sp>
      <p:sp>
        <p:nvSpPr>
          <p:cNvPr id="305" name="Google Shape;305;p3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375"/>
              </a:spcBef>
              <a:spcAft>
                <a:spcPts val="0"/>
              </a:spcAft>
              <a:buClr>
                <a:schemeClr val="dk1"/>
              </a:buClr>
              <a:buSzPts val="1800"/>
              <a:buChar char="•"/>
            </a:pPr>
            <a:r>
              <a:rPr lang="en-US"/>
              <a:t>What is messaging system? </a:t>
            </a:r>
            <a:endParaRPr/>
          </a:p>
          <a:p>
            <a:pPr marL="514350" lvl="1" indent="-171450" algn="l" rtl="0">
              <a:lnSpc>
                <a:spcPct val="90000"/>
              </a:lnSpc>
              <a:spcBef>
                <a:spcPts val="375"/>
              </a:spcBef>
              <a:spcAft>
                <a:spcPts val="0"/>
              </a:spcAft>
              <a:buSzPts val="1800"/>
              <a:buChar char="•"/>
            </a:pPr>
            <a:r>
              <a:rPr lang="en-US"/>
              <a:t>Point to point </a:t>
            </a:r>
            <a:endParaRPr/>
          </a:p>
          <a:p>
            <a:pPr marL="514350" lvl="1" indent="-171450" algn="l" rtl="0">
              <a:spcBef>
                <a:spcPts val="0"/>
              </a:spcBef>
              <a:spcAft>
                <a:spcPts val="0"/>
              </a:spcAft>
              <a:buSzPts val="1800"/>
              <a:buChar char="•"/>
            </a:pPr>
            <a:r>
              <a:rPr lang="en-US"/>
              <a:t>Publish-subscribe (pub-sub)</a:t>
            </a:r>
            <a:endParaRPr/>
          </a:p>
          <a:p>
            <a:pPr marL="171450" lvl="0" indent="-171450" algn="l" rtl="0">
              <a:lnSpc>
                <a:spcPct val="90000"/>
              </a:lnSpc>
              <a:spcBef>
                <a:spcPts val="375"/>
              </a:spcBef>
              <a:spcAft>
                <a:spcPts val="0"/>
              </a:spcAft>
              <a:buClr>
                <a:srgbClr val="000000"/>
              </a:buClr>
              <a:buSzPts val="1800"/>
              <a:buChar char="•"/>
            </a:pPr>
            <a:r>
              <a:rPr lang="en-US">
                <a:solidFill>
                  <a:srgbClr val="000000"/>
                </a:solidFill>
              </a:rPr>
              <a:t>Apache Kafka</a:t>
            </a:r>
            <a:endParaRPr>
              <a:solidFill>
                <a:srgbClr val="000000"/>
              </a:solidFill>
            </a:endParaRPr>
          </a:p>
          <a:p>
            <a:pPr marL="514350" lvl="1" indent="-171450" algn="l" rtl="0">
              <a:lnSpc>
                <a:spcPct val="90000"/>
              </a:lnSpc>
              <a:spcBef>
                <a:spcPts val="375"/>
              </a:spcBef>
              <a:spcAft>
                <a:spcPts val="0"/>
              </a:spcAft>
              <a:buSzPts val="1800"/>
              <a:buChar char="•"/>
            </a:pPr>
            <a:r>
              <a:rPr lang="en-US"/>
              <a:t>Terminology</a:t>
            </a:r>
            <a:endParaRPr/>
          </a:p>
          <a:p>
            <a:pPr marL="514350" lvl="1" indent="-171450" algn="l" rtl="0">
              <a:lnSpc>
                <a:spcPct val="90000"/>
              </a:lnSpc>
              <a:spcBef>
                <a:spcPts val="375"/>
              </a:spcBef>
              <a:spcAft>
                <a:spcPts val="0"/>
              </a:spcAft>
              <a:buSzPts val="1800"/>
              <a:buChar char="•"/>
            </a:pPr>
            <a:r>
              <a:rPr lang="en-US"/>
              <a:t>Kafka Architecture</a:t>
            </a:r>
            <a:endParaRPr/>
          </a:p>
          <a:p>
            <a:pPr marL="171450" lvl="0" indent="-171450" algn="l" rtl="0">
              <a:lnSpc>
                <a:spcPct val="90000"/>
              </a:lnSpc>
              <a:spcBef>
                <a:spcPts val="375"/>
              </a:spcBef>
              <a:spcAft>
                <a:spcPts val="0"/>
              </a:spcAft>
              <a:buClr>
                <a:srgbClr val="000000"/>
              </a:buClr>
              <a:buSzPts val="1800"/>
              <a:buChar char="•"/>
            </a:pPr>
            <a:r>
              <a:rPr lang="en-US">
                <a:solidFill>
                  <a:srgbClr val="000000"/>
                </a:solidFill>
              </a:rPr>
              <a:t>Why Kafka?  </a:t>
            </a:r>
            <a:endParaRPr>
              <a:solidFill>
                <a:srgbClr val="000000"/>
              </a:solidFill>
            </a:endParaRPr>
          </a:p>
          <a:p>
            <a:pPr marL="171450" lvl="0" indent="-171450" algn="l" rtl="0">
              <a:lnSpc>
                <a:spcPct val="90000"/>
              </a:lnSpc>
              <a:spcBef>
                <a:spcPts val="375"/>
              </a:spcBef>
              <a:spcAft>
                <a:spcPts val="0"/>
              </a:spcAft>
              <a:buClr>
                <a:srgbClr val="FF0000"/>
              </a:buClr>
              <a:buSzPts val="1800"/>
              <a:buChar char="•"/>
            </a:pPr>
            <a:r>
              <a:rPr lang="en-US">
                <a:solidFill>
                  <a:srgbClr val="FF0000"/>
                </a:solidFill>
              </a:rPr>
              <a:t>Kafka Setup </a:t>
            </a:r>
            <a:endParaRPr>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2"/>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US"/>
              <a:t>Kakfa Setup </a:t>
            </a:r>
            <a:endParaRPr/>
          </a:p>
        </p:txBody>
      </p:sp>
      <p:sp>
        <p:nvSpPr>
          <p:cNvPr id="311" name="Google Shape;311;p3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0" lvl="0" indent="0" algn="l" rtl="0">
              <a:spcBef>
                <a:spcPts val="750"/>
              </a:spcBef>
              <a:spcAft>
                <a:spcPts val="0"/>
              </a:spcAft>
              <a:buNone/>
            </a:pPr>
            <a:r>
              <a:rPr lang="en-US"/>
              <a:t>Operating system:  Unix-based  (although it also works on Windows platform, these instructions are for unix-based systems) </a:t>
            </a:r>
            <a:endParaRPr/>
          </a:p>
          <a:p>
            <a:pPr marL="0" lvl="0" indent="0" algn="l" rtl="0">
              <a:spcBef>
                <a:spcPts val="750"/>
              </a:spcBef>
              <a:spcAft>
                <a:spcPts val="0"/>
              </a:spcAft>
              <a:buNone/>
            </a:pPr>
            <a:endParaRPr/>
          </a:p>
          <a:p>
            <a:pPr marL="0" lvl="0" indent="0" algn="l" rtl="0">
              <a:spcBef>
                <a:spcPts val="750"/>
              </a:spcBef>
              <a:spcAft>
                <a:spcPts val="0"/>
              </a:spcAft>
              <a:buNone/>
            </a:pPr>
            <a:r>
              <a:rPr lang="en-US">
                <a:solidFill>
                  <a:srgbClr val="980000"/>
                </a:solidFill>
              </a:rPr>
              <a:t>Step 1</a:t>
            </a:r>
            <a:r>
              <a:rPr lang="en-US"/>
              <a:t>: Download the code and un-tar it: </a:t>
            </a:r>
            <a:endParaRPr/>
          </a:p>
          <a:p>
            <a:pPr marL="0" lvl="0" indent="0" algn="l" rtl="0">
              <a:spcBef>
                <a:spcPts val="750"/>
              </a:spcBef>
              <a:spcAft>
                <a:spcPts val="0"/>
              </a:spcAft>
              <a:buNone/>
            </a:pPr>
            <a:r>
              <a:rPr lang="en-US" u="sng">
                <a:solidFill>
                  <a:schemeClr val="hlink"/>
                </a:solidFill>
                <a:hlinkClick r:id="rId3"/>
              </a:rPr>
              <a:t>https://www.apache.org/dyn/closer.cgi?path=/kafka/2.1.0/kafka_2.11-2.1.0.tgz</a:t>
            </a:r>
            <a:r>
              <a:rPr lang="en-US"/>
              <a:t> </a:t>
            </a: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r>
              <a:rPr lang="en-US"/>
              <a:t>Ref: </a:t>
            </a:r>
            <a:r>
              <a:rPr lang="en-US" u="sng">
                <a:solidFill>
                  <a:schemeClr val="hlink"/>
                </a:solidFill>
                <a:hlinkClick r:id="rId4"/>
              </a:rPr>
              <a:t>https://kafka.apache.org/quickstart</a:t>
            </a:r>
            <a:r>
              <a:rPr lang="en-US"/>
              <a:t> </a:t>
            </a:r>
            <a:endParaRPr/>
          </a:p>
          <a:p>
            <a:pPr marL="0" lvl="0" indent="0" algn="l" rtl="0">
              <a:spcBef>
                <a:spcPts val="75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US"/>
              <a:t>Kakfa Setup (Cont’d)  </a:t>
            </a:r>
            <a:endParaRPr/>
          </a:p>
        </p:txBody>
      </p:sp>
      <p:sp>
        <p:nvSpPr>
          <p:cNvPr id="317" name="Google Shape;317;p3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0" lvl="0" indent="0" algn="l" rtl="0">
              <a:spcBef>
                <a:spcPts val="750"/>
              </a:spcBef>
              <a:spcAft>
                <a:spcPts val="0"/>
              </a:spcAft>
              <a:buClr>
                <a:schemeClr val="dk1"/>
              </a:buClr>
              <a:buSzPts val="1100"/>
              <a:buFont typeface="Arial"/>
              <a:buNone/>
            </a:pPr>
            <a:r>
              <a:rPr lang="en-US">
                <a:solidFill>
                  <a:srgbClr val="980000"/>
                </a:solidFill>
              </a:rPr>
              <a:t>Step 2</a:t>
            </a:r>
            <a:r>
              <a:rPr lang="en-US"/>
              <a:t>: Start the ZooKeeper Server</a:t>
            </a:r>
            <a:endParaRPr/>
          </a:p>
          <a:p>
            <a:pPr marL="0" lvl="0" indent="0" algn="l" rtl="0">
              <a:lnSpc>
                <a:spcPct val="90000"/>
              </a:lnSpc>
              <a:spcBef>
                <a:spcPts val="750"/>
              </a:spcBef>
              <a:spcAft>
                <a:spcPts val="0"/>
              </a:spcAft>
              <a:buNone/>
            </a:pPr>
            <a:r>
              <a:rPr lang="en-US"/>
              <a:t>If you do not have a ZooKeeper server on your system, you can use a single-node Zookeeper instance in the Kafka package. </a:t>
            </a:r>
            <a:endParaRPr/>
          </a:p>
          <a:p>
            <a:pPr marL="0" lvl="0" indent="0" algn="l" rtl="0">
              <a:spcBef>
                <a:spcPts val="750"/>
              </a:spcBef>
              <a:spcAft>
                <a:spcPts val="0"/>
              </a:spcAft>
              <a:buNone/>
            </a:pPr>
            <a:endParaRPr/>
          </a:p>
          <a:p>
            <a:pPr marL="0" lvl="0" indent="0" algn="l" rtl="0">
              <a:spcBef>
                <a:spcPts val="750"/>
              </a:spcBef>
              <a:spcAft>
                <a:spcPts val="0"/>
              </a:spcAft>
              <a:buNone/>
            </a:pPr>
            <a:r>
              <a:rPr lang="en-US">
                <a:solidFill>
                  <a:srgbClr val="0000FF"/>
                </a:solidFill>
              </a:rPr>
              <a:t>&gt; bin/zookeeper-server-start.sh config/zookeeper.properties </a:t>
            </a:r>
            <a:endParaRPr>
              <a:solidFill>
                <a:srgbClr val="0000FF"/>
              </a:solidFill>
            </a:endParaRPr>
          </a:p>
          <a:p>
            <a:pPr marL="0" lvl="0" indent="0" algn="l" rtl="0">
              <a:spcBef>
                <a:spcPts val="750"/>
              </a:spcBef>
              <a:spcAft>
                <a:spcPts val="0"/>
              </a:spcAft>
              <a:buNone/>
            </a:pPr>
            <a:r>
              <a:rPr lang="en-US">
                <a:solidFill>
                  <a:srgbClr val="000000"/>
                </a:solidFill>
              </a:rPr>
              <a:t>When it starts successfully, you will see: </a:t>
            </a:r>
            <a:endParaRPr>
              <a:solidFill>
                <a:srgbClr val="000000"/>
              </a:solidFill>
            </a:endParaRPr>
          </a:p>
          <a:p>
            <a:pPr marL="0" lvl="0" indent="0" algn="l" rtl="0">
              <a:spcBef>
                <a:spcPts val="750"/>
              </a:spcBef>
              <a:spcAft>
                <a:spcPts val="0"/>
              </a:spcAft>
              <a:buNone/>
            </a:pPr>
            <a:r>
              <a:rPr lang="en-US" sz="1050">
                <a:highlight>
                  <a:srgbClr val="FFFFFF"/>
                </a:highlight>
                <a:latin typeface="Courier New"/>
                <a:ea typeface="Courier New"/>
                <a:cs typeface="Courier New"/>
                <a:sym typeface="Courier New"/>
              </a:rPr>
              <a:t>[2013-04-22 15:01:37,495] INFO Reading configuration from: config/zookeeper.properties (org.apache.zookeeper.server.quorum.QuorumPeerConfig)</a:t>
            </a:r>
            <a:endParaRPr>
              <a:solidFill>
                <a:srgbClr val="000000"/>
              </a:solidFill>
            </a:endParaRPr>
          </a:p>
          <a:p>
            <a:pPr marL="0" lvl="0" indent="0" algn="l" rtl="0">
              <a:spcBef>
                <a:spcPts val="750"/>
              </a:spcBef>
              <a:spcAft>
                <a:spcPts val="0"/>
              </a:spcAft>
              <a:buNone/>
            </a:pPr>
            <a:r>
              <a:rPr lang="en-US" sz="1100">
                <a:solidFill>
                  <a:srgbClr val="000000"/>
                </a:solidFill>
              </a:rPr>
              <a:t>...</a:t>
            </a:r>
            <a:endParaRPr sz="1100">
              <a:solidFill>
                <a:srgbClr val="000000"/>
              </a:solidFill>
            </a:endParaRPr>
          </a:p>
          <a:p>
            <a:pPr marL="0" lvl="0" indent="0" algn="l" rtl="0">
              <a:spcBef>
                <a:spcPts val="750"/>
              </a:spcBef>
              <a:spcAft>
                <a:spcPts val="0"/>
              </a:spcAft>
              <a:buNone/>
            </a:pPr>
            <a:endParaRPr>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4"/>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US"/>
              <a:t>Kakfa Setup (Cont’d)   </a:t>
            </a:r>
            <a:endParaRPr/>
          </a:p>
        </p:txBody>
      </p:sp>
      <p:sp>
        <p:nvSpPr>
          <p:cNvPr id="323" name="Google Shape;323;p3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0" lvl="0" indent="0" algn="l" rtl="0">
              <a:spcBef>
                <a:spcPts val="750"/>
              </a:spcBef>
              <a:spcAft>
                <a:spcPts val="0"/>
              </a:spcAft>
              <a:buNone/>
            </a:pPr>
            <a:r>
              <a:rPr lang="en-US">
                <a:solidFill>
                  <a:srgbClr val="980000"/>
                </a:solidFill>
              </a:rPr>
              <a:t>Step 3</a:t>
            </a:r>
            <a:r>
              <a:rPr lang="en-US"/>
              <a:t>: Start the Kafka Server</a:t>
            </a:r>
            <a:endParaRPr/>
          </a:p>
          <a:p>
            <a:pPr marL="0" lvl="0" indent="0" algn="l" rtl="0">
              <a:spcBef>
                <a:spcPts val="750"/>
              </a:spcBef>
              <a:spcAft>
                <a:spcPts val="0"/>
              </a:spcAft>
              <a:buNone/>
            </a:pPr>
            <a:endParaRPr/>
          </a:p>
          <a:p>
            <a:pPr marL="0" lvl="0" indent="0" algn="l" rtl="0">
              <a:spcBef>
                <a:spcPts val="750"/>
              </a:spcBef>
              <a:spcAft>
                <a:spcPts val="0"/>
              </a:spcAft>
              <a:buNone/>
            </a:pPr>
            <a:r>
              <a:rPr lang="en-US">
                <a:solidFill>
                  <a:srgbClr val="0000FF"/>
                </a:solidFill>
              </a:rPr>
              <a:t>&gt; bin/kafka-server-start.sh config/server.properties</a:t>
            </a:r>
            <a:endParaRPr>
              <a:solidFill>
                <a:srgbClr val="0000FF"/>
              </a:solidFill>
            </a:endParaRPr>
          </a:p>
          <a:p>
            <a:pPr marL="0" lvl="0" indent="0" algn="l" rtl="0">
              <a:spcBef>
                <a:spcPts val="750"/>
              </a:spcBef>
              <a:spcAft>
                <a:spcPts val="0"/>
              </a:spcAft>
              <a:buNone/>
            </a:pPr>
            <a:r>
              <a:rPr lang="en-US"/>
              <a:t>When it starts successfully, you will see: </a:t>
            </a:r>
            <a:endParaRPr/>
          </a:p>
          <a:p>
            <a:pPr marL="0" lvl="0" indent="0" algn="l" rtl="0">
              <a:spcBef>
                <a:spcPts val="750"/>
              </a:spcBef>
              <a:spcAft>
                <a:spcPts val="0"/>
              </a:spcAft>
              <a:buNone/>
            </a:pPr>
            <a:endParaRPr/>
          </a:p>
          <a:p>
            <a:pPr marL="139700" marR="139700" lvl="0" indent="0" algn="l" rtl="0">
              <a:lnSpc>
                <a:spcPct val="115000"/>
              </a:lnSpc>
              <a:spcBef>
                <a:spcPts val="0"/>
              </a:spcBef>
              <a:spcAft>
                <a:spcPts val="0"/>
              </a:spcAft>
              <a:buNone/>
            </a:pPr>
            <a:r>
              <a:rPr lang="en-US" sz="1050">
                <a:highlight>
                  <a:srgbClr val="FFFFFF"/>
                </a:highlight>
                <a:latin typeface="Courier New"/>
                <a:ea typeface="Courier New"/>
                <a:cs typeface="Courier New"/>
                <a:sym typeface="Courier New"/>
              </a:rPr>
              <a:t>[2013-04-22 15:01:47,028] INFO Verifying properties (kafka.utils.VerifiableProperties)</a:t>
            </a:r>
            <a:endParaRPr sz="1050">
              <a:highlight>
                <a:srgbClr val="FFFFFF"/>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US" sz="1050">
                <a:highlight>
                  <a:srgbClr val="FFFFFF"/>
                </a:highlight>
                <a:latin typeface="Courier New"/>
                <a:ea typeface="Courier New"/>
                <a:cs typeface="Courier New"/>
                <a:sym typeface="Courier New"/>
              </a:rPr>
              <a:t>[2013-04-22 15:01:47,051] INFO Property socket.send.buffer.bytes is overridden to 1048576 (kafka.utils.VerifiableProperties)</a:t>
            </a:r>
            <a:endParaRPr sz="1050">
              <a:highlight>
                <a:srgbClr val="FFFFFF"/>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US"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marL="0" lvl="0" indent="0" algn="l" rtl="0">
              <a:spcBef>
                <a:spcPts val="750"/>
              </a:spcBef>
              <a:spcAft>
                <a:spcPts val="0"/>
              </a:spcAft>
              <a:buClr>
                <a:schemeClr val="dk1"/>
              </a:buClr>
              <a:buSzPts val="1100"/>
              <a:buFont typeface="Arial"/>
              <a:buNone/>
            </a:pPr>
            <a:endParaRPr/>
          </a:p>
          <a:p>
            <a:pPr marL="0" lvl="0" indent="0" algn="l" rtl="0">
              <a:lnSpc>
                <a:spcPct val="90000"/>
              </a:lnSpc>
              <a:spcBef>
                <a:spcPts val="75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5"/>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US"/>
              <a:t>Kakfa Setup (Cont’d)  </a:t>
            </a:r>
            <a:endParaRPr/>
          </a:p>
        </p:txBody>
      </p:sp>
      <p:sp>
        <p:nvSpPr>
          <p:cNvPr id="329" name="Google Shape;329;p3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0" lvl="0" indent="0" algn="l" rtl="0">
              <a:spcBef>
                <a:spcPts val="750"/>
              </a:spcBef>
              <a:spcAft>
                <a:spcPts val="0"/>
              </a:spcAft>
              <a:buNone/>
            </a:pPr>
            <a:r>
              <a:rPr lang="en-US">
                <a:solidFill>
                  <a:srgbClr val="980000"/>
                </a:solidFill>
              </a:rPr>
              <a:t>Step 4</a:t>
            </a:r>
            <a:r>
              <a:rPr lang="en-US"/>
              <a:t>: Create a topic </a:t>
            </a:r>
            <a:endParaRPr/>
          </a:p>
          <a:p>
            <a:pPr marL="0" lvl="0" indent="0" algn="l" rtl="0">
              <a:spcBef>
                <a:spcPts val="750"/>
              </a:spcBef>
              <a:spcAft>
                <a:spcPts val="0"/>
              </a:spcAft>
              <a:buNone/>
            </a:pPr>
            <a:r>
              <a:rPr lang="en-US"/>
              <a:t>To create a topic named “test” with a single partition and one replica: </a:t>
            </a:r>
            <a:endParaRPr/>
          </a:p>
          <a:p>
            <a:pPr marL="0" lvl="0" indent="0" algn="l" rtl="0">
              <a:spcBef>
                <a:spcPts val="750"/>
              </a:spcBef>
              <a:spcAft>
                <a:spcPts val="0"/>
              </a:spcAft>
              <a:buNone/>
            </a:pPr>
            <a:endParaRPr/>
          </a:p>
          <a:p>
            <a:pPr marL="0" lvl="0" indent="0" algn="l" rtl="0">
              <a:spcBef>
                <a:spcPts val="750"/>
              </a:spcBef>
              <a:spcAft>
                <a:spcPts val="0"/>
              </a:spcAft>
              <a:buNone/>
            </a:pPr>
            <a:r>
              <a:rPr lang="en-US">
                <a:solidFill>
                  <a:srgbClr val="0000FF"/>
                </a:solidFill>
              </a:rPr>
              <a:t>&gt; bin/kafka-topics.sh --create --zookeeper localhost:2181 --replication-factor 1 --partitions 1 --topic </a:t>
            </a:r>
            <a:r>
              <a:rPr lang="en-US">
                <a:solidFill>
                  <a:srgbClr val="FF9900"/>
                </a:solidFill>
              </a:rPr>
              <a:t>test</a:t>
            </a:r>
            <a:endParaRPr>
              <a:solidFill>
                <a:srgbClr val="FF9900"/>
              </a:solidFill>
            </a:endParaRPr>
          </a:p>
          <a:p>
            <a:pPr marL="0" lvl="0" indent="0" algn="l" rtl="0">
              <a:spcBef>
                <a:spcPts val="750"/>
              </a:spcBef>
              <a:spcAft>
                <a:spcPts val="0"/>
              </a:spcAft>
              <a:buNone/>
            </a:pPr>
            <a:endParaRPr>
              <a:solidFill>
                <a:srgbClr val="000000"/>
              </a:solidFill>
            </a:endParaRPr>
          </a:p>
          <a:p>
            <a:pPr marL="0" lvl="0" indent="0" algn="l" rtl="0">
              <a:spcBef>
                <a:spcPts val="750"/>
              </a:spcBef>
              <a:spcAft>
                <a:spcPts val="0"/>
              </a:spcAft>
              <a:buNone/>
            </a:pPr>
            <a:r>
              <a:rPr lang="en-US">
                <a:solidFill>
                  <a:srgbClr val="000000"/>
                </a:solidFill>
              </a:rPr>
              <a:t>If you run the following command, you will see the topic name: </a:t>
            </a:r>
            <a:endParaRPr>
              <a:solidFill>
                <a:srgbClr val="000000"/>
              </a:solidFill>
            </a:endParaRPr>
          </a:p>
          <a:p>
            <a:pPr marL="0" lvl="0" indent="0" algn="l" rtl="0">
              <a:spcBef>
                <a:spcPts val="750"/>
              </a:spcBef>
              <a:spcAft>
                <a:spcPts val="0"/>
              </a:spcAft>
              <a:buNone/>
            </a:pPr>
            <a:r>
              <a:rPr lang="en-US">
                <a:solidFill>
                  <a:srgbClr val="0000FF"/>
                </a:solidFill>
              </a:rPr>
              <a:t>&gt; bin/kafka-topics.sh --list --zookeeper localhost:2181</a:t>
            </a:r>
            <a:endParaRPr>
              <a:solidFill>
                <a:srgbClr val="0000FF"/>
              </a:solidFill>
            </a:endParaRPr>
          </a:p>
          <a:p>
            <a:pPr marL="0" lvl="0" indent="0" algn="l" rtl="0">
              <a:spcBef>
                <a:spcPts val="750"/>
              </a:spcBef>
              <a:spcAft>
                <a:spcPts val="0"/>
              </a:spcAft>
              <a:buClr>
                <a:schemeClr val="dk1"/>
              </a:buClr>
              <a:buSzPts val="1100"/>
              <a:buFont typeface="Arial"/>
              <a:buNone/>
            </a:pPr>
            <a:r>
              <a:rPr lang="en-US">
                <a:solidFill>
                  <a:srgbClr val="FF9900"/>
                </a:solidFill>
              </a:rPr>
              <a:t>test</a:t>
            </a:r>
            <a:endParaRPr>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What is a Messaging System?</a:t>
            </a:r>
            <a:endParaRPr/>
          </a:p>
        </p:txBody>
      </p:sp>
      <p:sp>
        <p:nvSpPr>
          <p:cNvPr id="85" name="Google Shape;85;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750"/>
              </a:spcBef>
              <a:spcAft>
                <a:spcPts val="0"/>
              </a:spcAft>
              <a:buSzPts val="1800"/>
              <a:buChar char="•"/>
            </a:pPr>
            <a:r>
              <a:rPr lang="en-US"/>
              <a:t>A Messaging System is responsible for transferring data from one application to another</a:t>
            </a:r>
            <a:endParaRPr/>
          </a:p>
          <a:p>
            <a:pPr marL="914400" lvl="1" indent="-342900" algn="l" rtl="0">
              <a:lnSpc>
                <a:spcPct val="90000"/>
              </a:lnSpc>
              <a:spcBef>
                <a:spcPts val="0"/>
              </a:spcBef>
              <a:spcAft>
                <a:spcPts val="0"/>
              </a:spcAft>
              <a:buSzPts val="1800"/>
              <a:buChar char="•"/>
            </a:pPr>
            <a:r>
              <a:rPr lang="en-US"/>
              <a:t>Applications do not involve in how to share data.</a:t>
            </a:r>
            <a:endParaRPr/>
          </a:p>
          <a:p>
            <a:pPr marL="457200" lvl="0" indent="0" algn="l" rtl="0">
              <a:lnSpc>
                <a:spcPct val="90000"/>
              </a:lnSpc>
              <a:spcBef>
                <a:spcPts val="750"/>
              </a:spcBef>
              <a:spcAft>
                <a:spcPts val="0"/>
              </a:spcAft>
              <a:buNone/>
            </a:pPr>
            <a:r>
              <a:rPr lang="en-US"/>
              <a:t> </a:t>
            </a:r>
            <a:endParaRPr/>
          </a:p>
          <a:p>
            <a:pPr marL="457200" lvl="0" indent="-342900" algn="l" rtl="0">
              <a:lnSpc>
                <a:spcPct val="90000"/>
              </a:lnSpc>
              <a:spcBef>
                <a:spcPts val="750"/>
              </a:spcBef>
              <a:spcAft>
                <a:spcPts val="0"/>
              </a:spcAft>
              <a:buSzPts val="1800"/>
              <a:buChar char="•"/>
            </a:pPr>
            <a:r>
              <a:rPr lang="en-US"/>
              <a:t> Distributed messaging:</a:t>
            </a:r>
            <a:endParaRPr/>
          </a:p>
          <a:p>
            <a:pPr marL="914400" lvl="1" indent="-342900" algn="l" rtl="0">
              <a:lnSpc>
                <a:spcPct val="90000"/>
              </a:lnSpc>
              <a:spcBef>
                <a:spcPts val="0"/>
              </a:spcBef>
              <a:spcAft>
                <a:spcPts val="0"/>
              </a:spcAft>
              <a:buSzPts val="1800"/>
              <a:buChar char="•"/>
            </a:pPr>
            <a:r>
              <a:rPr lang="en-US"/>
              <a:t>Point to point </a:t>
            </a:r>
            <a:endParaRPr/>
          </a:p>
          <a:p>
            <a:pPr marL="914400" lvl="1" indent="-342900" algn="l" rtl="0">
              <a:lnSpc>
                <a:spcPct val="90000"/>
              </a:lnSpc>
              <a:spcBef>
                <a:spcPts val="0"/>
              </a:spcBef>
              <a:spcAft>
                <a:spcPts val="0"/>
              </a:spcAft>
              <a:buSzPts val="1800"/>
              <a:buChar char="•"/>
            </a:pPr>
            <a:r>
              <a:rPr lang="en-US"/>
              <a:t>Publish-subscribe (pub-sub)</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US"/>
              <a:t>Kakfa Setup (Cont’d)   </a:t>
            </a:r>
            <a:endParaRPr/>
          </a:p>
        </p:txBody>
      </p:sp>
      <p:sp>
        <p:nvSpPr>
          <p:cNvPr id="335" name="Google Shape;335;p3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171450" lvl="0" indent="0" algn="l" rtl="0">
              <a:lnSpc>
                <a:spcPct val="90000"/>
              </a:lnSpc>
              <a:spcBef>
                <a:spcPts val="750"/>
              </a:spcBef>
              <a:spcAft>
                <a:spcPts val="0"/>
              </a:spcAft>
              <a:buNone/>
            </a:pPr>
            <a:r>
              <a:rPr lang="en-US">
                <a:solidFill>
                  <a:srgbClr val="980000"/>
                </a:solidFill>
              </a:rPr>
              <a:t>Step 5</a:t>
            </a:r>
            <a:r>
              <a:rPr lang="en-US"/>
              <a:t>: Send some messages by producer: </a:t>
            </a:r>
            <a:endParaRPr/>
          </a:p>
          <a:p>
            <a:pPr marL="171450" lvl="0" indent="0" algn="l" rtl="0">
              <a:lnSpc>
                <a:spcPct val="90000"/>
              </a:lnSpc>
              <a:spcBef>
                <a:spcPts val="750"/>
              </a:spcBef>
              <a:spcAft>
                <a:spcPts val="0"/>
              </a:spcAft>
              <a:buNone/>
            </a:pPr>
            <a:endParaRPr/>
          </a:p>
          <a:p>
            <a:pPr marL="171450" lvl="0" indent="0" algn="l" rtl="0">
              <a:lnSpc>
                <a:spcPct val="90000"/>
              </a:lnSpc>
              <a:spcBef>
                <a:spcPts val="750"/>
              </a:spcBef>
              <a:spcAft>
                <a:spcPts val="0"/>
              </a:spcAft>
              <a:buNone/>
            </a:pPr>
            <a:r>
              <a:rPr lang="en-US"/>
              <a:t>By using the following command, you can send messages to the server through the producer: </a:t>
            </a:r>
            <a:endParaRPr/>
          </a:p>
          <a:p>
            <a:pPr marL="171450" lvl="0" indent="0" algn="l" rtl="0">
              <a:lnSpc>
                <a:spcPct val="90000"/>
              </a:lnSpc>
              <a:spcBef>
                <a:spcPts val="750"/>
              </a:spcBef>
              <a:spcAft>
                <a:spcPts val="0"/>
              </a:spcAft>
              <a:buClr>
                <a:schemeClr val="dk1"/>
              </a:buClr>
              <a:buSzPts val="1100"/>
              <a:buFont typeface="Arial"/>
              <a:buNone/>
            </a:pPr>
            <a:r>
              <a:rPr lang="en-US">
                <a:solidFill>
                  <a:srgbClr val="0000FF"/>
                </a:solidFill>
              </a:rPr>
              <a:t>&gt; bin/kafka-console-producer.sh --broker-list localhost:9092 --topic test</a:t>
            </a:r>
            <a:endParaRPr>
              <a:solidFill>
                <a:srgbClr val="0000FF"/>
              </a:solidFill>
            </a:endParaRPr>
          </a:p>
          <a:p>
            <a:pPr marL="171450" lvl="0" indent="0" algn="l" rtl="0">
              <a:lnSpc>
                <a:spcPct val="90000"/>
              </a:lnSpc>
              <a:spcBef>
                <a:spcPts val="750"/>
              </a:spcBef>
              <a:spcAft>
                <a:spcPts val="0"/>
              </a:spcAft>
              <a:buNone/>
            </a:pPr>
            <a:r>
              <a:rPr lang="en-US">
                <a:solidFill>
                  <a:srgbClr val="9900FF"/>
                </a:solidFill>
              </a:rPr>
              <a:t>This is a test. </a:t>
            </a:r>
            <a:endParaRPr>
              <a:solidFill>
                <a:srgbClr val="9900FF"/>
              </a:solidFill>
            </a:endParaRPr>
          </a:p>
          <a:p>
            <a:pPr marL="171450" lvl="0" indent="0" algn="l" rtl="0">
              <a:lnSpc>
                <a:spcPct val="90000"/>
              </a:lnSpc>
              <a:spcBef>
                <a:spcPts val="750"/>
              </a:spcBef>
              <a:spcAft>
                <a:spcPts val="0"/>
              </a:spcAft>
              <a:buClr>
                <a:schemeClr val="dk1"/>
              </a:buClr>
              <a:buSzPts val="1100"/>
              <a:buFont typeface="Arial"/>
              <a:buNone/>
            </a:pPr>
            <a:r>
              <a:rPr lang="en-US">
                <a:solidFill>
                  <a:srgbClr val="9900FF"/>
                </a:solidFill>
              </a:rPr>
              <a:t>This is the second test. </a:t>
            </a:r>
            <a:endParaRPr>
              <a:solidFill>
                <a:srgbClr val="9900FF"/>
              </a:solidFill>
            </a:endParaRPr>
          </a:p>
          <a:p>
            <a:pPr marL="171450" lvl="0" indent="0" algn="l" rtl="0">
              <a:lnSpc>
                <a:spcPct val="90000"/>
              </a:lnSpc>
              <a:spcBef>
                <a:spcPts val="75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7"/>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US"/>
              <a:t>Kakfa Setup (Cont’d)   </a:t>
            </a:r>
            <a:endParaRPr/>
          </a:p>
        </p:txBody>
      </p:sp>
      <p:sp>
        <p:nvSpPr>
          <p:cNvPr id="341" name="Google Shape;341;p3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171450" lvl="0" indent="0" algn="l" rtl="0">
              <a:lnSpc>
                <a:spcPct val="90000"/>
              </a:lnSpc>
              <a:spcBef>
                <a:spcPts val="750"/>
              </a:spcBef>
              <a:spcAft>
                <a:spcPts val="0"/>
              </a:spcAft>
              <a:buNone/>
            </a:pPr>
            <a:r>
              <a:rPr lang="en-US">
                <a:solidFill>
                  <a:srgbClr val="980000"/>
                </a:solidFill>
              </a:rPr>
              <a:t>Step 6</a:t>
            </a:r>
            <a:r>
              <a:rPr lang="en-US"/>
              <a:t>: Receive the messages by consumer:</a:t>
            </a:r>
            <a:endParaRPr/>
          </a:p>
          <a:p>
            <a:pPr marL="171450" lvl="0" indent="0" algn="l" rtl="0">
              <a:lnSpc>
                <a:spcPct val="90000"/>
              </a:lnSpc>
              <a:spcBef>
                <a:spcPts val="750"/>
              </a:spcBef>
              <a:spcAft>
                <a:spcPts val="0"/>
              </a:spcAft>
              <a:buNone/>
            </a:pPr>
            <a:endParaRPr/>
          </a:p>
          <a:p>
            <a:pPr marL="0" lvl="0" indent="0" algn="l" rtl="0">
              <a:spcBef>
                <a:spcPts val="750"/>
              </a:spcBef>
              <a:spcAft>
                <a:spcPts val="0"/>
              </a:spcAft>
              <a:buNone/>
            </a:pPr>
            <a:r>
              <a:rPr lang="en-US"/>
              <a:t>Kafka also has a command line consumer that will dump out messages to standard output:</a:t>
            </a:r>
            <a:endParaRPr/>
          </a:p>
          <a:p>
            <a:pPr marL="0" lvl="0" indent="0" algn="l" rtl="0">
              <a:spcBef>
                <a:spcPts val="750"/>
              </a:spcBef>
              <a:spcAft>
                <a:spcPts val="0"/>
              </a:spcAft>
              <a:buNone/>
            </a:pPr>
            <a:endParaRPr/>
          </a:p>
          <a:p>
            <a:pPr marL="0" marR="139700" lvl="0" indent="0" algn="l" rtl="0">
              <a:lnSpc>
                <a:spcPct val="115000"/>
              </a:lnSpc>
              <a:spcBef>
                <a:spcPts val="0"/>
              </a:spcBef>
              <a:spcAft>
                <a:spcPts val="0"/>
              </a:spcAft>
              <a:buNone/>
            </a:pPr>
            <a:r>
              <a:rPr lang="en-US">
                <a:solidFill>
                  <a:srgbClr val="0000FF"/>
                </a:solidFill>
              </a:rPr>
              <a:t>&gt; bin/kafka-console-consumer.sh --bootstrap-server localhost:9092 --topic test --from-beginning</a:t>
            </a:r>
            <a:endParaRPr sz="1100">
              <a:latin typeface="Arial"/>
              <a:ea typeface="Arial"/>
              <a:cs typeface="Arial"/>
              <a:sym typeface="Arial"/>
            </a:endParaRPr>
          </a:p>
          <a:p>
            <a:pPr marL="171450" lvl="0" indent="0" algn="l" rtl="0">
              <a:lnSpc>
                <a:spcPct val="90000"/>
              </a:lnSpc>
              <a:spcBef>
                <a:spcPts val="750"/>
              </a:spcBef>
              <a:spcAft>
                <a:spcPts val="0"/>
              </a:spcAft>
              <a:buNone/>
            </a:pPr>
            <a:r>
              <a:rPr lang="en-US">
                <a:solidFill>
                  <a:srgbClr val="9900FF"/>
                </a:solidFill>
              </a:rPr>
              <a:t>This is a test. </a:t>
            </a:r>
            <a:endParaRPr>
              <a:solidFill>
                <a:srgbClr val="9900FF"/>
              </a:solidFill>
            </a:endParaRPr>
          </a:p>
          <a:p>
            <a:pPr marL="171450" lvl="0" indent="0" algn="l" rtl="0">
              <a:lnSpc>
                <a:spcPct val="90000"/>
              </a:lnSpc>
              <a:spcBef>
                <a:spcPts val="750"/>
              </a:spcBef>
              <a:spcAft>
                <a:spcPts val="0"/>
              </a:spcAft>
              <a:buNone/>
            </a:pPr>
            <a:r>
              <a:rPr lang="en-US">
                <a:solidFill>
                  <a:srgbClr val="9900FF"/>
                </a:solidFill>
              </a:rPr>
              <a:t>This is the second test. </a:t>
            </a:r>
            <a:endParaRPr>
              <a:solidFill>
                <a:srgbClr val="9900FF"/>
              </a:solidFill>
            </a:endParaRPr>
          </a:p>
          <a:p>
            <a:pPr marL="171450" lvl="0" indent="0" algn="l" rtl="0">
              <a:lnSpc>
                <a:spcPct val="90000"/>
              </a:lnSpc>
              <a:spcBef>
                <a:spcPts val="75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8"/>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US"/>
              <a:t>Next Lesson </a:t>
            </a:r>
            <a:endParaRPr/>
          </a:p>
        </p:txBody>
      </p:sp>
      <p:sp>
        <p:nvSpPr>
          <p:cNvPr id="347" name="Google Shape;347;p3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171359" lvl="0" indent="-171000" algn="l" rtl="0">
              <a:spcBef>
                <a:spcPts val="0"/>
              </a:spcBef>
              <a:spcAft>
                <a:spcPts val="0"/>
              </a:spcAft>
              <a:buSzPts val="2100"/>
              <a:buChar char="•"/>
            </a:pPr>
            <a:r>
              <a:rPr lang="en-US"/>
              <a:t>We will also give some example in pyspark about how to extract features from documents: </a:t>
            </a:r>
            <a:endParaRPr/>
          </a:p>
          <a:p>
            <a:pPr marL="914400" lvl="1" indent="-317500" algn="l" rtl="0">
              <a:spcBef>
                <a:spcPts val="0"/>
              </a:spcBef>
              <a:spcAft>
                <a:spcPts val="0"/>
              </a:spcAft>
              <a:buSzPts val="1400"/>
              <a:buChar char="○"/>
            </a:pPr>
            <a:r>
              <a:rPr lang="en-US"/>
              <a:t>Tokenizer</a:t>
            </a:r>
            <a:endParaRPr/>
          </a:p>
          <a:p>
            <a:pPr marL="914400" lvl="1" indent="-317500" algn="l" rtl="0">
              <a:spcBef>
                <a:spcPts val="0"/>
              </a:spcBef>
              <a:spcAft>
                <a:spcPts val="0"/>
              </a:spcAft>
              <a:buSzPts val="1400"/>
              <a:buChar char="○"/>
            </a:pPr>
            <a:r>
              <a:rPr lang="en-US"/>
              <a:t>Stop word removal</a:t>
            </a:r>
            <a:endParaRPr/>
          </a:p>
          <a:p>
            <a:pPr marL="914400" lvl="1" indent="-317500" algn="l" rtl="0">
              <a:spcBef>
                <a:spcPts val="0"/>
              </a:spcBef>
              <a:spcAft>
                <a:spcPts val="0"/>
              </a:spcAft>
              <a:buSzPts val="1400"/>
              <a:buChar char="○"/>
            </a:pPr>
            <a:r>
              <a:rPr lang="en-US"/>
              <a:t>n-gram</a:t>
            </a:r>
            <a:endParaRPr/>
          </a:p>
          <a:p>
            <a:pPr marL="914400" lvl="1" indent="-317500" algn="l" rtl="0">
              <a:spcBef>
                <a:spcPts val="0"/>
              </a:spcBef>
              <a:spcAft>
                <a:spcPts val="0"/>
              </a:spcAft>
              <a:buSzPts val="1400"/>
              <a:buChar char="○"/>
            </a:pPr>
            <a:r>
              <a:rPr lang="en-US"/>
              <a:t>TF-IDF</a:t>
            </a:r>
            <a:endParaRPr/>
          </a:p>
          <a:p>
            <a:pPr marL="914400" lvl="1" indent="-317500" algn="l" rtl="0">
              <a:spcBef>
                <a:spcPts val="0"/>
              </a:spcBef>
              <a:spcAft>
                <a:spcPts val="0"/>
              </a:spcAft>
              <a:buSzPts val="1400"/>
              <a:buChar char="○"/>
            </a:pPr>
            <a:r>
              <a:rPr lang="en-US"/>
              <a:t>word2vec</a:t>
            </a:r>
            <a:endParaRPr/>
          </a:p>
          <a:p>
            <a:pPr marL="914400" lvl="0" indent="0" algn="l" rtl="0">
              <a:spcBef>
                <a:spcPts val="0"/>
              </a:spcBef>
              <a:spcAft>
                <a:spcPts val="0"/>
              </a:spcAft>
              <a:buNone/>
            </a:pPr>
            <a:endParaRPr/>
          </a:p>
          <a:p>
            <a:pPr marL="171359" lvl="0" indent="-171000" algn="l" rtl="0">
              <a:spcBef>
                <a:spcPts val="0"/>
              </a:spcBef>
              <a:spcAft>
                <a:spcPts val="0"/>
              </a:spcAft>
              <a:buSzPts val="2100"/>
              <a:buChar char="•"/>
            </a:pPr>
            <a:r>
              <a:rPr lang="en-US"/>
              <a:t>We will also give some example in pyspark about how to classify documents with extracted features: </a:t>
            </a:r>
            <a:endParaRPr/>
          </a:p>
          <a:p>
            <a:pPr marL="914400" lvl="1" indent="-317500" algn="l" rtl="0">
              <a:spcBef>
                <a:spcPts val="0"/>
              </a:spcBef>
              <a:spcAft>
                <a:spcPts val="0"/>
              </a:spcAft>
              <a:buSzPts val="1400"/>
              <a:buChar char="○"/>
            </a:pPr>
            <a:r>
              <a:rPr lang="en-US"/>
              <a:t>Decision Tree</a:t>
            </a:r>
            <a:endParaRPr/>
          </a:p>
          <a:p>
            <a:pPr marL="914400" lvl="1" indent="-317500" algn="l" rtl="0">
              <a:spcBef>
                <a:spcPts val="0"/>
              </a:spcBef>
              <a:spcAft>
                <a:spcPts val="0"/>
              </a:spcAft>
              <a:buSzPts val="1400"/>
              <a:buChar char="○"/>
            </a:pPr>
            <a:r>
              <a:rPr lang="en-US"/>
              <a:t>Naive Bayes</a:t>
            </a:r>
            <a:endParaRPr/>
          </a:p>
          <a:p>
            <a:pPr marL="914400" lvl="1" indent="-317500" algn="l" rtl="0">
              <a:spcBef>
                <a:spcPts val="0"/>
              </a:spcBef>
              <a:spcAft>
                <a:spcPts val="0"/>
              </a:spcAft>
              <a:buSzPts val="1400"/>
              <a:buChar char="○"/>
            </a:pPr>
            <a:r>
              <a:rPr lang="en-US"/>
              <a:t>SVM</a:t>
            </a:r>
            <a:endParaRPr/>
          </a:p>
          <a:p>
            <a:pPr marL="171450" lvl="0" indent="0" algn="l" rtl="0">
              <a:lnSpc>
                <a:spcPct val="90000"/>
              </a:lnSpc>
              <a:spcBef>
                <a:spcPts val="75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9"/>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US"/>
              <a:t>Reference</a:t>
            </a:r>
            <a:endParaRPr/>
          </a:p>
        </p:txBody>
      </p:sp>
      <p:sp>
        <p:nvSpPr>
          <p:cNvPr id="353" name="Google Shape;353;p3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Font typeface="Arial"/>
              <a:buNone/>
            </a:pPr>
            <a:r>
              <a:rPr lang="en-US"/>
              <a:t>Apache Kafka: </a:t>
            </a:r>
            <a:endParaRPr/>
          </a:p>
          <a:p>
            <a:pPr marL="0" lvl="0" indent="0" algn="l" rtl="0">
              <a:lnSpc>
                <a:spcPct val="100000"/>
              </a:lnSpc>
              <a:spcBef>
                <a:spcPts val="0"/>
              </a:spcBef>
              <a:spcAft>
                <a:spcPts val="0"/>
              </a:spcAft>
              <a:buClr>
                <a:schemeClr val="dk1"/>
              </a:buClr>
              <a:buFont typeface="Arial"/>
              <a:buNone/>
            </a:pPr>
            <a:endParaRPr/>
          </a:p>
          <a:p>
            <a:pPr marL="457200" lvl="0" indent="-361950" algn="l" rtl="0">
              <a:lnSpc>
                <a:spcPct val="100000"/>
              </a:lnSpc>
              <a:spcBef>
                <a:spcPts val="0"/>
              </a:spcBef>
              <a:spcAft>
                <a:spcPts val="0"/>
              </a:spcAft>
              <a:buSzPts val="2100"/>
              <a:buFont typeface="Calibri"/>
              <a:buChar char="-"/>
            </a:pPr>
            <a:r>
              <a:rPr lang="en-US" u="sng">
                <a:solidFill>
                  <a:srgbClr val="0000FF"/>
                </a:solidFill>
                <a:hlinkClick r:id="rId3"/>
              </a:rPr>
              <a:t>https://kafka.apache.org/</a:t>
            </a:r>
            <a:r>
              <a:rPr lang="en-US"/>
              <a:t> </a:t>
            </a:r>
            <a:endParaRPr/>
          </a:p>
          <a:p>
            <a:pPr marL="171450" lvl="0" indent="0" algn="l" rtl="0">
              <a:lnSpc>
                <a:spcPct val="90000"/>
              </a:lnSpc>
              <a:spcBef>
                <a:spcPts val="75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Point to Point Messaging System</a:t>
            </a:r>
            <a:endParaRPr/>
          </a:p>
        </p:txBody>
      </p:sp>
      <p:sp>
        <p:nvSpPr>
          <p:cNvPr id="91" name="Google Shape;91;p1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90000"/>
              </a:lnSpc>
              <a:spcBef>
                <a:spcPts val="750"/>
              </a:spcBef>
              <a:spcAft>
                <a:spcPts val="0"/>
              </a:spcAft>
              <a:buClr>
                <a:schemeClr val="dk1"/>
              </a:buClr>
              <a:buSzPts val="1800"/>
              <a:buFont typeface="Arial"/>
              <a:buChar char="•"/>
            </a:pPr>
            <a:r>
              <a:rPr lang="en-US"/>
              <a:t>This system uses a </a:t>
            </a:r>
            <a:r>
              <a:rPr lang="en-US">
                <a:solidFill>
                  <a:srgbClr val="FF0000"/>
                </a:solidFill>
              </a:rPr>
              <a:t>queue</a:t>
            </a:r>
            <a:r>
              <a:rPr lang="en-US"/>
              <a:t> to persist messages</a:t>
            </a:r>
            <a:endParaRPr/>
          </a:p>
          <a:p>
            <a:pPr marL="457200" marR="0" lvl="0" indent="0" algn="l" rtl="0">
              <a:lnSpc>
                <a:spcPct val="90000"/>
              </a:lnSpc>
              <a:spcBef>
                <a:spcPts val="750"/>
              </a:spcBef>
              <a:spcAft>
                <a:spcPts val="0"/>
              </a:spcAft>
              <a:buNone/>
            </a:pPr>
            <a:r>
              <a:rPr lang="en-US"/>
              <a:t> </a:t>
            </a:r>
            <a:endParaRPr/>
          </a:p>
          <a:p>
            <a:pPr marL="457200" marR="0" lvl="0" indent="-342900" algn="l" rtl="0">
              <a:lnSpc>
                <a:spcPct val="90000"/>
              </a:lnSpc>
              <a:spcBef>
                <a:spcPts val="750"/>
              </a:spcBef>
              <a:spcAft>
                <a:spcPts val="0"/>
              </a:spcAft>
              <a:buSzPts val="1800"/>
              <a:buChar char="•"/>
            </a:pPr>
            <a:r>
              <a:rPr lang="en-US"/>
              <a:t>One or more consumers can consume the messages in the queue</a:t>
            </a:r>
            <a:endParaRPr/>
          </a:p>
          <a:p>
            <a:pPr marL="914400" marR="0" lvl="1" indent="-342900" algn="l" rtl="0">
              <a:lnSpc>
                <a:spcPct val="90000"/>
              </a:lnSpc>
              <a:spcBef>
                <a:spcPts val="0"/>
              </a:spcBef>
              <a:spcAft>
                <a:spcPts val="0"/>
              </a:spcAft>
              <a:buSzPts val="1800"/>
              <a:buChar char="•"/>
            </a:pPr>
            <a:r>
              <a:rPr lang="en-US"/>
              <a:t>but a particular message can be consumed by just one consumer.</a:t>
            </a:r>
            <a:endParaRPr/>
          </a:p>
          <a:p>
            <a:pPr marL="914400" marR="0" lvl="1" indent="-342900" algn="l" rtl="0">
              <a:lnSpc>
                <a:spcPct val="90000"/>
              </a:lnSpc>
              <a:spcBef>
                <a:spcPts val="0"/>
              </a:spcBef>
              <a:spcAft>
                <a:spcPts val="0"/>
              </a:spcAft>
              <a:buSzPts val="1800"/>
              <a:buChar char="•"/>
            </a:pPr>
            <a:r>
              <a:rPr lang="en-US"/>
              <a:t>Then, it will disappear from the queue. </a:t>
            </a:r>
            <a:endParaRPr/>
          </a:p>
        </p:txBody>
      </p:sp>
      <p:sp>
        <p:nvSpPr>
          <p:cNvPr id="92" name="Google Shape;92;p15"/>
          <p:cNvSpPr/>
          <p:nvPr/>
        </p:nvSpPr>
        <p:spPr>
          <a:xfrm>
            <a:off x="1267100" y="4595525"/>
            <a:ext cx="1358400" cy="5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Sender</a:t>
            </a:r>
            <a:endParaRPr b="1"/>
          </a:p>
        </p:txBody>
      </p:sp>
      <p:sp>
        <p:nvSpPr>
          <p:cNvPr id="93" name="Google Shape;93;p15"/>
          <p:cNvSpPr/>
          <p:nvPr/>
        </p:nvSpPr>
        <p:spPr>
          <a:xfrm>
            <a:off x="6579325" y="4595525"/>
            <a:ext cx="1358400" cy="5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Receiver</a:t>
            </a:r>
            <a:endParaRPr b="1"/>
          </a:p>
        </p:txBody>
      </p:sp>
      <p:sp>
        <p:nvSpPr>
          <p:cNvPr id="94" name="Google Shape;94;p15"/>
          <p:cNvSpPr/>
          <p:nvPr/>
        </p:nvSpPr>
        <p:spPr>
          <a:xfrm>
            <a:off x="3655450" y="4595525"/>
            <a:ext cx="1833100" cy="587700"/>
          </a:xfrm>
          <a:prstGeom prst="flowChartMagneticDrum">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300" b="1"/>
              <a:t>Message </a:t>
            </a:r>
            <a:endParaRPr sz="1300" b="1"/>
          </a:p>
          <a:p>
            <a:pPr marL="0" lvl="0" indent="0" algn="l" rtl="0">
              <a:spcBef>
                <a:spcPts val="0"/>
              </a:spcBef>
              <a:spcAft>
                <a:spcPts val="0"/>
              </a:spcAft>
              <a:buNone/>
            </a:pPr>
            <a:r>
              <a:rPr lang="en-US" sz="1300" b="1"/>
              <a:t>Queue</a:t>
            </a:r>
            <a:endParaRPr sz="1300" b="1"/>
          </a:p>
        </p:txBody>
      </p:sp>
      <p:cxnSp>
        <p:nvCxnSpPr>
          <p:cNvPr id="95" name="Google Shape;95;p15"/>
          <p:cNvCxnSpPr>
            <a:stCxn id="92" idx="3"/>
            <a:endCxn id="94" idx="1"/>
          </p:cNvCxnSpPr>
          <p:nvPr/>
        </p:nvCxnSpPr>
        <p:spPr>
          <a:xfrm>
            <a:off x="2625500" y="4889375"/>
            <a:ext cx="1029900" cy="0"/>
          </a:xfrm>
          <a:prstGeom prst="straightConnector1">
            <a:avLst/>
          </a:prstGeom>
          <a:noFill/>
          <a:ln w="19050" cap="flat" cmpd="sng">
            <a:solidFill>
              <a:srgbClr val="980000"/>
            </a:solidFill>
            <a:prstDash val="dash"/>
            <a:round/>
            <a:headEnd type="none" w="med" len="med"/>
            <a:tailEnd type="triangle" w="med" len="med"/>
          </a:ln>
        </p:spPr>
      </p:cxnSp>
      <p:cxnSp>
        <p:nvCxnSpPr>
          <p:cNvPr id="96" name="Google Shape;96;p15"/>
          <p:cNvCxnSpPr>
            <a:stCxn id="94" idx="4"/>
            <a:endCxn id="93" idx="1"/>
          </p:cNvCxnSpPr>
          <p:nvPr/>
        </p:nvCxnSpPr>
        <p:spPr>
          <a:xfrm>
            <a:off x="5488550" y="4889375"/>
            <a:ext cx="1090800" cy="0"/>
          </a:xfrm>
          <a:prstGeom prst="straightConnector1">
            <a:avLst/>
          </a:prstGeom>
          <a:noFill/>
          <a:ln w="19050" cap="flat" cmpd="sng">
            <a:solidFill>
              <a:srgbClr val="980000"/>
            </a:solidFill>
            <a:prstDash val="dash"/>
            <a:round/>
            <a:headEnd type="none" w="med" len="med"/>
            <a:tailEnd type="triangle" w="med" len="med"/>
          </a:ln>
        </p:spPr>
      </p:cxnSp>
      <p:pic>
        <p:nvPicPr>
          <p:cNvPr id="97" name="Google Shape;97;p15"/>
          <p:cNvPicPr preferRelativeResize="0"/>
          <p:nvPr/>
        </p:nvPicPr>
        <p:blipFill>
          <a:blip r:embed="rId3">
            <a:alphaModFix/>
          </a:blip>
          <a:stretch>
            <a:fillRect/>
          </a:stretch>
        </p:blipFill>
        <p:spPr>
          <a:xfrm>
            <a:off x="2783762" y="4098300"/>
            <a:ext cx="713425" cy="497225"/>
          </a:xfrm>
          <a:prstGeom prst="rect">
            <a:avLst/>
          </a:prstGeom>
          <a:noFill/>
          <a:ln>
            <a:noFill/>
          </a:ln>
        </p:spPr>
      </p:pic>
      <p:pic>
        <p:nvPicPr>
          <p:cNvPr id="98" name="Google Shape;98;p15"/>
          <p:cNvPicPr preferRelativeResize="0"/>
          <p:nvPr/>
        </p:nvPicPr>
        <p:blipFill>
          <a:blip r:embed="rId3">
            <a:alphaModFix/>
          </a:blip>
          <a:stretch>
            <a:fillRect/>
          </a:stretch>
        </p:blipFill>
        <p:spPr>
          <a:xfrm>
            <a:off x="5677237" y="4098300"/>
            <a:ext cx="713425" cy="49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Publish-Subscribe Messaging System</a:t>
            </a:r>
            <a:endParaRPr/>
          </a:p>
        </p:txBody>
      </p:sp>
      <p:sp>
        <p:nvSpPr>
          <p:cNvPr id="104" name="Google Shape;104;p1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90000"/>
              </a:lnSpc>
              <a:spcBef>
                <a:spcPts val="750"/>
              </a:spcBef>
              <a:spcAft>
                <a:spcPts val="0"/>
              </a:spcAft>
              <a:buClr>
                <a:schemeClr val="dk1"/>
              </a:buClr>
              <a:buSzPts val="1800"/>
              <a:buFont typeface="Arial"/>
              <a:buChar char="•"/>
            </a:pPr>
            <a:r>
              <a:rPr lang="en-US"/>
              <a:t>In this system, messages are persisted in a </a:t>
            </a:r>
            <a:r>
              <a:rPr lang="en-US">
                <a:solidFill>
                  <a:srgbClr val="FF0000"/>
                </a:solidFill>
              </a:rPr>
              <a:t>topic</a:t>
            </a:r>
            <a:r>
              <a:rPr lang="en-US"/>
              <a:t>. </a:t>
            </a:r>
            <a:endParaRPr/>
          </a:p>
          <a:p>
            <a:pPr marL="457200" marR="0" lvl="0" indent="-342900" algn="l" rtl="0">
              <a:lnSpc>
                <a:spcPct val="90000"/>
              </a:lnSpc>
              <a:spcBef>
                <a:spcPts val="0"/>
              </a:spcBef>
              <a:spcAft>
                <a:spcPts val="0"/>
              </a:spcAft>
              <a:buSzPts val="1800"/>
              <a:buChar char="•"/>
            </a:pPr>
            <a:r>
              <a:rPr lang="en-US"/>
              <a:t>Consumers can subscribe to one or more topic and consume all the messages in that topic. </a:t>
            </a:r>
            <a:endParaRPr/>
          </a:p>
          <a:p>
            <a:pPr marL="457200" marR="0" lvl="0" indent="-342900" algn="l" rtl="0">
              <a:lnSpc>
                <a:spcPct val="90000"/>
              </a:lnSpc>
              <a:spcBef>
                <a:spcPts val="0"/>
              </a:spcBef>
              <a:spcAft>
                <a:spcPts val="0"/>
              </a:spcAft>
              <a:buSzPts val="1800"/>
              <a:buChar char="•"/>
            </a:pPr>
            <a:r>
              <a:rPr lang="en-US"/>
              <a:t>Message </a:t>
            </a:r>
            <a:r>
              <a:rPr lang="en-US">
                <a:solidFill>
                  <a:srgbClr val="0000FF"/>
                </a:solidFill>
              </a:rPr>
              <a:t>producers</a:t>
            </a:r>
            <a:r>
              <a:rPr lang="en-US"/>
              <a:t> are called </a:t>
            </a:r>
            <a:r>
              <a:rPr lang="en-US">
                <a:solidFill>
                  <a:srgbClr val="0000FF"/>
                </a:solidFill>
              </a:rPr>
              <a:t>publishers</a:t>
            </a:r>
            <a:r>
              <a:rPr lang="en-US"/>
              <a:t> and message </a:t>
            </a:r>
            <a:r>
              <a:rPr lang="en-US">
                <a:solidFill>
                  <a:srgbClr val="9900FF"/>
                </a:solidFill>
              </a:rPr>
              <a:t>consumers</a:t>
            </a:r>
            <a:r>
              <a:rPr lang="en-US"/>
              <a:t> are called </a:t>
            </a:r>
            <a:r>
              <a:rPr lang="en-US">
                <a:solidFill>
                  <a:srgbClr val="9900FF"/>
                </a:solidFill>
              </a:rPr>
              <a:t>subscribers</a:t>
            </a:r>
            <a:r>
              <a:rPr lang="en-US"/>
              <a:t>.</a:t>
            </a:r>
            <a:endParaRPr/>
          </a:p>
          <a:p>
            <a:pPr marL="0" marR="0" lvl="0" indent="0" algn="l" rtl="0">
              <a:lnSpc>
                <a:spcPct val="90000"/>
              </a:lnSpc>
              <a:spcBef>
                <a:spcPts val="750"/>
              </a:spcBef>
              <a:spcAft>
                <a:spcPts val="0"/>
              </a:spcAft>
              <a:buNone/>
            </a:pPr>
            <a:endParaRPr/>
          </a:p>
        </p:txBody>
      </p:sp>
      <p:sp>
        <p:nvSpPr>
          <p:cNvPr id="105" name="Google Shape;105;p16"/>
          <p:cNvSpPr/>
          <p:nvPr/>
        </p:nvSpPr>
        <p:spPr>
          <a:xfrm>
            <a:off x="849075" y="3824800"/>
            <a:ext cx="1358400" cy="5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0000FF"/>
                </a:solidFill>
              </a:rPr>
              <a:t>Producer</a:t>
            </a:r>
            <a:endParaRPr b="1">
              <a:solidFill>
                <a:srgbClr val="0000FF"/>
              </a:solidFill>
            </a:endParaRPr>
          </a:p>
        </p:txBody>
      </p:sp>
      <p:sp>
        <p:nvSpPr>
          <p:cNvPr id="106" name="Google Shape;106;p16"/>
          <p:cNvSpPr/>
          <p:nvPr/>
        </p:nvSpPr>
        <p:spPr>
          <a:xfrm>
            <a:off x="7156950" y="3824800"/>
            <a:ext cx="1358400" cy="5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9900FF"/>
                </a:solidFill>
              </a:rPr>
              <a:t>Consumer</a:t>
            </a:r>
            <a:endParaRPr b="1">
              <a:solidFill>
                <a:srgbClr val="9900FF"/>
              </a:solidFill>
            </a:endParaRPr>
          </a:p>
        </p:txBody>
      </p:sp>
      <p:pic>
        <p:nvPicPr>
          <p:cNvPr id="107" name="Google Shape;107;p16"/>
          <p:cNvPicPr preferRelativeResize="0"/>
          <p:nvPr/>
        </p:nvPicPr>
        <p:blipFill>
          <a:blip r:embed="rId3">
            <a:alphaModFix/>
          </a:blip>
          <a:stretch>
            <a:fillRect/>
          </a:stretch>
        </p:blipFill>
        <p:spPr>
          <a:xfrm>
            <a:off x="2429721" y="3990450"/>
            <a:ext cx="479675" cy="334300"/>
          </a:xfrm>
          <a:prstGeom prst="rect">
            <a:avLst/>
          </a:prstGeom>
          <a:noFill/>
          <a:ln>
            <a:noFill/>
          </a:ln>
        </p:spPr>
      </p:pic>
      <p:pic>
        <p:nvPicPr>
          <p:cNvPr id="108" name="Google Shape;108;p16"/>
          <p:cNvPicPr preferRelativeResize="0"/>
          <p:nvPr/>
        </p:nvPicPr>
        <p:blipFill>
          <a:blip r:embed="rId3">
            <a:alphaModFix/>
          </a:blip>
          <a:stretch>
            <a:fillRect/>
          </a:stretch>
        </p:blipFill>
        <p:spPr>
          <a:xfrm>
            <a:off x="6548895" y="4761975"/>
            <a:ext cx="479675" cy="334300"/>
          </a:xfrm>
          <a:prstGeom prst="rect">
            <a:avLst/>
          </a:prstGeom>
          <a:noFill/>
          <a:ln>
            <a:noFill/>
          </a:ln>
        </p:spPr>
      </p:pic>
      <p:sp>
        <p:nvSpPr>
          <p:cNvPr id="109" name="Google Shape;109;p16"/>
          <p:cNvSpPr/>
          <p:nvPr/>
        </p:nvSpPr>
        <p:spPr>
          <a:xfrm>
            <a:off x="849075" y="5183225"/>
            <a:ext cx="1358400" cy="5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0000FF"/>
                </a:solidFill>
              </a:rPr>
              <a:t>Producer</a:t>
            </a:r>
            <a:endParaRPr b="1">
              <a:solidFill>
                <a:srgbClr val="0000FF"/>
              </a:solidFill>
            </a:endParaRPr>
          </a:p>
        </p:txBody>
      </p:sp>
      <p:sp>
        <p:nvSpPr>
          <p:cNvPr id="110" name="Google Shape;110;p16"/>
          <p:cNvSpPr/>
          <p:nvPr/>
        </p:nvSpPr>
        <p:spPr>
          <a:xfrm>
            <a:off x="2909399" y="4019950"/>
            <a:ext cx="3373812" cy="2202444"/>
          </a:xfrm>
          <a:prstGeom prst="cloud">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3409400" y="4491700"/>
            <a:ext cx="1517450" cy="469425"/>
          </a:xfrm>
          <a:prstGeom prst="flowChartMagneticDrum">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300" b="1"/>
              <a:t>Topic 1</a:t>
            </a:r>
            <a:endParaRPr sz="1300" b="1"/>
          </a:p>
        </p:txBody>
      </p:sp>
      <p:sp>
        <p:nvSpPr>
          <p:cNvPr id="112" name="Google Shape;112;p16"/>
          <p:cNvSpPr/>
          <p:nvPr/>
        </p:nvSpPr>
        <p:spPr>
          <a:xfrm>
            <a:off x="3409400" y="5388675"/>
            <a:ext cx="1517450" cy="469425"/>
          </a:xfrm>
          <a:prstGeom prst="flowChartMagneticDrum">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300" b="1"/>
              <a:t>Topic 2</a:t>
            </a:r>
            <a:endParaRPr sz="1300" b="1"/>
          </a:p>
        </p:txBody>
      </p:sp>
      <p:sp>
        <p:nvSpPr>
          <p:cNvPr id="113" name="Google Shape;113;p16"/>
          <p:cNvSpPr/>
          <p:nvPr/>
        </p:nvSpPr>
        <p:spPr>
          <a:xfrm>
            <a:off x="4728750" y="4961125"/>
            <a:ext cx="1443425" cy="469425"/>
          </a:xfrm>
          <a:prstGeom prst="flowChartMagneticDrum">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t>Topic 3</a:t>
            </a:r>
            <a:endParaRPr sz="1200" b="1"/>
          </a:p>
        </p:txBody>
      </p:sp>
      <p:sp>
        <p:nvSpPr>
          <p:cNvPr id="114" name="Google Shape;114;p16"/>
          <p:cNvSpPr/>
          <p:nvPr/>
        </p:nvSpPr>
        <p:spPr>
          <a:xfrm rot="1743794">
            <a:off x="2186303" y="4347306"/>
            <a:ext cx="966497" cy="334249"/>
          </a:xfrm>
          <a:prstGeom prst="rightArrow">
            <a:avLst>
              <a:gd name="adj1" fmla="val 20704"/>
              <a:gd name="adj2" fmla="val 50000"/>
            </a:avLst>
          </a:prstGeom>
          <a:solidFill>
            <a:srgbClr val="980000"/>
          </a:solid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7270175" y="5259425"/>
            <a:ext cx="1358400" cy="5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9900FF"/>
                </a:solidFill>
              </a:rPr>
              <a:t>Consumer</a:t>
            </a:r>
            <a:endParaRPr b="1">
              <a:solidFill>
                <a:srgbClr val="9900FF"/>
              </a:solidFill>
            </a:endParaRPr>
          </a:p>
        </p:txBody>
      </p:sp>
      <p:sp>
        <p:nvSpPr>
          <p:cNvPr id="116" name="Google Shape;116;p16"/>
          <p:cNvSpPr/>
          <p:nvPr/>
        </p:nvSpPr>
        <p:spPr>
          <a:xfrm rot="408575">
            <a:off x="6268648" y="5098683"/>
            <a:ext cx="966518" cy="334155"/>
          </a:xfrm>
          <a:prstGeom prst="rightArrow">
            <a:avLst>
              <a:gd name="adj1" fmla="val 20704"/>
              <a:gd name="adj2" fmla="val 50000"/>
            </a:avLst>
          </a:prstGeom>
          <a:solidFill>
            <a:srgbClr val="980000"/>
          </a:solid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rot="-840622">
            <a:off x="6166191" y="4311637"/>
            <a:ext cx="966553" cy="334190"/>
          </a:xfrm>
          <a:prstGeom prst="rightArrow">
            <a:avLst>
              <a:gd name="adj1" fmla="val 20704"/>
              <a:gd name="adj2" fmla="val 50000"/>
            </a:avLst>
          </a:prstGeom>
          <a:solidFill>
            <a:srgbClr val="980000"/>
          </a:solid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rot="-878812">
            <a:off x="2237426" y="5238982"/>
            <a:ext cx="751006" cy="334282"/>
          </a:xfrm>
          <a:prstGeom prst="rightArrow">
            <a:avLst>
              <a:gd name="adj1" fmla="val 20704"/>
              <a:gd name="adj2" fmla="val 50000"/>
            </a:avLst>
          </a:prstGeom>
          <a:solidFill>
            <a:srgbClr val="980000"/>
          </a:solid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txBox="1"/>
          <p:nvPr/>
        </p:nvSpPr>
        <p:spPr>
          <a:xfrm>
            <a:off x="1916925" y="4510688"/>
            <a:ext cx="1254000" cy="33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Publish (topic, msg)</a:t>
            </a:r>
            <a:endParaRPr/>
          </a:p>
        </p:txBody>
      </p:sp>
      <p:sp>
        <p:nvSpPr>
          <p:cNvPr id="120" name="Google Shape;120;p16"/>
          <p:cNvSpPr txBox="1"/>
          <p:nvPr/>
        </p:nvSpPr>
        <p:spPr>
          <a:xfrm rot="-556694">
            <a:off x="6335544" y="4408428"/>
            <a:ext cx="614033" cy="4696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msg</a:t>
            </a:r>
            <a:endParaRPr/>
          </a:p>
        </p:txBody>
      </p:sp>
      <p:sp>
        <p:nvSpPr>
          <p:cNvPr id="121" name="Google Shape;121;p16"/>
          <p:cNvSpPr txBox="1"/>
          <p:nvPr/>
        </p:nvSpPr>
        <p:spPr>
          <a:xfrm rot="-986262">
            <a:off x="6042322" y="3852912"/>
            <a:ext cx="1007165" cy="33433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Subscribe</a:t>
            </a:r>
            <a:endParaRPr/>
          </a:p>
        </p:txBody>
      </p:sp>
      <p:cxnSp>
        <p:nvCxnSpPr>
          <p:cNvPr id="122" name="Google Shape;122;p16"/>
          <p:cNvCxnSpPr>
            <a:stCxn id="106" idx="1"/>
          </p:cNvCxnSpPr>
          <p:nvPr/>
        </p:nvCxnSpPr>
        <p:spPr>
          <a:xfrm flipH="1">
            <a:off x="6113550" y="4118650"/>
            <a:ext cx="1043400" cy="294000"/>
          </a:xfrm>
          <a:prstGeom prst="straightConnector1">
            <a:avLst/>
          </a:prstGeom>
          <a:noFill/>
          <a:ln w="28575" cap="flat" cmpd="sng">
            <a:solidFill>
              <a:schemeClr val="dk2"/>
            </a:solidFill>
            <a:prstDash val="dash"/>
            <a:round/>
            <a:headEnd type="none" w="med" len="med"/>
            <a:tailEnd type="triangle" w="med" len="med"/>
          </a:ln>
        </p:spPr>
      </p:cxnSp>
      <p:cxnSp>
        <p:nvCxnSpPr>
          <p:cNvPr id="123" name="Google Shape;123;p16"/>
          <p:cNvCxnSpPr/>
          <p:nvPr/>
        </p:nvCxnSpPr>
        <p:spPr>
          <a:xfrm rot="10800000">
            <a:off x="6113375" y="5457738"/>
            <a:ext cx="1080600" cy="95400"/>
          </a:xfrm>
          <a:prstGeom prst="straightConnector1">
            <a:avLst/>
          </a:prstGeom>
          <a:noFill/>
          <a:ln w="28575" cap="flat" cmpd="sng">
            <a:solidFill>
              <a:schemeClr val="dk2"/>
            </a:solidFill>
            <a:prstDash val="dash"/>
            <a:round/>
            <a:headEnd type="none" w="med" len="med"/>
            <a:tailEnd type="triangle" w="med" len="med"/>
          </a:ln>
        </p:spPr>
      </p:cxnSp>
      <p:sp>
        <p:nvSpPr>
          <p:cNvPr id="124" name="Google Shape;124;p16"/>
          <p:cNvSpPr txBox="1"/>
          <p:nvPr/>
        </p:nvSpPr>
        <p:spPr>
          <a:xfrm rot="286074">
            <a:off x="6042352" y="5484822"/>
            <a:ext cx="1006985" cy="33446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Subscribe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Learning Outlines</a:t>
            </a:r>
            <a:endParaRPr/>
          </a:p>
        </p:txBody>
      </p:sp>
      <p:sp>
        <p:nvSpPr>
          <p:cNvPr id="131" name="Google Shape;131;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375"/>
              </a:spcBef>
              <a:spcAft>
                <a:spcPts val="0"/>
              </a:spcAft>
              <a:buClr>
                <a:schemeClr val="dk1"/>
              </a:buClr>
              <a:buSzPts val="1800"/>
              <a:buChar char="•"/>
            </a:pPr>
            <a:r>
              <a:rPr lang="en-US"/>
              <a:t>What is messaging system? </a:t>
            </a:r>
            <a:endParaRPr/>
          </a:p>
          <a:p>
            <a:pPr marL="514350" lvl="1" indent="-171450" algn="l" rtl="0">
              <a:lnSpc>
                <a:spcPct val="90000"/>
              </a:lnSpc>
              <a:spcBef>
                <a:spcPts val="375"/>
              </a:spcBef>
              <a:spcAft>
                <a:spcPts val="0"/>
              </a:spcAft>
              <a:buSzPts val="1800"/>
              <a:buChar char="•"/>
            </a:pPr>
            <a:r>
              <a:rPr lang="en-US"/>
              <a:t>Point to point </a:t>
            </a:r>
            <a:endParaRPr/>
          </a:p>
          <a:p>
            <a:pPr marL="514350" lvl="1" indent="-171450" algn="l" rtl="0">
              <a:spcBef>
                <a:spcPts val="0"/>
              </a:spcBef>
              <a:spcAft>
                <a:spcPts val="0"/>
              </a:spcAft>
              <a:buSzPts val="1800"/>
              <a:buChar char="•"/>
            </a:pPr>
            <a:r>
              <a:rPr lang="en-US"/>
              <a:t>Publish-subscribe (pub-sub)</a:t>
            </a:r>
            <a:endParaRPr/>
          </a:p>
          <a:p>
            <a:pPr marL="171450" lvl="0" indent="-171450" algn="l" rtl="0">
              <a:lnSpc>
                <a:spcPct val="90000"/>
              </a:lnSpc>
              <a:spcBef>
                <a:spcPts val="375"/>
              </a:spcBef>
              <a:spcAft>
                <a:spcPts val="0"/>
              </a:spcAft>
              <a:buClr>
                <a:srgbClr val="FF0000"/>
              </a:buClr>
              <a:buSzPts val="1800"/>
              <a:buChar char="•"/>
            </a:pPr>
            <a:r>
              <a:rPr lang="en-US">
                <a:solidFill>
                  <a:srgbClr val="FF0000"/>
                </a:solidFill>
              </a:rPr>
              <a:t>Apache Kafka</a:t>
            </a:r>
            <a:endParaRPr>
              <a:solidFill>
                <a:srgbClr val="FF0000"/>
              </a:solidFill>
            </a:endParaRPr>
          </a:p>
          <a:p>
            <a:pPr marL="514350" lvl="1" indent="-171450" algn="l" rtl="0">
              <a:lnSpc>
                <a:spcPct val="90000"/>
              </a:lnSpc>
              <a:spcBef>
                <a:spcPts val="375"/>
              </a:spcBef>
              <a:spcAft>
                <a:spcPts val="0"/>
              </a:spcAft>
              <a:buClr>
                <a:srgbClr val="FF0000"/>
              </a:buClr>
              <a:buSzPts val="1800"/>
              <a:buChar char="•"/>
            </a:pPr>
            <a:r>
              <a:rPr lang="en-US">
                <a:solidFill>
                  <a:srgbClr val="FF0000"/>
                </a:solidFill>
              </a:rPr>
              <a:t>Terminology</a:t>
            </a:r>
            <a:endParaRPr>
              <a:solidFill>
                <a:srgbClr val="FF0000"/>
              </a:solidFill>
            </a:endParaRPr>
          </a:p>
          <a:p>
            <a:pPr marL="514350" lvl="1" indent="-171450" algn="l" rtl="0">
              <a:lnSpc>
                <a:spcPct val="90000"/>
              </a:lnSpc>
              <a:spcBef>
                <a:spcPts val="375"/>
              </a:spcBef>
              <a:spcAft>
                <a:spcPts val="0"/>
              </a:spcAft>
              <a:buClr>
                <a:srgbClr val="FF0000"/>
              </a:buClr>
              <a:buSzPts val="1800"/>
              <a:buChar char="•"/>
            </a:pPr>
            <a:r>
              <a:rPr lang="en-US">
                <a:solidFill>
                  <a:srgbClr val="FF0000"/>
                </a:solidFill>
              </a:rPr>
              <a:t>kafka Architecture</a:t>
            </a:r>
            <a:endParaRPr>
              <a:solidFill>
                <a:srgbClr val="FF0000"/>
              </a:solidFill>
            </a:endParaRPr>
          </a:p>
          <a:p>
            <a:pPr marL="171450" lvl="0" indent="-171450" algn="l" rtl="0">
              <a:lnSpc>
                <a:spcPct val="90000"/>
              </a:lnSpc>
              <a:spcBef>
                <a:spcPts val="375"/>
              </a:spcBef>
              <a:spcAft>
                <a:spcPts val="0"/>
              </a:spcAft>
              <a:buSzPts val="1800"/>
              <a:buChar char="•"/>
            </a:pPr>
            <a:r>
              <a:rPr lang="en-US"/>
              <a:t>Why Kafka?  </a:t>
            </a:r>
            <a:endParaRPr/>
          </a:p>
          <a:p>
            <a:pPr marL="171450" lvl="0" indent="-171450" algn="l" rtl="0">
              <a:lnSpc>
                <a:spcPct val="90000"/>
              </a:lnSpc>
              <a:spcBef>
                <a:spcPts val="375"/>
              </a:spcBef>
              <a:spcAft>
                <a:spcPts val="0"/>
              </a:spcAft>
              <a:buSzPts val="1800"/>
              <a:buChar char="•"/>
            </a:pPr>
            <a:r>
              <a:rPr lang="en-US"/>
              <a:t>Kafka Setup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407C8B75-4858-41E6-BEC3-A0853FA4AC5B}" type="slidenum">
              <a:rPr lang="en-US" smtClean="0"/>
              <a:pPr/>
              <a:t>8</a:t>
            </a:fld>
            <a:endParaRPr lang="en-US" dirty="0"/>
          </a:p>
        </p:txBody>
      </p:sp>
      <p:sp>
        <p:nvSpPr>
          <p:cNvPr id="2" name="Title 1"/>
          <p:cNvSpPr>
            <a:spLocks noGrp="1"/>
          </p:cNvSpPr>
          <p:nvPr>
            <p:ph type="title"/>
          </p:nvPr>
        </p:nvSpPr>
        <p:spPr/>
        <p:txBody>
          <a:bodyPr/>
          <a:lstStyle/>
          <a:p>
            <a:r>
              <a:rPr lang="en-US" dirty="0" smtClean="0"/>
              <a:t>Apache Kafka</a:t>
            </a:r>
            <a:endParaRPr lang="en-US" dirty="0"/>
          </a:p>
        </p:txBody>
      </p:sp>
      <p:sp>
        <p:nvSpPr>
          <p:cNvPr id="3" name="Content Placeholder 2"/>
          <p:cNvSpPr>
            <a:spLocks noGrp="1"/>
          </p:cNvSpPr>
          <p:nvPr>
            <p:ph sz="quarter" idx="13"/>
          </p:nvPr>
        </p:nvSpPr>
        <p:spPr/>
        <p:txBody>
          <a:bodyPr/>
          <a:lstStyle/>
          <a:p>
            <a:endParaRPr lang="en-US" sz="2800" dirty="0" smtClean="0">
              <a:sym typeface="Wingdings"/>
              <a:hlinkClick r:id="rId2"/>
            </a:endParaRPr>
          </a:p>
          <a:p>
            <a:endParaRPr lang="en-US" sz="2800" dirty="0" smtClean="0">
              <a:sym typeface="Wingdings"/>
              <a:hlinkClick r:id="rId2"/>
            </a:endParaRPr>
          </a:p>
          <a:p>
            <a:endParaRPr lang="en-US" sz="2800" dirty="0">
              <a:sym typeface="Wingdings"/>
              <a:hlinkClick r:id="rId2"/>
            </a:endParaRPr>
          </a:p>
          <a:p>
            <a:r>
              <a:rPr lang="en-US" sz="2800" dirty="0" smtClean="0">
                <a:sym typeface="Wingdings"/>
              </a:rPr>
              <a:t>Originated at LinkedIn, open sourced in early 2011</a:t>
            </a:r>
          </a:p>
          <a:p>
            <a:r>
              <a:rPr lang="en-US" sz="2800" dirty="0" smtClean="0">
                <a:sym typeface="Wingdings"/>
              </a:rPr>
              <a:t>Implemented in Scala, some Java</a:t>
            </a:r>
          </a:p>
          <a:p>
            <a:r>
              <a:rPr lang="en-US" sz="2800" dirty="0" smtClean="0">
                <a:sym typeface="Wingdings"/>
              </a:rPr>
              <a:t>9 core committers, plus ~ 20 contributors</a:t>
            </a:r>
          </a:p>
          <a:p>
            <a:r>
              <a:rPr lang="en-US" sz="2800" dirty="0">
                <a:sym typeface="Wingdings"/>
                <a:hlinkClick r:id="rId2"/>
              </a:rPr>
              <a:t>http://kafka.apache.org/</a:t>
            </a:r>
            <a:r>
              <a:rPr lang="en-US" sz="2800" dirty="0">
                <a:sym typeface="Wingdings"/>
              </a:rPr>
              <a:t> </a:t>
            </a:r>
          </a:p>
          <a:p>
            <a:pPr marL="0" indent="0">
              <a:buNone/>
            </a:pPr>
            <a:endParaRPr lang="en-US" sz="2800" dirty="0" smtClean="0">
              <a:sym typeface="Wingdings"/>
            </a:endParaRPr>
          </a:p>
        </p:txBody>
      </p:sp>
      <p:pic>
        <p:nvPicPr>
          <p:cNvPr id="6" name="Picture 5" descr="Screen Shot 2014-07-03 at 09.05.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479" y="1358398"/>
            <a:ext cx="5965594" cy="944669"/>
          </a:xfrm>
          <a:prstGeom prst="rect">
            <a:avLst/>
          </a:prstGeom>
        </p:spPr>
      </p:pic>
    </p:spTree>
    <p:extLst>
      <p:ext uri="{BB962C8B-B14F-4D97-AF65-F5344CB8AC3E}">
        <p14:creationId xmlns:p14="http://schemas.microsoft.com/office/powerpoint/2010/main" val="531000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a:t>
            </a:r>
            <a:endParaRPr lang="en-US" dirty="0"/>
          </a:p>
        </p:txBody>
      </p:sp>
      <p:sp>
        <p:nvSpPr>
          <p:cNvPr id="3" name="Content Placeholder 2"/>
          <p:cNvSpPr>
            <a:spLocks noGrp="1"/>
          </p:cNvSpPr>
          <p:nvPr>
            <p:ph idx="1"/>
          </p:nvPr>
        </p:nvSpPr>
        <p:spPr>
          <a:xfrm>
            <a:off x="589561" y="1152683"/>
            <a:ext cx="8273085" cy="4802640"/>
          </a:xfrm>
        </p:spPr>
        <p:txBody>
          <a:bodyPr/>
          <a:lstStyle/>
          <a:p>
            <a:r>
              <a:rPr lang="en-US" sz="2400" dirty="0" smtClean="0">
                <a:sym typeface="Wingdings"/>
              </a:rPr>
              <a:t>LinkedIn’s motivation for Kafka was:</a:t>
            </a:r>
          </a:p>
          <a:p>
            <a:pPr lvl="1"/>
            <a:r>
              <a:rPr lang="en-US" sz="2200" dirty="0" smtClean="0"/>
              <a:t>“A unified </a:t>
            </a:r>
            <a:r>
              <a:rPr lang="en-US" sz="2200" dirty="0"/>
              <a:t>platform for handling all the real-time data feeds a large company might </a:t>
            </a:r>
            <a:r>
              <a:rPr lang="en-US" sz="2200" dirty="0" smtClean="0"/>
              <a:t>have.”</a:t>
            </a:r>
          </a:p>
          <a:p>
            <a:endParaRPr lang="en-US" sz="2000" dirty="0" smtClean="0">
              <a:sym typeface="Wingdings"/>
            </a:endParaRPr>
          </a:p>
          <a:p>
            <a:r>
              <a:rPr lang="en-US" sz="2400" dirty="0" smtClean="0">
                <a:sym typeface="Wingdings"/>
              </a:rPr>
              <a:t>Features</a:t>
            </a:r>
          </a:p>
          <a:p>
            <a:pPr lvl="1">
              <a:spcBef>
                <a:spcPts val="1200"/>
              </a:spcBef>
            </a:pPr>
            <a:r>
              <a:rPr lang="en-US" dirty="0" smtClean="0">
                <a:sym typeface="Wingdings"/>
              </a:rPr>
              <a:t>High throughput </a:t>
            </a:r>
            <a:r>
              <a:rPr lang="en-US" dirty="0">
                <a:sym typeface="Wingdings"/>
              </a:rPr>
              <a:t>to support </a:t>
            </a:r>
            <a:r>
              <a:rPr lang="en-US" b="1" dirty="0">
                <a:sym typeface="Wingdings"/>
              </a:rPr>
              <a:t>high volume event </a:t>
            </a:r>
            <a:r>
              <a:rPr lang="en-US" b="1" dirty="0" smtClean="0">
                <a:sym typeface="Wingdings"/>
              </a:rPr>
              <a:t>feeds</a:t>
            </a:r>
            <a:r>
              <a:rPr lang="en-US" dirty="0" smtClean="0">
                <a:sym typeface="Wingdings"/>
              </a:rPr>
              <a:t>.</a:t>
            </a:r>
            <a:endParaRPr lang="en-US" dirty="0">
              <a:sym typeface="Wingdings"/>
            </a:endParaRPr>
          </a:p>
          <a:p>
            <a:pPr lvl="1">
              <a:spcBef>
                <a:spcPts val="1200"/>
              </a:spcBef>
            </a:pPr>
            <a:r>
              <a:rPr lang="en-US" dirty="0">
                <a:sym typeface="Wingdings"/>
              </a:rPr>
              <a:t>Support real-time processing of these feeds to create </a:t>
            </a:r>
            <a:r>
              <a:rPr lang="en-US" b="1" dirty="0">
                <a:sym typeface="Wingdings"/>
              </a:rPr>
              <a:t>new, derived feeds</a:t>
            </a:r>
            <a:r>
              <a:rPr lang="en-US" dirty="0">
                <a:sym typeface="Wingdings"/>
              </a:rPr>
              <a:t>. </a:t>
            </a:r>
          </a:p>
          <a:p>
            <a:pPr lvl="1">
              <a:spcBef>
                <a:spcPts val="1200"/>
              </a:spcBef>
            </a:pPr>
            <a:r>
              <a:rPr lang="en-US" dirty="0" smtClean="0">
                <a:sym typeface="Wingdings"/>
              </a:rPr>
              <a:t>Support </a:t>
            </a:r>
            <a:r>
              <a:rPr lang="en-US" dirty="0">
                <a:sym typeface="Wingdings"/>
              </a:rPr>
              <a:t>large data backlogs </a:t>
            </a:r>
            <a:r>
              <a:rPr lang="en-US" dirty="0" smtClean="0">
                <a:sym typeface="Wingdings"/>
              </a:rPr>
              <a:t>to handle periodic ingestion from </a:t>
            </a:r>
            <a:r>
              <a:rPr lang="en-US" b="1" dirty="0">
                <a:sym typeface="Wingdings"/>
              </a:rPr>
              <a:t>offline </a:t>
            </a:r>
            <a:r>
              <a:rPr lang="en-US" b="1" dirty="0" smtClean="0">
                <a:sym typeface="Wingdings"/>
              </a:rPr>
              <a:t>systems</a:t>
            </a:r>
            <a:r>
              <a:rPr lang="en-US" dirty="0" smtClean="0">
                <a:sym typeface="Wingdings"/>
              </a:rPr>
              <a:t>.</a:t>
            </a:r>
          </a:p>
          <a:p>
            <a:pPr lvl="1">
              <a:spcBef>
                <a:spcPts val="1200"/>
              </a:spcBef>
            </a:pPr>
            <a:r>
              <a:rPr lang="en-US" dirty="0" smtClean="0"/>
              <a:t>Guarantee </a:t>
            </a:r>
            <a:r>
              <a:rPr lang="en-US" b="1" dirty="0" smtClean="0"/>
              <a:t>fault</a:t>
            </a:r>
            <a:r>
              <a:rPr lang="en-US" b="1" dirty="0"/>
              <a:t>-tolerance </a:t>
            </a:r>
            <a:r>
              <a:rPr lang="en-US" dirty="0"/>
              <a:t>in the presence of machine failures</a:t>
            </a:r>
            <a:r>
              <a:rPr lang="en-US" sz="2200" dirty="0" smtClean="0"/>
              <a:t>.</a:t>
            </a:r>
          </a:p>
        </p:txBody>
      </p:sp>
      <p:sp>
        <p:nvSpPr>
          <p:cNvPr id="5" name="Slide Number Placeholder 4"/>
          <p:cNvSpPr>
            <a:spLocks noGrp="1"/>
          </p:cNvSpPr>
          <p:nvPr>
            <p:ph type="sldNum" sz="quarter" idx="12"/>
          </p:nvPr>
        </p:nvSpPr>
        <p:spPr/>
        <p:txBody>
          <a:bodyPr/>
          <a:lstStyle/>
          <a:p>
            <a:fld id="{407C8B75-4858-41E6-BEC3-A0853FA4AC5B}" type="slidenum">
              <a:rPr lang="en-US" smtClean="0"/>
              <a:pPr/>
              <a:t>9</a:t>
            </a:fld>
            <a:endParaRPr lang="en-US" dirty="0"/>
          </a:p>
        </p:txBody>
      </p:sp>
    </p:spTree>
    <p:extLst>
      <p:ext uri="{BB962C8B-B14F-4D97-AF65-F5344CB8AC3E}">
        <p14:creationId xmlns:p14="http://schemas.microsoft.com/office/powerpoint/2010/main" val="1733875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PP_C5Modules_CC_License_standar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2158</Words>
  <Application>Microsoft Macintosh PowerPoint</Application>
  <PresentationFormat>On-screen Show (4:3)</PresentationFormat>
  <Paragraphs>382</Paragraphs>
  <Slides>43</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Wingdings</vt:lpstr>
      <vt:lpstr>Helvetica</vt:lpstr>
      <vt:lpstr>Calibri</vt:lpstr>
      <vt:lpstr>Courier New</vt:lpstr>
      <vt:lpstr>Roboto</vt:lpstr>
      <vt:lpstr>Cambria</vt:lpstr>
      <vt:lpstr>Arial</vt:lpstr>
      <vt:lpstr>Consolas</vt:lpstr>
      <vt:lpstr>PP_C5Modules_CC_License_standard</vt:lpstr>
      <vt:lpstr>Window-based Stream Data Analytics with SPARK and Kafka</vt:lpstr>
      <vt:lpstr>Learning Outlines</vt:lpstr>
      <vt:lpstr>Learning Outlines</vt:lpstr>
      <vt:lpstr>What is a Messaging System?</vt:lpstr>
      <vt:lpstr>Point to Point Messaging System</vt:lpstr>
      <vt:lpstr>Publish-Subscribe Messaging System</vt:lpstr>
      <vt:lpstr>Learning Outlines</vt:lpstr>
      <vt:lpstr>Apache Kafka</vt:lpstr>
      <vt:lpstr>Kafka?</vt:lpstr>
      <vt:lpstr>Apache Kafka</vt:lpstr>
      <vt:lpstr>Apache Kafka</vt:lpstr>
      <vt:lpstr>Apache Kafka</vt:lpstr>
      <vt:lpstr>A first look</vt:lpstr>
      <vt:lpstr>A first look</vt:lpstr>
      <vt:lpstr>Apache Kafka: Terminology</vt:lpstr>
      <vt:lpstr>Apache Kafka: Terminology</vt:lpstr>
      <vt:lpstr>Topics</vt:lpstr>
      <vt:lpstr>Partitions</vt:lpstr>
      <vt:lpstr>Partition offsets</vt:lpstr>
      <vt:lpstr>Partitions</vt:lpstr>
      <vt:lpstr>Replicas of a partition</vt:lpstr>
      <vt:lpstr>Apache Kafka: Terminology</vt:lpstr>
      <vt:lpstr>Apache Kafka: example</vt:lpstr>
      <vt:lpstr>Kafka Consumer Group</vt:lpstr>
      <vt:lpstr>2 server Kafka cluster hosting 4 partition (P0-P5)</vt:lpstr>
      <vt:lpstr>Zookeeper</vt:lpstr>
      <vt:lpstr>Kafka Architecture</vt:lpstr>
      <vt:lpstr>Why is Kafka so fast?</vt:lpstr>
      <vt:lpstr>Kafka + X for processing the data?</vt:lpstr>
      <vt:lpstr>Topics vs. Partitions vs. Replicas</vt:lpstr>
      <vt:lpstr>Let’s recap</vt:lpstr>
      <vt:lpstr>Monitoring Kafka</vt:lpstr>
      <vt:lpstr>Learning Outlines</vt:lpstr>
      <vt:lpstr>Why Kafka?</vt:lpstr>
      <vt:lpstr>Learning Outlines</vt:lpstr>
      <vt:lpstr>Kakfa Setup </vt:lpstr>
      <vt:lpstr>Kakfa Setup (Cont’d)  </vt:lpstr>
      <vt:lpstr>Kakfa Setup (Cont’d)   </vt:lpstr>
      <vt:lpstr>Kakfa Setup (Cont’d)  </vt:lpstr>
      <vt:lpstr>Kakfa Setup (Cont’d)   </vt:lpstr>
      <vt:lpstr>Kakfa Setup (Cont’d)   </vt:lpstr>
      <vt:lpstr>Next Lesson </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Window-based Stream Data Analytics with SPARK and Kafka</dc:title>
  <cp:lastModifiedBy>Microsoft Office User</cp:lastModifiedBy>
  <cp:revision>2</cp:revision>
  <dcterms:modified xsi:type="dcterms:W3CDTF">2019-03-04T04:47:04Z</dcterms:modified>
</cp:coreProperties>
</file>