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F73F15-BC4D-492C-964C-C0477B2F3B17}">
  <a:tblStyle styleId="{5CF73F15-BC4D-492C-964C-C0477B2F3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bricks.com/blog/2018/03/20/low-latency-continuous-processing-mode-in-structured-streaming-in-apache-spark-2-3-0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bricks.com/blog/2018/03/20/low-latency-continuous-processing-mode-in-structured-streaming-in-apache-spark-2-3-0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bricks.com/blog/2015/07/30/diving-into-apache-spark-streamings-execution-model.html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bricks.com/blog/2015/07/30/diving-into-apache-spark-streamings-execution-model.html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docs/2.2.0/streaming-programming-guide.html#input-dstreams-and-receivers" TargetMode="External"/><Relationship Id="rId3" Type="http://schemas.openxmlformats.org/officeDocument/2006/relationships/hyperlink" Target="https://www.slideshare.net/frodriguezolivera/apache-spark-streaming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8f26cff5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8f26cff5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https://databricks.com/blog/2018/03/20/low-latency-continuous-processing-mode-in-structured-streaming-in-apache-spark-2-3-0.html</a:t>
            </a:r>
            <a:r>
              <a:rPr lang="en-US"/>
              <a:t> </a:t>
            </a:r>
            <a:endParaRPr/>
          </a:p>
        </p:txBody>
      </p:sp>
      <p:sp>
        <p:nvSpPr>
          <p:cNvPr id="159" name="Google Shape;159;g508f26cff5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8f26cff5_0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8f26cff5_0_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https://databricks.com/blog/2018/03/20/low-latency-continuous-processing-mode-in-structured-streaming-in-apache-spark-2-3-0.html</a:t>
            </a:r>
            <a:r>
              <a:rPr lang="en-US"/>
              <a:t> </a:t>
            </a:r>
            <a:endParaRPr/>
          </a:p>
        </p:txBody>
      </p:sp>
      <p:sp>
        <p:nvSpPr>
          <p:cNvPr id="167" name="Google Shape;167;g508f26cff5_0_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d950ce30c_0_10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4d950ce30c_0_10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4d950ce30c_0_10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71773221_1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71773221_1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4d71773221_1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950ce30c_0_1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g4d950ce30c_0_11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4d950ce30c_0_11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d71773221_1_10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d71773221_1_10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4d71773221_1_10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71773221_1_1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71773221_1_1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4d71773221_1_1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8f26cff5_0_3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8f26cff5_0_3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https://databricks.com/blog/2015/07/30/diving-into-apache-spark-streamings-execution-model.html</a:t>
            </a:r>
            <a:r>
              <a:rPr lang="en-US"/>
              <a:t> </a:t>
            </a:r>
            <a:endParaRPr/>
          </a:p>
        </p:txBody>
      </p:sp>
      <p:sp>
        <p:nvSpPr>
          <p:cNvPr id="210" name="Google Shape;210;g508f26cff5_0_3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8f26cff5_0_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8f26cff5_0_1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https://databricks.com/blog/2015/07/30/diving-into-apache-spark-streamings-execution-model.html</a:t>
            </a:r>
            <a:r>
              <a:rPr lang="en-US"/>
              <a:t> </a:t>
            </a:r>
            <a:endParaRPr/>
          </a:p>
        </p:txBody>
      </p:sp>
      <p:sp>
        <p:nvSpPr>
          <p:cNvPr id="218" name="Google Shape;218;g508f26cff5_0_1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950ce30c_0_11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g4d950ce30c_0_11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4d950ce30c_0_11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71773221_1_1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71773221_1_1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4d71773221_1_1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71773221_1_15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d71773221_1_15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https://spark.apache.org/docs/2.2.0/streaming-programming-guide.html#input-dstreams-and-receivers</a:t>
            </a:r>
            <a:endParaRPr/>
          </a:p>
        </p:txBody>
      </p:sp>
      <p:sp>
        <p:nvSpPr>
          <p:cNvPr id="254" name="Google Shape;254;g4d71773221_1_15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8f26cff5_2_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8f26cff5_2_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https://spark.apache.org/docs/2.2.0/streaming-programming-guide.html#input-dstreams-and-receivers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https://www.slideshare.net/frodriguezolivera/apache-spark-streaming</a:t>
            </a:r>
            <a:r>
              <a:rPr lang="en-US"/>
              <a:t> </a:t>
            </a:r>
            <a:endParaRPr/>
          </a:p>
        </p:txBody>
      </p:sp>
      <p:sp>
        <p:nvSpPr>
          <p:cNvPr id="263" name="Google Shape;263;g508f26cff5_2_1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08f26cff5_2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08f26cff5_2_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https://spark.apache.org/docs/2.2.0/streaming-programming-guide.html#input-dstreams-and-receivers</a:t>
            </a:r>
            <a:endParaRPr/>
          </a:p>
        </p:txBody>
      </p:sp>
      <p:sp>
        <p:nvSpPr>
          <p:cNvPr id="271" name="Google Shape;271;g508f26cff5_2_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d71773221_1_14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d71773221_1_14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4d71773221_1_14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71773221_1_16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71773221_1_16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4d71773221_1_16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d71773221_1_18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d71773221_1_18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4d71773221_1_18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d71773221_1_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d71773221_1_3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4d71773221_1_3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d71773221_1_2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d71773221_1_2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4d71773221_1_21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71773221_1_19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d71773221_1_19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4d71773221_1_19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950ce30c_0_9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g4d950ce30c_0_9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4d950ce30c_0_9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fd2c91919_1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fd2c91919_1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4fd2c91919_1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d71773221_1_23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d71773221_1_23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4d71773221_1_23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fd2c91919_1_2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fd2c91919_1_2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4fd2c91919_1_2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fd2c91919_1_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fd2c91919_1_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fd2c91919_1_1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fd2c91919_1_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fd2c91919_1_4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4fd2c91919_1_4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950ce30c_0_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950ce30c_0_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4d950ce30c_0_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d950ce30c_0_1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g4d950ce30c_0_12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4d950ce30c_0_12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d71773221_1_2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d71773221_1_2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4d71773221_1_2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d950ce30c_0_4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d950ce30c_0_4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4d950ce30c_0_4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d950ce30c_0_6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d950ce30c_0_6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4d950ce30c_0_6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86c3216d_0_2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86c3216d_0_2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4586c3216d_0_2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d950ce30c_0_7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d950ce30c_0_7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4d950ce30c_0_7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d950ce30c_0_5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d950ce30c_0_5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4d950ce30c_0_5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950ce30c_0_8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950ce30c_0_8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4d950ce30c_0_8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950ce30c_0_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4d950ce30c_0_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71773221_1_3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71773221_1_3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4d71773221_1_3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950ce30c_0_9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4d950ce30c_0_9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4d950ce30c_0_9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71773221_1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71773221_1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4d71773221_1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71773221_1_5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71773221_1_5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d71773221_1_5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71773221_1_13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71773221_1_13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d71773221_1_13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18" name="Google Shape;18;p2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cap="flat" cmpd="sng" w="12700">
              <a:solidFill>
                <a:srgbClr val="2955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cap="flat" cmpd="sng" w="12700">
              <a:solidFill>
                <a:srgbClr val="2955A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955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2288" y="187325"/>
            <a:ext cx="5551487" cy="66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457200"/>
            <a:ext cx="5686425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825625"/>
            <a:ext cx="78867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ative Commons License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8113" y="6402388"/>
            <a:ext cx="838200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document is licensed with a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Creative Commons Attribution 4.0 International License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©2017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hyperlink" Target="https://www.edureka.co/blog/spark-streamin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park.apache.org/docs/latest/streaming-programming-guide.html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spark.apache.org/docs/2.2.0/streaming-programming-guide.html" TargetMode="External"/><Relationship Id="rId4" Type="http://schemas.openxmlformats.org/officeDocument/2006/relationships/hyperlink" Target="https://docs.databricks.com/spark/latest/mllib/mllib-pipelines-and-stuctured-streaming.html" TargetMode="External"/><Relationship Id="rId5" Type="http://schemas.openxmlformats.org/officeDocument/2006/relationships/hyperlink" Target="https://www.simplilearn.com/spark-streaming-tutorial-vide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630488" y="4999038"/>
            <a:ext cx="42195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F5597"/>
                </a:solidFill>
              </a:rPr>
              <a:t>5</a:t>
            </a:r>
            <a:r>
              <a:rPr b="1" i="0" lang="en-US" sz="20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000">
                <a:solidFill>
                  <a:srgbClr val="2F5597"/>
                </a:solidFill>
              </a:rPr>
              <a:t>Apache Spark Streaming</a:t>
            </a:r>
            <a:r>
              <a:rPr b="1" i="0" lang="en-US" sz="20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" name="Google Shape;65;p11"/>
          <p:cNvSpPr txBox="1"/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Window-based Stream Data Analytics with SPARK and Kafka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Micro-Batch Processing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600"/>
              <a:t>In this architecture, the driver checkpoints the progress by saving the records offsets to a write-ahead-log, which may be then used to restart the query.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600"/>
              <a:t>Note that the range offsets to be processed in the next micro-batch is saved to the log before the micro-batch has started in order to get deterministic re-executions.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600"/>
              <a:t>As a result, a record that is available at the source may have to wait for the current micro-batch to be completed before its offset is logged and the next micro-batch processes it. </a:t>
            </a:r>
            <a:endParaRPr sz="1600"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11162" r="11053" t="0"/>
          <a:stretch/>
        </p:blipFill>
        <p:spPr>
          <a:xfrm>
            <a:off x="1744700" y="1412475"/>
            <a:ext cx="5153599" cy="28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Micro-Batch Processing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At the record level, the timeline looks like this: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This results in latencies of 100s of milliseconds at best, between the time an event is available at the source and when the output is written to the sink. 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50" y="2254702"/>
            <a:ext cx="7331374" cy="29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/>
              <a:t>Outlines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What is Spark Streaming?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</a:rPr>
              <a:t>Why Spark Streaming?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Features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Discretized Stream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Example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</a:t>
            </a:r>
            <a:r>
              <a:rPr lang="en-US"/>
              <a:t> Spark Streaming?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Spark Streaming is used to stream real-time data from various sources like Twitter, Stock Market and Geographical Systems and perform powerful analytics to help businesses.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There is a set of worker nodes, each of which runs one or more continuous operators. Each continuous operator processes the streaming data one record at a time and forwards the records to other operators in the pipeline.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Spark Streaming uses a new architecture called </a:t>
            </a:r>
            <a:r>
              <a:rPr i="1" lang="en-US"/>
              <a:t>Discretized Streams </a:t>
            </a:r>
            <a:r>
              <a:rPr lang="en-US"/>
              <a:t>(DStream) that directly leverages the rich libraries and fault tolerance of the Spark engine.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/>
              <a:t>Outlines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What is Spark Streaming?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Why Spark Streaming?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</a:rPr>
              <a:t>Spark Streaming Features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Discretized Stream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Example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Features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b="1" lang="en-US"/>
              <a:t>Scaling</a:t>
            </a:r>
            <a:r>
              <a:rPr lang="en-US"/>
              <a:t>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Spark Streaming can easily scale to hundreds of nodes.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b="1" lang="en-US"/>
              <a:t>Speed</a:t>
            </a:r>
            <a:r>
              <a:rPr lang="en-US"/>
              <a:t>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Spark Streaming achieves low latency.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can achieve latencies as low as a few hundred milliseconds.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Features (Cont’d)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b="1" lang="en-US"/>
              <a:t>Integration</a:t>
            </a:r>
            <a:r>
              <a:rPr lang="en-US"/>
              <a:t>: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Spark integrates with batch and real-time processing.</a:t>
            </a:r>
            <a:endParaRPr/>
          </a:p>
          <a:p>
            <a:pPr indent="0" lvl="0" marL="9144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b="1" lang="en-US"/>
              <a:t>Advanced Analytics: </a:t>
            </a:r>
            <a:endParaRPr b="1"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Spark interoperability extends to rich libraries like MLlib (machine learning), SQL, DataFrames, and GraphX.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RDDs generated by DStreams can convert to DataFrames and query with SQL.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b="1" lang="en-US"/>
              <a:t>Supporting Different Languages:</a:t>
            </a:r>
            <a:r>
              <a:rPr b="1" lang="en-US" sz="1800"/>
              <a:t> </a:t>
            </a:r>
            <a:endParaRPr b="1" sz="1800"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Spark Streaming provides an API in Scala, Java, and Python.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Features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Fault Tolerance: </a:t>
            </a:r>
            <a:endParaRPr b="1" sz="1800"/>
          </a:p>
          <a:p>
            <a:pPr indent="-330200" lvl="1" marL="914400" rtl="0" algn="l">
              <a:spcBef>
                <a:spcPts val="37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Spark has the ability to efficiently recover from failures.</a:t>
            </a:r>
            <a:endParaRPr sz="1600"/>
          </a:p>
          <a:p>
            <a:pPr indent="-330200" lvl="1" marL="914400" rtl="0" algn="l">
              <a:spcBef>
                <a:spcPts val="37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Batches of input data are replicated in memory for fault-tolerance</a:t>
            </a:r>
            <a:endParaRPr sz="1600"/>
          </a:p>
          <a:p>
            <a:pPr indent="-330200" lvl="1" marL="914400" rtl="0" algn="l">
              <a:spcBef>
                <a:spcPts val="37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Data lost due to worker failure, can be recomputed from replicated input data. </a:t>
            </a:r>
            <a:endParaRPr sz="1600"/>
          </a:p>
          <a:p>
            <a:pPr indent="-330200" lvl="1" marL="914400" rtl="0" algn="l">
              <a:spcBef>
                <a:spcPts val="37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system can recover from a failure in less than one second.</a:t>
            </a:r>
            <a:endParaRPr sz="1600"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225" y="3575375"/>
            <a:ext cx="5077550" cy="27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Features (Cont’d)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Dynamic load balancing</a:t>
            </a:r>
            <a:endParaRPr b="1" sz="1800"/>
          </a:p>
          <a:p>
            <a:pPr indent="-330200" lvl="1" marL="914400" rtl="0" algn="l">
              <a:spcBef>
                <a:spcPts val="37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Dividing the data into small micro-batches allows for fine-grained allocation of computations to resources.</a:t>
            </a:r>
            <a:endParaRPr sz="1600"/>
          </a:p>
          <a:p>
            <a:pPr indent="-330200" lvl="1" marL="914400" rtl="0" algn="l">
              <a:spcBef>
                <a:spcPts val="37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 Spark Streaming, the job’s tasks will be naturally load balanced across the workers — some workers will process a few longer tasks, others will process more of the shorter tasks.</a:t>
            </a:r>
            <a:endParaRPr b="1" sz="160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525" y="3429000"/>
            <a:ext cx="5553600" cy="315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/>
              <a:t>Outlines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What is Spark Streaming?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Why Spark Streaming?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Spark Streaming Features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</a:rPr>
              <a:t>Discretized Stream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Example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/>
              <a:t>Outlines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Spark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Spark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Features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Discretized Stream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Example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Discretized Stream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Discretized Stream (DStream) is the basic abstraction provided by Spark Streaming.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It represents a continuous stream of data, </a:t>
            </a:r>
            <a:r>
              <a:rPr lang="en-US" sz="1800"/>
              <a:t>either: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input data stream received from source, or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processed data stream generated by transforming the input stream.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Internally, a DStream is represented by a continuous series of RDDs, and each RDD contains data from a certain interval.</a:t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191650" y="4983000"/>
            <a:ext cx="1288800" cy="59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0 to 1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2924775" y="4983000"/>
            <a:ext cx="1288800" cy="59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1 to 2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4657900" y="4983000"/>
            <a:ext cx="1288800" cy="59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2 to 3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391025" y="4983000"/>
            <a:ext cx="1288800" cy="59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From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3 to 4</a:t>
            </a:r>
            <a:endParaRPr/>
          </a:p>
        </p:txBody>
      </p:sp>
      <p:cxnSp>
        <p:nvCxnSpPr>
          <p:cNvPr id="241" name="Google Shape;241;p30"/>
          <p:cNvCxnSpPr>
            <a:endCxn id="237" idx="1"/>
          </p:cNvCxnSpPr>
          <p:nvPr/>
        </p:nvCxnSpPr>
        <p:spPr>
          <a:xfrm flipH="1" rot="10800000">
            <a:off x="498650" y="5280900"/>
            <a:ext cx="6930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0"/>
          <p:cNvCxnSpPr>
            <a:stCxn id="237" idx="3"/>
            <a:endCxn id="238" idx="1"/>
          </p:cNvCxnSpPr>
          <p:nvPr/>
        </p:nvCxnSpPr>
        <p:spPr>
          <a:xfrm>
            <a:off x="2480450" y="5280900"/>
            <a:ext cx="44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0"/>
          <p:cNvCxnSpPr>
            <a:stCxn id="238" idx="3"/>
            <a:endCxn id="239" idx="1"/>
          </p:cNvCxnSpPr>
          <p:nvPr/>
        </p:nvCxnSpPr>
        <p:spPr>
          <a:xfrm>
            <a:off x="4213575" y="5280900"/>
            <a:ext cx="44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0"/>
          <p:cNvCxnSpPr>
            <a:stCxn id="239" idx="3"/>
            <a:endCxn id="240" idx="1"/>
          </p:cNvCxnSpPr>
          <p:nvPr/>
        </p:nvCxnSpPr>
        <p:spPr>
          <a:xfrm>
            <a:off x="5946700" y="5280900"/>
            <a:ext cx="44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0"/>
          <p:cNvCxnSpPr>
            <a:stCxn id="240" idx="3"/>
          </p:cNvCxnSpPr>
          <p:nvPr/>
        </p:nvCxnSpPr>
        <p:spPr>
          <a:xfrm flipH="1" rot="10800000">
            <a:off x="7679825" y="5274900"/>
            <a:ext cx="4062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6" name="Google Shape;246;p30"/>
          <p:cNvSpPr txBox="1"/>
          <p:nvPr/>
        </p:nvSpPr>
        <p:spPr>
          <a:xfrm>
            <a:off x="334300" y="4691050"/>
            <a:ext cx="1021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DStream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1355800" y="5749050"/>
            <a:ext cx="1167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RDD @ time 1</a:t>
            </a:r>
            <a:endParaRPr sz="1000"/>
          </a:p>
        </p:txBody>
      </p:sp>
      <p:sp>
        <p:nvSpPr>
          <p:cNvPr id="248" name="Google Shape;248;p30"/>
          <p:cNvSpPr txBox="1"/>
          <p:nvPr/>
        </p:nvSpPr>
        <p:spPr>
          <a:xfrm>
            <a:off x="2985525" y="5749050"/>
            <a:ext cx="1167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RDD @ time 2</a:t>
            </a:r>
            <a:endParaRPr sz="1000"/>
          </a:p>
        </p:txBody>
      </p:sp>
      <p:sp>
        <p:nvSpPr>
          <p:cNvPr id="249" name="Google Shape;249;p30"/>
          <p:cNvSpPr txBox="1"/>
          <p:nvPr/>
        </p:nvSpPr>
        <p:spPr>
          <a:xfrm>
            <a:off x="4779400" y="5749050"/>
            <a:ext cx="1167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RDD @ time 3</a:t>
            </a:r>
            <a:endParaRPr sz="1000"/>
          </a:p>
        </p:txBody>
      </p:sp>
      <p:sp>
        <p:nvSpPr>
          <p:cNvPr id="250" name="Google Shape;250;p30"/>
          <p:cNvSpPr txBox="1"/>
          <p:nvPr/>
        </p:nvSpPr>
        <p:spPr>
          <a:xfrm>
            <a:off x="6451775" y="5749050"/>
            <a:ext cx="1167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RDD @ time 4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DStreams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2400"/>
              <a:t>Input DStreams: </a:t>
            </a:r>
            <a:endParaRPr b="1" sz="24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Input DStreams are DStreams representing the stream of input data received from streaming sources. </a:t>
            </a:r>
            <a:endParaRPr sz="18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Except for file stream, each input DStream is associated with a Receiver object.</a:t>
            </a:r>
            <a:endParaRPr sz="1800"/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This object stores the data received from a source in the memory of Spark for processing. </a:t>
            </a:r>
            <a:endParaRPr sz="1800"/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13749" r="12764" t="0"/>
          <a:stretch/>
        </p:blipFill>
        <p:spPr>
          <a:xfrm>
            <a:off x="1191650" y="4277625"/>
            <a:ext cx="5398851" cy="21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6396000" y="5681675"/>
            <a:ext cx="2748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image: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https://www.edureka.co/blog/spark-streaming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DStreams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9930" l="7091" r="-3180" t="18930"/>
          <a:stretch/>
        </p:blipFill>
        <p:spPr>
          <a:xfrm>
            <a:off x="774439" y="1825625"/>
            <a:ext cx="759511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DStreams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2400"/>
              <a:t>Multiple </a:t>
            </a:r>
            <a:r>
              <a:rPr b="1" lang="en-US" sz="2400"/>
              <a:t>Input DStreams: </a:t>
            </a:r>
            <a:endParaRPr b="1" sz="2400"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If you want to receive multiple streams of data in parallel in your streaming application, you can create multiple input DStreams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This will create multiple receivers which will simultaneously receive multiple data streams. But note that a Spark worker/executor is a long-running task, hence it occupies one of the cores allocated to the Spark Streaming application.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Therefore, a Spark Streaming application needs to be allocated enough cores (or threads, if running locally) to process the received data, as well as to run the receiver(s).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DStreams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There are two categories of built-in streaming sources: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Basic sources – These are the sources directly available in the StreamingContext API.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Examples: file systems, and socket connections.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Advanced sources – These sources require linking against extra dependencies.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Examples: </a:t>
            </a:r>
            <a:r>
              <a:rPr lang="en-US" sz="2100"/>
              <a:t>Kafka, Flume, Kinesis, etc. </a:t>
            </a:r>
            <a:endParaRPr sz="2100"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○"/>
            </a:pPr>
            <a:r>
              <a:rPr lang="en-US" sz="2100"/>
              <a:t>These sources available through extra utility classes.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DStream </a:t>
            </a:r>
            <a:r>
              <a:rPr lang="en-US"/>
              <a:t>R</a:t>
            </a:r>
            <a:r>
              <a:rPr lang="en-US"/>
              <a:t>eceivers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There are two category of receivers base on their reliability: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Reliable Receiver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reliable receiver is the one that correctly sends an acknowledgment to a source when the data receives and stores in Spark with replication.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Unreliable Receiver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 unreliable receiver does not send an acknowledgment to a source. This can use for sources when one does not want or need to go into the complexity of acknowledgment.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Transformations on DStreams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Similar to Spark RDDs, Spark transformations allow modification of the data from the input DStream.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DStreams support many transformations that are available on normal Spark RDD’s. 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Transformations on DStreams</a:t>
            </a:r>
            <a:endParaRPr/>
          </a:p>
        </p:txBody>
      </p:sp>
      <p:graphicFrame>
        <p:nvGraphicFramePr>
          <p:cNvPr id="302" name="Google Shape;302;p37"/>
          <p:cNvGraphicFramePr/>
          <p:nvPr/>
        </p:nvGraphicFramePr>
        <p:xfrm>
          <a:off x="575550" y="22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{5CF73F15-BC4D-492C-964C-C0477B2F3B17}</a:tableStyleId>
              </a:tblPr>
              <a:tblGrid>
                <a:gridCol w="1357825"/>
                <a:gridCol w="6581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333333"/>
                          </a:solidFill>
                        </a:rPr>
                        <a:t>Transformation </a:t>
                      </a:r>
                      <a:endParaRPr b="1"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333333"/>
                          </a:solidFill>
                        </a:rPr>
                        <a:t>Explanation </a:t>
                      </a:r>
                      <a:endParaRPr b="1"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map(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eturns a new DStream by passing each element of the source DStream through a function 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func.</a:t>
                      </a:r>
                      <a:endParaRPr i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flatMap(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is similar to map(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) but each input item can be mapped to 0 or more output items and returns a new DStream by passing each source element through a function 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func.</a:t>
                      </a:r>
                      <a:endParaRPr i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filter(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returns a new DStream by selecting only the records of the source DStream on which 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func 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returns true.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reduce(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returns a new DStream of single-element RDDs by aggregating the elements in each RDD of the source DStream using a function 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groupBy(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returns the new RDD which basically is made up with a key and corresponding list of items of that group.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Count()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Returns a new DStream of single-element RDDs by counting the number of elements in each RDD of source DStream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37"/>
          <p:cNvSpPr txBox="1"/>
          <p:nvPr/>
        </p:nvSpPr>
        <p:spPr>
          <a:xfrm>
            <a:off x="486375" y="1614800"/>
            <a:ext cx="54231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common ones are as follows.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Operations on DStreams</a:t>
            </a:r>
            <a:endParaRPr/>
          </a:p>
        </p:txBody>
      </p:sp>
      <p:graphicFrame>
        <p:nvGraphicFramePr>
          <p:cNvPr id="310" name="Google Shape;310;p38"/>
          <p:cNvGraphicFramePr/>
          <p:nvPr/>
        </p:nvGraphicFramePr>
        <p:xfrm>
          <a:off x="393100" y="247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{5CF73F15-BC4D-492C-964C-C0477B2F3B17}</a:tableStyleId>
              </a:tblPr>
              <a:tblGrid>
                <a:gridCol w="1543125"/>
                <a:gridCol w="6579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333333"/>
                          </a:solidFill>
                        </a:rPr>
                        <a:t>Transformation </a:t>
                      </a:r>
                      <a:endParaRPr b="1"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333333"/>
                          </a:solidFill>
                        </a:rPr>
                        <a:t>Explanation </a:t>
                      </a:r>
                      <a:endParaRPr b="1"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print()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prints first ten elements of every batch of data in a DStream on the driver node running the streaming application.</a:t>
                      </a:r>
                      <a:endParaRPr i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saveAsTextFiles(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prefix, [suffix]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Saves DStream’s contents as text files; the file name at each batch interval is generated based on prefix and suffix: “prefix[.suffix]”. </a:t>
                      </a:r>
                      <a:endParaRPr i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saveAsObjectFiles(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prefix, [suffix]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Saves DStream’s contents as a SequenceFile of serialized Java objects; the file name at each batch interval is generated based on prefix and suffix: “prefix[.suffix]”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saveAsHadoopFiles(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prefix, [suffix]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Saves DStream’s contents as a Hadoop file; the file name at each batch interval is generated based on prefix and suffix: “prefix[.suffix]”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foreach(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)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Applies a function, func, to each RDD generated from the stream; this function should push the data in each RDD to an external system, like saving the RDD to files, or writing it over the network to a database. 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38"/>
          <p:cNvSpPr txBox="1"/>
          <p:nvPr/>
        </p:nvSpPr>
        <p:spPr>
          <a:xfrm>
            <a:off x="486375" y="1691000"/>
            <a:ext cx="8383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Output operations allow DStream’s data to be pushed out to external systems like databases or file systems. Output operations trigger the actual execution of all the DStream transformations.</a:t>
            </a:r>
            <a:endParaRPr sz="1500"/>
          </a:p>
          <a:p>
            <a:pPr indent="0" lvl="0" marL="0" rtl="0" algn="l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Operations</a:t>
            </a:r>
            <a:r>
              <a:rPr lang="en-US"/>
              <a:t> on DStreams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900"/>
              <a:t>Spark Streaming also supports window operations that helps to implement transformations over a window of data that is sliding.</a:t>
            </a:r>
            <a:endParaRPr sz="19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900"/>
              <a:t>As depicted, each time a window is sliding over a DStream source, the RDDs source falling within that particular window are being united. They are then being operated upon for producing the windowed DStream RDDs.</a:t>
            </a:r>
            <a:endParaRPr sz="1900"/>
          </a:p>
        </p:txBody>
      </p:sp>
      <p:sp>
        <p:nvSpPr>
          <p:cNvPr id="319" name="Google Shape;319;p39"/>
          <p:cNvSpPr txBox="1"/>
          <p:nvPr/>
        </p:nvSpPr>
        <p:spPr>
          <a:xfrm>
            <a:off x="6531300" y="4652925"/>
            <a:ext cx="26127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image source: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https://spark.apache.org/docs/latest/streaming-programming-guide.html</a:t>
            </a:r>
            <a:r>
              <a:rPr lang="en-US" sz="1200"/>
              <a:t> </a:t>
            </a:r>
            <a:endParaRPr sz="1200"/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75" y="2791261"/>
            <a:ext cx="6199476" cy="24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/>
              <a:t>Outlines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</a:rPr>
              <a:t>What is Streaming?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Spark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Spark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Features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Discretized Stream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Example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Operations on DStreams</a:t>
            </a:r>
            <a:endParaRPr/>
          </a:p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628650" y="1850850"/>
            <a:ext cx="78867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Basically, any Spark window operation requires specifying two parameters.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Window length – It defines the duration of the window (3 in the figure).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Sliding interval – It defines the interval at which the window operation is performed (2 in the figure).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Hence, In the last specific case, the operation is applied over the last 3 time units of data, also slides by 2-time units.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Operations on DStreams</a:t>
            </a:r>
            <a:endParaRPr/>
          </a:p>
        </p:txBody>
      </p:sp>
      <p:graphicFrame>
        <p:nvGraphicFramePr>
          <p:cNvPr id="334" name="Google Shape;334;p41"/>
          <p:cNvGraphicFramePr/>
          <p:nvPr/>
        </p:nvGraphicFramePr>
        <p:xfrm>
          <a:off x="478000" y="192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{5CF73F15-BC4D-492C-964C-C0477B2F3B17}</a:tableStyleId>
              </a:tblPr>
              <a:tblGrid>
                <a:gridCol w="1997900"/>
                <a:gridCol w="6190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333333"/>
                          </a:solidFill>
                        </a:rPr>
                        <a:t>Transformation </a:t>
                      </a:r>
                      <a:endParaRPr b="1"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333333"/>
                          </a:solidFill>
                        </a:rPr>
                        <a:t>Explanation </a:t>
                      </a:r>
                      <a:endParaRPr b="1"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Window(windowLength, slideInterval) 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Returns a new DStream, which is computed based on windowed batches of the source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countByWindow( 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windowLength, slideInterval) 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Returns a sliding window count of elements in the stream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reduceByWindow (func, 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windowLength, slideInterval) 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Returns a new single-element stream, created by aggregating elements in the stream over a sliding interval using func, which should be associative so that it can be computed correctly in parallel. 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reducedByKeyAndWindow (func, </a:t>
                      </a:r>
                      <a:r>
                        <a:rPr lang="en-US" sz="1200">
                          <a:solidFill>
                            <a:srgbClr val="333333"/>
                          </a:solidFill>
                        </a:rPr>
                        <a:t>windowLength, slideInterval) </a:t>
                      </a:r>
                      <a:endParaRPr sz="1200">
                        <a:solidFill>
                          <a:srgbClr val="333333"/>
                        </a:solidFill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when called on a DStream of (K, V) pairs, returns a new DStream of (K, V) pairs where the values for each key are aggregated using the given reduce function </a:t>
                      </a:r>
                      <a:r>
                        <a:rPr i="1"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func</a:t>
                      </a:r>
                      <a:r>
                        <a:rPr lang="en-US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over batches in a sliding window. 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41"/>
          <p:cNvSpPr txBox="1"/>
          <p:nvPr/>
        </p:nvSpPr>
        <p:spPr>
          <a:xfrm>
            <a:off x="550200" y="5449525"/>
            <a:ext cx="8383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window length is defined as the window duration, whereas the sliding interval is defined as the window operation interval at which it is being executed. 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Operations on DStreams </a:t>
            </a:r>
            <a:r>
              <a:rPr lang="en-US"/>
              <a:t>(examples)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400050" y="1850850"/>
            <a:ext cx="82464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In the next examples, we will use the following </a:t>
            </a:r>
            <a:r>
              <a:rPr lang="en-US"/>
              <a:t>windowLength and slideInterval values: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windowLength = 30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slideInterval = 10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20"/>
                </a:solidFill>
              </a:rPr>
              <a:t># a new DStream which is computed based on windowed batches of stream1</a:t>
            </a:r>
            <a:endParaRPr>
              <a:solidFill>
                <a:srgbClr val="00702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windowedStream1 = stream1.</a:t>
            </a:r>
            <a:r>
              <a:rPr lang="en-US">
                <a:solidFill>
                  <a:srgbClr val="0000FF"/>
                </a:solidFill>
              </a:rPr>
              <a:t>window</a:t>
            </a:r>
            <a:r>
              <a:rPr lang="en-US"/>
              <a:t>(30, 10)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20"/>
                </a:solidFill>
              </a:rPr>
              <a:t># </a:t>
            </a:r>
            <a:r>
              <a:rPr lang="en-US">
                <a:solidFill>
                  <a:srgbClr val="007020"/>
                </a:solidFill>
              </a:rPr>
              <a:t>count of elements in the stream1</a:t>
            </a:r>
            <a:br>
              <a:rPr lang="en-US"/>
            </a:br>
            <a:r>
              <a:rPr lang="en-US"/>
              <a:t> count_windowed = </a:t>
            </a:r>
            <a:r>
              <a:rPr lang="en-US"/>
              <a:t>stream1</a:t>
            </a:r>
            <a:r>
              <a:rPr lang="en-US"/>
              <a:t>.</a:t>
            </a:r>
            <a:r>
              <a:rPr lang="en-US">
                <a:solidFill>
                  <a:srgbClr val="0000FF"/>
                </a:solidFill>
              </a:rPr>
              <a:t>countByWindow</a:t>
            </a:r>
            <a:r>
              <a:rPr lang="en-US"/>
              <a:t>(30,10)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Operations on DStreams (example)</a:t>
            </a:r>
            <a:endParaRPr/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400050" y="1850850"/>
            <a:ext cx="82464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800"/>
                </a:solidFill>
              </a:rPr>
              <a:t># adding elements in ‘number’ stream  (Let’s assume that number is stream of integer values</a:t>
            </a:r>
            <a:endParaRPr>
              <a:solidFill>
                <a:srgbClr val="0088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windowedNumberSum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</a:rPr>
              <a:t>= </a:t>
            </a:r>
            <a:r>
              <a:rPr lang="en-US">
                <a:solidFill>
                  <a:srgbClr val="38761D"/>
                </a:solidFill>
              </a:rPr>
              <a:t>number</a:t>
            </a:r>
            <a:r>
              <a:rPr lang="en-US"/>
              <a:t>.</a:t>
            </a:r>
            <a:r>
              <a:rPr lang="en-US">
                <a:solidFill>
                  <a:srgbClr val="0000FF"/>
                </a:solidFill>
              </a:rPr>
              <a:t>reduceByWindow</a:t>
            </a:r>
            <a:r>
              <a:rPr lang="en-US"/>
              <a:t>(lambda x, y: x + y, </a:t>
            </a:r>
            <a:r>
              <a:rPr lang="en-US">
                <a:solidFill>
                  <a:srgbClr val="38761D"/>
                </a:solidFill>
              </a:rPr>
              <a:t>30</a:t>
            </a:r>
            <a:r>
              <a:rPr lang="en-US"/>
              <a:t>, </a:t>
            </a:r>
            <a:r>
              <a:rPr lang="en-US">
                <a:solidFill>
                  <a:srgbClr val="38761D"/>
                </a:solidFill>
              </a:rPr>
              <a:t>10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 Operations on DStreams (example)</a:t>
            </a:r>
            <a:endParaRPr/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400050" y="1850850"/>
            <a:ext cx="82464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Word counts example by using the last 30 seconds of data, in every 10 seconds.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To do this, we have to apply the reduceByKey operation on the pairs DStream of (word, 1) pairs over the last 30 seconds of data.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This is done using the operation reduceByKeyAndWindow.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windowedWordCounts =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</a:rPr>
              <a:t>pairs</a:t>
            </a:r>
            <a:r>
              <a:rPr lang="en-US"/>
              <a:t>.</a:t>
            </a:r>
            <a:r>
              <a:rPr lang="en-US">
                <a:solidFill>
                  <a:srgbClr val="0000FF"/>
                </a:solidFill>
              </a:rPr>
              <a:t>reduceByKeyAndWindow</a:t>
            </a:r>
            <a:r>
              <a:rPr lang="en-US"/>
              <a:t>(lambda x, y: x + y, lambda x, y: x - y, </a:t>
            </a:r>
            <a:r>
              <a:rPr lang="en-US">
                <a:solidFill>
                  <a:srgbClr val="38761D"/>
                </a:solidFill>
              </a:rPr>
              <a:t>30</a:t>
            </a:r>
            <a:r>
              <a:rPr lang="en-US"/>
              <a:t>, </a:t>
            </a:r>
            <a:r>
              <a:rPr lang="en-US">
                <a:solidFill>
                  <a:srgbClr val="38761D"/>
                </a:solidFill>
              </a:rPr>
              <a:t>10</a:t>
            </a:r>
            <a:r>
              <a:rPr lang="en-US"/>
              <a:t>)</a:t>
            </a:r>
            <a:endParaRPr/>
          </a:p>
        </p:txBody>
      </p:sp>
      <p:sp>
        <p:nvSpPr>
          <p:cNvPr id="357" name="Google Shape;357;p44"/>
          <p:cNvSpPr txBox="1"/>
          <p:nvPr/>
        </p:nvSpPr>
        <p:spPr>
          <a:xfrm>
            <a:off x="3971075" y="5256050"/>
            <a:ext cx="1676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8800"/>
                </a:solidFill>
                <a:highlight>
                  <a:srgbClr val="FFFFFF"/>
                </a:highlight>
              </a:rPr>
              <a:t>“reduce” the new values that entered the window (e.g., adding new counts)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5862075" y="5325350"/>
            <a:ext cx="1676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41B47"/>
                </a:solidFill>
                <a:highlight>
                  <a:srgbClr val="FFFFFF"/>
                </a:highlight>
              </a:rPr>
              <a:t>"inverse reduce" the old values that left the window (e.g., subtracting old counts)</a:t>
            </a:r>
            <a:endParaRPr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44"/>
          <p:cNvCxnSpPr>
            <a:endCxn id="357" idx="0"/>
          </p:cNvCxnSpPr>
          <p:nvPr/>
        </p:nvCxnSpPr>
        <p:spPr>
          <a:xfrm flipH="1">
            <a:off x="4809425" y="4947050"/>
            <a:ext cx="18900" cy="309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4"/>
          <p:cNvCxnSpPr>
            <a:endCxn id="358" idx="0"/>
          </p:cNvCxnSpPr>
          <p:nvPr/>
        </p:nvCxnSpPr>
        <p:spPr>
          <a:xfrm>
            <a:off x="6694125" y="4959650"/>
            <a:ext cx="6300" cy="365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MLlib Operations</a:t>
            </a:r>
            <a:endParaRPr/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MLlib </a:t>
            </a:r>
            <a:r>
              <a:rPr lang="en-US"/>
              <a:t>machine learning algorithms can be</a:t>
            </a:r>
            <a:r>
              <a:rPr lang="en-US"/>
              <a:t> easily used in the Spark Context. 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There are streaming machine learning algorithms which can simultaneously learn from the streaming data as well as apply the model on the streaming data. For example: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Streaming linear regression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Streaming k-means</a:t>
            </a:r>
            <a:endParaRPr/>
          </a:p>
          <a:p>
            <a:pPr indent="0" lvl="0" marL="9144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For other machine learning algorithms, you can learn a learning model offline (i.e. using historical data), then load the model and use it online on streaming data.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/>
              <a:t>Outlines</a:t>
            </a:r>
            <a:endParaRPr/>
          </a:p>
        </p:txBody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What is Spark Streaming?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Why Spark Streaming?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Spark Streaming Features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Discretized Stream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</a:rPr>
              <a:t>Spark Streaming Example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Example</a:t>
            </a:r>
            <a:endParaRPr/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In this example, we want to </a:t>
            </a:r>
            <a:r>
              <a:rPr lang="en-US">
                <a:solidFill>
                  <a:srgbClr val="980000"/>
                </a:solidFill>
              </a:rPr>
              <a:t>count the number of words</a:t>
            </a:r>
            <a:r>
              <a:rPr lang="en-US"/>
              <a:t> in text data received from a Kafka producer.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First, we import “</a:t>
            </a:r>
            <a:r>
              <a:rPr lang="en-US">
                <a:solidFill>
                  <a:srgbClr val="6AA84F"/>
                </a:solidFill>
              </a:rPr>
              <a:t>StreamingContext</a:t>
            </a:r>
            <a:r>
              <a:rPr lang="en-US"/>
              <a:t>”, which is the main entry point for all streaming functionality.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We create a local StreamingContext with two execution threads, and batch interval of 1 second.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Example (Cont’d)</a:t>
            </a:r>
            <a:endParaRPr/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1877150"/>
            <a:ext cx="778192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Example </a:t>
            </a:r>
            <a:r>
              <a:rPr lang="en-US"/>
              <a:t>(Cont’d)</a:t>
            </a:r>
            <a:endParaRPr/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r>
              <a:rPr lang="en-US"/>
              <a:t>ou can start Zookeeper server: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Zookeeper</a:t>
            </a:r>
            <a:r>
              <a:rPr lang="en-US"/>
              <a:t>-path$ </a:t>
            </a:r>
            <a:r>
              <a:rPr lang="en-US">
                <a:solidFill>
                  <a:srgbClr val="0000FF"/>
                </a:solidFill>
              </a:rPr>
              <a:t>bin/zookeeper-server-start.sh config/zookeeper.properties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Then, in a different terminal, you can start Kafka: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Kafka</a:t>
            </a:r>
            <a:r>
              <a:rPr lang="en-US"/>
              <a:t>-path$  </a:t>
            </a:r>
            <a:r>
              <a:rPr lang="en-US">
                <a:solidFill>
                  <a:srgbClr val="0000FF"/>
                </a:solidFill>
              </a:rPr>
              <a:t>bin/kafka-server-start.sh config/server.properties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Let's create a topic named "topic1" with a single partition and only one replica: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Kafka-path$ </a:t>
            </a:r>
            <a:r>
              <a:rPr lang="en-US">
                <a:solidFill>
                  <a:srgbClr val="0000FF"/>
                </a:solidFill>
              </a:rPr>
              <a:t>bin/kafka-topics.sh --create --zookeeper localhost:2181 --replication-factor 1 --partitions 1 --topic topic1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7" name="Google Shape;397;p49"/>
          <p:cNvSpPr/>
          <p:nvPr/>
        </p:nvSpPr>
        <p:spPr>
          <a:xfrm>
            <a:off x="5212312" y="5845624"/>
            <a:ext cx="817800" cy="453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6752450" y="5936625"/>
            <a:ext cx="2000700" cy="8682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is the name of topic that we will use it in the Apache Spark.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49"/>
          <p:cNvCxnSpPr>
            <a:stCxn id="398" idx="1"/>
            <a:endCxn id="397" idx="3"/>
          </p:cNvCxnSpPr>
          <p:nvPr/>
        </p:nvCxnSpPr>
        <p:spPr>
          <a:xfrm rot="10800000">
            <a:off x="6030050" y="6072225"/>
            <a:ext cx="722400" cy="298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Streaming?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A data stream is an unbounded sequence of data arriving continuously.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Streaming divides continuously flowing input data into discrete units for processing.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Data Streaming is a technique for transferring data so that it can be processed as a steady and continuous stream.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Streaming technologies are becoming increasingly important with the growth of the Internet.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Example </a:t>
            </a:r>
            <a:r>
              <a:rPr lang="en-US"/>
              <a:t>(Cont’d)</a:t>
            </a:r>
            <a:endParaRPr/>
          </a:p>
        </p:txBody>
      </p:sp>
      <p:sp>
        <p:nvSpPr>
          <p:cNvPr id="406" name="Google Shape;406;p5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Run the producer and then type a few messages into the console to send to the server.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Kafka-path$ </a:t>
            </a:r>
            <a:r>
              <a:rPr lang="en-US">
                <a:solidFill>
                  <a:srgbClr val="0000FF"/>
                </a:solidFill>
              </a:rPr>
              <a:t>bin/kafka-console-producer.sh --broker-list localhost:9092 --topic topic1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20"/>
                </a:solidFill>
              </a:rPr>
              <a:t>hello world</a:t>
            </a:r>
            <a:br>
              <a:rPr lang="en-US">
                <a:solidFill>
                  <a:srgbClr val="007020"/>
                </a:solidFill>
              </a:rPr>
            </a:br>
            <a:r>
              <a:rPr lang="en-US">
                <a:solidFill>
                  <a:srgbClr val="007020"/>
                </a:solidFill>
              </a:rPr>
              <a:t>hello Spark hello </a:t>
            </a:r>
            <a:r>
              <a:rPr lang="en-US">
                <a:solidFill>
                  <a:srgbClr val="007020"/>
                </a:solidFill>
              </a:rPr>
              <a:t>world</a:t>
            </a:r>
            <a:br>
              <a:rPr lang="en-US">
                <a:solidFill>
                  <a:srgbClr val="007020"/>
                </a:solidFill>
              </a:rPr>
            </a:br>
            <a:r>
              <a:rPr lang="en-US">
                <a:solidFill>
                  <a:srgbClr val="007020"/>
                </a:solidFill>
              </a:rPr>
              <a:t>..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07" name="Google Shape;407;p50"/>
          <p:cNvSpPr/>
          <p:nvPr/>
        </p:nvSpPr>
        <p:spPr>
          <a:xfrm>
            <a:off x="1451612" y="3428999"/>
            <a:ext cx="817800" cy="453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Example </a:t>
            </a:r>
            <a:r>
              <a:rPr lang="en-US"/>
              <a:t>(Cont’d)</a:t>
            </a:r>
            <a:endParaRPr/>
          </a:p>
        </p:txBody>
      </p:sp>
      <p:sp>
        <p:nvSpPr>
          <p:cNvPr id="414" name="Google Shape;414;p5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To run this example, we need to use the following command in a terminal: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Spark-path$ </a:t>
            </a:r>
            <a:r>
              <a:rPr lang="en-US">
                <a:solidFill>
                  <a:srgbClr val="0000FF"/>
                </a:solidFill>
              </a:rPr>
              <a:t>bin/spark-submit  --packages org.apache.spark:spark-streaming-kafka-0-8_2.11:2.0.1 /path/to/code/streamwordCount.py localhost:9092 topic1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1"/>
          <p:cNvSpPr/>
          <p:nvPr/>
        </p:nvSpPr>
        <p:spPr>
          <a:xfrm>
            <a:off x="6304325" y="3686250"/>
            <a:ext cx="817800" cy="453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1"/>
          <p:cNvSpPr txBox="1"/>
          <p:nvPr/>
        </p:nvSpPr>
        <p:spPr>
          <a:xfrm>
            <a:off x="5761850" y="4869825"/>
            <a:ext cx="2000700" cy="868200"/>
          </a:xfrm>
          <a:prstGeom prst="rect">
            <a:avLst/>
          </a:prstGeom>
          <a:noFill/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is the name of topic that we create in the Apache Kafka.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51"/>
          <p:cNvCxnSpPr>
            <a:stCxn id="416" idx="0"/>
            <a:endCxn id="415" idx="2"/>
          </p:cNvCxnSpPr>
          <p:nvPr/>
        </p:nvCxnSpPr>
        <p:spPr>
          <a:xfrm rot="10800000">
            <a:off x="6713300" y="4139325"/>
            <a:ext cx="48900" cy="730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 Example </a:t>
            </a:r>
            <a:r>
              <a:rPr lang="en-US"/>
              <a:t>(Cont’d)</a:t>
            </a:r>
            <a:endParaRPr/>
          </a:p>
        </p:txBody>
      </p:sp>
      <p:sp>
        <p:nvSpPr>
          <p:cNvPr id="424" name="Google Shape;424;p5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The result will be shown in the running Spark terminal: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25" name="Google Shape;4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3088163"/>
            <a:ext cx="69818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Spark Streaming is the core Spark API’s extension that allows high-throughput, scalable, and fault-tolerant stream processing of data streams that are live.</a:t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DStream is a high-level abstraction and represents a continuous stream of data and represented as an RDD sequence internally.</a:t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Micro batching is a core Spark technique that lets a task or process handle a stream as a sequence containing data chunks or small batches.</a:t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Input DStreams represent the input data stream that is received from sources of streaming.</a:t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There are two topologies or categories of built-in streaming sources provided by Spark Streaming: basic sources and advanced sources.</a:t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Transformations let the data from the input DStream be altered.</a:t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Output operations let the data of DStreams be pushed to external systems such as file system or a database.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	</a:t>
            </a:r>
            <a:endParaRPr/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Spark Streaming Guide:</a:t>
            </a:r>
            <a:endParaRPr/>
          </a:p>
          <a:p>
            <a:pPr indent="-361950" lvl="0" marL="4572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https://spark.apache.org/</a:t>
            </a:r>
            <a:endParaRPr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https://docs.databricks.com/spark/</a:t>
            </a:r>
            <a:endParaRPr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https://www.simplilearn.com/spark-streaming-tutorial-video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Streaming Examples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Examples: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Fraud detection in bank transactions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Anomalies detection in sensor data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Malware recognition in network data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Personalizing advertisement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Fault detection of wind turbines in wind farms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Stock market prediction   </a:t>
            </a:r>
            <a:endParaRPr/>
          </a:p>
          <a:p>
            <a:pPr indent="-342900" lvl="1" marL="914400" rtl="0" algn="l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... 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275" y="4373250"/>
            <a:ext cx="5265099" cy="18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375" y="4373256"/>
            <a:ext cx="250650" cy="22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375" y="4666825"/>
            <a:ext cx="250650" cy="2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4019" y="5722400"/>
            <a:ext cx="590181" cy="2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0613" y="5207300"/>
            <a:ext cx="300175" cy="3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9725" y="5452925"/>
            <a:ext cx="300175" cy="3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2300" y="4924150"/>
            <a:ext cx="300175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-US"/>
              <a:t>Outlines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</a:rPr>
              <a:t>What is Spark Streaming?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Spark Streaming?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Features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Discretized Stream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Streaming Example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Spark Streaming?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Spark Streaming was added to Apache Spark in 2013, an extension of the core Spark API that provides scalable, high-throughput and fault-tolerant stream processing of live data streams.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Spark Streaming supports data sources such as HDFS directories, TCP sockets, Kafka, Flume, Twitter, Kinesis, etc and can be processed using complex algorithms expressed with high-level functions like map, reduce, join and window.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Processed data can be pushed out to filesystems, databases, and live dashboards.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Spark Streaming?</a:t>
            </a: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875500" y="2039950"/>
            <a:ext cx="1203900" cy="2514200"/>
            <a:chOff x="1021400" y="2171900"/>
            <a:chExt cx="1203900" cy="2514200"/>
          </a:xfrm>
        </p:grpSpPr>
        <p:sp>
          <p:nvSpPr>
            <p:cNvPr id="122" name="Google Shape;122;p18"/>
            <p:cNvSpPr/>
            <p:nvPr/>
          </p:nvSpPr>
          <p:spPr>
            <a:xfrm>
              <a:off x="1021400" y="2171900"/>
              <a:ext cx="1203900" cy="425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Kafka</a:t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1021400" y="2694025"/>
              <a:ext cx="1203900" cy="425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/>
                <a:t>Flume</a:t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1021400" y="3216150"/>
              <a:ext cx="1203900" cy="425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HDFS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021400" y="3738275"/>
              <a:ext cx="1203900" cy="425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Kinesis</a:t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021400" y="4260400"/>
              <a:ext cx="1203900" cy="4257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Twitter</a:t>
              </a:r>
              <a:endParaRPr/>
            </a:p>
          </p:txBody>
        </p:sp>
      </p:grpSp>
      <p:sp>
        <p:nvSpPr>
          <p:cNvPr id="127" name="Google Shape;127;p18"/>
          <p:cNvSpPr/>
          <p:nvPr/>
        </p:nvSpPr>
        <p:spPr>
          <a:xfrm>
            <a:off x="2966925" y="2952350"/>
            <a:ext cx="1301100" cy="68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009650" y="2952350"/>
            <a:ext cx="1301100" cy="68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Engine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7101025" y="2562075"/>
            <a:ext cx="1203900" cy="1469950"/>
            <a:chOff x="7101025" y="2562075"/>
            <a:chExt cx="1203900" cy="1469950"/>
          </a:xfrm>
        </p:grpSpPr>
        <p:sp>
          <p:nvSpPr>
            <p:cNvPr id="130" name="Google Shape;130;p18"/>
            <p:cNvSpPr/>
            <p:nvPr/>
          </p:nvSpPr>
          <p:spPr>
            <a:xfrm>
              <a:off x="7101025" y="2562075"/>
              <a:ext cx="1203900" cy="425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HDFS</a:t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101025" y="3084200"/>
              <a:ext cx="1203900" cy="425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Databases</a:t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101025" y="3606325"/>
              <a:ext cx="1203900" cy="425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Dashboard</a:t>
              </a:r>
              <a:endParaRPr/>
            </a:p>
          </p:txBody>
        </p:sp>
      </p:grpSp>
      <p:sp>
        <p:nvSpPr>
          <p:cNvPr id="133" name="Google Shape;133;p18"/>
          <p:cNvSpPr/>
          <p:nvPr/>
        </p:nvSpPr>
        <p:spPr>
          <a:xfrm>
            <a:off x="2153750" y="3086100"/>
            <a:ext cx="7374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4314057" y="3098260"/>
            <a:ext cx="657795" cy="342900"/>
            <a:chOff x="4314057" y="3098260"/>
            <a:chExt cx="657795" cy="342900"/>
          </a:xfrm>
        </p:grpSpPr>
        <p:sp>
          <p:nvSpPr>
            <p:cNvPr id="135" name="Google Shape;135;p18"/>
            <p:cNvSpPr/>
            <p:nvPr/>
          </p:nvSpPr>
          <p:spPr>
            <a:xfrm>
              <a:off x="4784051" y="3098260"/>
              <a:ext cx="187800" cy="342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542214" y="3183375"/>
              <a:ext cx="187800" cy="1629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314057" y="3183375"/>
              <a:ext cx="187800" cy="1629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/>
          <p:nvPr/>
        </p:nvSpPr>
        <p:spPr>
          <a:xfrm>
            <a:off x="6588873" y="3176100"/>
            <a:ext cx="187800" cy="162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6348557" y="3176100"/>
            <a:ext cx="187800" cy="162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838864" y="3176100"/>
            <a:ext cx="187800" cy="1629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238875" y="4091975"/>
            <a:ext cx="1056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4043850" y="4091975"/>
            <a:ext cx="1056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Batches of input Data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5892325" y="4091975"/>
            <a:ext cx="1470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Batches of Processed Data</a:t>
            </a:r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>
            <a:off x="2401100" y="3572475"/>
            <a:ext cx="213600" cy="519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endCxn id="142" idx="0"/>
          </p:cNvCxnSpPr>
          <p:nvPr/>
        </p:nvCxnSpPr>
        <p:spPr>
          <a:xfrm flipH="1">
            <a:off x="4572000" y="3596675"/>
            <a:ext cx="24300" cy="495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endCxn id="143" idx="0"/>
          </p:cNvCxnSpPr>
          <p:nvPr/>
        </p:nvCxnSpPr>
        <p:spPr>
          <a:xfrm flipH="1">
            <a:off x="6627325" y="3572375"/>
            <a:ext cx="11700" cy="519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3957900" y="5068400"/>
            <a:ext cx="1252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Micro-Batch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48" name="Google Shape;148;p18"/>
          <p:cNvCxnSpPr>
            <a:stCxn id="142" idx="2"/>
            <a:endCxn id="147" idx="0"/>
          </p:cNvCxnSpPr>
          <p:nvPr/>
        </p:nvCxnSpPr>
        <p:spPr>
          <a:xfrm>
            <a:off x="4572000" y="4618175"/>
            <a:ext cx="12300" cy="450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Micro-Batch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Micro batching is a core Spark technique that lets a task or process handle a stream as a sequence containing data chunks or small batches. </a:t>
            </a:r>
            <a:endParaRPr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In case of incoming streams, events can be packed into various small batches and then delivered for processing to a batch system.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_C5Modules_CC_License_standar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