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_rels/notesSlide24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x="9144000" cy="6858000"/>
  <p:notesSz cx="7315200" cy="96012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FD4C3B7-850D-4BB8-9669-8C1834CD7B34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</p:spPr>
        <p:txBody>
          <a:bodyPr lIns="96480" rIns="96480" tIns="48240" bIns="482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  <a:noFill/>
          <a:ln>
            <a:noFill/>
          </a:ln>
        </p:spPr>
        <p:txBody>
          <a:bodyPr lIns="96480" rIns="96480" tIns="48240" bIns="48240" anchor="b"/>
          <a:p>
            <a:pPr algn="r">
              <a:lnSpc>
                <a:spcPct val="100000"/>
              </a:lnSpc>
            </a:pPr>
            <a:fld id="{A0196D7F-0DCC-48F9-BC04-518B06A67C2E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</p:spPr>
        <p:txBody>
          <a:bodyPr lIns="96480" rIns="96480" tIns="48240" bIns="482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  <a:noFill/>
          <a:ln>
            <a:noFill/>
          </a:ln>
        </p:spPr>
        <p:txBody>
          <a:bodyPr lIns="96480" rIns="96480" tIns="48240" bIns="48240" anchor="b"/>
          <a:p>
            <a:pPr algn="r">
              <a:lnSpc>
                <a:spcPct val="100000"/>
              </a:lnSpc>
            </a:pPr>
            <a:fld id="{0B779615-7BF5-4495-95F1-1885EB835FE7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</p:spPr>
        <p:txBody>
          <a:bodyPr lIns="96480" rIns="96480" tIns="48240" bIns="482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  <a:noFill/>
          <a:ln>
            <a:noFill/>
          </a:ln>
        </p:spPr>
        <p:txBody>
          <a:bodyPr lIns="96480" rIns="96480" tIns="48240" bIns="48240" anchor="b"/>
          <a:p>
            <a:pPr algn="r">
              <a:lnSpc>
                <a:spcPct val="100000"/>
              </a:lnSpc>
            </a:pPr>
            <a:fld id="{82BB7FFC-7537-4C8C-886B-7E35699A2761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</p:spPr>
        <p:txBody>
          <a:bodyPr lIns="96480" rIns="96480" tIns="48240" bIns="482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  <a:noFill/>
          <a:ln>
            <a:noFill/>
          </a:ln>
        </p:spPr>
        <p:txBody>
          <a:bodyPr lIns="96480" rIns="96480" tIns="48240" bIns="48240" anchor="b"/>
          <a:p>
            <a:pPr algn="r">
              <a:lnSpc>
                <a:spcPct val="100000"/>
              </a:lnSpc>
            </a:pPr>
            <a:fld id="{BEF948E8-83BD-4E82-BD7F-7A79104930A3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</p:spPr>
        <p:txBody>
          <a:bodyPr lIns="96480" rIns="96480" tIns="48240" bIns="482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  <a:noFill/>
          <a:ln>
            <a:noFill/>
          </a:ln>
        </p:spPr>
        <p:txBody>
          <a:bodyPr lIns="96480" rIns="96480" tIns="48240" bIns="48240" anchor="b"/>
          <a:p>
            <a:pPr algn="r">
              <a:lnSpc>
                <a:spcPct val="100000"/>
              </a:lnSpc>
            </a:pPr>
            <a:fld id="{FEA2E0FC-D609-4422-983B-4481534804E0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</p:spPr>
        <p:txBody>
          <a:bodyPr lIns="96480" rIns="96480" tIns="48240" bIns="482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  <a:noFill/>
          <a:ln>
            <a:noFill/>
          </a:ln>
        </p:spPr>
        <p:txBody>
          <a:bodyPr lIns="96480" rIns="96480" tIns="48240" bIns="48240" anchor="b"/>
          <a:p>
            <a:pPr algn="r">
              <a:lnSpc>
                <a:spcPct val="100000"/>
              </a:lnSpc>
            </a:pPr>
            <a:fld id="{7900F8B9-06F4-409A-BAA5-2B414FFDC0E3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</p:spPr>
        <p:txBody>
          <a:bodyPr lIns="96480" rIns="96480" tIns="48240" bIns="482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  <a:noFill/>
          <a:ln>
            <a:noFill/>
          </a:ln>
        </p:spPr>
        <p:txBody>
          <a:bodyPr lIns="96480" rIns="96480" tIns="48240" bIns="48240" anchor="b"/>
          <a:p>
            <a:pPr algn="r">
              <a:lnSpc>
                <a:spcPct val="100000"/>
              </a:lnSpc>
            </a:pPr>
            <a:fld id="{25906FEE-72DE-4588-8DED-102209D1E877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</p:spPr>
        <p:txBody>
          <a:bodyPr lIns="96480" rIns="96480" tIns="48240" bIns="482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  <a:noFill/>
          <a:ln>
            <a:noFill/>
          </a:ln>
        </p:spPr>
        <p:txBody>
          <a:bodyPr lIns="96480" rIns="96480" tIns="48240" bIns="48240" anchor="b"/>
          <a:p>
            <a:pPr algn="r">
              <a:lnSpc>
                <a:spcPct val="100000"/>
              </a:lnSpc>
            </a:pPr>
            <a:fld id="{04068605-0A23-403B-AEE3-3568D7EA4F44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</p:spPr>
        <p:txBody>
          <a:bodyPr lIns="96480" rIns="96480" tIns="48240" bIns="482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  <a:noFill/>
          <a:ln>
            <a:noFill/>
          </a:ln>
        </p:spPr>
        <p:txBody>
          <a:bodyPr lIns="96480" rIns="96480" tIns="48240" bIns="48240" anchor="b"/>
          <a:p>
            <a:pPr algn="r">
              <a:lnSpc>
                <a:spcPct val="100000"/>
              </a:lnSpc>
            </a:pPr>
            <a:fld id="{8C317ECE-CF68-41E4-985A-C5EC0AD4531A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</p:spPr>
        <p:txBody>
          <a:bodyPr lIns="96480" rIns="96480" tIns="48240" bIns="482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  <a:noFill/>
          <a:ln>
            <a:noFill/>
          </a:ln>
        </p:spPr>
        <p:txBody>
          <a:bodyPr lIns="96480" rIns="96480" tIns="48240" bIns="48240" anchor="b"/>
          <a:p>
            <a:pPr algn="r">
              <a:lnSpc>
                <a:spcPct val="100000"/>
              </a:lnSpc>
            </a:pPr>
            <a:fld id="{DABA91D3-122C-4033-926A-6E931EAB3534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</p:spPr>
        <p:txBody>
          <a:bodyPr lIns="96480" rIns="96480" tIns="48240" bIns="482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  <a:noFill/>
          <a:ln>
            <a:noFill/>
          </a:ln>
        </p:spPr>
        <p:txBody>
          <a:bodyPr lIns="96480" rIns="96480" tIns="48240" bIns="48240" anchor="b"/>
          <a:p>
            <a:pPr algn="r">
              <a:lnSpc>
                <a:spcPct val="100000"/>
              </a:lnSpc>
            </a:pPr>
            <a:fld id="{4EFD2313-19ED-473C-973E-C498119C59F3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</p:spPr>
        <p:txBody>
          <a:bodyPr lIns="96480" rIns="96480" tIns="48240" bIns="482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  <a:noFill/>
          <a:ln>
            <a:noFill/>
          </a:ln>
        </p:spPr>
        <p:txBody>
          <a:bodyPr lIns="96480" rIns="96480" tIns="48240" bIns="48240" anchor="b"/>
          <a:p>
            <a:pPr algn="r">
              <a:lnSpc>
                <a:spcPct val="100000"/>
              </a:lnSpc>
            </a:pPr>
            <a:fld id="{5F358C4C-B3E8-4330-BEE0-D8597D880A47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</p:spPr>
        <p:txBody>
          <a:bodyPr lIns="96480" rIns="96480" tIns="48240" bIns="482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  <a:noFill/>
          <a:ln>
            <a:noFill/>
          </a:ln>
        </p:spPr>
        <p:txBody>
          <a:bodyPr lIns="96480" rIns="96480" tIns="48240" bIns="48240" anchor="b"/>
          <a:p>
            <a:pPr algn="r">
              <a:lnSpc>
                <a:spcPct val="100000"/>
              </a:lnSpc>
            </a:pPr>
            <a:fld id="{A0EA0DAD-C07B-40CB-91B6-537A45E51EA6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</p:spPr>
        <p:txBody>
          <a:bodyPr lIns="96480" rIns="96480" tIns="48240" bIns="482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  <a:noFill/>
          <a:ln>
            <a:noFill/>
          </a:ln>
        </p:spPr>
        <p:txBody>
          <a:bodyPr lIns="96480" rIns="96480" tIns="48240" bIns="48240" anchor="b"/>
          <a:p>
            <a:pPr algn="r">
              <a:lnSpc>
                <a:spcPct val="100000"/>
              </a:lnSpc>
            </a:pPr>
            <a:fld id="{9B3929A9-E813-4BA0-B531-F07A512EC177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</p:spPr>
        <p:txBody>
          <a:bodyPr lIns="96480" rIns="96480" tIns="48240" bIns="482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  <a:noFill/>
          <a:ln>
            <a:noFill/>
          </a:ln>
        </p:spPr>
        <p:txBody>
          <a:bodyPr lIns="96480" rIns="96480" tIns="48240" bIns="48240" anchor="b"/>
          <a:p>
            <a:pPr algn="r">
              <a:lnSpc>
                <a:spcPct val="100000"/>
              </a:lnSpc>
            </a:pPr>
            <a:fld id="{FE9905E0-B3EF-4D3D-B646-0317717DC0F0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</p:spPr>
        <p:txBody>
          <a:bodyPr lIns="96480" rIns="96480" tIns="48240" bIns="482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  <a:noFill/>
          <a:ln>
            <a:noFill/>
          </a:ln>
        </p:spPr>
        <p:txBody>
          <a:bodyPr lIns="96480" rIns="96480" tIns="48240" bIns="48240" anchor="b"/>
          <a:p>
            <a:pPr algn="r">
              <a:lnSpc>
                <a:spcPct val="100000"/>
              </a:lnSpc>
            </a:pPr>
            <a:fld id="{289AF362-601A-4637-A8A1-6A3C671CA38C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</p:spPr>
        <p:txBody>
          <a:bodyPr lIns="96480" rIns="96480" tIns="48240" bIns="482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TextShape 2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  <a:noFill/>
          <a:ln>
            <a:noFill/>
          </a:ln>
        </p:spPr>
        <p:txBody>
          <a:bodyPr lIns="96480" rIns="96480" tIns="48240" bIns="48240" anchor="b"/>
          <a:p>
            <a:pPr algn="r">
              <a:lnSpc>
                <a:spcPct val="100000"/>
              </a:lnSpc>
            </a:pPr>
            <a:fld id="{5C91F8D1-B4CC-4A8D-A36F-6423555CF641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</p:spPr>
        <p:txBody>
          <a:bodyPr lIns="96480" rIns="96480" tIns="48240" bIns="482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  <a:noFill/>
          <a:ln>
            <a:noFill/>
          </a:ln>
        </p:spPr>
        <p:txBody>
          <a:bodyPr lIns="96480" rIns="96480" tIns="48240" bIns="48240" anchor="b"/>
          <a:p>
            <a:pPr algn="r">
              <a:lnSpc>
                <a:spcPct val="100000"/>
              </a:lnSpc>
            </a:pPr>
            <a:fld id="{64FB804F-CF44-4815-98F3-840AC184BB7E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</p:spPr>
        <p:txBody>
          <a:bodyPr lIns="96480" rIns="96480" tIns="48240" bIns="482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  <a:noFill/>
          <a:ln>
            <a:noFill/>
          </a:ln>
        </p:spPr>
        <p:txBody>
          <a:bodyPr lIns="96480" rIns="96480" tIns="48240" bIns="48240" anchor="b"/>
          <a:p>
            <a:pPr algn="r">
              <a:lnSpc>
                <a:spcPct val="100000"/>
              </a:lnSpc>
            </a:pPr>
            <a:fld id="{2682AE57-841F-4F8A-9375-5EB398605B75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184500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184500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184500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3"/>
          <a:stretch/>
        </p:blipFill>
        <p:spPr>
          <a:xfrm>
            <a:off x="184500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hyperlink" Target="https://creativecommons.org/licenses/by/4.0/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hyperlink" Target="https://creativecommons.org/licenses/by/4.0/" TargetMode="Externa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90360"/>
            <a:ext cx="137880" cy="27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Google Shape;14;p1" descr=""/>
          <p:cNvPicPr/>
          <p:nvPr/>
        </p:nvPicPr>
        <p:blipFill>
          <a:blip r:embed="rId2"/>
          <a:stretch/>
        </p:blipFill>
        <p:spPr>
          <a:xfrm>
            <a:off x="138240" y="6402240"/>
            <a:ext cx="837720" cy="29160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976320" y="6415200"/>
            <a:ext cx="5700240" cy="24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This document is licensed with a </a:t>
            </a:r>
            <a:r>
              <a:rPr b="0" lang="en-US" sz="10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"/>
              </a:rPr>
              <a:t>Creative Commons Attribution 4.0 International License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©2017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ustomShape 3"/>
          <p:cNvSpPr/>
          <p:nvPr/>
        </p:nvSpPr>
        <p:spPr>
          <a:xfrm>
            <a:off x="2249640" y="3402000"/>
            <a:ext cx="5371920" cy="1294920"/>
          </a:xfrm>
          <a:prstGeom prst="rect">
            <a:avLst/>
          </a:prstGeom>
          <a:noFill/>
          <a:ln w="12600">
            <a:solidFill>
              <a:srgbClr val="2955a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4"/>
          <p:cNvSpPr/>
          <p:nvPr/>
        </p:nvSpPr>
        <p:spPr>
          <a:xfrm>
            <a:off x="2249640" y="4813200"/>
            <a:ext cx="5371920" cy="647280"/>
          </a:xfrm>
          <a:prstGeom prst="rect">
            <a:avLst/>
          </a:prstGeom>
          <a:noFill/>
          <a:ln w="12600">
            <a:solidFill>
              <a:srgbClr val="2955a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5"/>
          <p:cNvSpPr/>
          <p:nvPr/>
        </p:nvSpPr>
        <p:spPr>
          <a:xfrm>
            <a:off x="2249640" y="3402000"/>
            <a:ext cx="171000" cy="1294920"/>
          </a:xfrm>
          <a:prstGeom prst="rect">
            <a:avLst/>
          </a:prstGeom>
          <a:solidFill>
            <a:srgbClr val="295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6"/>
          <p:cNvSpPr/>
          <p:nvPr/>
        </p:nvSpPr>
        <p:spPr>
          <a:xfrm>
            <a:off x="2249640" y="4813200"/>
            <a:ext cx="171000" cy="647280"/>
          </a:xfrm>
          <a:prstGeom prst="rect">
            <a:avLst/>
          </a:prstGeom>
          <a:solidFill>
            <a:srgbClr val="295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PlaceHolder 7"/>
          <p:cNvSpPr>
            <a:spLocks noGrp="1"/>
          </p:cNvSpPr>
          <p:nvPr>
            <p:ph type="title"/>
          </p:nvPr>
        </p:nvSpPr>
        <p:spPr>
          <a:xfrm>
            <a:off x="2629800" y="3616560"/>
            <a:ext cx="4611240" cy="803160"/>
          </a:xfrm>
          <a:prstGeom prst="rect">
            <a:avLst/>
          </a:prstGeom>
        </p:spPr>
        <p:txBody>
          <a:bodyPr anchor="b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8"/>
          <p:cNvSpPr>
            <a:spLocks noGrp="1"/>
          </p:cNvSpPr>
          <p:nvPr>
            <p:ph type="body"/>
          </p:nvPr>
        </p:nvSpPr>
        <p:spPr>
          <a:xfrm>
            <a:off x="2629800" y="4998240"/>
            <a:ext cx="4219920" cy="278640"/>
          </a:xfrm>
          <a:prstGeom prst="rect">
            <a:avLst/>
          </a:prstGeom>
        </p:spPr>
        <p:txBody>
          <a:bodyPr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90360"/>
            <a:ext cx="137880" cy="27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4" name="Google Shape;14;p1" descr=""/>
          <p:cNvPicPr/>
          <p:nvPr/>
        </p:nvPicPr>
        <p:blipFill>
          <a:blip r:embed="rId2"/>
          <a:stretch/>
        </p:blipFill>
        <p:spPr>
          <a:xfrm>
            <a:off x="138240" y="6402240"/>
            <a:ext cx="837720" cy="291600"/>
          </a:xfrm>
          <a:prstGeom prst="rect">
            <a:avLst/>
          </a:prstGeom>
          <a:ln>
            <a:noFill/>
          </a:ln>
        </p:spPr>
      </p:pic>
      <p:sp>
        <p:nvSpPr>
          <p:cNvPr id="45" name="CustomShape 2"/>
          <p:cNvSpPr/>
          <p:nvPr/>
        </p:nvSpPr>
        <p:spPr>
          <a:xfrm>
            <a:off x="976320" y="6415200"/>
            <a:ext cx="5700240" cy="24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This document is licensed with a </a:t>
            </a:r>
            <a:r>
              <a:rPr b="0" lang="en-US" sz="10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"/>
              </a:rPr>
              <a:t>Creative Commons Attribution 4.0 International License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©2017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/>
          </p:nvPr>
        </p:nvSpPr>
        <p:spPr>
          <a:xfrm>
            <a:off x="8020080" y="6329520"/>
            <a:ext cx="4950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234776B-E8DD-4645-85F5-0A24C5517BA2}" type="slidenum">
              <a:rPr b="0" lang="en-US" sz="9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databricks.com/try-databricks" TargetMode="External"/><Relationship Id="rId2" Type="http://schemas.openxmlformats.org/officeDocument/2006/relationships/hyperlink" Target="https://databricks.com/spark/getting-started-with-apache-spark" TargetMode="External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://spark.apache.org/downloads.html" TargetMode="External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2630520" y="3616200"/>
            <a:ext cx="4611240" cy="8028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955a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Big Data Management and Analytics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2630520" y="4998960"/>
            <a:ext cx="4219200" cy="277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20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1. Spark Setup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628560" y="365040"/>
            <a:ext cx="7886520" cy="1152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Verifying the Spark Installation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628560" y="1518120"/>
            <a:ext cx="7886520" cy="46584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 a Terminal, write the following commands: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 start spark session for </a:t>
            </a:r>
            <a:r>
              <a:rPr b="0" lang="en-US" sz="1800" spc="-1" strike="noStrike">
                <a:solidFill>
                  <a:srgbClr val="98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python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language: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./bin/pyspark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./bin/pyspark  --master local[2] 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 start spark session for </a:t>
            </a:r>
            <a:r>
              <a:rPr b="0" lang="en-US" sz="1800" spc="-1" strike="noStrike">
                <a:solidFill>
                  <a:srgbClr val="98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scala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language: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./bin/spark-shell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./bin/spark-shell --master local[2]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‘—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master’ option specifies the master URL for a distributed cluster, or local to run locally with one thread, or local[N] to run locally with N threads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628560" y="365040"/>
            <a:ext cx="788652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Learning Outlines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Apache Spark Installation Requirements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Apache Spark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1444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Installing Apache Spark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14440" indent="-19008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Initializing Apache Spark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Databricks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Run Example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Spark comes with several sample programs.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1444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Scala, Java, Python and R examples are in the </a:t>
            </a:r>
            <a:r>
              <a:rPr b="0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examples/src/main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directory.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Open a terminal, use the following command for Java or Scala: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b="0" lang="en-US" sz="21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./bin/run-example &lt;class&gt; [params]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 example: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./bin/spark-submit examples/src/main/python/pi.py 10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628560" y="365040"/>
            <a:ext cx="788652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Initializing Spark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35000"/>
              </a:lnSpc>
            </a:pPr>
            <a:r>
              <a:rPr b="1" lang="en-US" sz="1700" spc="-1" strike="noStrike">
                <a:solidFill>
                  <a:srgbClr val="98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Python: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42000"/>
              </a:lnSpc>
            </a:pPr>
            <a:r>
              <a:rPr b="0" lang="en-US" sz="11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from pyspark import SparkConf, SparkContext</a:t>
            </a:r>
            <a:r>
              <a:rPr b="0" lang="en-US" sz="11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
</a:t>
            </a:r>
            <a:r>
              <a:rPr b="0" lang="en-US" sz="11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conf = SparkConf().setMaster("local").setAppName("My App")</a:t>
            </a:r>
            <a:r>
              <a:rPr b="0" lang="en-US" sz="11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
</a:t>
            </a:r>
            <a:r>
              <a:rPr b="0" lang="en-US" sz="11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sc = SparkContext(conf = conf)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5000"/>
              </a:lnSpc>
            </a:pPr>
            <a:r>
              <a:rPr b="1" lang="en-US" sz="1700" spc="-1" strike="noStrike">
                <a:solidFill>
                  <a:srgbClr val="98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Scala: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42000"/>
              </a:lnSpc>
            </a:pPr>
            <a:r>
              <a:rPr b="0" lang="en-US" sz="11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import org.apache.spark.SparkConf</a:t>
            </a:r>
            <a:r>
              <a:rPr b="0" lang="en-US" sz="11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
</a:t>
            </a:r>
            <a:r>
              <a:rPr b="0" lang="en-US" sz="11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import org.apache.spark.SparkContext</a:t>
            </a:r>
            <a:r>
              <a:rPr b="0" lang="en-US" sz="11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
</a:t>
            </a:r>
            <a:r>
              <a:rPr b="0" lang="en-US" sz="11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import org.apache.spark.SparkContext._</a:t>
            </a:r>
            <a:r>
              <a:rPr b="0" lang="en-US" sz="11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
</a:t>
            </a:r>
            <a:r>
              <a:rPr b="0" lang="en-US" sz="11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val conf = new SparkConf().setMaster("local").setAppName("My App")</a:t>
            </a:r>
            <a:r>
              <a:rPr b="0" lang="en-US" sz="11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
</a:t>
            </a:r>
            <a:r>
              <a:rPr b="0" lang="en-US" sz="11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val sc = new SparkContext(conf)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628560" y="365040"/>
            <a:ext cx="788652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Initializing Spark (Cont’d)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35000"/>
              </a:lnSpc>
            </a:pPr>
            <a:r>
              <a:rPr b="1" lang="en-US" sz="1700" spc="-1" strike="noStrike">
                <a:solidFill>
                  <a:srgbClr val="98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Java: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42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42000"/>
              </a:lnSpc>
            </a:pPr>
            <a:r>
              <a:rPr b="0" lang="en-US" sz="11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import org.apache.spark.SparkConf;</a:t>
            </a:r>
            <a:r>
              <a:rPr b="0" lang="en-US" sz="11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
</a:t>
            </a:r>
            <a:r>
              <a:rPr b="0" lang="en-US" sz="11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import org.apache.spark.api.java.JavaSparkContext;</a:t>
            </a:r>
            <a:r>
              <a:rPr b="0" lang="en-US" sz="11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
</a:t>
            </a:r>
            <a:r>
              <a:rPr b="0" lang="en-US" sz="11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SparkConf conf = new SparkConf().setMaster("local").setAppName("My App");</a:t>
            </a:r>
            <a:r>
              <a:rPr b="0" lang="en-US" sz="11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
</a:t>
            </a:r>
            <a:r>
              <a:rPr b="0" lang="en-US" sz="11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JavaSparkContext sc = new JavaSparkContext(conf);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98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cluster URL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namely ‘local’ in these examples, which tells Spark how to connect to a cluster.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local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is a special value that runs Spark on one thread on the local machine, without connecting to a cluster.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98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 application name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namely ‘My App’ in these examples. This will identify your application on the cluster manager’s UI if you connect to a cluster.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628560" y="365040"/>
            <a:ext cx="788652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Learning Outlines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Apache Spark Installation Requirements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Apache Spark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1444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Installing Apache Spark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14440" indent="-190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Initializing Apache Spark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90000"/>
              </a:lnSpc>
              <a:buClr>
                <a:srgbClr val="ff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Databricks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Alternative: Databricks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You can use Apache Spark on Databricks cloud instead of standalone version on your machine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Databricks is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1444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managed platform for running Apache Spark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1444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point and click platform for those that prefer a user interface like data scientists or data analysts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Databricks provides ‘Community Edition’ platform for students and educational institutions for free of cost: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>
              <a:lnSpc>
                <a:spcPct val="9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>
              <a:lnSpc>
                <a:spcPct val="90000"/>
              </a:lnSpc>
            </a:pPr>
            <a:r>
              <a:rPr b="0" lang="en-US" sz="21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1"/>
              </a:rPr>
              <a:t>https://databricks.com/try-databricks</a:t>
            </a: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>
              <a:lnSpc>
                <a:spcPct val="90000"/>
              </a:lnSpc>
            </a:pPr>
            <a:r>
              <a:rPr b="0" lang="en-US" sz="21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2"/>
              </a:rPr>
              <a:t>https://databricks.com/spark/getting-started-with-apache-spark</a:t>
            </a: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628560" y="365040"/>
            <a:ext cx="788652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Databricks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Google Shape;168;p27" descr=""/>
          <p:cNvPicPr/>
          <p:nvPr/>
        </p:nvPicPr>
        <p:blipFill>
          <a:blip r:embed="rId1"/>
          <a:stretch/>
        </p:blipFill>
        <p:spPr>
          <a:xfrm>
            <a:off x="0" y="391680"/>
            <a:ext cx="9143640" cy="6073920"/>
          </a:xfrm>
          <a:prstGeom prst="rect">
            <a:avLst/>
          </a:prstGeom>
          <a:ln>
            <a:noFill/>
          </a:ln>
        </p:spPr>
      </p:pic>
      <p:sp>
        <p:nvSpPr>
          <p:cNvPr id="123" name="CustomShape 3"/>
          <p:cNvSpPr/>
          <p:nvPr/>
        </p:nvSpPr>
        <p:spPr>
          <a:xfrm>
            <a:off x="5744160" y="5220720"/>
            <a:ext cx="1851840" cy="737640"/>
          </a:xfrm>
          <a:prstGeom prst="ellipse">
            <a:avLst/>
          </a:prstGeom>
          <a:noFill/>
          <a:ln w="9360">
            <a:solidFill>
              <a:srgbClr val="98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628560" y="365040"/>
            <a:ext cx="788652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5" name="Google Shape;177;p28" descr=""/>
          <p:cNvPicPr/>
          <p:nvPr/>
        </p:nvPicPr>
        <p:blipFill>
          <a:blip r:embed="rId1"/>
          <a:stretch/>
        </p:blipFill>
        <p:spPr>
          <a:xfrm>
            <a:off x="0" y="451800"/>
            <a:ext cx="9143640" cy="5954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628560" y="365040"/>
            <a:ext cx="788652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Creating a cluster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8" name="Google Shape;185;p29" descr=""/>
          <p:cNvPicPr/>
          <p:nvPr/>
        </p:nvPicPr>
        <p:blipFill>
          <a:blip r:embed="rId1"/>
          <a:stretch/>
        </p:blipFill>
        <p:spPr>
          <a:xfrm>
            <a:off x="463680" y="1566360"/>
            <a:ext cx="8051400" cy="4768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Learning Outlines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Apache Spark Installation Requirements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Apache Spark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1444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Installing Apache Spark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14440" indent="-190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Initializing Apache Spark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Databricks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628560" y="365040"/>
            <a:ext cx="788652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1" name="Google Shape;193;p30" descr=""/>
          <p:cNvPicPr/>
          <p:nvPr/>
        </p:nvPicPr>
        <p:blipFill>
          <a:blip r:embed="rId1"/>
          <a:stretch/>
        </p:blipFill>
        <p:spPr>
          <a:xfrm>
            <a:off x="429480" y="2399040"/>
            <a:ext cx="8148240" cy="2217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628560" y="365040"/>
            <a:ext cx="788652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Adding a Notebook to the Cluster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4" name="Google Shape;201;p31" descr=""/>
          <p:cNvPicPr/>
          <p:nvPr/>
        </p:nvPicPr>
        <p:blipFill>
          <a:blip r:embed="rId1"/>
          <a:stretch/>
        </p:blipFill>
        <p:spPr>
          <a:xfrm>
            <a:off x="1038240" y="2023920"/>
            <a:ext cx="7067160" cy="2809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628560" y="365040"/>
            <a:ext cx="788652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7" name="Google Shape;209;p32" descr=""/>
          <p:cNvPicPr/>
          <p:nvPr/>
        </p:nvPicPr>
        <p:blipFill>
          <a:blip r:embed="rId1"/>
          <a:stretch/>
        </p:blipFill>
        <p:spPr>
          <a:xfrm>
            <a:off x="581040" y="1700280"/>
            <a:ext cx="7981560" cy="3457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628560" y="365040"/>
            <a:ext cx="788652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0" name="Google Shape;217;p33" descr=""/>
          <p:cNvPicPr/>
          <p:nvPr/>
        </p:nvPicPr>
        <p:blipFill>
          <a:blip r:embed="rId1"/>
          <a:stretch/>
        </p:blipFill>
        <p:spPr>
          <a:xfrm>
            <a:off x="619200" y="976320"/>
            <a:ext cx="7905240" cy="4905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628560" y="365040"/>
            <a:ext cx="788652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Adding libraries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3" name="Google Shape;225;p34" descr=""/>
          <p:cNvPicPr/>
          <p:nvPr/>
        </p:nvPicPr>
        <p:blipFill>
          <a:blip r:embed="rId1"/>
          <a:stretch/>
        </p:blipFill>
        <p:spPr>
          <a:xfrm>
            <a:off x="1628640" y="1833480"/>
            <a:ext cx="5886000" cy="3190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628560" y="365040"/>
            <a:ext cx="788652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Adding libraries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6" name="Google Shape;233;p35" descr=""/>
          <p:cNvPicPr/>
          <p:nvPr/>
        </p:nvPicPr>
        <p:blipFill>
          <a:blip r:embed="rId1"/>
          <a:stretch/>
        </p:blipFill>
        <p:spPr>
          <a:xfrm>
            <a:off x="2062080" y="2145240"/>
            <a:ext cx="5019480" cy="3238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628560" y="365040"/>
            <a:ext cx="788652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Installed libraries on the cluster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9" name="Google Shape;241;p36" descr=""/>
          <p:cNvPicPr/>
          <p:nvPr/>
        </p:nvPicPr>
        <p:blipFill>
          <a:blip r:embed="rId1"/>
          <a:stretch/>
        </p:blipFill>
        <p:spPr>
          <a:xfrm>
            <a:off x="0" y="2110320"/>
            <a:ext cx="9143640" cy="378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628560" y="365040"/>
            <a:ext cx="788652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Adding Data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2" name="Google Shape;249;p37" descr=""/>
          <p:cNvPicPr/>
          <p:nvPr/>
        </p:nvPicPr>
        <p:blipFill>
          <a:blip r:embed="rId1"/>
          <a:stretch/>
        </p:blipFill>
        <p:spPr>
          <a:xfrm>
            <a:off x="1909800" y="2083320"/>
            <a:ext cx="5324040" cy="4247640"/>
          </a:xfrm>
          <a:prstGeom prst="rect">
            <a:avLst/>
          </a:prstGeom>
          <a:ln>
            <a:noFill/>
          </a:ln>
        </p:spPr>
      </p:pic>
      <p:sp>
        <p:nvSpPr>
          <p:cNvPr id="153" name="CustomShape 3"/>
          <p:cNvSpPr/>
          <p:nvPr/>
        </p:nvSpPr>
        <p:spPr>
          <a:xfrm>
            <a:off x="5099760" y="2147400"/>
            <a:ext cx="1180800" cy="697320"/>
          </a:xfrm>
          <a:prstGeom prst="ellipse">
            <a:avLst/>
          </a:prstGeom>
          <a:noFill/>
          <a:ln w="9360">
            <a:solidFill>
              <a:srgbClr val="98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4"/>
          <p:cNvSpPr/>
          <p:nvPr/>
        </p:nvSpPr>
        <p:spPr>
          <a:xfrm>
            <a:off x="1816200" y="4898520"/>
            <a:ext cx="992520" cy="684000"/>
          </a:xfrm>
          <a:prstGeom prst="ellipse">
            <a:avLst/>
          </a:prstGeom>
          <a:noFill/>
          <a:ln w="9360">
            <a:solidFill>
              <a:srgbClr val="98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628560" y="365040"/>
            <a:ext cx="788652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7" name="Google Shape;259;p38" descr=""/>
          <p:cNvPicPr/>
          <p:nvPr/>
        </p:nvPicPr>
        <p:blipFill>
          <a:blip r:embed="rId1"/>
          <a:stretch/>
        </p:blipFill>
        <p:spPr>
          <a:xfrm>
            <a:off x="1648800" y="1762920"/>
            <a:ext cx="5229000" cy="4476240"/>
          </a:xfrm>
          <a:prstGeom prst="rect">
            <a:avLst/>
          </a:prstGeom>
          <a:ln>
            <a:noFill/>
          </a:ln>
        </p:spPr>
      </p:pic>
      <p:sp>
        <p:nvSpPr>
          <p:cNvPr id="158" name="CustomShape 3"/>
          <p:cNvSpPr/>
          <p:nvPr/>
        </p:nvSpPr>
        <p:spPr>
          <a:xfrm>
            <a:off x="2335320" y="4911840"/>
            <a:ext cx="3690360" cy="496080"/>
          </a:xfrm>
          <a:prstGeom prst="ellipse">
            <a:avLst/>
          </a:prstGeom>
          <a:noFill/>
          <a:ln w="28440">
            <a:solidFill>
              <a:srgbClr val="98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628560" y="365040"/>
            <a:ext cx="788652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1" name="Google Shape;268;p39" descr=""/>
          <p:cNvPicPr/>
          <p:nvPr/>
        </p:nvPicPr>
        <p:blipFill>
          <a:blip r:embed="rId1"/>
          <a:stretch/>
        </p:blipFill>
        <p:spPr>
          <a:xfrm>
            <a:off x="290520" y="614520"/>
            <a:ext cx="8562600" cy="5628960"/>
          </a:xfrm>
          <a:prstGeom prst="rect">
            <a:avLst/>
          </a:prstGeom>
          <a:ln>
            <a:noFill/>
          </a:ln>
        </p:spPr>
      </p:pic>
      <p:sp>
        <p:nvSpPr>
          <p:cNvPr id="162" name="CustomShape 3"/>
          <p:cNvSpPr/>
          <p:nvPr/>
        </p:nvSpPr>
        <p:spPr>
          <a:xfrm>
            <a:off x="3220920" y="1623960"/>
            <a:ext cx="2576520" cy="456120"/>
          </a:xfrm>
          <a:prstGeom prst="ellipse">
            <a:avLst/>
          </a:prstGeom>
          <a:noFill/>
          <a:ln w="9360">
            <a:solidFill>
              <a:srgbClr val="98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628560" y="365040"/>
            <a:ext cx="788652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Learning Outlines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71360" indent="-171000">
              <a:lnSpc>
                <a:spcPct val="90000"/>
              </a:lnSpc>
              <a:buClr>
                <a:srgbClr val="ff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Apache Spark Installation Requirements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Apache Spark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1444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Installing Apache Spark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14440" indent="-190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Initializing Apache Spark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Databricks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OS INFO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71360" indent="-17100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Linux</a:t>
            </a: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is well supported by almost all big data frameworks.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algn="just">
              <a:lnSpc>
                <a:spcPct val="9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Mac</a:t>
            </a: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(Unix-like) should work for most frameworks.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algn="just">
              <a:lnSpc>
                <a:spcPct val="9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Windows</a:t>
            </a: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is not well supported and may need more effort to make it work.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1444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We do </a:t>
            </a:r>
            <a:r>
              <a:rPr b="0" lang="en-US" sz="1800" spc="-1" strike="noStrike">
                <a:solidFill>
                  <a:srgbClr val="98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recommend you to use </a:t>
            </a:r>
            <a:r>
              <a:rPr b="0" lang="en-US" sz="1800" spc="-1" strike="noStrike">
                <a:solidFill>
                  <a:srgbClr val="98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Windows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in this course.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It is not fully compatible and hard to debug!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37800">
              <a:lnSpc>
                <a:spcPct val="9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628560" y="365040"/>
            <a:ext cx="788652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Verifying Java Installation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628560" y="1825560"/>
            <a:ext cx="81014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Before installing Spark, the system must have installed Java. 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Following command will verify the Java version: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$java -version </a:t>
            </a:r>
            <a:r>
              <a:rPr b="0" lang="en-US" sz="21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If it is already installed on the system, the output should be as follows: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US" sz="21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java version "1.8.0_144"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Java(TM) SE Runtime Environment (build 1.8.0_144-b01)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Java HotSpot(TM) 64-Bit Server VM (build 25.144-b01, mixed mode)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If Java is not installed on system, install it before proceeding to the next steps.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628560" y="365040"/>
            <a:ext cx="788652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Verifying Scala Installation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628560" y="1825560"/>
            <a:ext cx="81014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Before installing Spark, the system must have installed Scala to start Spark. 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Following command will verify the Scala version: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$scala -version </a:t>
            </a:r>
            <a:r>
              <a:rPr b="0" lang="en-US" sz="11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If it is already installed on the system, the output should be as follows: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21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Scala code runner version 2.11.6 — Copyright 2002-2013, LAMP/EPFL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If Scala is not on the system, then download it and set its path before proceeding to the next steps.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628560" y="365040"/>
            <a:ext cx="788652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Learning Outlines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Apache Spark Installation Requirements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Apache Spark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14440" indent="-1710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Installing Apache Spark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14440" indent="-190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Initializing Apache Spark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Databricks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Download and Install Apache Spark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1"/>
              </a:rPr>
              <a:t>http://spark.apache.org/downloads.html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37800">
              <a:lnSpc>
                <a:spcPct val="9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Unzip it and extract it to a directory by following command: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>
              <a:lnSpc>
                <a:spcPct val="100000"/>
              </a:lnSpc>
            </a:pPr>
            <a:r>
              <a:rPr b="0" lang="en-US" sz="21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$ tar xvf spark-2.2.0-bin-hadoop2.7.tgz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37800">
              <a:lnSpc>
                <a:spcPct val="9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Rename the spark directory: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1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US" sz="21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﻿</a:t>
            </a:r>
            <a:r>
              <a:rPr b="0" lang="en-US" sz="21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$ mv spark-2.2.0-bin-hadoop2.7/ spark/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37800">
              <a:lnSpc>
                <a:spcPct val="9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Setup Spark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Enter following command in terminal: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1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US" sz="21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vim ~/.profile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37800">
              <a:lnSpc>
                <a:spcPct val="9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Add path to environment variables by adding the following command in your ~/.profile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export SPARK_HOME=/home/usr/Documents/apps/spark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export PYTHONPATH=$SPARK_HOME/python/:$PYTHONPATH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export PYTHONPATH=$SPARK_HOME/python/lib/py4j-0.8.2.1-src.zip:$PYTHONPATH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US" sz="1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﻿</a:t>
            </a:r>
            <a:r>
              <a:rPr b="0" lang="en-US" sz="1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export PATH=$PATH:/home/usr/Documents/spark/bin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Save it by press &lt;ESC&gt; and enter </a:t>
            </a:r>
            <a:r>
              <a:rPr b="0" lang="en-US" sz="21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:wq</a:t>
            </a: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then press &lt;Enter&gt;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Run following command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1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</a:t>
            </a:r>
            <a:r>
              <a:rPr b="0" lang="en-US" sz="21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US" sz="21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source ~/.profile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37800">
              <a:lnSpc>
                <a:spcPct val="9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2019-03-06T10:33:19Z</dcterms:modified>
  <cp:revision>1</cp:revision>
  <dc:subject/>
  <dc:title/>
</cp:coreProperties>
</file>