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0.tif" ContentType="image/tiff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tif" ContentType="image/tiff"/>
  <Override PartName="/ppt/media/image12.tif" ContentType="image/tiff"/>
  <Override PartName="/ppt/media/image13.tif" ContentType="image/tiff"/>
  <Override PartName="/ppt/media/image14.tif" ContentType="image/tiff"/>
  <Override PartName="/ppt/media/image15.tif" ContentType="image/tiff"/>
  <Override PartName="/ppt/media/image16.tif" ContentType="image/tiff"/>
  <Override PartName="/ppt/media/image17.tif" ContentType="image/tiff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00BF9C-51AC-4CC5-BABE-6F0D190AB3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22596F1-16A4-477F-81CF-AE43BA227EB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B33B420-D125-4046-A289-86D5898A3A0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30000" y="457200"/>
            <a:ext cx="294876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30000" y="457200"/>
            <a:ext cx="294876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887280" y="1577520"/>
            <a:ext cx="4628880" cy="3692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30000" y="457200"/>
            <a:ext cx="294876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8728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48733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9320" y="353340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9320" y="987480"/>
            <a:ext cx="225864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87280" y="3533400"/>
            <a:ext cx="4628880" cy="23245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09080" y="6416640"/>
            <a:ext cx="56343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249640" y="3402000"/>
            <a:ext cx="5371920" cy="1294920"/>
          </a:xfrm>
          <a:prstGeom prst="rect">
            <a:avLst/>
          </a:prstGeom>
          <a:noFill/>
          <a:ln>
            <a:solidFill>
              <a:srgbClr val="295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249640" y="4813200"/>
            <a:ext cx="5371920" cy="647280"/>
          </a:xfrm>
          <a:prstGeom prst="rect">
            <a:avLst/>
          </a:prstGeom>
          <a:noFill/>
          <a:ln>
            <a:solidFill>
              <a:srgbClr val="295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2249640" y="3402000"/>
            <a:ext cx="171000" cy="129492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249640" y="4813200"/>
            <a:ext cx="171000" cy="64728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2629800" y="3616560"/>
            <a:ext cx="46112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955a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629800" y="4998240"/>
            <a:ext cx="4219920" cy="278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1009080" y="6416640"/>
            <a:ext cx="56343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0CFB26-809A-4A5F-9926-3758C3A63207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009080" y="6416640"/>
            <a:ext cx="56343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CFA157-C429-4E8E-AED9-8BF9395A28DB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github.com/apache/spark/blob/master/examples/src/main/python/wordcount.py" TargetMode="External"/><Relationship Id="rId3" Type="http://schemas.openxmlformats.org/officeDocument/2006/relationships/hyperlink" Target="https://github.com/apache/spark/blob/master/examples/src/main/python/wordcount.py" TargetMode="External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jetbrains.com/help/idea/creating-and-running-your-scala-application.html" TargetMode="External"/><Relationship Id="rId2" Type="http://schemas.openxmlformats.org/officeDocument/2006/relationships/hyperlink" Target="https://www.jetbrains.com/help/idea/creating-and-running-your-scala-application.html" TargetMode="External"/><Relationship Id="rId3" Type="http://schemas.openxmlformats.org/officeDocument/2006/relationships/hyperlink" Target="https://www.jetbrains.com/help/idea/maven.html" TargetMode="External"/><Relationship Id="rId4" Type="http://schemas.openxmlformats.org/officeDocument/2006/relationships/hyperlink" Target="https://www.jetbrains.com/help/idea/maven.html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jetbrains.com/pycharm/download/#section=mac" TargetMode="External"/><Relationship Id="rId2" Type="http://schemas.openxmlformats.org/officeDocument/2006/relationships/hyperlink" Target="https://www.jetbrains.com/pycharm/download/#section=mac" TargetMode="External"/><Relationship Id="rId3" Type="http://schemas.openxmlformats.org/officeDocument/2006/relationships/hyperlink" Target="https://www.jetbrains.com/pycharm/download/#section=linux" TargetMode="External"/><Relationship Id="rId4" Type="http://schemas.openxmlformats.org/officeDocument/2006/relationships/hyperlink" Target="https://www.jetbrains.com/pycharm/download/#section=linux" TargetMode="External"/><Relationship Id="rId5" Type="http://schemas.openxmlformats.org/officeDocument/2006/relationships/image" Target="../media/image10.tif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naconda.com/download/#macos" TargetMode="External"/><Relationship Id="rId2" Type="http://schemas.openxmlformats.org/officeDocument/2006/relationships/hyperlink" Target="https://www.anaconda.com/download/#linux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ti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image" Target="../media/image17.ti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630520" y="3616200"/>
            <a:ext cx="4611240" cy="802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2955a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Big Data Management and Analytics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630520" y="4998960"/>
            <a:ext cx="4219200" cy="277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Spark Program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Python file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Content Placeholder 3" descr=""/>
          <p:cNvPicPr/>
          <p:nvPr/>
        </p:nvPicPr>
        <p:blipFill>
          <a:blip r:embed="rId1"/>
          <a:stretch/>
        </p:blipFill>
        <p:spPr>
          <a:xfrm>
            <a:off x="4232880" y="2057400"/>
            <a:ext cx="4628880" cy="324576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630000" y="2329200"/>
            <a:ext cx="2948760" cy="353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Python 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name the file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PythonWordCount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all the code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wordcount.py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into this file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wordcount.py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Content Placeholder 6" descr=""/>
          <p:cNvPicPr/>
          <p:nvPr/>
        </p:nvPicPr>
        <p:blipFill>
          <a:blip r:embed="rId1"/>
          <a:stretch/>
        </p:blipFill>
        <p:spPr>
          <a:xfrm>
            <a:off x="4284720" y="948960"/>
            <a:ext cx="4628880" cy="446472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630000" y="2467080"/>
            <a:ext cx="2948760" cy="340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github.com/apache/spark/blob/master/examples/src/main/python/wordcount.py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input file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file that contains some words (for example, test.txt)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Configure Script Parameters in PyCharm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Content Placeholder 4" descr=""/>
          <p:cNvPicPr/>
          <p:nvPr/>
        </p:nvPicPr>
        <p:blipFill>
          <a:blip r:embed="rId1"/>
          <a:stretch/>
        </p:blipFill>
        <p:spPr>
          <a:xfrm>
            <a:off x="4319280" y="2057400"/>
            <a:ext cx="4628880" cy="3450960"/>
          </a:xfrm>
          <a:prstGeom prst="rect">
            <a:avLst/>
          </a:prstGeom>
          <a:ln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630000" y="2381040"/>
            <a:ext cx="2948760" cy="348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on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-&gt; Edit Configurations…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‘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 parameters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:’ field, enter the full path of the input file that was created in the previous step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 Program in PyCharm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Content Placeholder 4" descr=""/>
          <p:cNvPicPr/>
          <p:nvPr/>
        </p:nvPicPr>
        <p:blipFill>
          <a:blip r:embed="rId1"/>
          <a:stretch/>
        </p:blipFill>
        <p:spPr>
          <a:xfrm>
            <a:off x="4146480" y="2057400"/>
            <a:ext cx="4858920" cy="336924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630000" y="2553480"/>
            <a:ext cx="2948760" cy="3315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on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-&gt; Run ‘PythonWordCount’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-&gt; Run…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will show in the console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30000" y="457200"/>
            <a:ext cx="8220600" cy="974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 Program in shell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1940760" y="2971800"/>
            <a:ext cx="4953960" cy="289692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630000" y="1604520"/>
            <a:ext cx="8220600" cy="4264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Terminal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the following command: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&lt;path to PythonWordCount.py&gt; &lt;path to test.txt&gt;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Learning Outcomes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Upon completion of this lesson, students will be able to: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Pycharm IDE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Anaconda distribution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a python program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IDE Setup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IDE like Eclipse/Intellij IDEA/PyCharm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Language Support: Java, Scala, Python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Maven/SBT plugins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use SBT or Maven for Scala/Java project.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for SBT setup in IntelliJ Idea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www.jetbrains.com/help/idea/creating-and-running-your-scala-application.html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for Maven setup in intellij idea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www.jetbrains.com/help/idea/maven.html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spark supports java 8+ and Scala 2.11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Download and Install PyCharm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PyCharm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https://www.jetbrains.com/pycharm/download/#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section=mac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https://www.jetbrains.com/pycharm/download/#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section=linux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Unzip downloaded file and install it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process as Intellij IDEA (shown in Hadoop installation guide)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5"/>
          <a:stretch/>
        </p:blipFill>
        <p:spPr>
          <a:xfrm>
            <a:off x="1081080" y="4655160"/>
            <a:ext cx="6981480" cy="390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Anaconda Installation Guide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Anaconda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https://www.anaconda.com/download/#macos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https://www.anaconda.com/download/#linux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Pyspark supports Python 2.7+/3.4+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Anaconda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at the end of installation, let anaconda modify your PATH variable by adding anaconda path in front of your PATH variable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Anaconda Installation Guide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1257120" y="2171160"/>
            <a:ext cx="5787000" cy="1147320"/>
          </a:xfrm>
          <a:prstGeom prst="rect">
            <a:avLst/>
          </a:prstGeom>
          <a:ln>
            <a:noFill/>
          </a:ln>
        </p:spPr>
      </p:pic>
      <p:pic>
        <p:nvPicPr>
          <p:cNvPr id="142" name="Picture 7" descr=""/>
          <p:cNvPicPr/>
          <p:nvPr/>
        </p:nvPicPr>
        <p:blipFill>
          <a:blip r:embed="rId2"/>
          <a:stretch/>
        </p:blipFill>
        <p:spPr>
          <a:xfrm>
            <a:off x="1257120" y="3836880"/>
            <a:ext cx="6124320" cy="209160"/>
          </a:xfrm>
          <a:prstGeom prst="rect">
            <a:avLst/>
          </a:prstGeom>
          <a:ln>
            <a:noFill/>
          </a:ln>
        </p:spPr>
      </p:pic>
      <p:pic>
        <p:nvPicPr>
          <p:cNvPr id="143" name="Picture 8" descr=""/>
          <p:cNvPicPr/>
          <p:nvPr/>
        </p:nvPicPr>
        <p:blipFill>
          <a:blip r:embed="rId3"/>
          <a:stretch/>
        </p:blipFill>
        <p:spPr>
          <a:xfrm>
            <a:off x="1114560" y="4683240"/>
            <a:ext cx="691488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PyCharm and python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 current terminal and re-open a new terminal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following command to check current python version: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–version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PySpark has been merged into repository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use pyspark only, simply install it using following command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Picture 5" descr=""/>
          <p:cNvPicPr/>
          <p:nvPr/>
        </p:nvPicPr>
        <p:blipFill>
          <a:blip r:embed="rId1"/>
          <a:stretch/>
        </p:blipFill>
        <p:spPr>
          <a:xfrm>
            <a:off x="1114560" y="3184560"/>
            <a:ext cx="6914880" cy="561600"/>
          </a:xfrm>
          <a:prstGeom prst="rect">
            <a:avLst/>
          </a:prstGeom>
          <a:ln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2"/>
          <a:stretch/>
        </p:blipFill>
        <p:spPr>
          <a:xfrm>
            <a:off x="1088640" y="5210640"/>
            <a:ext cx="4971600" cy="4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 PyCharm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open PyCharm, type the following command in terminal: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1088640" y="2804400"/>
            <a:ext cx="6333840" cy="266400"/>
          </a:xfrm>
          <a:prstGeom prst="rect">
            <a:avLst/>
          </a:prstGeom>
          <a:ln>
            <a:noFill/>
          </a:ln>
        </p:spPr>
      </p:pic>
      <p:pic>
        <p:nvPicPr>
          <p:cNvPr id="151" name="Picture 5" descr=""/>
          <p:cNvPicPr/>
          <p:nvPr/>
        </p:nvPicPr>
        <p:blipFill>
          <a:blip r:embed="rId2"/>
          <a:stretch/>
        </p:blipFill>
        <p:spPr>
          <a:xfrm>
            <a:off x="1088640" y="3154320"/>
            <a:ext cx="6743520" cy="4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a Project in PyCharm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project in PyCharm and select anaconda python interpreter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465560" y="2398320"/>
            <a:ext cx="6212880" cy="39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2225</TotalTime>
  <Application>LibreOffice/5.1.6.2$Linux_X86_64 LibreOffice_project/10m0$Build-2</Application>
  <Words>362</Words>
  <Paragraphs>79</Paragraphs>
  <Company>University of California at Davis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2016-07-03T20:12:42Z</dcterms:created>
  <dc:creator>Matt Bishop</dc:creator>
  <dc:description/>
  <dc:language>en-US</dc:language>
  <cp:lastModifiedBy/>
  <cp:lastPrinted>2016-07-18T16:40:10Z</cp:lastPrinted>
  <dcterms:modified xsi:type="dcterms:W3CDTF">2019-03-06T10:36:07Z</dcterms:modified>
  <cp:revision>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California at Davis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