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329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87" r:id="rId17"/>
    <p:sldId id="271" r:id="rId18"/>
    <p:sldId id="272" r:id="rId19"/>
    <p:sldId id="273" r:id="rId20"/>
    <p:sldId id="270" r:id="rId21"/>
    <p:sldId id="330" r:id="rId22"/>
    <p:sldId id="285" r:id="rId23"/>
    <p:sldId id="274" r:id="rId24"/>
    <p:sldId id="299" r:id="rId25"/>
    <p:sldId id="300" r:id="rId26"/>
    <p:sldId id="301" r:id="rId27"/>
    <p:sldId id="275" r:id="rId28"/>
    <p:sldId id="276" r:id="rId29"/>
    <p:sldId id="296" r:id="rId30"/>
    <p:sldId id="334" r:id="rId31"/>
    <p:sldId id="297" r:id="rId32"/>
    <p:sldId id="298" r:id="rId33"/>
    <p:sldId id="302" r:id="rId34"/>
    <p:sldId id="332" r:id="rId35"/>
    <p:sldId id="303" r:id="rId36"/>
    <p:sldId id="304" r:id="rId37"/>
    <p:sldId id="305" r:id="rId38"/>
    <p:sldId id="331" r:id="rId39"/>
    <p:sldId id="306" r:id="rId40"/>
    <p:sldId id="307" r:id="rId41"/>
    <p:sldId id="333" r:id="rId42"/>
    <p:sldId id="293" r:id="rId43"/>
    <p:sldId id="294" r:id="rId44"/>
    <p:sldId id="280" r:id="rId45"/>
    <p:sldId id="282" r:id="rId46"/>
    <p:sldId id="291" r:id="rId47"/>
    <p:sldId id="292" r:id="rId48"/>
    <p:sldId id="286" r:id="rId49"/>
    <p:sldId id="308" r:id="rId50"/>
    <p:sldId id="309" r:id="rId51"/>
    <p:sldId id="311" r:id="rId52"/>
    <p:sldId id="335" r:id="rId53"/>
    <p:sldId id="312" r:id="rId54"/>
    <p:sldId id="336" r:id="rId55"/>
    <p:sldId id="313" r:id="rId56"/>
    <p:sldId id="337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5" r:id="rId65"/>
    <p:sldId id="328" r:id="rId66"/>
    <p:sldId id="323" r:id="rId67"/>
    <p:sldId id="326" r:id="rId68"/>
    <p:sldId id="324" r:id="rId69"/>
    <p:sldId id="321" r:id="rId70"/>
    <p:sldId id="322" r:id="rId71"/>
    <p:sldId id="327" r:id="rId7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FF66"/>
    <a:srgbClr val="007E3A"/>
    <a:srgbClr val="CE5A08"/>
    <a:srgbClr val="CD5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 autoAdjust="0"/>
    <p:restoredTop sz="94712" autoAdjust="0"/>
  </p:normalViewPr>
  <p:slideViewPr>
    <p:cSldViewPr snapToGrid="0">
      <p:cViewPr varScale="1">
        <p:scale>
          <a:sx n="102" d="100"/>
          <a:sy n="102" d="100"/>
        </p:scale>
        <p:origin x="14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Relationship Id="rId3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Relationship Id="rId3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9.emf"/><Relationship Id="rId5" Type="http://schemas.openxmlformats.org/officeDocument/2006/relationships/image" Target="../media/image50.wmf"/><Relationship Id="rId6" Type="http://schemas.openxmlformats.org/officeDocument/2006/relationships/image" Target="../media/image51.wmf"/><Relationship Id="rId7" Type="http://schemas.openxmlformats.org/officeDocument/2006/relationships/image" Target="../media/image52.wmf"/><Relationship Id="rId8" Type="http://schemas.openxmlformats.org/officeDocument/2006/relationships/image" Target="../media/image53.wmf"/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1" Type="http://schemas.openxmlformats.org/officeDocument/2006/relationships/image" Target="../media/image15.emf"/><Relationship Id="rId2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55" cy="479726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71" y="1"/>
            <a:ext cx="3170255" cy="479726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F5381A57-6C1B-4E57-812E-FB3312977A33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6" y="4559901"/>
            <a:ext cx="5851490" cy="4320875"/>
          </a:xfrm>
          <a:prstGeom prst="rect">
            <a:avLst/>
          </a:prstGeom>
        </p:spPr>
        <p:txBody>
          <a:bodyPr vert="horz" lIns="96350" tIns="48175" rIns="96350" bIns="481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803"/>
            <a:ext cx="3170255" cy="479726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71" y="9119803"/>
            <a:ext cx="3170255" cy="479726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FCBF4BC-861B-4C4E-A84A-914B5F55D0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F7E474-042F-4666-9FE2-47145F624A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F7E474-042F-4666-9FE2-47145F624A7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F7E474-042F-4666-9FE2-47145F624A7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F7E474-042F-4666-9FE2-47145F624A7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F7E474-042F-4666-9FE2-47145F624A7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x</a:t>
            </a:r>
            <a:r>
              <a:rPr lang="en-US" baseline="0" dirty="0" smtClean="0"/>
              <a:t> is a Giraffe?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53DB-4BAB-4427-8440-BB348EE001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24600" y="6508750"/>
            <a:ext cx="685800" cy="349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86800" y="6508750"/>
            <a:ext cx="457200" cy="349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University of Texas at Dallas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91453" y="6463268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Jorge Cobb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53DB-4BAB-4427-8440-BB348EE001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FC54-AFB1-40EB-9537-B0384082D029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2.wmf"/><Relationship Id="rId10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19.w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20.wmf"/><Relationship Id="rId16" Type="http://schemas.openxmlformats.org/officeDocument/2006/relationships/oleObject" Target="../embeddings/oleObject20.bin"/><Relationship Id="rId17" Type="http://schemas.openxmlformats.org/officeDocument/2006/relationships/image" Target="../media/image21.wmf"/><Relationship Id="rId18" Type="http://schemas.openxmlformats.org/officeDocument/2006/relationships/oleObject" Target="../embeddings/oleObject21.bin"/><Relationship Id="rId19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0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36.w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39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8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39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0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4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oleObject" Target="../embeddings/oleObject51.bin"/><Relationship Id="rId13" Type="http://schemas.openxmlformats.org/officeDocument/2006/relationships/image" Target="../media/image50.wmf"/><Relationship Id="rId14" Type="http://schemas.openxmlformats.org/officeDocument/2006/relationships/oleObject" Target="../embeddings/oleObject52.bin"/><Relationship Id="rId15" Type="http://schemas.openxmlformats.org/officeDocument/2006/relationships/image" Target="../media/image51.wmf"/><Relationship Id="rId16" Type="http://schemas.openxmlformats.org/officeDocument/2006/relationships/oleObject" Target="../embeddings/oleObject53.bin"/><Relationship Id="rId17" Type="http://schemas.openxmlformats.org/officeDocument/2006/relationships/image" Target="../media/image52.wmf"/><Relationship Id="rId18" Type="http://schemas.openxmlformats.org/officeDocument/2006/relationships/oleObject" Target="../embeddings/oleObject54.bin"/><Relationship Id="rId19" Type="http://schemas.openxmlformats.org/officeDocument/2006/relationships/image" Target="../media/image53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7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8.emf"/><Relationship Id="rId10" Type="http://schemas.openxmlformats.org/officeDocument/2006/relationships/oleObject" Target="../embeddings/oleObject50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Logic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Example of  a</a:t>
            </a:r>
          </a:p>
          <a:p>
            <a:pPr eaLnBrk="1" hangingPunct="1"/>
            <a:r>
              <a:rPr lang="en-US" dirty="0" smtClean="0"/>
              <a:t>Boolean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29200"/>
          </a:xfrm>
        </p:spPr>
        <p:txBody>
          <a:bodyPr/>
          <a:lstStyle/>
          <a:p>
            <a:r>
              <a:rPr lang="en-US" dirty="0" smtClean="0"/>
              <a:t>The conjunction operator,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, is also known as the “and” operator.</a:t>
            </a:r>
          </a:p>
          <a:p>
            <a:r>
              <a:rPr lang="en-US" dirty="0" smtClean="0"/>
              <a:t>The conjunction of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is written as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p </a:t>
            </a:r>
            <a:r>
              <a:rPr lang="en-US" dirty="0" smtClean="0">
                <a:sym typeface="Symbol"/>
              </a:rPr>
              <a:t></a:t>
            </a:r>
            <a:r>
              <a:rPr lang="en-US" i="1" dirty="0" smtClean="0"/>
              <a:t> 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is read “p and q”</a:t>
            </a:r>
          </a:p>
          <a:p>
            <a:r>
              <a:rPr lang="en-US" dirty="0" smtClean="0"/>
              <a:t>It is true only if both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are true</a:t>
            </a:r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2209800" y="4343400"/>
          <a:ext cx="2895600" cy="1981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 smtClean="0"/>
                        <a:t>p </a:t>
                      </a:r>
                      <a:r>
                        <a:rPr lang="en-US" sz="2000" i="0" dirty="0" smtClean="0">
                          <a:sym typeface="Symbol"/>
                        </a:rPr>
                        <a:t></a:t>
                      </a:r>
                      <a:r>
                        <a:rPr lang="en-US" sz="2000" i="1" dirty="0" smtClean="0"/>
                        <a:t> 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Propositional expression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Let:  </a:t>
            </a:r>
            <a:r>
              <a:rPr lang="en-US" i="1" dirty="0" smtClean="0"/>
              <a:t>b</a:t>
            </a:r>
            <a:r>
              <a:rPr lang="en-US" dirty="0" smtClean="0"/>
              <a:t>  be “the sky is blue”</a:t>
            </a:r>
            <a:br>
              <a:rPr lang="en-US" dirty="0" smtClean="0"/>
            </a:br>
            <a:r>
              <a:rPr lang="en-US" dirty="0" smtClean="0"/>
              <a:t>	   </a:t>
            </a:r>
            <a:r>
              <a:rPr lang="en-US" i="1" dirty="0" smtClean="0"/>
              <a:t>g</a:t>
            </a:r>
            <a:r>
              <a:rPr lang="en-US" dirty="0" smtClean="0"/>
              <a:t> be “the grass is green”</a:t>
            </a:r>
          </a:p>
          <a:p>
            <a:r>
              <a:rPr lang="en-US" dirty="0" smtClean="0"/>
              <a:t>Each of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is obviously true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What about:</a:t>
            </a:r>
          </a:p>
          <a:p>
            <a:pPr lvl="1">
              <a:buNone/>
            </a:pP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Wingdings" pitchFamily="2" charset="2"/>
              </a:rPr>
              <a:t>b</a:t>
            </a:r>
          </a:p>
          <a:p>
            <a:pPr lvl="1">
              <a:buNone/>
            </a:pPr>
            <a:r>
              <a:rPr lang="en-US" i="1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g</a:t>
            </a:r>
          </a:p>
          <a:p>
            <a:pPr lvl="1">
              <a:buNone/>
            </a:pP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i="1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g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truth table to find out</a:t>
            </a:r>
            <a:endParaRPr lang="en-US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609600" y="1143000"/>
          <a:ext cx="7620001" cy="4343400"/>
        </p:xfrm>
        <a:graphic>
          <a:graphicData uri="http://schemas.openxmlformats.org/drawingml/2006/table">
            <a:tbl>
              <a:tblPr/>
              <a:tblGrid>
                <a:gridCol w="1164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83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991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991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991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 smtClean="0"/>
                        <a:t>b </a:t>
                      </a:r>
                      <a:r>
                        <a:rPr lang="en-US" sz="2000" i="0" dirty="0" smtClean="0">
                          <a:sym typeface="Symbol"/>
                        </a:rPr>
                        <a:t></a:t>
                      </a:r>
                      <a:r>
                        <a:rPr lang="en-US" sz="2000" i="1" dirty="0" smtClean="0"/>
                        <a:t> 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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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 (</a:t>
                      </a:r>
                      <a:r>
                        <a:rPr lang="en-US" sz="2000" i="1" dirty="0" smtClean="0"/>
                        <a:t>b </a:t>
                      </a:r>
                      <a:r>
                        <a:rPr lang="en-US" sz="2000" i="0" dirty="0" smtClean="0">
                          <a:sym typeface="Symbol"/>
                        </a:rPr>
                        <a:t></a:t>
                      </a:r>
                      <a:r>
                        <a:rPr lang="en-US" sz="2000" i="1" dirty="0" smtClean="0"/>
                        <a:t> 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5638800"/>
            <a:ext cx="73990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i="1" dirty="0" smtClean="0">
                <a:sym typeface="Symbol"/>
              </a:rPr>
              <a:t></a:t>
            </a:r>
            <a:r>
              <a:rPr lang="en-US" sz="2000" i="1" dirty="0" smtClean="0"/>
              <a:t>b </a:t>
            </a:r>
            <a:r>
              <a:rPr lang="en-US" sz="2000" dirty="0" smtClean="0">
                <a:sym typeface="Symbol"/>
              </a:rPr>
              <a:t> (</a:t>
            </a:r>
            <a:r>
              <a:rPr lang="en-US" sz="2000" i="1" dirty="0" smtClean="0"/>
              <a:t>b </a:t>
            </a:r>
            <a:r>
              <a:rPr lang="en-US" sz="2000" dirty="0" smtClean="0">
                <a:sym typeface="Symbol"/>
              </a:rPr>
              <a:t></a:t>
            </a:r>
            <a:r>
              <a:rPr lang="en-US" sz="2000" i="1" dirty="0" smtClean="0"/>
              <a:t> g</a:t>
            </a:r>
            <a:r>
              <a:rPr lang="en-US" sz="2000" dirty="0" smtClean="0"/>
              <a:t>) is a </a:t>
            </a:r>
            <a:r>
              <a:rPr lang="en-US" sz="2000" b="1" dirty="0" smtClean="0">
                <a:solidFill>
                  <a:srgbClr val="FF0000"/>
                </a:solidFill>
              </a:rPr>
              <a:t>fallacy</a:t>
            </a:r>
            <a:r>
              <a:rPr lang="en-US" sz="2000" dirty="0" smtClean="0"/>
              <a:t> (always false regardless of values of variables)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dirty="0" smtClean="0"/>
              <a:t>“real life” is in bold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Disjunction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276600"/>
          </a:xfrm>
        </p:spPr>
        <p:txBody>
          <a:bodyPr/>
          <a:lstStyle/>
          <a:p>
            <a:r>
              <a:rPr lang="en-US" dirty="0" smtClean="0"/>
              <a:t>The disjunction operator,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, is also known as the “or” operator.</a:t>
            </a:r>
          </a:p>
          <a:p>
            <a:r>
              <a:rPr lang="en-US" dirty="0" smtClean="0"/>
              <a:t>The disjunction of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is written as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i="1" dirty="0" smtClean="0"/>
              <a:t> 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is read “</a:t>
            </a:r>
            <a:r>
              <a:rPr lang="en-US" i="1" dirty="0" smtClean="0"/>
              <a:t>p</a:t>
            </a:r>
            <a:r>
              <a:rPr lang="en-US" dirty="0" smtClean="0"/>
              <a:t> or </a:t>
            </a:r>
            <a:r>
              <a:rPr lang="en-US" i="1" dirty="0" smtClean="0"/>
              <a:t>q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is true if either </a:t>
            </a:r>
            <a:r>
              <a:rPr lang="en-US" i="1" dirty="0" smtClean="0"/>
              <a:t>p</a:t>
            </a:r>
            <a:r>
              <a:rPr lang="en-US" dirty="0" smtClean="0"/>
              <a:t> is true or </a:t>
            </a:r>
            <a:r>
              <a:rPr lang="en-US" i="1" dirty="0" smtClean="0"/>
              <a:t>q</a:t>
            </a:r>
            <a:r>
              <a:rPr lang="en-US" dirty="0" smtClean="0"/>
              <a:t> is true</a:t>
            </a:r>
          </a:p>
          <a:p>
            <a:endParaRPr lang="en-US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2209800" y="4343400"/>
          <a:ext cx="2895600" cy="1981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 smtClean="0"/>
                        <a:t>p </a:t>
                      </a:r>
                      <a:r>
                        <a:rPr lang="en-US" sz="2000" dirty="0" smtClean="0">
                          <a:sym typeface="Symbol"/>
                        </a:rPr>
                        <a:t></a:t>
                      </a:r>
                      <a:r>
                        <a:rPr lang="en-US" sz="2000" i="1" dirty="0" smtClean="0"/>
                        <a:t> 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609600" y="1371600"/>
          <a:ext cx="7924802" cy="3870960"/>
        </p:xfrm>
        <a:graphic>
          <a:graphicData uri="http://schemas.openxmlformats.org/drawingml/2006/table">
            <a:tbl>
              <a:tblPr/>
              <a:tblGrid>
                <a:gridCol w="1210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06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11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11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11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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</a:t>
                      </a:r>
                      <a:r>
                        <a:rPr lang="en-US" sz="2000" i="1" dirty="0" smtClean="0"/>
                        <a:t>b </a:t>
                      </a:r>
                      <a:r>
                        <a:rPr lang="en-US" sz="2000" i="0" dirty="0" smtClean="0">
                          <a:sym typeface="Symbol"/>
                        </a:rPr>
                        <a:t></a:t>
                      </a:r>
                      <a:r>
                        <a:rPr lang="en-US" sz="2000" i="1" dirty="0" smtClean="0"/>
                        <a:t> 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g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 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</a:t>
                      </a:r>
                      <a:r>
                        <a:rPr lang="en-US" sz="2000" i="1" dirty="0" smtClean="0"/>
                        <a:t>b </a:t>
                      </a:r>
                      <a:r>
                        <a:rPr lang="en-US" sz="2000" i="0" dirty="0" smtClean="0">
                          <a:sym typeface="Symbol"/>
                        </a:rPr>
                        <a:t></a:t>
                      </a:r>
                      <a:r>
                        <a:rPr lang="en-US" sz="2000" i="1" dirty="0" smtClean="0"/>
                        <a:t> 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5562600"/>
          <a:ext cx="79470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4" imgW="3022560" imgH="215640" progId="Equation.3">
                  <p:embed/>
                </p:oleObj>
              </mc:Choice>
              <mc:Fallback>
                <p:oleObj name="Equation" r:id="rId4" imgW="30225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79470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of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</a:t>
            </a:r>
            <a:r>
              <a:rPr lang="en-US" sz="2800" dirty="0" smtClean="0"/>
              <a:t>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where 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are propositional expressions, means “for all possible values that can be assigned to the variables in 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both expressions yield the same value.”</a:t>
            </a:r>
          </a:p>
          <a:p>
            <a:endParaRPr lang="en-US" sz="2800" dirty="0" smtClean="0"/>
          </a:p>
          <a:p>
            <a:r>
              <a:rPr lang="en-US" sz="2800" dirty="0" smtClean="0"/>
              <a:t>Basically, </a:t>
            </a:r>
            <a:r>
              <a:rPr lang="en-US" sz="2800" dirty="0" smtClean="0">
                <a:sym typeface="Symbol"/>
              </a:rPr>
              <a:t></a:t>
            </a:r>
            <a:r>
              <a:rPr lang="en-US" sz="2800" dirty="0" smtClean="0"/>
              <a:t> is the same as =, except that it is applied to propositional expressions, rather than numbers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(examples follow)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smtClean="0">
                <a:sym typeface="Symbol"/>
              </a:rPr>
              <a:t>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F </a:t>
            </a:r>
            <a:br>
              <a:rPr lang="en-US" dirty="0" smtClean="0"/>
            </a:br>
            <a:r>
              <a:rPr lang="en-US" dirty="0" smtClean="0"/>
              <a:t>because, regardless of the value of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</a:t>
            </a:r>
            <a:r>
              <a:rPr lang="en-US" i="1" dirty="0" smtClean="0"/>
              <a:t>p </a:t>
            </a:r>
            <a:r>
              <a:rPr lang="en-US" dirty="0" smtClean="0"/>
              <a:t>is false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T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T </a:t>
            </a:r>
            <a:br>
              <a:rPr lang="en-US" dirty="0" smtClean="0"/>
            </a:br>
            <a:r>
              <a:rPr lang="en-US" dirty="0" smtClean="0"/>
              <a:t>because, regardless of the value of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T yields the value T.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i="1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T)</a:t>
            </a:r>
            <a:br>
              <a:rPr lang="en-US" dirty="0" smtClean="0"/>
            </a:br>
            <a:r>
              <a:rPr lang="en-US" dirty="0" smtClean="0"/>
              <a:t>why?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A7247-DB8B-428D-B82A-157592432F45}" type="slidenum">
              <a:rPr lang="en-US"/>
              <a:pPr/>
              <a:t>17</a:t>
            </a:fld>
            <a:endParaRPr lang="en-US"/>
          </a:p>
        </p:txBody>
      </p:sp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Logical equivalences (algebraic laws)</a:t>
            </a:r>
          </a:p>
        </p:txBody>
      </p:sp>
      <p:graphicFrame>
        <p:nvGraphicFramePr>
          <p:cNvPr id="15404" name="Group 44"/>
          <p:cNvGraphicFramePr>
            <a:graphicFrameLocks noGrp="1"/>
          </p:cNvGraphicFramePr>
          <p:nvPr/>
        </p:nvGraphicFramePr>
        <p:xfrm>
          <a:off x="1295400" y="1066800"/>
          <a:ext cx="6629400" cy="5105400"/>
        </p:xfrm>
        <a:graphic>
          <a:graphicData uri="http://schemas.openxmlformats.org/drawingml/2006/table">
            <a:tbl>
              <a:tblPr/>
              <a:tblGrid>
                <a:gridCol w="3314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3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Equivalence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1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Identity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1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Domination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5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Idempotent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Double negation law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01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Commutative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170" name="Object 29"/>
          <p:cNvGraphicFramePr>
            <a:graphicFrameLocks noChangeAspect="1"/>
          </p:cNvGraphicFramePr>
          <p:nvPr/>
        </p:nvGraphicFramePr>
        <p:xfrm>
          <a:off x="2133600" y="1600200"/>
          <a:ext cx="1219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5" name="Equation" r:id="rId4" imgW="660240" imgH="431640" progId="Equation.3">
                  <p:embed/>
                </p:oleObj>
              </mc:Choice>
              <mc:Fallback>
                <p:oleObj name="Equation" r:id="rId4" imgW="66024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12192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8"/>
          <p:cNvGraphicFramePr>
            <a:graphicFrameLocks noChangeAspect="1"/>
          </p:cNvGraphicFramePr>
          <p:nvPr/>
        </p:nvGraphicFramePr>
        <p:xfrm>
          <a:off x="2133600" y="2590800"/>
          <a:ext cx="12430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name="Equation" r:id="rId6" imgW="672840" imgH="431640" progId="Equation.3">
                  <p:embed/>
                </p:oleObj>
              </mc:Choice>
              <mc:Fallback>
                <p:oleObj name="Equation" r:id="rId6" imgW="67284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90800"/>
                        <a:ext cx="124301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39"/>
          <p:cNvGraphicFramePr>
            <a:graphicFrameLocks noChangeAspect="1"/>
          </p:cNvGraphicFramePr>
          <p:nvPr/>
        </p:nvGraphicFramePr>
        <p:xfrm>
          <a:off x="2133600" y="3733800"/>
          <a:ext cx="11953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name="Equation" r:id="rId8" imgW="647640" imgH="406080" progId="Equation.3">
                  <p:embed/>
                </p:oleObj>
              </mc:Choice>
              <mc:Fallback>
                <p:oleObj name="Equation" r:id="rId8" imgW="647640" imgH="4060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119538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2"/>
          <p:cNvGraphicFramePr>
            <a:graphicFrameLocks noChangeAspect="1"/>
          </p:cNvGraphicFramePr>
          <p:nvPr/>
        </p:nvGraphicFramePr>
        <p:xfrm>
          <a:off x="2133600" y="4706937"/>
          <a:ext cx="12652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8" name="Equation" r:id="rId10" imgW="685800" imgH="215640" progId="Equation.3">
                  <p:embed/>
                </p:oleObj>
              </mc:Choice>
              <mc:Fallback>
                <p:oleObj name="Equation" r:id="rId10" imgW="685800" imgH="2156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06937"/>
                        <a:ext cx="126523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3"/>
          <p:cNvGraphicFramePr>
            <a:graphicFrameLocks noChangeAspect="1"/>
          </p:cNvGraphicFramePr>
          <p:nvPr/>
        </p:nvGraphicFramePr>
        <p:xfrm>
          <a:off x="2133600" y="5334000"/>
          <a:ext cx="15700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9" name="Equation" r:id="rId12" imgW="850680" imgH="406080" progId="Equation.3">
                  <p:embed/>
                </p:oleObj>
              </mc:Choice>
              <mc:Fallback>
                <p:oleObj name="Equation" r:id="rId12" imgW="850680" imgH="4060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0"/>
                        <a:ext cx="1570038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76223-C198-4F28-9FFE-2D2B1EA57F2F}" type="slidenum">
              <a:rPr lang="en-US"/>
              <a:pPr/>
              <a:t>18</a:t>
            </a:fld>
            <a:endParaRPr lang="en-US"/>
          </a:p>
        </p:txBody>
      </p:sp>
      <p:sp>
        <p:nvSpPr>
          <p:cNvPr id="820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Logical equivalences </a:t>
            </a:r>
            <a:r>
              <a:rPr lang="en-US" sz="3600" dirty="0" smtClean="0"/>
              <a:t>(continued</a:t>
            </a:r>
            <a:r>
              <a:rPr lang="mr-IN" sz="3600" dirty="0" smtClean="0"/>
              <a:t>…</a:t>
            </a:r>
            <a:r>
              <a:rPr lang="en-US" sz="3600" dirty="0" smtClean="0"/>
              <a:t>)</a:t>
            </a:r>
            <a:endParaRPr lang="en-US" dirty="0" smtClean="0"/>
          </a:p>
        </p:txBody>
      </p:sp>
      <p:graphicFrame>
        <p:nvGraphicFramePr>
          <p:cNvPr id="18467" name="Group 35"/>
          <p:cNvGraphicFramePr>
            <a:graphicFrameLocks noGrp="1"/>
          </p:cNvGraphicFramePr>
          <p:nvPr/>
        </p:nvGraphicFramePr>
        <p:xfrm>
          <a:off x="1371600" y="1295400"/>
          <a:ext cx="6096000" cy="4892040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Equivalence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Associative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Distributive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 Morgan’s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Absorption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Negation 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194" name="Object 32"/>
          <p:cNvGraphicFramePr>
            <a:graphicFrameLocks noChangeAspect="1"/>
          </p:cNvGraphicFramePr>
          <p:nvPr/>
        </p:nvGraphicFramePr>
        <p:xfrm>
          <a:off x="1517650" y="1752600"/>
          <a:ext cx="26733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9" name="Equation" r:id="rId4" imgW="1447560" imgH="431640" progId="Equation.3">
                  <p:embed/>
                </p:oleObj>
              </mc:Choice>
              <mc:Fallback>
                <p:oleObj name="Equation" r:id="rId4" imgW="1447560" imgH="431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752600"/>
                        <a:ext cx="26733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3"/>
          <p:cNvGraphicFramePr>
            <a:graphicFrameLocks noChangeAspect="1"/>
          </p:cNvGraphicFramePr>
          <p:nvPr/>
        </p:nvGraphicFramePr>
        <p:xfrm>
          <a:off x="1593850" y="2708275"/>
          <a:ext cx="32829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0" name="Equation" r:id="rId6" imgW="1777680" imgH="431640" progId="Equation.3">
                  <p:embed/>
                </p:oleObj>
              </mc:Choice>
              <mc:Fallback>
                <p:oleObj name="Equation" r:id="rId6" imgW="177768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708275"/>
                        <a:ext cx="32829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36"/>
          <p:cNvGraphicFramePr>
            <a:graphicFrameLocks noChangeAspect="1"/>
          </p:cNvGraphicFramePr>
          <p:nvPr/>
        </p:nvGraphicFramePr>
        <p:xfrm>
          <a:off x="1447800" y="3622675"/>
          <a:ext cx="2743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1" name="Equation" r:id="rId8" imgW="1231560" imgH="431640" progId="Equation.3">
                  <p:embed/>
                </p:oleObj>
              </mc:Choice>
              <mc:Fallback>
                <p:oleObj name="Equation" r:id="rId8" imgW="1231560" imgH="431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22675"/>
                        <a:ext cx="27432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7"/>
          <p:cNvGraphicFramePr>
            <a:graphicFrameLocks noChangeAspect="1"/>
          </p:cNvGraphicFramePr>
          <p:nvPr/>
        </p:nvGraphicFramePr>
        <p:xfrm>
          <a:off x="1676400" y="4495800"/>
          <a:ext cx="21209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2" name="Equation" r:id="rId10" imgW="952200" imgH="431640" progId="Equation.3">
                  <p:embed/>
                </p:oleObj>
              </mc:Choice>
              <mc:Fallback>
                <p:oleObj name="Equation" r:id="rId10" imgW="95220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21209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8"/>
          <p:cNvGraphicFramePr>
            <a:graphicFrameLocks noChangeAspect="1"/>
          </p:cNvGraphicFramePr>
          <p:nvPr/>
        </p:nvGraphicFramePr>
        <p:xfrm>
          <a:off x="1600200" y="5257800"/>
          <a:ext cx="16684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3" name="Equation" r:id="rId12" imgW="749160" imgH="431640" progId="Equation.3">
                  <p:embed/>
                </p:oleObj>
              </mc:Choice>
              <mc:Fallback>
                <p:oleObj name="Equation" r:id="rId12" imgW="74916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1668463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2DCAC2-97C3-44B3-934C-6EA49FF9CA8B}" type="slidenum">
              <a:rPr lang="en-US"/>
              <a:pPr/>
              <a:t>19</a:t>
            </a:fld>
            <a:endParaRPr lang="en-US"/>
          </a:p>
        </p:txBody>
      </p:sp>
      <p:sp>
        <p:nvSpPr>
          <p:cNvPr id="9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Distributive Rule </a:t>
            </a:r>
          </a:p>
        </p:txBody>
      </p:sp>
      <p:sp>
        <p:nvSpPr>
          <p:cNvPr id="9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Note where the parentheses are in this rule.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193996"/>
              </p:ext>
            </p:extLst>
          </p:nvPr>
        </p:nvGraphicFramePr>
        <p:xfrm>
          <a:off x="1716088" y="2368550"/>
          <a:ext cx="304958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" name="Equation" r:id="rId4" imgW="1651000" imgH="508000" progId="Equation.3">
                  <p:embed/>
                </p:oleObj>
              </mc:Choice>
              <mc:Fallback>
                <p:oleObj name="Equation" r:id="rId4" imgW="16510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2368550"/>
                        <a:ext cx="3049587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600200" y="3582988"/>
          <a:ext cx="2743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" name="Equation" r:id="rId6" imgW="1447560" imgH="215640" progId="Equation.3">
                  <p:embed/>
                </p:oleObj>
              </mc:Choice>
              <mc:Fallback>
                <p:oleObj name="Equation" r:id="rId6" imgW="14475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2988"/>
                        <a:ext cx="27432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676400" y="4800600"/>
          <a:ext cx="1492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0" name="Equation" r:id="rId8" imgW="787320" imgH="215640" progId="Equation.3">
                  <p:embed/>
                </p:oleObj>
              </mc:Choice>
              <mc:Fallback>
                <p:oleObj name="Equation" r:id="rId8" imgW="7873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14922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600200" y="5457825"/>
          <a:ext cx="19732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1" name="Equation" r:id="rId10" imgW="1041120" imgH="203040" progId="Equation.3">
                  <p:embed/>
                </p:oleObj>
              </mc:Choice>
              <mc:Fallback>
                <p:oleObj name="Equation" r:id="rId10" imgW="10411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57825"/>
                        <a:ext cx="1973263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3670300" y="5557838"/>
          <a:ext cx="239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2" name="Equation" r:id="rId12" imgW="126720" imgH="114120" progId="Equation.3">
                  <p:embed/>
                </p:oleObj>
              </mc:Choice>
              <mc:Fallback>
                <p:oleObj name="Equation" r:id="rId12" imgW="126720" imgH="114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5557838"/>
                        <a:ext cx="239713" cy="21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4038600" y="5457825"/>
          <a:ext cx="18526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3" name="Equation" r:id="rId14" imgW="977760" imgH="215640" progId="Equation.3">
                  <p:embed/>
                </p:oleObj>
              </mc:Choice>
              <mc:Fallback>
                <p:oleObj name="Equation" r:id="rId14" imgW="97776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57825"/>
                        <a:ext cx="185261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676400" y="4191000"/>
          <a:ext cx="14906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4" name="Equation" r:id="rId16" imgW="787320" imgH="215640" progId="Equation.3">
                  <p:embed/>
                </p:oleObj>
              </mc:Choice>
              <mc:Fallback>
                <p:oleObj name="Equation" r:id="rId16" imgW="78732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149066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200400" y="4191000"/>
          <a:ext cx="19732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5" name="Equation" r:id="rId18" imgW="1041120" imgH="203040" progId="Equation.3">
                  <p:embed/>
                </p:oleObj>
              </mc:Choice>
              <mc:Fallback>
                <p:oleObj name="Equation" r:id="rId18" imgW="104112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0"/>
                        <a:ext cx="19732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3276600" y="4800600"/>
          <a:ext cx="18526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6" name="Equation" r:id="rId19" imgW="977760" imgH="215640" progId="Equation.3">
                  <p:embed/>
                </p:oleObj>
              </mc:Choice>
              <mc:Fallback>
                <p:oleObj name="Equation" r:id="rId19" imgW="97776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00600"/>
                        <a:ext cx="185261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 rot="5400000">
            <a:off x="2857500" y="3736274"/>
            <a:ext cx="2286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695700" y="5600700"/>
            <a:ext cx="2286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5486400"/>
            <a:ext cx="203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p = T, r = 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know about algebra in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dirty="0" smtClean="0"/>
              <a:t>                 ,  where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, are variables whose values come from some set: the real-numbers.</a:t>
            </a:r>
          </a:p>
          <a:p>
            <a:pPr lvl="1"/>
            <a:r>
              <a:rPr lang="en-US" dirty="0" smtClean="0"/>
              <a:t>+, -, *, /, ^, etc., are operators on these variables</a:t>
            </a:r>
          </a:p>
          <a:p>
            <a:pPr lvl="1"/>
            <a:r>
              <a:rPr lang="en-US" dirty="0" smtClean="0"/>
              <a:t>the result of the expression is also a real number.</a:t>
            </a:r>
          </a:p>
          <a:p>
            <a:r>
              <a:rPr lang="en-US" dirty="0" smtClean="0"/>
              <a:t>We sometimes can show that one expression is the same (equal value) as another for all values of the variables … </a:t>
            </a:r>
          </a:p>
          <a:p>
            <a:pPr lvl="1"/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1295400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4" imgW="482400" imgH="241200" progId="Equation.3">
                  <p:embed/>
                </p:oleObj>
              </mc:Choice>
              <mc:Fallback>
                <p:oleObj name="Equation" r:id="rId4" imgW="4824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1524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057400" y="5486400"/>
          <a:ext cx="449262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6" imgW="1422360" imgH="241200" progId="Equation.3">
                  <p:embed/>
                </p:oleObj>
              </mc:Choice>
              <mc:Fallback>
                <p:oleObj name="Equation" r:id="rId6" imgW="14223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86400"/>
                        <a:ext cx="449262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implication operator, </a:t>
            </a:r>
            <a:r>
              <a:rPr lang="en-US" dirty="0" smtClean="0">
                <a:sym typeface="Symbol"/>
              </a:rPr>
              <a:t>, is as follows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		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  </a:t>
            </a:r>
            <a:r>
              <a:rPr lang="en-US" i="1" dirty="0" smtClean="0">
                <a:sym typeface="Symbol"/>
              </a:rPr>
              <a:t>q</a:t>
            </a:r>
          </a:p>
          <a:p>
            <a:r>
              <a:rPr lang="en-US" dirty="0" smtClean="0">
                <a:sym typeface="Symbol"/>
              </a:rPr>
              <a:t>Truth table:</a:t>
            </a: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Note, it is NOT commutative</a:t>
            </a:r>
          </a:p>
        </p:txBody>
      </p:sp>
      <p:graphicFrame>
        <p:nvGraphicFramePr>
          <p:cNvPr id="5" name="Group 87"/>
          <p:cNvGraphicFramePr>
            <a:graphicFrameLocks noGrp="1"/>
          </p:cNvGraphicFramePr>
          <p:nvPr/>
        </p:nvGraphicFramePr>
        <p:xfrm>
          <a:off x="2438400" y="3352800"/>
          <a:ext cx="2895600" cy="1981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 smtClean="0"/>
                        <a:t>p </a:t>
                      </a:r>
                      <a:r>
                        <a:rPr lang="en-US" sz="2000" dirty="0" smtClean="0">
                          <a:sym typeface="Symbol"/>
                        </a:rPr>
                        <a:t></a:t>
                      </a:r>
                      <a:r>
                        <a:rPr lang="en-US" sz="2000" i="1" dirty="0" smtClean="0"/>
                        <a:t> 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(continued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q </a:t>
            </a:r>
            <a:r>
              <a:rPr lang="en-US" dirty="0">
                <a:sym typeface="Wingdings" pitchFamily="2" charset="2"/>
              </a:rPr>
              <a:t>is read “if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then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When </a:t>
            </a:r>
            <a:r>
              <a:rPr lang="en-US" i="1" dirty="0">
                <a:sym typeface="Wingdings" pitchFamily="2" charset="2"/>
              </a:rPr>
              <a:t>p </a:t>
            </a:r>
            <a:r>
              <a:rPr lang="en-US" dirty="0">
                <a:sym typeface="Wingdings" pitchFamily="2" charset="2"/>
              </a:rPr>
              <a:t>is </a:t>
            </a:r>
            <a:r>
              <a:rPr lang="en-US" dirty="0" smtClean="0">
                <a:sym typeface="Wingdings" pitchFamily="2" charset="2"/>
              </a:rPr>
              <a:t>true,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has the same value </a:t>
            </a:r>
            <a:r>
              <a:rPr lang="en-US" smtClean="0">
                <a:sym typeface="Wingdings" pitchFamily="2" charset="2"/>
              </a:rPr>
              <a:t>as q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Note </a:t>
            </a:r>
            <a:r>
              <a:rPr lang="en-US" dirty="0">
                <a:sym typeface="Wingdings" pitchFamily="2" charset="2"/>
              </a:rPr>
              <a:t>that if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is false,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q </a:t>
            </a:r>
            <a:r>
              <a:rPr lang="en-US" dirty="0">
                <a:sym typeface="Wingdings" pitchFamily="2" charset="2"/>
              </a:rPr>
              <a:t>is true irrespective of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= “Dr. Cobb is a faculty member 			in the E. J. School of Engineering”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i="1" dirty="0" smtClean="0"/>
              <a:t>q</a:t>
            </a:r>
            <a:r>
              <a:rPr lang="en-US" dirty="0" smtClean="0"/>
              <a:t> = “Dr. Cobb is a faculty member at UTD”</a:t>
            </a:r>
          </a:p>
          <a:p>
            <a:r>
              <a:rPr lang="en-US" dirty="0" smtClean="0"/>
              <a:t>What is the value of </a:t>
            </a:r>
            <a:r>
              <a:rPr lang="en-US" i="1" dirty="0" smtClean="0"/>
              <a:t>p</a:t>
            </a:r>
            <a:r>
              <a:rPr lang="en-US" dirty="0" smtClean="0"/>
              <a:t>? </a:t>
            </a:r>
          </a:p>
          <a:p>
            <a:r>
              <a:rPr lang="en-US" dirty="0" smtClean="0"/>
              <a:t>What is the value of </a:t>
            </a:r>
            <a:r>
              <a:rPr lang="en-US" i="1" dirty="0" smtClean="0"/>
              <a:t>q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 true or false? </a:t>
            </a:r>
          </a:p>
          <a:p>
            <a:r>
              <a:rPr lang="en-US" dirty="0" smtClean="0">
                <a:sym typeface="Wingdings" pitchFamily="2" charset="2"/>
              </a:rPr>
              <a:t>Is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i="1" dirty="0" smtClean="0">
                <a:sym typeface="Wingdings" pitchFamily="2" charset="2"/>
              </a:rPr>
              <a:t>p </a:t>
            </a:r>
            <a:r>
              <a:rPr lang="en-US" dirty="0" smtClean="0">
                <a:sym typeface="Wingdings" pitchFamily="2" charset="2"/>
              </a:rPr>
              <a:t> true or false? </a:t>
            </a:r>
            <a:endParaRPr lang="en-US" dirty="0" smtClean="0"/>
          </a:p>
          <a:p>
            <a:r>
              <a:rPr lang="en-US" dirty="0" smtClean="0"/>
              <a:t>Repeat  by changing “Dr. Cobb” above by “Dr. </a:t>
            </a:r>
            <a:r>
              <a:rPr lang="en-US" dirty="0" err="1" smtClean="0"/>
              <a:t>Andreescu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Let </a:t>
            </a:r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 = “there is a lion in this room”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Let </a:t>
            </a:r>
            <a:r>
              <a:rPr lang="en-US" i="1" dirty="0" smtClean="0">
                <a:sym typeface="Wingdings" pitchFamily="2" charset="2"/>
              </a:rPr>
              <a:t>q = “</a:t>
            </a:r>
            <a:r>
              <a:rPr lang="en-US" dirty="0" smtClean="0">
                <a:sym typeface="Wingdings" pitchFamily="2" charset="2"/>
              </a:rPr>
              <a:t>Dr. Cobb is a millionaire” 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, is it true or false?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What about </a:t>
            </a:r>
            <a:r>
              <a:rPr lang="en-US" i="1" dirty="0" smtClean="0">
                <a:sym typeface="Wingdings" pitchFamily="2" charset="2"/>
              </a:rPr>
              <a:t>q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i="1" dirty="0" smtClean="0">
                <a:sym typeface="Wingdings" pitchFamily="2" charset="2"/>
              </a:rPr>
              <a:t> p</a:t>
            </a:r>
            <a:r>
              <a:rPr lang="en-US" dirty="0" smtClean="0">
                <a:sym typeface="Wingdings" pitchFamily="2" charset="2"/>
              </a:rPr>
              <a:t>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 smtClean="0"/>
              <a:t>I go to </a:t>
            </a:r>
            <a:r>
              <a:rPr lang="en-US" dirty="0" err="1" smtClean="0"/>
              <a:t>Harry’s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go to the country I will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go shopping.”</a:t>
            </a:r>
          </a:p>
          <a:p>
            <a:r>
              <a:rPr lang="en-US" dirty="0" smtClean="0"/>
              <a:t>Break the assertion into components, look for the logical operators.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 = “go to </a:t>
            </a:r>
            <a:r>
              <a:rPr lang="en-US" dirty="0" err="1" smtClean="0"/>
              <a:t>Harry’s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i="1" dirty="0" smtClean="0"/>
              <a:t>q</a:t>
            </a:r>
            <a:r>
              <a:rPr lang="en-US" dirty="0" smtClean="0"/>
              <a:t> = “go to the country”</a:t>
            </a:r>
            <a:br>
              <a:rPr lang="en-US" dirty="0" smtClean="0"/>
            </a:br>
            <a:r>
              <a:rPr lang="en-US" i="1" dirty="0" smtClean="0"/>
              <a:t>r</a:t>
            </a:r>
            <a:r>
              <a:rPr lang="en-US" dirty="0" smtClean="0"/>
              <a:t> = “go shopping”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(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143000"/>
          <a:ext cx="8229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q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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q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(</a:t>
                      </a:r>
                      <a:r>
                        <a:rPr lang="en-US" dirty="0" smtClean="0">
                          <a:sym typeface="Symbol"/>
                        </a:rPr>
                        <a:t>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i="1" dirty="0" smtClean="0">
                          <a:sym typeface="Wingdings" pitchFamily="2" charset="2"/>
                        </a:rPr>
                        <a:t>r</a:t>
                      </a:r>
                      <a:r>
                        <a:rPr lang="en-US" dirty="0" smtClean="0">
                          <a:sym typeface="Wingdings" pitchFamily="2" charset="2"/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of possible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operator of </a:t>
            </a:r>
            <a:r>
              <a:rPr lang="en-US" i="1" dirty="0" smtClean="0"/>
              <a:t>n</a:t>
            </a:r>
            <a:r>
              <a:rPr lang="en-US" dirty="0" smtClean="0"/>
              <a:t> variables</a:t>
            </a:r>
          </a:p>
          <a:p>
            <a:r>
              <a:rPr lang="en-US" dirty="0" smtClean="0"/>
              <a:t>How many rows are in its truth table?</a:t>
            </a:r>
          </a:p>
          <a:p>
            <a:endParaRPr lang="en-US" dirty="0" smtClean="0"/>
          </a:p>
          <a:p>
            <a:r>
              <a:rPr lang="en-US" dirty="0" smtClean="0"/>
              <a:t>How many different truth tables with </a:t>
            </a:r>
            <a:r>
              <a:rPr lang="en-US" i="1" dirty="0" smtClean="0"/>
              <a:t>x</a:t>
            </a:r>
            <a:r>
              <a:rPr lang="en-US" dirty="0" smtClean="0"/>
              <a:t> rows can there be?</a:t>
            </a:r>
          </a:p>
          <a:p>
            <a:endParaRPr lang="en-US" dirty="0" smtClean="0"/>
          </a:p>
          <a:p>
            <a:r>
              <a:rPr lang="en-US" dirty="0" smtClean="0"/>
              <a:t>Thus, how many different operators with </a:t>
            </a:r>
            <a:r>
              <a:rPr lang="en-US" i="1" dirty="0" smtClean="0"/>
              <a:t>n</a:t>
            </a:r>
            <a:r>
              <a:rPr lang="en-US" dirty="0" smtClean="0"/>
              <a:t> variables can exist?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 on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724400"/>
          </a:xfrm>
        </p:spPr>
        <p:txBody>
          <a:bodyPr/>
          <a:lstStyle/>
          <a:p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q, p </a:t>
            </a:r>
            <a:r>
              <a:rPr lang="en-US" dirty="0" smtClean="0">
                <a:sym typeface="Wingdings" pitchFamily="2" charset="2"/>
              </a:rPr>
              <a:t>is the </a:t>
            </a:r>
            <a:r>
              <a:rPr lang="en-US" i="1" dirty="0" smtClean="0">
                <a:sym typeface="Wingdings" pitchFamily="2" charset="2"/>
              </a:rPr>
              <a:t>antecedent, q</a:t>
            </a:r>
            <a:r>
              <a:rPr lang="en-US" dirty="0" smtClean="0">
                <a:sym typeface="Wingdings" pitchFamily="2" charset="2"/>
              </a:rPr>
              <a:t> is the </a:t>
            </a:r>
            <a:r>
              <a:rPr lang="en-US" i="1" dirty="0" smtClean="0">
                <a:sym typeface="Wingdings" pitchFamily="2" charset="2"/>
              </a:rPr>
              <a:t>consequent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i="1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i="1" dirty="0" smtClean="0">
              <a:sym typeface="Wingdings" pitchFamily="2" charset="2"/>
            </a:endParaRPr>
          </a:p>
          <a:p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 is known as the </a:t>
            </a:r>
            <a:r>
              <a:rPr lang="en-US" i="1" dirty="0" err="1" smtClean="0">
                <a:sym typeface="Wingdings" pitchFamily="2" charset="2"/>
              </a:rPr>
              <a:t>contrapositive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smtClean="0">
                <a:sym typeface="Wingdings" pitchFamily="2" charset="2"/>
              </a:rPr>
              <a:t>converse of p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is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(they are NOT the same)</a:t>
            </a:r>
          </a:p>
          <a:p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in English is often stated as:</a:t>
            </a:r>
          </a:p>
          <a:p>
            <a:pPr lvl="1"/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 is a sufficient condition for </a:t>
            </a:r>
            <a:r>
              <a:rPr lang="en-US" i="1" dirty="0" smtClean="0">
                <a:sym typeface="Wingdings" pitchFamily="2" charset="2"/>
              </a:rPr>
              <a:t>q</a:t>
            </a:r>
          </a:p>
          <a:p>
            <a:pPr lvl="1"/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is a necessary condition for </a:t>
            </a:r>
            <a:r>
              <a:rPr lang="en-US" i="1" dirty="0" smtClean="0">
                <a:sym typeface="Wingdings" pitchFamily="2" charset="2"/>
              </a:rPr>
              <a:t>p</a:t>
            </a:r>
          </a:p>
          <a:p>
            <a:pPr lvl="1"/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 only if </a:t>
            </a:r>
            <a:r>
              <a:rPr lang="en-US" i="1" dirty="0" smtClean="0">
                <a:sym typeface="Wingdings" pitchFamily="2" charset="2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Logical Equivalences Involving Implications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964875-CA07-4623-B9F1-BB25EB70B945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219200" y="1371600"/>
          <a:ext cx="58737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4" imgW="1993680" imgH="1777680" progId="Equation.3">
                  <p:embed/>
                </p:oleObj>
              </mc:Choice>
              <mc:Fallback>
                <p:oleObj name="Equation" r:id="rId4" imgW="1993680" imgH="1777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5873750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39469" y="1383268"/>
            <a:ext cx="43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how </a:t>
            </a:r>
            <a:r>
              <a:rPr lang="en-US" dirty="0" smtClean="0">
                <a:sym typeface="Wingdings" pitchFamily="2" charset="2"/>
              </a:rPr>
              <a:t> is written in terms of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dirty="0" smtClean="0">
                <a:sym typeface="Symbol"/>
              </a:rPr>
              <a:t>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Proof of selected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two statements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can be proved using a truth table and considering all possible truth assignments.</a:t>
            </a:r>
          </a:p>
          <a:p>
            <a:r>
              <a:rPr lang="en-US" dirty="0" smtClean="0"/>
              <a:t>They can also be proved using some of the given equivalences</a:t>
            </a:r>
          </a:p>
          <a:p>
            <a:endParaRPr lang="en-US" dirty="0"/>
          </a:p>
        </p:txBody>
      </p:sp>
      <p:graphicFrame>
        <p:nvGraphicFramePr>
          <p:cNvPr id="87043" name="Object 4"/>
          <p:cNvGraphicFramePr>
            <a:graphicFrameLocks noChangeAspect="1"/>
          </p:cNvGraphicFramePr>
          <p:nvPr/>
        </p:nvGraphicFramePr>
        <p:xfrm>
          <a:off x="2133600" y="2286000"/>
          <a:ext cx="536899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8" name="Equation" r:id="rId4" imgW="1968480" imgH="672840" progId="Equation.3">
                  <p:embed/>
                </p:oleObj>
              </mc:Choice>
              <mc:Fallback>
                <p:oleObj name="Equation" r:id="rId4" imgW="1968480" imgH="672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536899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is 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 dirty="0" smtClean="0"/>
              <a:t>We have variables: typically </a:t>
            </a:r>
            <a:r>
              <a:rPr lang="en-US" sz="2800" i="1" dirty="0" smtClean="0"/>
              <a:t>p, q, r, s, t, …</a:t>
            </a:r>
          </a:p>
          <a:p>
            <a:r>
              <a:rPr lang="en-US" sz="2800" dirty="0" smtClean="0"/>
              <a:t>Variables can have a value from some set: true or false.</a:t>
            </a:r>
          </a:p>
          <a:p>
            <a:r>
              <a:rPr lang="en-US" sz="2800" dirty="0" smtClean="0"/>
              <a:t>We have operators: </a:t>
            </a:r>
            <a:r>
              <a:rPr lang="en-US" sz="2800" dirty="0" smtClean="0">
                <a:sym typeface="Symbol"/>
              </a:rPr>
              <a:t>, , , , , etc..</a:t>
            </a:r>
          </a:p>
          <a:p>
            <a:r>
              <a:rPr lang="en-US" sz="2800" dirty="0" smtClean="0">
                <a:sym typeface="Symbol"/>
              </a:rPr>
              <a:t>We have expressions, whose resulting value is also true or false</a:t>
            </a:r>
          </a:p>
          <a:p>
            <a:pPr lvl="1">
              <a:buNone/>
            </a:pPr>
            <a:r>
              <a:rPr lang="en-US" sz="2400" dirty="0" smtClean="0">
                <a:sym typeface="Symbol"/>
              </a:rPr>
              <a:t>		(</a:t>
            </a:r>
            <a:r>
              <a:rPr lang="en-US" sz="2400" i="1" dirty="0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  </a:t>
            </a:r>
            <a:r>
              <a:rPr lang="en-US" sz="2400" i="1" dirty="0" smtClean="0">
                <a:sym typeface="Symbol"/>
              </a:rPr>
              <a:t>q</a:t>
            </a:r>
            <a:r>
              <a:rPr lang="en-US" sz="2400" dirty="0" smtClean="0">
                <a:sym typeface="Symbol"/>
              </a:rPr>
              <a:t>)  (</a:t>
            </a:r>
            <a:r>
              <a:rPr lang="en-US" sz="2400" i="1" dirty="0" smtClean="0">
                <a:sym typeface="Symbol"/>
              </a:rPr>
              <a:t>r</a:t>
            </a:r>
            <a:r>
              <a:rPr lang="en-US" sz="2400" dirty="0" smtClean="0">
                <a:sym typeface="Symbol"/>
              </a:rPr>
              <a:t>)</a:t>
            </a:r>
          </a:p>
          <a:p>
            <a:r>
              <a:rPr lang="en-US" sz="2800" dirty="0" smtClean="0">
                <a:sym typeface="Symbol"/>
              </a:rPr>
              <a:t>We also have expressions that are the same regardless of the values of the variables</a:t>
            </a:r>
          </a:p>
          <a:p>
            <a:pPr lvl="1">
              <a:buNone/>
            </a:pPr>
            <a:r>
              <a:rPr lang="en-US" sz="2400" dirty="0" smtClean="0">
                <a:sym typeface="Symbol"/>
              </a:rPr>
              <a:t>	(</a:t>
            </a:r>
            <a:r>
              <a:rPr lang="en-US" sz="2400" i="1" dirty="0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  </a:t>
            </a:r>
            <a:r>
              <a:rPr lang="en-US" sz="2400" i="1" dirty="0" smtClean="0">
                <a:sym typeface="Symbol"/>
              </a:rPr>
              <a:t>q</a:t>
            </a:r>
            <a:r>
              <a:rPr lang="en-US" sz="2400" dirty="0" smtClean="0">
                <a:sym typeface="Symbol"/>
              </a:rPr>
              <a:t>) = (</a:t>
            </a:r>
            <a:r>
              <a:rPr lang="en-US" sz="2400" i="1" dirty="0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)  (</a:t>
            </a:r>
            <a:r>
              <a:rPr lang="en-US" sz="2400" i="1" dirty="0" smtClean="0">
                <a:sym typeface="Symbol"/>
              </a:rPr>
              <a:t>q</a:t>
            </a:r>
            <a:r>
              <a:rPr lang="en-US" sz="2400" dirty="0" smtClean="0">
                <a:sym typeface="Symbo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996118"/>
              </p:ext>
            </p:extLst>
          </p:nvPr>
        </p:nvGraphicFramePr>
        <p:xfrm>
          <a:off x="609600" y="1222375"/>
          <a:ext cx="7162800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2" name="Equation" r:id="rId3" imgW="3543120" imgH="2260440" progId="Equation.3">
                  <p:embed/>
                </p:oleObj>
              </mc:Choice>
              <mc:Fallback>
                <p:oleObj name="Equation" r:id="rId3" imgW="3543120" imgH="2260440" progId="Equation.3">
                  <p:embed/>
                  <p:pic>
                    <p:nvPicPr>
                      <p:cNvPr id="880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22375"/>
                        <a:ext cx="7162800" cy="456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46038"/>
            <a:ext cx="8229600" cy="4873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7E3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Proof of first statement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819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96500"/>
              </p:ext>
            </p:extLst>
          </p:nvPr>
        </p:nvGraphicFramePr>
        <p:xfrm>
          <a:off x="731838" y="1455738"/>
          <a:ext cx="7677150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2" name="Equation" r:id="rId4" imgW="3974760" imgH="1346040" progId="Equation.3">
                  <p:embed/>
                </p:oleObj>
              </mc:Choice>
              <mc:Fallback>
                <p:oleObj name="Equation" r:id="rId4" imgW="3974760" imgH="1346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455738"/>
                        <a:ext cx="7677150" cy="259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51460" y="664686"/>
            <a:ext cx="8366760" cy="42640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7E3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 lot simpler, and skipping over some “obvious steps” 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took advantage of the fact that, if we know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Q, and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then we can conclude that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Also, if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, and </a:t>
            </a:r>
            <a:r>
              <a:rPr lang="en-US" i="1" dirty="0" smtClean="0"/>
              <a:t>p</a:t>
            </a:r>
            <a:r>
              <a:rPr lang="en-US" dirty="0" smtClean="0"/>
              <a:t> occurs in an expression </a:t>
            </a:r>
            <a:r>
              <a:rPr lang="en-US" i="1" dirty="0" smtClean="0"/>
              <a:t>E</a:t>
            </a:r>
            <a:r>
              <a:rPr lang="en-US" dirty="0" smtClean="0"/>
              <a:t>, then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E</a:t>
            </a:r>
            <a:r>
              <a:rPr lang="en-US" dirty="0" smtClean="0"/>
              <a:t>’ is obtained from </a:t>
            </a:r>
            <a:r>
              <a:rPr lang="en-US" i="1" dirty="0" smtClean="0"/>
              <a:t>E</a:t>
            </a:r>
            <a:r>
              <a:rPr lang="en-US" dirty="0" smtClean="0"/>
              <a:t> by replacing </a:t>
            </a:r>
            <a:r>
              <a:rPr lang="en-US" i="1" dirty="0" smtClean="0"/>
              <a:t>p</a:t>
            </a:r>
            <a:r>
              <a:rPr lang="en-US" dirty="0" smtClean="0"/>
              <a:t> by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de Morgan’s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990600" y="1938338"/>
          <a:ext cx="6281738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5" name="Equation" r:id="rId4" imgW="2781000" imgH="914400" progId="Equation.3">
                  <p:embed/>
                </p:oleObj>
              </mc:Choice>
              <mc:Fallback>
                <p:oleObj name="Equation" r:id="rId4" imgW="2781000" imgH="9144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38338"/>
                        <a:ext cx="6281738" cy="206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(Canonical)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propositional expression has a single </a:t>
            </a:r>
            <a:r>
              <a:rPr lang="en-US" i="1" dirty="0" smtClean="0"/>
              <a:t>Disjunctive Normal Form</a:t>
            </a:r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/>
              <a:t>Every propositional expression </a:t>
            </a:r>
            <a:r>
              <a:rPr lang="en-US" dirty="0" smtClean="0"/>
              <a:t>also has </a:t>
            </a:r>
            <a:r>
              <a:rPr lang="en-US" dirty="0"/>
              <a:t>a single </a:t>
            </a:r>
            <a:r>
              <a:rPr lang="en-US" i="1" dirty="0" smtClean="0"/>
              <a:t>Conjunctive </a:t>
            </a:r>
            <a:r>
              <a:rPr lang="en-US" i="1" dirty="0"/>
              <a:t>Normal Form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54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expression is in disjunctive normal form (DNF):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I.e., it is a disjunction of </a:t>
            </a:r>
            <a:r>
              <a:rPr lang="en-US" i="1" dirty="0" err="1" smtClean="0"/>
              <a:t>minterms</a:t>
            </a:r>
            <a:r>
              <a:rPr lang="en-US" dirty="0" smtClean="0"/>
              <a:t> where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minterm</a:t>
            </a:r>
            <a:r>
              <a:rPr lang="en-US" dirty="0" smtClean="0"/>
              <a:t> is a conjunction of </a:t>
            </a:r>
            <a:r>
              <a:rPr lang="en-US" b="1" i="1" dirty="0" smtClean="0"/>
              <a:t>all</a:t>
            </a:r>
            <a:r>
              <a:rPr lang="en-US" i="1" dirty="0" smtClean="0"/>
              <a:t>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Each variable appears only once in each </a:t>
            </a:r>
            <a:r>
              <a:rPr lang="en-US" dirty="0" err="1" smtClean="0"/>
              <a:t>minterm</a:t>
            </a:r>
            <a:r>
              <a:rPr lang="en-US" dirty="0" smtClean="0"/>
              <a:t>, and the variable can be negated.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minterm</a:t>
            </a:r>
            <a:r>
              <a:rPr lang="en-US" i="1" dirty="0" smtClean="0"/>
              <a:t> </a:t>
            </a:r>
            <a:r>
              <a:rPr lang="en-US" dirty="0" smtClean="0"/>
              <a:t>appears only once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Content Placeholder 3"/>
          <p:cNvGraphicFramePr>
            <a:graphicFrameLocks noChangeAspect="1"/>
          </p:cNvGraphicFramePr>
          <p:nvPr/>
        </p:nvGraphicFramePr>
        <p:xfrm>
          <a:off x="1295400" y="2743200"/>
          <a:ext cx="6103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Equation" r:id="rId6" imgW="2616120" imgH="215640" progId="Equation.3">
                  <p:embed/>
                </p:oleObj>
              </mc:Choice>
              <mc:Fallback>
                <p:oleObj name="Equation" r:id="rId6" imgW="2616120" imgH="2156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61039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4" y="157799"/>
            <a:ext cx="8229600" cy="868362"/>
          </a:xfrm>
        </p:spPr>
        <p:txBody>
          <a:bodyPr/>
          <a:lstStyle/>
          <a:p>
            <a:r>
              <a:rPr lang="en-US" dirty="0" smtClean="0"/>
              <a:t>Obtaining the DNF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023739"/>
              </p:ext>
            </p:extLst>
          </p:nvPr>
        </p:nvGraphicFramePr>
        <p:xfrm>
          <a:off x="457200" y="1615440"/>
          <a:ext cx="8229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q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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q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(</a:t>
                      </a:r>
                      <a:r>
                        <a:rPr lang="en-US" dirty="0" smtClean="0">
                          <a:sym typeface="Symbol"/>
                        </a:rPr>
                        <a:t>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i="1" dirty="0" smtClean="0">
                          <a:sym typeface="Wingdings" pitchFamily="2" charset="2"/>
                        </a:rPr>
                        <a:t>r</a:t>
                      </a:r>
                      <a:r>
                        <a:rPr lang="en-US" dirty="0" smtClean="0">
                          <a:sym typeface="Wingdings" pitchFamily="2" charset="2"/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113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992635"/>
              </p:ext>
            </p:extLst>
          </p:nvPr>
        </p:nvGraphicFramePr>
        <p:xfrm>
          <a:off x="304800" y="5217477"/>
          <a:ext cx="8726488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Equation" r:id="rId4" imgW="4762440" imgH="672840" progId="Equation.3">
                  <p:embed/>
                </p:oleObj>
              </mc:Choice>
              <mc:Fallback>
                <p:oleObj name="Equation" r:id="rId4" imgW="4762440" imgH="6728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17477"/>
                        <a:ext cx="8726488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77177" y="1026161"/>
            <a:ext cx="4156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the </a:t>
            </a:r>
            <a:r>
              <a:rPr lang="en-US" sz="2000" dirty="0" smtClean="0"/>
              <a:t>DNF </a:t>
            </a:r>
            <a:r>
              <a:rPr lang="en-US" sz="2000" dirty="0"/>
              <a:t>of (</a:t>
            </a:r>
            <a:r>
              <a:rPr lang="en-US" sz="2000" i="1" dirty="0"/>
              <a:t>p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/>
              <a:t> </a:t>
            </a:r>
            <a:r>
              <a:rPr lang="en-US" sz="2000" i="1" dirty="0"/>
              <a:t>q</a:t>
            </a:r>
            <a:r>
              <a:rPr lang="en-US" sz="2000" dirty="0"/>
              <a:t>) </a:t>
            </a:r>
            <a:r>
              <a:rPr lang="en-US" sz="2000" dirty="0">
                <a:sym typeface="Wingdings" pitchFamily="2" charset="2"/>
              </a:rPr>
              <a:t>(</a:t>
            </a:r>
            <a:r>
              <a:rPr lang="en-US" sz="2000" dirty="0">
                <a:sym typeface="Symbol"/>
              </a:rPr>
              <a:t>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i="1" dirty="0">
                <a:sym typeface="Wingdings" pitchFamily="2" charset="2"/>
              </a:rPr>
              <a:t>r</a:t>
            </a:r>
            <a:r>
              <a:rPr lang="en-US" sz="2000" dirty="0">
                <a:sym typeface="Wingdings" pitchFamily="2" charset="2"/>
              </a:rPr>
              <a:t>)?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A propositional expression is in Conjunctive Normal Form (CNF)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/>
              <a:t>a </a:t>
            </a:r>
            <a:r>
              <a:rPr lang="en-US" smtClean="0"/>
              <a:t>conjunction of </a:t>
            </a:r>
            <a:r>
              <a:rPr lang="en-US" i="1" dirty="0" err="1" smtClean="0"/>
              <a:t>maxterms</a:t>
            </a:r>
            <a:r>
              <a:rPr lang="en-US" dirty="0" smtClean="0"/>
              <a:t> </a:t>
            </a:r>
            <a:r>
              <a:rPr lang="en-US" dirty="0"/>
              <a:t>where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maxterm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disjunction </a:t>
            </a:r>
            <a:r>
              <a:rPr lang="en-US" dirty="0"/>
              <a:t>of </a:t>
            </a:r>
            <a:r>
              <a:rPr lang="en-US" b="1" i="1" dirty="0"/>
              <a:t>all</a:t>
            </a:r>
            <a:r>
              <a:rPr lang="en-US" i="1" dirty="0"/>
              <a:t> </a:t>
            </a:r>
            <a:r>
              <a:rPr lang="en-US" dirty="0"/>
              <a:t>variables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variable appears only once in each </a:t>
            </a:r>
            <a:r>
              <a:rPr lang="en-US" dirty="0" err="1" smtClean="0"/>
              <a:t>maxterm</a:t>
            </a:r>
            <a:r>
              <a:rPr lang="en-US" dirty="0"/>
              <a:t>, and the variable can be negated.</a:t>
            </a:r>
          </a:p>
          <a:p>
            <a:pPr lvl="1"/>
            <a:r>
              <a:rPr lang="en-US" dirty="0"/>
              <a:t>each </a:t>
            </a:r>
            <a:r>
              <a:rPr lang="en-US" dirty="0" err="1" smtClean="0"/>
              <a:t>maxterm</a:t>
            </a:r>
            <a:r>
              <a:rPr lang="en-US" i="1" dirty="0" smtClean="0"/>
              <a:t> </a:t>
            </a:r>
            <a:r>
              <a:rPr lang="en-US" dirty="0"/>
              <a:t>appears only </a:t>
            </a:r>
            <a:r>
              <a:rPr lang="en-US" dirty="0" smtClean="0"/>
              <a:t>once</a:t>
            </a:r>
          </a:p>
          <a:p>
            <a:r>
              <a:rPr lang="en-US" dirty="0" smtClean="0"/>
              <a:t>E.g.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216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62012"/>
              </p:ext>
            </p:extLst>
          </p:nvPr>
        </p:nvGraphicFramePr>
        <p:xfrm>
          <a:off x="1638300" y="5318760"/>
          <a:ext cx="6103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Equation" r:id="rId4" imgW="2616120" imgH="215640" progId="Equation.3">
                  <p:embed/>
                </p:oleObj>
              </mc:Choice>
              <mc:Fallback>
                <p:oleObj name="Equation" r:id="rId4" imgW="2616120" imgH="2156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318760"/>
                        <a:ext cx="61039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the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the CNF of 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(</a:t>
            </a:r>
            <a:r>
              <a:rPr lang="en-US" dirty="0">
                <a:sym typeface="Symbol"/>
              </a:rPr>
              <a:t>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)?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3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Truth Table of Negation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q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(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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q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(</a:t>
                      </a:r>
                      <a:r>
                        <a:rPr lang="en-US" dirty="0" smtClean="0">
                          <a:sym typeface="Symbol"/>
                        </a:rPr>
                        <a:t></a:t>
                      </a:r>
                      <a:r>
                        <a:rPr lang="en-US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i="1" dirty="0" smtClean="0">
                          <a:sym typeface="Wingdings" pitchFamily="2" charset="2"/>
                        </a:rPr>
                        <a:t>r</a:t>
                      </a:r>
                      <a:r>
                        <a:rPr lang="en-US" dirty="0" smtClean="0">
                          <a:sym typeface="Wingdings" pitchFamily="2" charset="2"/>
                        </a:rPr>
                        <a:t>))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1138" name="Content Placeholder 3"/>
          <p:cNvGraphicFramePr>
            <a:graphicFrameLocks noChangeAspect="1"/>
          </p:cNvGraphicFramePr>
          <p:nvPr/>
        </p:nvGraphicFramePr>
        <p:xfrm>
          <a:off x="2133600" y="4800600"/>
          <a:ext cx="4397375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name="Equation" r:id="rId4" imgW="2400120" imgH="672840" progId="Equation.3">
                  <p:embed/>
                </p:oleObj>
              </mc:Choice>
              <mc:Fallback>
                <p:oleObj name="Equation" r:id="rId4" imgW="2400120" imgH="6728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4397375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sz="2800" b="1" i="1" u="sng" dirty="0" smtClean="0"/>
              <a:t>Propositions</a:t>
            </a:r>
            <a:r>
              <a:rPr lang="en-US" sz="2800" dirty="0" smtClean="0"/>
              <a:t> are </a:t>
            </a:r>
            <a:r>
              <a:rPr lang="en-US" sz="2800" i="1" dirty="0" smtClean="0"/>
              <a:t>assertions</a:t>
            </a:r>
            <a:r>
              <a:rPr lang="en-US" sz="2800" dirty="0" smtClean="0"/>
              <a:t> (stating a fact) about the world around us: they can either be true or false</a:t>
            </a:r>
          </a:p>
          <a:p>
            <a:r>
              <a:rPr lang="en-US" sz="2800" i="1" dirty="0" smtClean="0"/>
              <a:t>Propositional variables</a:t>
            </a:r>
            <a:r>
              <a:rPr lang="en-US" sz="2800" dirty="0" smtClean="0"/>
              <a:t> are variables whose value corresponds to the value of some proposition.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“Dr. Cobb is 5’ 2’’ tall”</a:t>
            </a:r>
          </a:p>
          <a:p>
            <a:pPr lvl="2"/>
            <a:r>
              <a:rPr lang="en-US" dirty="0" smtClean="0"/>
              <a:t>Is </a:t>
            </a:r>
            <a:r>
              <a:rPr lang="en-US" i="1" dirty="0" smtClean="0"/>
              <a:t>p</a:t>
            </a:r>
            <a:r>
              <a:rPr lang="en-US" dirty="0" smtClean="0"/>
              <a:t> true or false?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q </a:t>
            </a:r>
            <a:r>
              <a:rPr lang="en-US" dirty="0" smtClean="0"/>
              <a:t>be  “the moon is made of cheese”</a:t>
            </a:r>
          </a:p>
          <a:p>
            <a:pPr lvl="2"/>
            <a:r>
              <a:rPr lang="en-US" dirty="0" smtClean="0"/>
              <a:t>Is </a:t>
            </a:r>
            <a:r>
              <a:rPr lang="en-US" i="1" dirty="0" smtClean="0"/>
              <a:t>q</a:t>
            </a:r>
            <a:r>
              <a:rPr lang="en-US" dirty="0" smtClean="0"/>
              <a:t> true or false?</a:t>
            </a:r>
          </a:p>
          <a:p>
            <a:pPr lvl="1"/>
            <a:r>
              <a:rPr lang="en-US" dirty="0" smtClean="0"/>
              <a:t>Let r be “the earth’s atmosphere is made mainly from oxygen and nitrogen.</a:t>
            </a:r>
          </a:p>
          <a:p>
            <a:pPr lvl="2"/>
            <a:r>
              <a:rPr lang="en-US" dirty="0" smtClean="0"/>
              <a:t>Is </a:t>
            </a:r>
            <a:r>
              <a:rPr lang="en-US" i="1" dirty="0" smtClean="0"/>
              <a:t>r</a:t>
            </a:r>
            <a:r>
              <a:rPr lang="en-US" dirty="0" smtClean="0"/>
              <a:t> true or false?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apply De Morgan’s</a:t>
            </a:r>
            <a:endParaRPr lang="en-US" dirty="0"/>
          </a:p>
        </p:txBody>
      </p:sp>
      <p:graphicFrame>
        <p:nvGraphicFramePr>
          <p:cNvPr id="94210" name="Content Placeholder 3"/>
          <p:cNvGraphicFramePr>
            <a:graphicFrameLocks noChangeAspect="1"/>
          </p:cNvGraphicFramePr>
          <p:nvPr/>
        </p:nvGraphicFramePr>
        <p:xfrm>
          <a:off x="533400" y="1258888"/>
          <a:ext cx="6597650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5" name="Equation" r:id="rId4" imgW="2920680" imgH="2044440" progId="Equation.3">
                  <p:embed/>
                </p:oleObj>
              </mc:Choice>
              <mc:Fallback>
                <p:oleObj name="Equation" r:id="rId4" imgW="2920680" imgH="20444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58888"/>
                        <a:ext cx="6597650" cy="449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</a:t>
            </a:r>
            <a:r>
              <a:rPr lang="en-US" dirty="0" smtClean="0"/>
              <a:t>there another way to obtain the CNF from the original truth table of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(</a:t>
            </a:r>
            <a:r>
              <a:rPr lang="en-US" dirty="0">
                <a:sym typeface="Symbol"/>
              </a:rPr>
              <a:t>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???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95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i="1" dirty="0" smtClean="0"/>
              <a:t>p</a:t>
            </a:r>
            <a:r>
              <a:rPr lang="en-US" dirty="0" smtClean="0"/>
              <a:t> exclusive or </a:t>
            </a:r>
            <a:r>
              <a:rPr lang="en-US" i="1" dirty="0" smtClean="0"/>
              <a:t>q</a:t>
            </a:r>
            <a:r>
              <a:rPr lang="en-US" dirty="0" smtClean="0"/>
              <a:t> is written as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i="1" dirty="0" smtClean="0"/>
              <a:t>p </a:t>
            </a:r>
            <a:r>
              <a:rPr lang="en-US" dirty="0" smtClean="0">
                <a:sym typeface="Symbol"/>
              </a:rPr>
              <a:t> </a:t>
            </a:r>
            <a:r>
              <a:rPr lang="en-US" i="1" dirty="0" smtClean="0">
                <a:sym typeface="Symbol"/>
              </a:rPr>
              <a:t>q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It means either </a:t>
            </a:r>
            <a:r>
              <a:rPr lang="en-US" i="1" dirty="0" smtClean="0">
                <a:sym typeface="Symbol"/>
              </a:rPr>
              <a:t>p </a:t>
            </a:r>
            <a:r>
              <a:rPr lang="en-US" dirty="0" smtClean="0">
                <a:sym typeface="Symbol"/>
              </a:rPr>
              <a:t>is true, or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is true, </a:t>
            </a:r>
            <a:r>
              <a:rPr lang="en-US" u="sng" dirty="0" smtClean="0">
                <a:sym typeface="Symbol"/>
              </a:rPr>
              <a:t>but not both</a:t>
            </a:r>
          </a:p>
          <a:p>
            <a:r>
              <a:rPr lang="en-US" dirty="0" smtClean="0">
                <a:sym typeface="Symbol"/>
              </a:rPr>
              <a:t>Truth table:</a:t>
            </a:r>
            <a:endParaRPr lang="en-US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3124200" y="4114800"/>
          <a:ext cx="2895600" cy="1981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 smtClean="0"/>
                        <a:t>p </a:t>
                      </a:r>
                      <a:r>
                        <a:rPr lang="en-US" sz="2000" dirty="0" smtClean="0">
                          <a:sym typeface="Symbol"/>
                        </a:rPr>
                        <a:t></a:t>
                      </a:r>
                      <a:r>
                        <a:rPr lang="en-US" sz="2000" i="1" dirty="0" smtClean="0"/>
                        <a:t> 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afternoon, either I will go to the movies or I will go to a football game</a:t>
            </a:r>
          </a:p>
          <a:p>
            <a:r>
              <a:rPr lang="en-US" i="1" dirty="0" smtClean="0"/>
              <a:t>p </a:t>
            </a:r>
            <a:r>
              <a:rPr lang="en-US" dirty="0" smtClean="0"/>
              <a:t>= “I am at the movies”</a:t>
            </a:r>
          </a:p>
          <a:p>
            <a:r>
              <a:rPr lang="en-US" i="1" dirty="0" smtClean="0"/>
              <a:t>q </a:t>
            </a:r>
            <a:r>
              <a:rPr lang="en-US" dirty="0" smtClean="0"/>
              <a:t>= “I am at the football game”</a:t>
            </a:r>
          </a:p>
          <a:p>
            <a:r>
              <a:rPr lang="en-US" dirty="0" smtClean="0"/>
              <a:t>The following is a true statement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endParaRPr lang="en-US" dirty="0" smtClean="0"/>
          </a:p>
          <a:p>
            <a:r>
              <a:rPr lang="en-US" dirty="0" smtClean="0"/>
              <a:t>Why is the above statement true?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Double 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i="1" dirty="0" smtClean="0">
                <a:sym typeface="Symbol"/>
              </a:rPr>
              <a:t>p “</a:t>
            </a:r>
            <a:r>
              <a:rPr lang="en-US" dirty="0" smtClean="0">
                <a:sym typeface="Symbol"/>
              </a:rPr>
              <a:t>if and only if” </a:t>
            </a:r>
            <a:r>
              <a:rPr lang="en-US" i="1" dirty="0" smtClean="0">
                <a:sym typeface="Symbol"/>
              </a:rPr>
              <a:t>q </a:t>
            </a:r>
            <a:r>
              <a:rPr lang="en-US" dirty="0" smtClean="0">
                <a:sym typeface="Symbol"/>
              </a:rPr>
              <a:t>is written as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		</a:t>
            </a:r>
            <a:r>
              <a:rPr lang="en-US" i="1" dirty="0" smtClean="0">
                <a:sym typeface="Symbol"/>
              </a:rPr>
              <a:t>p </a:t>
            </a:r>
            <a:r>
              <a:rPr lang="en-US" dirty="0" smtClean="0">
                <a:sym typeface="Symbol"/>
              </a:rPr>
              <a:t></a:t>
            </a:r>
            <a:r>
              <a:rPr lang="en-US" i="1" dirty="0" smtClean="0">
                <a:sym typeface="Symbol"/>
              </a:rPr>
              <a:t> q</a:t>
            </a:r>
          </a:p>
          <a:p>
            <a:r>
              <a:rPr lang="en-US" dirty="0" smtClean="0">
                <a:sym typeface="Symbol"/>
              </a:rPr>
              <a:t>It is really a shorthand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	</a:t>
            </a:r>
            <a:r>
              <a:rPr lang="en-US" i="1" dirty="0" smtClean="0">
                <a:sym typeface="Symbol"/>
              </a:rPr>
              <a:t> p </a:t>
            </a:r>
            <a:r>
              <a:rPr lang="en-US" dirty="0" smtClean="0">
                <a:sym typeface="Symbol"/>
              </a:rPr>
              <a:t></a:t>
            </a:r>
            <a:r>
              <a:rPr lang="en-US" i="1" dirty="0" smtClean="0">
                <a:sym typeface="Symbol"/>
              </a:rPr>
              <a:t> q </a:t>
            </a:r>
            <a:r>
              <a:rPr lang="en-US" dirty="0" smtClean="0">
                <a:sym typeface="Symbol"/>
              </a:rPr>
              <a:t> (</a:t>
            </a:r>
            <a:r>
              <a:rPr lang="en-US" i="1" dirty="0" smtClean="0">
                <a:sym typeface="Symbol"/>
              </a:rPr>
              <a:t>p </a:t>
            </a:r>
            <a:r>
              <a:rPr lang="en-US" dirty="0" smtClean="0">
                <a:sym typeface="Symbol"/>
              </a:rPr>
              <a:t></a:t>
            </a:r>
            <a:r>
              <a:rPr lang="en-US" i="1" dirty="0" smtClean="0">
                <a:sym typeface="Symbol"/>
              </a:rPr>
              <a:t> q</a:t>
            </a:r>
            <a:r>
              <a:rPr lang="en-US" dirty="0" smtClean="0">
                <a:sym typeface="Symbol"/>
              </a:rPr>
              <a:t>)  (</a:t>
            </a:r>
            <a:r>
              <a:rPr lang="en-US" i="1" dirty="0" smtClean="0">
                <a:sym typeface="Symbol"/>
              </a:rPr>
              <a:t>q </a:t>
            </a:r>
            <a:r>
              <a:rPr lang="en-US" dirty="0" smtClean="0">
                <a:sym typeface="Symbol"/>
              </a:rPr>
              <a:t></a:t>
            </a:r>
            <a:r>
              <a:rPr lang="en-US" i="1" dirty="0" smtClean="0">
                <a:sym typeface="Symbol"/>
              </a:rPr>
              <a:t> p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dirty="0" smtClean="0">
                <a:sym typeface="Symbol"/>
              </a:rPr>
              <a:t>Truth table:</a:t>
            </a:r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3124200" y="4343400"/>
          <a:ext cx="2895600" cy="1981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 smtClean="0"/>
                        <a:t>p </a:t>
                      </a:r>
                      <a:r>
                        <a:rPr lang="en-US" sz="2000" dirty="0" smtClean="0">
                          <a:sym typeface="Symbol"/>
                        </a:rPr>
                        <a:t></a:t>
                      </a:r>
                      <a:r>
                        <a:rPr lang="en-US" sz="2000" i="1" dirty="0" smtClean="0"/>
                        <a:t> 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sz="2800" i="1" dirty="0" smtClean="0"/>
              <a:t>p </a:t>
            </a:r>
            <a:r>
              <a:rPr lang="en-US" sz="2800" dirty="0" smtClean="0"/>
              <a:t>= “The moon is made of cheese”</a:t>
            </a:r>
          </a:p>
          <a:p>
            <a:r>
              <a:rPr lang="en-US" sz="2800" i="1" dirty="0" smtClean="0"/>
              <a:t>q 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en-US" sz="2800" dirty="0" smtClean="0"/>
              <a:t>“Horses have four legs”</a:t>
            </a:r>
          </a:p>
          <a:p>
            <a:r>
              <a:rPr lang="en-US" sz="2800" dirty="0" smtClean="0"/>
              <a:t>The following is a true statement, why?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i="1" dirty="0" smtClean="0"/>
              <a:t>p </a:t>
            </a:r>
            <a:r>
              <a:rPr lang="en-US" sz="2800" dirty="0" smtClean="0">
                <a:sym typeface="Symbol"/>
              </a:rPr>
              <a:t> (</a:t>
            </a:r>
            <a:r>
              <a:rPr lang="en-US" sz="2800" i="1" dirty="0" smtClean="0">
                <a:sym typeface="Symbol"/>
              </a:rPr>
              <a:t>q</a:t>
            </a:r>
            <a:r>
              <a:rPr lang="en-US" sz="2800" dirty="0" smtClean="0">
                <a:sym typeface="Symbol"/>
              </a:rPr>
              <a:t>)</a:t>
            </a:r>
            <a:br>
              <a:rPr lang="en-US" sz="2800" dirty="0" smtClean="0">
                <a:sym typeface="Symbol"/>
              </a:rPr>
            </a:br>
            <a:endParaRPr lang="en-US" sz="2800" dirty="0" smtClean="0">
              <a:sym typeface="Symbol"/>
            </a:endParaRPr>
          </a:p>
          <a:p>
            <a:r>
              <a:rPr lang="en-US" sz="2800" dirty="0" smtClean="0">
                <a:sym typeface="Symbol"/>
              </a:rPr>
              <a:t>Note that </a:t>
            </a:r>
            <a:r>
              <a:rPr lang="en-US" sz="2800" i="1" dirty="0" smtClean="0"/>
              <a:t>	p </a:t>
            </a:r>
            <a:r>
              <a:rPr lang="en-US" sz="2800" dirty="0" smtClean="0">
                <a:sym typeface="Symbol"/>
              </a:rPr>
              <a:t> (</a:t>
            </a:r>
            <a:r>
              <a:rPr lang="en-US" sz="2800" i="1" dirty="0" smtClean="0">
                <a:sym typeface="Symbol"/>
              </a:rPr>
              <a:t>q</a:t>
            </a:r>
            <a:r>
              <a:rPr lang="en-US" sz="2800" dirty="0" smtClean="0">
                <a:sym typeface="Symbol"/>
              </a:rPr>
              <a:t>), why?</a:t>
            </a:r>
          </a:p>
          <a:p>
            <a:endParaRPr lang="en-US" sz="2800" dirty="0" smtClean="0">
              <a:sym typeface="Symbol"/>
            </a:endParaRPr>
          </a:p>
          <a:p>
            <a:r>
              <a:rPr lang="en-US" sz="2800" dirty="0" smtClean="0">
                <a:sym typeface="Symbol"/>
              </a:rPr>
              <a:t>The following is a propositional expression (i.e. it returns a value that is true or false)</a:t>
            </a:r>
            <a:br>
              <a:rPr lang="en-US" sz="2800" dirty="0" smtClean="0">
                <a:sym typeface="Symbol"/>
              </a:rPr>
            </a:br>
            <a:r>
              <a:rPr lang="en-US" sz="2800" dirty="0" smtClean="0">
                <a:sym typeface="Symbol"/>
              </a:rPr>
              <a:t>	</a:t>
            </a:r>
            <a:r>
              <a:rPr lang="en-US" sz="2800" i="1" dirty="0" smtClean="0"/>
              <a:t> p </a:t>
            </a:r>
            <a:r>
              <a:rPr lang="en-US" sz="2800" dirty="0" smtClean="0">
                <a:sym typeface="Symbol"/>
              </a:rPr>
              <a:t> </a:t>
            </a:r>
            <a:r>
              <a:rPr lang="en-US" sz="2800" i="1" dirty="0" smtClean="0">
                <a:sym typeface="Symbol"/>
              </a:rPr>
              <a:t>q</a:t>
            </a:r>
            <a:r>
              <a:rPr lang="en-US" sz="2800" dirty="0" smtClean="0">
                <a:sym typeface="Symbol"/>
              </a:rPr>
              <a:t/>
            </a:r>
            <a:br>
              <a:rPr lang="en-US" sz="2800" dirty="0" smtClean="0">
                <a:sym typeface="Symbol"/>
              </a:rPr>
            </a:br>
            <a:r>
              <a:rPr lang="en-US" sz="2800" dirty="0" smtClean="0">
                <a:sym typeface="Symbol"/>
              </a:rPr>
              <a:t>and its value is ….?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2588325" y="3831275"/>
            <a:ext cx="2286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Propositional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tautology</a:t>
            </a:r>
            <a:r>
              <a:rPr lang="en-US" dirty="0" smtClean="0"/>
              <a:t> is a propositional expression that regardless of the values of its variables it always returns true.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fallacy</a:t>
            </a:r>
            <a:r>
              <a:rPr lang="en-US" dirty="0" smtClean="0"/>
              <a:t> is a propositional expression that regardless of the values of its variables it always returns false.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contingency</a:t>
            </a:r>
            <a:r>
              <a:rPr lang="en-US" dirty="0" smtClean="0"/>
              <a:t> is a logical expression that is neither a tautology nor a fallacy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1676400"/>
          <a:ext cx="651769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" name="Equation" r:id="rId4" imgW="2450880" imgH="1117440" progId="Equation.3">
                  <p:embed/>
                </p:oleObj>
              </mc:Choice>
              <mc:Fallback>
                <p:oleObj name="Equation" r:id="rId4" imgW="2450880" imgH="1117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517698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Tautology and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Saying that a propositional expression </a:t>
            </a:r>
            <a:r>
              <a:rPr lang="en-US" i="1" dirty="0" smtClean="0"/>
              <a:t>P </a:t>
            </a:r>
            <a:r>
              <a:rPr lang="en-US" dirty="0" smtClean="0"/>
              <a:t>is a tautology is the same as saying that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P </a:t>
            </a:r>
            <a:r>
              <a:rPr lang="en-US" dirty="0" smtClean="0">
                <a:sym typeface="Symbol"/>
              </a:rPr>
              <a:t> </a:t>
            </a:r>
            <a:r>
              <a:rPr lang="en-US" i="1" dirty="0" smtClean="0">
                <a:sym typeface="Symbol"/>
              </a:rPr>
              <a:t>T</a:t>
            </a:r>
          </a:p>
          <a:p>
            <a:r>
              <a:rPr lang="en-US" dirty="0" smtClean="0"/>
              <a:t>Saying that a propositional expression </a:t>
            </a:r>
            <a:r>
              <a:rPr lang="en-US" i="1" dirty="0" smtClean="0"/>
              <a:t>P </a:t>
            </a:r>
            <a:r>
              <a:rPr lang="en-US" dirty="0" smtClean="0"/>
              <a:t>is a fallacy is the same as saying that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P </a:t>
            </a:r>
            <a:r>
              <a:rPr lang="en-US" dirty="0" smtClean="0">
                <a:sym typeface="Symbol"/>
              </a:rPr>
              <a:t> </a:t>
            </a:r>
            <a:r>
              <a:rPr lang="en-US" i="1" dirty="0" smtClean="0">
                <a:sym typeface="Symbol"/>
              </a:rPr>
              <a:t>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120"/>
            <a:ext cx="8229600" cy="496444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propositional </a:t>
            </a:r>
            <a:r>
              <a:rPr lang="en-US" i="1" u="sng" dirty="0" smtClean="0"/>
              <a:t>function</a:t>
            </a:r>
            <a:r>
              <a:rPr lang="en-US" dirty="0" smtClean="0"/>
              <a:t> (a.k.a. a </a:t>
            </a:r>
            <a:r>
              <a:rPr lang="en-US" i="1" dirty="0" smtClean="0"/>
              <a:t>predicate</a:t>
            </a:r>
            <a:r>
              <a:rPr lang="en-US" dirty="0" smtClean="0"/>
              <a:t>) is a generalization of propositions, in which the value of a proposition depends on an argument (i.e. variable)</a:t>
            </a:r>
          </a:p>
          <a:p>
            <a:pPr lvl="1"/>
            <a:endParaRPr lang="en-US" dirty="0" smtClean="0"/>
          </a:p>
          <a:p>
            <a:r>
              <a:rPr lang="en-US" i="1" dirty="0"/>
              <a:t>Predicates become propositions </a:t>
            </a:r>
            <a:r>
              <a:rPr lang="en-US" dirty="0"/>
              <a:t>once every one of its variables is bound</a:t>
            </a:r>
            <a:r>
              <a:rPr lang="en-US" i="1" dirty="0"/>
              <a:t> </a:t>
            </a:r>
            <a:r>
              <a:rPr lang="en-US" dirty="0"/>
              <a:t>by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assigning it a value from the </a:t>
            </a:r>
            <a:r>
              <a:rPr lang="en-US" i="1" dirty="0"/>
              <a:t>Universe of Discourse </a:t>
            </a:r>
            <a:r>
              <a:rPr lang="en-US" dirty="0"/>
              <a:t>(typically denoted by</a:t>
            </a:r>
            <a:r>
              <a:rPr lang="en-US" i="1" dirty="0"/>
              <a:t> </a:t>
            </a:r>
            <a:r>
              <a:rPr lang="en-US" dirty="0"/>
              <a:t>U), or by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quantifying </a:t>
            </a:r>
            <a:r>
              <a:rPr lang="en-US" dirty="0" smtClean="0"/>
              <a:t>it (we cover this later)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propositions are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Propositions are </a:t>
            </a:r>
            <a:r>
              <a:rPr lang="en-US" u="sng" dirty="0" smtClean="0"/>
              <a:t>not</a:t>
            </a:r>
            <a:r>
              <a:rPr lang="en-US" dirty="0" smtClean="0"/>
              <a:t> questions …</a:t>
            </a:r>
          </a:p>
          <a:p>
            <a:pPr lvl="1"/>
            <a:r>
              <a:rPr lang="en-US" dirty="0" smtClean="0"/>
              <a:t>Is Dr. Cobb 5’2’’ tall?</a:t>
            </a:r>
          </a:p>
          <a:p>
            <a:pPr lvl="1"/>
            <a:r>
              <a:rPr lang="en-US" dirty="0" smtClean="0"/>
              <a:t>Is the moon made of cheese?</a:t>
            </a:r>
          </a:p>
          <a:p>
            <a:pPr lvl="2"/>
            <a:r>
              <a:rPr lang="en-US" dirty="0" smtClean="0"/>
              <a:t>These have yes or no answers, not true or false</a:t>
            </a:r>
          </a:p>
          <a:p>
            <a:r>
              <a:rPr lang="en-US" dirty="0" smtClean="0"/>
              <a:t>Propositions are </a:t>
            </a:r>
            <a:r>
              <a:rPr lang="en-US" u="sng" dirty="0" smtClean="0"/>
              <a:t>not</a:t>
            </a:r>
            <a:r>
              <a:rPr lang="en-US" dirty="0" smtClean="0"/>
              <a:t> commands (imperative)</a:t>
            </a:r>
          </a:p>
          <a:p>
            <a:pPr lvl="1"/>
            <a:r>
              <a:rPr lang="en-US" dirty="0" smtClean="0"/>
              <a:t>Get up!</a:t>
            </a:r>
          </a:p>
          <a:p>
            <a:pPr lvl="1"/>
            <a:r>
              <a:rPr lang="en-US" dirty="0" smtClean="0"/>
              <a:t>Go to work!</a:t>
            </a:r>
          </a:p>
          <a:p>
            <a:pPr lvl="1"/>
            <a:r>
              <a:rPr lang="en-US" dirty="0" smtClean="0"/>
              <a:t>Finish your homework!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/>
          <a:lstStyle/>
          <a:p>
            <a:r>
              <a:rPr lang="en-US" dirty="0" smtClean="0"/>
              <a:t>Let U = Z, the integers = {. . . -2, -1, 0 , 1, 2, . . .}</a:t>
            </a:r>
          </a:p>
          <a:p>
            <a:r>
              <a:rPr lang="en-US" i="1" dirty="0" smtClean="0"/>
              <a:t>P(x): x </a:t>
            </a:r>
            <a:r>
              <a:rPr lang="en-US" dirty="0" smtClean="0"/>
              <a:t>&gt; 0 is the predicate. Note: it has no truth value until the variable </a:t>
            </a:r>
            <a:r>
              <a:rPr lang="en-US" i="1" dirty="0" smtClean="0"/>
              <a:t>x</a:t>
            </a:r>
            <a:r>
              <a:rPr lang="en-US" dirty="0" smtClean="0"/>
              <a:t> is bound.</a:t>
            </a:r>
          </a:p>
          <a:p>
            <a:r>
              <a:rPr lang="en-US" dirty="0" smtClean="0"/>
              <a:t>Examples of propositions where </a:t>
            </a:r>
            <a:r>
              <a:rPr lang="en-US" i="1" dirty="0" smtClean="0"/>
              <a:t>x</a:t>
            </a:r>
            <a:r>
              <a:rPr lang="en-US" dirty="0" smtClean="0"/>
              <a:t> is assigned a value: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(-3) is false,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(0) is false,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(3) is true.</a:t>
            </a:r>
          </a:p>
          <a:p>
            <a:r>
              <a:rPr lang="en-US" dirty="0" smtClean="0"/>
              <a:t>The collection of integers for which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true are the positive integers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example, 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 </a:t>
            </a:r>
            <a:r>
              <a:rPr lang="en-US" i="1" dirty="0" smtClean="0"/>
              <a:t>P</a:t>
            </a:r>
            <a:r>
              <a:rPr lang="en-US" dirty="0" smtClean="0"/>
              <a:t>(0)</a:t>
            </a:r>
            <a:r>
              <a:rPr lang="en-US" i="1" dirty="0" smtClean="0"/>
              <a:t> is not a proposition. The variable y </a:t>
            </a:r>
            <a:r>
              <a:rPr lang="en-US" dirty="0" smtClean="0"/>
              <a:t>has not been bound. However,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3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 </a:t>
            </a:r>
            <a:r>
              <a:rPr lang="en-US" i="1" dirty="0" smtClean="0"/>
              <a:t>P</a:t>
            </a:r>
            <a:r>
              <a:rPr lang="en-US" dirty="0" smtClean="0"/>
              <a:t>(0)</a:t>
            </a:r>
            <a:r>
              <a:rPr lang="en-US" i="1" dirty="0" smtClean="0"/>
              <a:t> </a:t>
            </a:r>
            <a:r>
              <a:rPr lang="en-US" i="1" u="sng" dirty="0" smtClean="0"/>
              <a:t>is</a:t>
            </a:r>
            <a:r>
              <a:rPr lang="en-US" dirty="0" smtClean="0"/>
              <a:t> a proposition (which is true).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the three-variable predicate</a:t>
            </a:r>
            <a:br>
              <a:rPr lang="en-US" dirty="0" smtClean="0"/>
            </a:b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x, y, z</a:t>
            </a:r>
            <a:r>
              <a:rPr lang="en-US" dirty="0" smtClean="0"/>
              <a:t>):    </a:t>
            </a:r>
            <a:r>
              <a:rPr lang="en-US" i="1" dirty="0" smtClean="0"/>
              <a:t>x </a:t>
            </a:r>
            <a:r>
              <a:rPr lang="en-US" dirty="0" smtClean="0"/>
              <a:t>+</a:t>
            </a:r>
            <a:r>
              <a:rPr lang="en-US" i="1" dirty="0" smtClean="0"/>
              <a:t> y </a:t>
            </a:r>
            <a:r>
              <a:rPr lang="en-US" dirty="0" smtClean="0"/>
              <a:t>&gt;</a:t>
            </a:r>
            <a:r>
              <a:rPr lang="en-US" i="1" dirty="0" smtClean="0"/>
              <a:t> z</a:t>
            </a:r>
          </a:p>
          <a:p>
            <a:r>
              <a:rPr lang="en-US" dirty="0" smtClean="0"/>
              <a:t>Find the truth value of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i="1" dirty="0" smtClean="0"/>
              <a:t>R</a:t>
            </a:r>
            <a:r>
              <a:rPr lang="pt-BR" dirty="0" smtClean="0"/>
              <a:t>(2, -1, 5), </a:t>
            </a:r>
            <a:r>
              <a:rPr lang="pt-BR" i="1" dirty="0" smtClean="0"/>
              <a:t>R</a:t>
            </a:r>
            <a:r>
              <a:rPr lang="pt-BR" dirty="0" smtClean="0"/>
              <a:t>(3, 4, 7), </a:t>
            </a:r>
            <a:r>
              <a:rPr lang="pt-BR" i="1" dirty="0" smtClean="0"/>
              <a:t>R</a:t>
            </a:r>
            <a:r>
              <a:rPr lang="pt-BR" dirty="0" smtClean="0"/>
              <a:t>(x, 3, z)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turn a predicate into a proposition if all its variables are  bound by a quantifier.</a:t>
            </a:r>
          </a:p>
          <a:p>
            <a:endParaRPr lang="en-US" dirty="0"/>
          </a:p>
          <a:p>
            <a:r>
              <a:rPr lang="en-US" dirty="0" smtClean="0"/>
              <a:t>Typical quantifiers:</a:t>
            </a:r>
          </a:p>
          <a:p>
            <a:pPr lvl="1"/>
            <a:r>
              <a:rPr lang="en-US" dirty="0" smtClean="0"/>
              <a:t>Universal</a:t>
            </a:r>
          </a:p>
          <a:p>
            <a:pPr lvl="1"/>
            <a:r>
              <a:rPr lang="en-US" dirty="0" smtClean="0"/>
              <a:t>Existential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Quantifiers: Universal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is true for every </a:t>
            </a:r>
            <a:r>
              <a:rPr lang="en-US" sz="2800" i="1" dirty="0" smtClean="0"/>
              <a:t>x</a:t>
            </a:r>
            <a:r>
              <a:rPr lang="en-US" sz="2800" dirty="0" smtClean="0"/>
              <a:t> in the universe of discourse is written as </a:t>
            </a:r>
            <a:br>
              <a:rPr lang="en-US" sz="2800" dirty="0" smtClean="0"/>
            </a:br>
            <a:r>
              <a:rPr lang="en-US" sz="2800" dirty="0" smtClean="0"/>
              <a:t>			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It is read ‘For all </a:t>
            </a:r>
            <a:r>
              <a:rPr lang="en-US" sz="2800" i="1" dirty="0" smtClean="0"/>
              <a:t>x</a:t>
            </a:r>
            <a:r>
              <a:rPr lang="en-US" sz="2800" dirty="0" smtClean="0"/>
              <a:t>, 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)’, also as ‘For every </a:t>
            </a:r>
            <a:r>
              <a:rPr lang="en-US" sz="2800" i="1" dirty="0" smtClean="0"/>
              <a:t>x</a:t>
            </a:r>
            <a:r>
              <a:rPr lang="en-US" sz="2800" dirty="0" smtClean="0"/>
              <a:t>, 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)’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variable </a:t>
            </a:r>
            <a:r>
              <a:rPr lang="en-US" sz="2800" i="1" dirty="0" smtClean="0"/>
              <a:t>x</a:t>
            </a:r>
            <a:r>
              <a:rPr lang="en-US" sz="2800" dirty="0" smtClean="0"/>
              <a:t> is bound by the universal quantifier, producing a proposition.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440"/>
            <a:ext cx="8229600" cy="4678363"/>
          </a:xfrm>
        </p:spPr>
        <p:txBody>
          <a:bodyPr/>
          <a:lstStyle/>
          <a:p>
            <a:r>
              <a:rPr lang="en-US" dirty="0" smtClean="0"/>
              <a:t>U</a:t>
            </a:r>
            <a:r>
              <a:rPr lang="en-US" dirty="0"/>
              <a:t>={1,2,3</a:t>
            </a:r>
            <a:r>
              <a:rPr lang="en-US" dirty="0" smtClean="0"/>
              <a:t>},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&gt; 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/>
              <a:t>x 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 </a:t>
            </a:r>
            <a:r>
              <a:rPr lang="en-US" i="1" dirty="0"/>
              <a:t>P</a:t>
            </a:r>
            <a:r>
              <a:rPr lang="en-US" dirty="0"/>
              <a:t>(1) </a:t>
            </a:r>
            <a:r>
              <a:rPr lang="en-US" dirty="0">
                <a:sym typeface="Symbol"/>
              </a:rPr>
              <a:t> </a:t>
            </a:r>
            <a:r>
              <a:rPr lang="en-US" i="1" dirty="0"/>
              <a:t>P</a:t>
            </a:r>
            <a:r>
              <a:rPr lang="en-US" dirty="0"/>
              <a:t>(2) </a:t>
            </a:r>
            <a:r>
              <a:rPr lang="en-US" dirty="0">
                <a:sym typeface="Symbol"/>
              </a:rPr>
              <a:t> </a:t>
            </a:r>
            <a:r>
              <a:rPr lang="en-US" i="1" dirty="0"/>
              <a:t>P</a:t>
            </a:r>
            <a:r>
              <a:rPr lang="en-US" dirty="0"/>
              <a:t>(3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U</a:t>
            </a:r>
            <a:r>
              <a:rPr lang="en-US" dirty="0"/>
              <a:t>=</a:t>
            </a:r>
            <a:r>
              <a:rPr lang="en-US" dirty="0" smtClean="0"/>
              <a:t>{-2,1,2,3</a:t>
            </a:r>
            <a:r>
              <a:rPr lang="en-US" dirty="0"/>
              <a:t>},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): </a:t>
            </a:r>
            <a:r>
              <a:rPr lang="en-US" i="1" dirty="0"/>
              <a:t>x</a:t>
            </a:r>
            <a:r>
              <a:rPr lang="en-US" dirty="0"/>
              <a:t> &gt; 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ym typeface="Symbol"/>
              </a:rPr>
              <a:t></a:t>
            </a:r>
            <a:r>
              <a:rPr lang="en-US" i="1" dirty="0"/>
              <a:t>x 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 </a:t>
            </a:r>
            <a:r>
              <a:rPr lang="en-US" i="1" dirty="0"/>
              <a:t>P</a:t>
            </a:r>
            <a:r>
              <a:rPr lang="en-US" dirty="0" smtClean="0"/>
              <a:t>(-2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 </a:t>
            </a:r>
            <a:r>
              <a:rPr lang="en-US" i="1" dirty="0" smtClean="0"/>
              <a:t>P</a:t>
            </a:r>
            <a:r>
              <a:rPr lang="en-US" dirty="0"/>
              <a:t>(1) </a:t>
            </a:r>
            <a:r>
              <a:rPr lang="en-US" dirty="0">
                <a:sym typeface="Symbol"/>
              </a:rPr>
              <a:t> </a:t>
            </a:r>
            <a:r>
              <a:rPr lang="en-US" i="1" dirty="0"/>
              <a:t>P</a:t>
            </a:r>
            <a:r>
              <a:rPr lang="en-US" dirty="0"/>
              <a:t>(2) </a:t>
            </a:r>
            <a:r>
              <a:rPr lang="en-US" dirty="0">
                <a:sym typeface="Symbol"/>
              </a:rPr>
              <a:t> </a:t>
            </a:r>
            <a:r>
              <a:rPr lang="en-US" i="1" dirty="0"/>
              <a:t>P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U is infinite, e.g., U = natural numbers</a:t>
            </a:r>
            <a:r>
              <a:rPr lang="en-US" dirty="0" smtClean="0"/>
              <a:t>? Does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/>
              <a:t>x</a:t>
            </a:r>
            <a:r>
              <a:rPr lang="en-US" dirty="0"/>
              <a:t> P(</a:t>
            </a:r>
            <a:r>
              <a:rPr lang="en-US" i="1" dirty="0"/>
              <a:t>x</a:t>
            </a:r>
            <a:r>
              <a:rPr lang="en-US" dirty="0" smtClean="0"/>
              <a:t>) make sense then?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Quantifiers: Existential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is true for at least one value of </a:t>
            </a:r>
            <a:r>
              <a:rPr lang="en-US" sz="2800" i="1" dirty="0" smtClean="0"/>
              <a:t>x</a:t>
            </a:r>
            <a:r>
              <a:rPr lang="en-US" sz="2800" dirty="0" smtClean="0"/>
              <a:t> in the universe of </a:t>
            </a:r>
            <a:r>
              <a:rPr lang="en-US" sz="2800" i="1" dirty="0" smtClean="0"/>
              <a:t>x</a:t>
            </a:r>
            <a:br>
              <a:rPr lang="en-US" sz="2800" i="1" dirty="0" smtClean="0"/>
            </a:b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>			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>
                <a:sym typeface="Symbol"/>
              </a:rPr>
              <a:t>x P</a:t>
            </a:r>
            <a:r>
              <a:rPr lang="en-US" sz="2800" dirty="0" smtClean="0">
                <a:sym typeface="Symbol"/>
              </a:rPr>
              <a:t>(</a:t>
            </a:r>
            <a:r>
              <a:rPr lang="en-US" sz="2800" i="1" dirty="0" smtClean="0">
                <a:sym typeface="Symbol"/>
              </a:rPr>
              <a:t>x</a:t>
            </a:r>
            <a:r>
              <a:rPr lang="en-US" sz="2800" dirty="0" smtClean="0">
                <a:sym typeface="Symbol"/>
              </a:rPr>
              <a:t>)</a:t>
            </a:r>
            <a:br>
              <a:rPr lang="en-US" sz="2800" dirty="0" smtClean="0">
                <a:sym typeface="Symbol"/>
              </a:rPr>
            </a:br>
            <a:endParaRPr lang="en-US" sz="2800" dirty="0" smtClean="0">
              <a:sym typeface="Symbol"/>
            </a:endParaRPr>
          </a:p>
          <a:p>
            <a:r>
              <a:rPr lang="en-US" sz="2800" dirty="0" smtClean="0">
                <a:sym typeface="Symbol"/>
              </a:rPr>
              <a:t>It is read as </a:t>
            </a:r>
            <a:r>
              <a:rPr lang="en-US" sz="2800" dirty="0" smtClean="0"/>
              <a:t>‘There is an </a:t>
            </a:r>
            <a:r>
              <a:rPr lang="en-US" sz="2800" i="1" dirty="0" smtClean="0"/>
              <a:t>x</a:t>
            </a:r>
            <a:r>
              <a:rPr lang="en-US" sz="2800" dirty="0" smtClean="0"/>
              <a:t> such that 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),’ ‘For some </a:t>
            </a:r>
            <a:r>
              <a:rPr lang="en-US" sz="2800" i="1" dirty="0" smtClean="0"/>
              <a:t>x,</a:t>
            </a:r>
            <a:r>
              <a:rPr lang="en-US" sz="2800" dirty="0" smtClean="0"/>
              <a:t> P(</a:t>
            </a:r>
            <a:r>
              <a:rPr lang="en-US" sz="2800" i="1" dirty="0" smtClean="0"/>
              <a:t>x</a:t>
            </a:r>
            <a:r>
              <a:rPr lang="en-US" sz="2800" dirty="0" smtClean="0"/>
              <a:t>)’, ‘For at least one </a:t>
            </a:r>
            <a:r>
              <a:rPr lang="en-US" sz="2800" i="1" dirty="0" smtClean="0"/>
              <a:t>x</a:t>
            </a:r>
            <a:r>
              <a:rPr lang="en-US" sz="2800" dirty="0" smtClean="0"/>
              <a:t>, P(</a:t>
            </a:r>
            <a:r>
              <a:rPr lang="en-US" sz="2800" i="1" dirty="0" smtClean="0"/>
              <a:t>x</a:t>
            </a:r>
            <a:r>
              <a:rPr lang="en-US" sz="2800" dirty="0" smtClean="0"/>
              <a:t>)’, ‘I can find an </a:t>
            </a:r>
            <a:r>
              <a:rPr lang="en-US" sz="2800" i="1" dirty="0" smtClean="0"/>
              <a:t>x</a:t>
            </a:r>
            <a:r>
              <a:rPr lang="en-US" sz="2800" dirty="0" smtClean="0"/>
              <a:t> such that 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).’</a:t>
            </a:r>
          </a:p>
          <a:p>
            <a:endParaRPr lang="en-US" sz="2800" dirty="0"/>
          </a:p>
          <a:p>
            <a:r>
              <a:rPr lang="en-US" sz="2800" dirty="0"/>
              <a:t>The variable </a:t>
            </a:r>
            <a:r>
              <a:rPr lang="en-US" sz="2800" i="1" dirty="0"/>
              <a:t>x</a:t>
            </a:r>
            <a:r>
              <a:rPr lang="en-US" sz="2800" dirty="0"/>
              <a:t> is bound by the </a:t>
            </a:r>
            <a:r>
              <a:rPr lang="en-US" sz="2800" dirty="0" smtClean="0"/>
              <a:t>existential quantifier</a:t>
            </a:r>
            <a:r>
              <a:rPr lang="en-US" sz="2800" dirty="0"/>
              <a:t>, producing a proposition.</a:t>
            </a:r>
          </a:p>
          <a:p>
            <a:endParaRPr lang="en-US" sz="2800" dirty="0" smtClean="0"/>
          </a:p>
          <a:p>
            <a:endParaRPr lang="en-US" sz="2800" dirty="0" smtClean="0">
              <a:sym typeface="Symbol"/>
            </a:endParaRPr>
          </a:p>
          <a:p>
            <a:pPr marL="0" indent="0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U={1,2,3},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): </a:t>
            </a:r>
            <a:r>
              <a:rPr lang="en-US" i="1" dirty="0"/>
              <a:t>x</a:t>
            </a:r>
            <a:r>
              <a:rPr lang="en-US" dirty="0"/>
              <a:t> &gt; 0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ym typeface="Symbol"/>
              </a:rPr>
              <a:t>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 </a:t>
            </a:r>
            <a:r>
              <a:rPr lang="en-US" i="1" dirty="0"/>
              <a:t>P</a:t>
            </a:r>
            <a:r>
              <a:rPr lang="en-US" dirty="0"/>
              <a:t>(1) </a:t>
            </a:r>
            <a:r>
              <a:rPr lang="en-US" dirty="0">
                <a:sym typeface="Symbol"/>
              </a:rPr>
              <a:t> </a:t>
            </a:r>
            <a:r>
              <a:rPr lang="en-US" i="1" dirty="0"/>
              <a:t>P</a:t>
            </a:r>
            <a:r>
              <a:rPr lang="en-US" dirty="0"/>
              <a:t>(2) </a:t>
            </a:r>
            <a:r>
              <a:rPr lang="en-US" dirty="0">
                <a:sym typeface="Symbol"/>
              </a:rPr>
              <a:t> </a:t>
            </a:r>
            <a:r>
              <a:rPr lang="en-US" i="1" dirty="0"/>
              <a:t>P</a:t>
            </a:r>
            <a:r>
              <a:rPr lang="en-US" dirty="0"/>
              <a:t>(3)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U=</a:t>
            </a:r>
            <a:r>
              <a:rPr lang="en-US" dirty="0" smtClean="0"/>
              <a:t>{-2,1,2,3</a:t>
            </a:r>
            <a:r>
              <a:rPr lang="en-US" dirty="0"/>
              <a:t>},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): </a:t>
            </a:r>
            <a:r>
              <a:rPr lang="en-US" i="1" dirty="0"/>
              <a:t>x</a:t>
            </a:r>
            <a:r>
              <a:rPr lang="en-US" dirty="0"/>
              <a:t> &gt; 0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ym typeface="Symbol"/>
              </a:rPr>
              <a:t>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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(-2)</a:t>
            </a:r>
            <a:r>
              <a:rPr lang="en-US" dirty="0"/>
              <a:t> </a:t>
            </a:r>
            <a:r>
              <a:rPr lang="en-US" dirty="0" smtClean="0">
                <a:sym typeface="Symbol"/>
              </a:rPr>
              <a:t> </a:t>
            </a:r>
            <a:r>
              <a:rPr lang="en-US" i="1" dirty="0" smtClean="0"/>
              <a:t>P</a:t>
            </a:r>
            <a:r>
              <a:rPr lang="en-US" dirty="0"/>
              <a:t>(1) </a:t>
            </a:r>
            <a:r>
              <a:rPr lang="en-US" dirty="0">
                <a:sym typeface="Symbol"/>
              </a:rPr>
              <a:t> </a:t>
            </a:r>
            <a:r>
              <a:rPr lang="en-US" i="1" dirty="0"/>
              <a:t>P</a:t>
            </a:r>
            <a:r>
              <a:rPr lang="en-US" dirty="0"/>
              <a:t>(2) </a:t>
            </a:r>
            <a:r>
              <a:rPr lang="en-US" dirty="0">
                <a:sym typeface="Symbol"/>
              </a:rPr>
              <a:t> </a:t>
            </a:r>
            <a:r>
              <a:rPr lang="en-US" i="1" dirty="0"/>
              <a:t>P</a:t>
            </a:r>
            <a:r>
              <a:rPr lang="en-US" dirty="0"/>
              <a:t>(3)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U is infinite, e.g., U = natural </a:t>
            </a:r>
            <a:r>
              <a:rPr lang="en-US" dirty="0" smtClean="0"/>
              <a:t>numbers? Is it well defined then?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Quantifier: Unique Existential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P(x) is true for one and only one x in the universe of discourse. Notation: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			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!</a:t>
            </a:r>
            <a:r>
              <a:rPr lang="en-US" i="1" dirty="0" err="1" smtClean="0"/>
              <a:t>xP</a:t>
            </a:r>
            <a:r>
              <a:rPr lang="en-US" i="1" dirty="0" smtClean="0"/>
              <a:t>(x)</a:t>
            </a:r>
          </a:p>
          <a:p>
            <a:endParaRPr lang="en-US" dirty="0" smtClean="0"/>
          </a:p>
          <a:p>
            <a:r>
              <a:rPr lang="en-US" dirty="0" smtClean="0"/>
              <a:t>It is read as: ‘There is a unique x such that P(x),’ ‘There is one and only one x such that P(x),’ ‘One can find only one x such that P(x).’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400" dirty="0" smtClean="0"/>
              <a:t>Assume U = {0, 1, 2}. Consider all possible values of each Q(0), Q(1), and Q(2). What are the values of the qualifiers?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particular row would correspond to a specific definition </a:t>
            </a:r>
            <a:r>
              <a:rPr lang="en-US" sz="2400" smtClean="0"/>
              <a:t>of </a:t>
            </a:r>
            <a:r>
              <a:rPr lang="en-US" sz="2400" smtClean="0"/>
              <a:t>Q.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855279"/>
              </p:ext>
            </p:extLst>
          </p:nvPr>
        </p:nvGraphicFramePr>
        <p:xfrm>
          <a:off x="457200" y="1965960"/>
          <a:ext cx="8229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Q(0)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Q(1)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Q(2)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>
                          <a:sym typeface="Symbol"/>
                        </a:rPr>
                        <a:t>x Q(x)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>
                          <a:sym typeface="Symbol"/>
                        </a:rPr>
                        <a:t>x Q(x)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>
                          <a:sym typeface="Symbol"/>
                        </a:rPr>
                        <a:t>!x</a:t>
                      </a:r>
                      <a:r>
                        <a:rPr lang="en-US" i="0" baseline="0" dirty="0" smtClean="0">
                          <a:sym typeface="Symbol"/>
                        </a:rPr>
                        <a:t> Q(x)</a:t>
                      </a:r>
                      <a:endParaRPr lang="en-US" i="0" dirty="0" smtClean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T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F</a:t>
                      </a:r>
                      <a:endParaRPr lang="en-US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for fun..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write a definition of the unique existential quantifier using the universal and existential quantifiers?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ym typeface="Symbol"/>
              </a:rPr>
              <a:t> </a:t>
            </a:r>
            <a:r>
              <a:rPr lang="en-US" smtClean="0">
                <a:sym typeface="Symbol"/>
              </a:rPr>
              <a:t></a:t>
            </a:r>
            <a:r>
              <a:rPr lang="en-US" smtClean="0"/>
              <a:t>!</a:t>
            </a:r>
            <a:r>
              <a:rPr lang="en-US" i="1" smtClean="0"/>
              <a:t>x P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sym typeface="Symbol"/>
              </a:rPr>
              <a:t> ???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proposition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sky is blue.</a:t>
            </a:r>
          </a:p>
          <a:p>
            <a:r>
              <a:rPr lang="en-US" dirty="0" smtClean="0"/>
              <a:t>A car is a vehicle.</a:t>
            </a:r>
          </a:p>
          <a:p>
            <a:r>
              <a:rPr lang="en-US" dirty="0" smtClean="0"/>
              <a:t>A human is a living being.</a:t>
            </a:r>
          </a:p>
          <a:p>
            <a:r>
              <a:rPr lang="en-US" dirty="0" smtClean="0"/>
              <a:t>CS 5333 is a prerequisite for a MS degree in CS at UTD.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Lewis Carroll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statements</a:t>
            </a:r>
          </a:p>
          <a:p>
            <a:endParaRPr lang="en-US" dirty="0" smtClean="0"/>
          </a:p>
          <a:p>
            <a:r>
              <a:rPr lang="en-US" dirty="0" smtClean="0"/>
              <a:t>All lions are fierce.</a:t>
            </a:r>
          </a:p>
          <a:p>
            <a:r>
              <a:rPr lang="en-US" dirty="0" smtClean="0"/>
              <a:t>Some lions do not drink coffee</a:t>
            </a:r>
          </a:p>
          <a:p>
            <a:r>
              <a:rPr lang="en-US" dirty="0" smtClean="0"/>
              <a:t>Some fierce creatures do not drink coffee.</a:t>
            </a:r>
          </a:p>
          <a:p>
            <a:endParaRPr lang="en-US" dirty="0" smtClean="0"/>
          </a:p>
          <a:p>
            <a:r>
              <a:rPr lang="en-US" dirty="0" smtClean="0"/>
              <a:t>We wish to turn this into symbols using an appropriate universe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Let the universe be all living creatures.</a:t>
            </a:r>
          </a:p>
          <a:p>
            <a:endParaRPr lang="en-US" dirty="0" smtClean="0"/>
          </a:p>
          <a:p>
            <a:r>
              <a:rPr lang="en-US" dirty="0" smtClean="0"/>
              <a:t>Consider the following predicates:</a:t>
            </a:r>
          </a:p>
          <a:p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 :  </a:t>
            </a:r>
            <a:r>
              <a:rPr lang="en-US" i="1" dirty="0" smtClean="0"/>
              <a:t>x</a:t>
            </a:r>
            <a:r>
              <a:rPr lang="en-US" dirty="0" smtClean="0"/>
              <a:t> is a lion</a:t>
            </a:r>
          </a:p>
          <a:p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 :  </a:t>
            </a:r>
            <a:r>
              <a:rPr lang="en-US" i="1" dirty="0" smtClean="0"/>
              <a:t>x </a:t>
            </a:r>
            <a:r>
              <a:rPr lang="en-US" dirty="0" smtClean="0"/>
              <a:t> drinks coffee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 :  </a:t>
            </a:r>
            <a:r>
              <a:rPr lang="en-US" i="1" dirty="0" smtClean="0"/>
              <a:t>x</a:t>
            </a:r>
            <a:r>
              <a:rPr lang="en-US" dirty="0" smtClean="0"/>
              <a:t> is fierce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L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 :  </a:t>
            </a:r>
            <a:r>
              <a:rPr lang="en-US" sz="2800" i="1" dirty="0" smtClean="0"/>
              <a:t>x</a:t>
            </a:r>
            <a:r>
              <a:rPr lang="en-US" sz="2800" dirty="0" smtClean="0"/>
              <a:t> is a lion, </a:t>
            </a:r>
            <a:r>
              <a:rPr lang="en-US" sz="2800" i="1" dirty="0" smtClean="0"/>
              <a:t>C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 :  </a:t>
            </a:r>
            <a:r>
              <a:rPr lang="en-US" sz="2800" i="1" dirty="0" smtClean="0"/>
              <a:t>x </a:t>
            </a:r>
            <a:r>
              <a:rPr lang="en-US" sz="2800" dirty="0" smtClean="0"/>
              <a:t> drinks coffee,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 :  </a:t>
            </a:r>
            <a:r>
              <a:rPr lang="en-US" sz="2800" i="1" dirty="0" smtClean="0"/>
              <a:t>x</a:t>
            </a:r>
            <a:r>
              <a:rPr lang="en-US" sz="2800" dirty="0" smtClean="0"/>
              <a:t> is fierce</a:t>
            </a:r>
            <a:endParaRPr lang="en-US" sz="2800" i="1" dirty="0" smtClean="0"/>
          </a:p>
          <a:p>
            <a:r>
              <a:rPr lang="en-US" sz="2800" dirty="0" smtClean="0"/>
              <a:t>All lions are fierce.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Recall, the universe is over ALL creatures, so </a:t>
            </a:r>
            <a:r>
              <a:rPr lang="en-US" sz="2800" i="1" dirty="0" smtClean="0"/>
              <a:t>x </a:t>
            </a:r>
            <a:r>
              <a:rPr lang="en-US" sz="2800" dirty="0" smtClean="0"/>
              <a:t>ranges over all creatures</a:t>
            </a:r>
          </a:p>
          <a:p>
            <a:r>
              <a:rPr lang="en-US" sz="2800" dirty="0" smtClean="0"/>
              <a:t>We must thus restrict ourselves ONLY to those creatures that are lions.</a:t>
            </a:r>
          </a:p>
        </p:txBody>
      </p:sp>
      <p:graphicFrame>
        <p:nvGraphicFramePr>
          <p:cNvPr id="125954" name="Object 4"/>
          <p:cNvGraphicFramePr>
            <a:graphicFrameLocks noChangeAspect="1"/>
          </p:cNvGraphicFramePr>
          <p:nvPr/>
        </p:nvGraphicFramePr>
        <p:xfrm>
          <a:off x="2362200" y="3124200"/>
          <a:ext cx="3581400" cy="48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9" name="Equation" r:id="rId4" imgW="1117440" imgH="215640" progId="Equation.3">
                  <p:embed/>
                </p:oleObj>
              </mc:Choice>
              <mc:Fallback>
                <p:oleObj name="Equation" r:id="rId4" imgW="11174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24200"/>
                        <a:ext cx="3581400" cy="488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6882"/>
            <a:ext cx="8229600" cy="868362"/>
          </a:xfrm>
        </p:spPr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81" y="608880"/>
            <a:ext cx="8229600" cy="5059363"/>
          </a:xfrm>
        </p:spPr>
        <p:txBody>
          <a:bodyPr/>
          <a:lstStyle/>
          <a:p>
            <a:r>
              <a:rPr lang="en-US" dirty="0" smtClean="0"/>
              <a:t>Some lions do not drink coffee</a:t>
            </a:r>
          </a:p>
          <a:p>
            <a:endParaRPr lang="en-US" dirty="0"/>
          </a:p>
          <a:p>
            <a:r>
              <a:rPr lang="en-US" dirty="0" smtClean="0"/>
              <a:t>Some fierce creatures do not drink coffee.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the first one, why is the following NOT what we want: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i.e.  </a:t>
            </a:r>
            <a:r>
              <a:rPr lang="en-US" dirty="0"/>
              <a:t>w</a:t>
            </a:r>
            <a:r>
              <a:rPr lang="en-US" dirty="0" smtClean="0"/>
              <a:t>hy is it different from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sym typeface="Symbol"/>
              </a:rPr>
              <a:t> </a:t>
            </a:r>
            <a:endParaRPr lang="en-US" dirty="0" smtClean="0"/>
          </a:p>
        </p:txBody>
      </p:sp>
      <p:graphicFrame>
        <p:nvGraphicFramePr>
          <p:cNvPr id="1269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776947"/>
              </p:ext>
            </p:extLst>
          </p:nvPr>
        </p:nvGraphicFramePr>
        <p:xfrm>
          <a:off x="2335426" y="2549680"/>
          <a:ext cx="40449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4" name="Equation" r:id="rId4" imgW="1155700" imgH="266700" progId="Equation.3">
                  <p:embed/>
                </p:oleObj>
              </mc:Choice>
              <mc:Fallback>
                <p:oleObj name="Equation" r:id="rId4" imgW="11557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426" y="2549680"/>
                        <a:ext cx="4044950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043669"/>
              </p:ext>
            </p:extLst>
          </p:nvPr>
        </p:nvGraphicFramePr>
        <p:xfrm>
          <a:off x="2389673" y="4705440"/>
          <a:ext cx="3733800" cy="47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5" name="Equation" r:id="rId6" imgW="1206360" imgH="215640" progId="Equation.3">
                  <p:embed/>
                </p:oleObj>
              </mc:Choice>
              <mc:Fallback>
                <p:oleObj name="Equation" r:id="rId6" imgW="12063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673" y="4705440"/>
                        <a:ext cx="3733800" cy="471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56210"/>
              </p:ext>
            </p:extLst>
          </p:nvPr>
        </p:nvGraphicFramePr>
        <p:xfrm>
          <a:off x="2440754" y="1276753"/>
          <a:ext cx="4000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6" name="Equation" r:id="rId8" imgW="1143000" imgH="266700" progId="Equation.3">
                  <p:embed/>
                </p:oleObj>
              </mc:Choice>
              <mc:Fallback>
                <p:oleObj name="Equation" r:id="rId8" imgW="1143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754" y="1276753"/>
                        <a:ext cx="40005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859638"/>
              </p:ext>
            </p:extLst>
          </p:nvPr>
        </p:nvGraphicFramePr>
        <p:xfrm>
          <a:off x="2342604" y="5680033"/>
          <a:ext cx="4000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7" name="Equation" r:id="rId10" imgW="1143000" imgH="266700" progId="Equation.3">
                  <p:embed/>
                </p:oleObj>
              </mc:Choice>
              <mc:Fallback>
                <p:oleObj name="Equation" r:id="rId10" imgW="1143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604" y="5680033"/>
                        <a:ext cx="40005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25" y="1162792"/>
            <a:ext cx="8229600" cy="4678363"/>
          </a:xfrm>
        </p:spPr>
        <p:txBody>
          <a:bodyPr/>
          <a:lstStyle/>
          <a:p>
            <a:r>
              <a:rPr lang="en-US" dirty="0" smtClean="0"/>
              <a:t>Read from left to right:</a:t>
            </a:r>
            <a:br>
              <a:rPr lang="en-US" dirty="0" smtClean="0"/>
            </a:br>
            <a:r>
              <a:rPr lang="en-US" dirty="0" smtClean="0"/>
              <a:t>                     is the same as </a:t>
            </a:r>
          </a:p>
          <a:p>
            <a:r>
              <a:rPr lang="en-US" dirty="0" smtClean="0"/>
              <a:t>Example: Let U = R (real numbers), and</a:t>
            </a:r>
            <a:br>
              <a:rPr lang="en-US" dirty="0" smtClean="0"/>
            </a:b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x,y</a:t>
            </a:r>
            <a:r>
              <a:rPr lang="en-US" dirty="0" smtClean="0"/>
              <a:t>): </a:t>
            </a:r>
            <a:r>
              <a:rPr lang="en-US" i="1" dirty="0" err="1" smtClean="0"/>
              <a:t>xy</a:t>
            </a:r>
            <a:r>
              <a:rPr lang="en-US" dirty="0" smtClean="0"/>
              <a:t> = 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ones are true, which false?</a:t>
            </a:r>
          </a:p>
          <a:p>
            <a:r>
              <a:rPr lang="en-US" dirty="0" smtClean="0"/>
              <a:t>What 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x,y</a:t>
            </a:r>
            <a:r>
              <a:rPr lang="en-US" dirty="0" smtClean="0"/>
              <a:t>): 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i="1" dirty="0" smtClean="0"/>
              <a:t>y</a:t>
            </a:r>
            <a:r>
              <a:rPr lang="en-US" dirty="0" smtClean="0"/>
              <a:t> = 1?</a:t>
            </a:r>
          </a:p>
          <a:p>
            <a:pPr lvl="1"/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30050" name="Object 32"/>
          <p:cNvGraphicFramePr>
            <a:graphicFrameLocks noChangeAspect="1"/>
          </p:cNvGraphicFramePr>
          <p:nvPr/>
        </p:nvGraphicFramePr>
        <p:xfrm>
          <a:off x="3410774" y="2926712"/>
          <a:ext cx="2028125" cy="214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8" name="Equation" r:id="rId4" imgW="799920" imgH="888840" progId="Equation.3">
                  <p:embed/>
                </p:oleObj>
              </mc:Choice>
              <mc:Fallback>
                <p:oleObj name="Equation" r:id="rId4" imgW="799920" imgH="8888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774" y="2926712"/>
                        <a:ext cx="2028125" cy="21469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32"/>
          <p:cNvGraphicFramePr>
            <a:graphicFrameLocks noChangeAspect="1"/>
          </p:cNvGraphicFramePr>
          <p:nvPr/>
        </p:nvGraphicFramePr>
        <p:xfrm>
          <a:off x="5195125" y="1680378"/>
          <a:ext cx="22177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9" name="Equation" r:id="rId6" imgW="850680" imgH="215640" progId="Equation.3">
                  <p:embed/>
                </p:oleObj>
              </mc:Choice>
              <mc:Fallback>
                <p:oleObj name="Equation" r:id="rId6" imgW="8506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125" y="1680378"/>
                        <a:ext cx="2217738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32"/>
          <p:cNvGraphicFramePr>
            <a:graphicFrameLocks noChangeAspect="1"/>
          </p:cNvGraphicFramePr>
          <p:nvPr/>
        </p:nvGraphicFramePr>
        <p:xfrm>
          <a:off x="796925" y="1690688"/>
          <a:ext cx="19859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0" name="Equation" r:id="rId8" imgW="761760" imgH="215640" progId="Equation.3">
                  <p:embed/>
                </p:oleObj>
              </mc:Choice>
              <mc:Fallback>
                <p:oleObj name="Equation" r:id="rId8" imgW="76176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690688"/>
                        <a:ext cx="198596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 Jan 23, 8 27 17 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663538" cy="4561113"/>
          </a:xfrm>
        </p:spPr>
        <p:txBody>
          <a:bodyPr/>
          <a:lstStyle/>
          <a:p>
            <a:r>
              <a:rPr lang="en-US" sz="2800" dirty="0" smtClean="0"/>
              <a:t>Let U = {1,2,3}. </a:t>
            </a:r>
          </a:p>
          <a:p>
            <a:r>
              <a:rPr lang="en-US" sz="2800" dirty="0" smtClean="0"/>
              <a:t>Find an expression equivalent to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err="1" smtClean="0"/>
              <a:t>x</a:t>
            </a:r>
            <a:r>
              <a:rPr lang="en-US" sz="2800" dirty="0" err="1" smtClean="0">
                <a:sym typeface="Symbol"/>
              </a:rPr>
              <a:t></a:t>
            </a:r>
            <a:r>
              <a:rPr lang="en-US" sz="2800" i="1" dirty="0" err="1" smtClean="0"/>
              <a:t>yP</a:t>
            </a:r>
            <a:r>
              <a:rPr lang="en-US" sz="2800" i="1" dirty="0" smtClean="0"/>
              <a:t>(x, y) </a:t>
            </a:r>
            <a:r>
              <a:rPr lang="en-US" sz="2800" dirty="0" smtClean="0"/>
              <a:t>where the variables are bound by substitution and not quantification.</a:t>
            </a:r>
          </a:p>
        </p:txBody>
      </p:sp>
      <p:graphicFrame>
        <p:nvGraphicFramePr>
          <p:cNvPr id="131074" name="Object 32"/>
          <p:cNvGraphicFramePr>
            <a:graphicFrameLocks noChangeAspect="1"/>
          </p:cNvGraphicFramePr>
          <p:nvPr/>
        </p:nvGraphicFramePr>
        <p:xfrm>
          <a:off x="3993758" y="3172072"/>
          <a:ext cx="4995863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9" name="Equation" r:id="rId4" imgW="2082600" imgH="1346040" progId="Equation.3">
                  <p:embed/>
                </p:oleObj>
              </mc:Choice>
              <mc:Fallback>
                <p:oleObj name="Equation" r:id="rId4" imgW="2082600" imgH="1346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758" y="3172072"/>
                        <a:ext cx="4995863" cy="308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982192" y="1445822"/>
            <a:ext cx="3663538" cy="15586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 Expand from outside in or inside out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scope of a quantifier is the part of the expression in which the variable is bound by the quantifier.</a:t>
            </a:r>
          </a:p>
          <a:p>
            <a:r>
              <a:rPr lang="en-US" dirty="0" smtClean="0"/>
              <a:t>E.g.,</a:t>
            </a:r>
          </a:p>
          <a:p>
            <a:endParaRPr lang="en-US" dirty="0"/>
          </a:p>
        </p:txBody>
      </p:sp>
      <p:graphicFrame>
        <p:nvGraphicFramePr>
          <p:cNvPr id="133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876497"/>
              </p:ext>
            </p:extLst>
          </p:nvPr>
        </p:nvGraphicFramePr>
        <p:xfrm>
          <a:off x="1031875" y="3578225"/>
          <a:ext cx="6856413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7" name="Equation" r:id="rId4" imgW="2501900" imgH="774700" progId="Equation.3">
                  <p:embed/>
                </p:oleObj>
              </mc:Choice>
              <mc:Fallback>
                <p:oleObj name="Equation" r:id="rId4" imgW="2501900" imgH="77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578225"/>
                        <a:ext cx="6856413" cy="203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Equivalences using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proposition using quantifiers is equivalent to another proposition when, </a:t>
            </a:r>
            <a:r>
              <a:rPr lang="en-US" i="1" u="sng" dirty="0" smtClean="0"/>
              <a:t>for all universes </a:t>
            </a:r>
            <a:r>
              <a:rPr lang="en-US" dirty="0" smtClean="0"/>
              <a:t>(appropriate for the predicates) </a:t>
            </a:r>
            <a:r>
              <a:rPr lang="en-US" i="1" u="sng" dirty="0" smtClean="0"/>
              <a:t>and for all possible values of each predicate</a:t>
            </a:r>
            <a:r>
              <a:rPr lang="en-US" dirty="0" smtClean="0"/>
              <a:t>, the value of the two expressions is the same.</a:t>
            </a:r>
            <a:endParaRPr lang="en-US" dirty="0"/>
          </a:p>
        </p:txBody>
      </p:sp>
      <p:graphicFrame>
        <p:nvGraphicFramePr>
          <p:cNvPr id="132098" name="Object 4"/>
          <p:cNvGraphicFramePr>
            <a:graphicFrameLocks noChangeAspect="1"/>
          </p:cNvGraphicFramePr>
          <p:nvPr/>
        </p:nvGraphicFramePr>
        <p:xfrm>
          <a:off x="329289" y="4079875"/>
          <a:ext cx="8447088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3" name="Equation" r:id="rId4" imgW="3149280" imgH="672840" progId="Equation.3">
                  <p:embed/>
                </p:oleObj>
              </mc:Choice>
              <mc:Fallback>
                <p:oleObj name="Equation" r:id="rId4" imgW="3149280" imgH="672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89" y="4079875"/>
                        <a:ext cx="8447088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 and negations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one variable: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 (think of the finite case with a few values)</a:t>
            </a:r>
            <a:endParaRPr lang="en-US" dirty="0"/>
          </a:p>
        </p:txBody>
      </p:sp>
      <p:graphicFrame>
        <p:nvGraphicFramePr>
          <p:cNvPr id="1280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197807"/>
              </p:ext>
            </p:extLst>
          </p:nvPr>
        </p:nvGraphicFramePr>
        <p:xfrm>
          <a:off x="2306638" y="1951038"/>
          <a:ext cx="3863975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7" name="Equation" r:id="rId4" imgW="1308100" imgH="508000" progId="Equation.3">
                  <p:embed/>
                </p:oleObj>
              </mc:Choice>
              <mc:Fallback>
                <p:oleObj name="Equation" r:id="rId4" imgW="1308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951038"/>
                        <a:ext cx="3863975" cy="143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if the proposition is not clear?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241425"/>
            <a:ext cx="8229600" cy="4678363"/>
          </a:xfrm>
        </p:spPr>
        <p:txBody>
          <a:bodyPr/>
          <a:lstStyle/>
          <a:p>
            <a:r>
              <a:rPr lang="en-US" dirty="0" smtClean="0"/>
              <a:t>Is Dr. Cobb 6’ 1’’? (not sure, depends if I stretch in the morning!)</a:t>
            </a:r>
          </a:p>
          <a:p>
            <a:r>
              <a:rPr lang="en-US" dirty="0" smtClean="0"/>
              <a:t>Is 5333 a requirement for a CS MS degree? (it is </a:t>
            </a:r>
            <a:r>
              <a:rPr lang="en-US" i="1" dirty="0" smtClean="0"/>
              <a:t>now</a:t>
            </a:r>
            <a:r>
              <a:rPr lang="en-US" dirty="0" smtClean="0"/>
              <a:t>, but will it be 10 years from now)</a:t>
            </a:r>
          </a:p>
          <a:p>
            <a:endParaRPr lang="en-US" dirty="0"/>
          </a:p>
          <a:p>
            <a:r>
              <a:rPr lang="en-US" dirty="0" smtClean="0"/>
              <a:t>My point: all the propositions that we will use in the course will be either obviously true or obviously false</a:t>
            </a:r>
          </a:p>
          <a:p>
            <a:pPr lvl="1"/>
            <a:r>
              <a:rPr lang="en-US" dirty="0" smtClean="0"/>
              <a:t>It is the </a:t>
            </a:r>
            <a:r>
              <a:rPr lang="en-US" i="1" dirty="0" smtClean="0"/>
              <a:t>algebra </a:t>
            </a:r>
            <a:r>
              <a:rPr lang="en-US" dirty="0" smtClean="0"/>
              <a:t> of proposition variables that we care about.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multiple variables</a:t>
            </a:r>
            <a:endParaRPr lang="en-US" dirty="0"/>
          </a:p>
        </p:txBody>
      </p:sp>
      <p:graphicFrame>
        <p:nvGraphicFramePr>
          <p:cNvPr id="5" name="Group 37"/>
          <p:cNvGraphicFramePr>
            <a:graphicFrameLocks noGrp="1"/>
          </p:cNvGraphicFramePr>
          <p:nvPr/>
        </p:nvGraphicFramePr>
        <p:xfrm>
          <a:off x="990600" y="2286000"/>
          <a:ext cx="6400800" cy="259080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1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7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7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88549"/>
              </p:ext>
            </p:extLst>
          </p:nvPr>
        </p:nvGraphicFramePr>
        <p:xfrm>
          <a:off x="1235075" y="2635250"/>
          <a:ext cx="20716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43" name="Equation" r:id="rId4" imgW="863600" imgH="241300" progId="Equation.3">
                  <p:embed/>
                </p:oleObj>
              </mc:Choice>
              <mc:Fallback>
                <p:oleObj name="Equation" r:id="rId4" imgW="863600" imgH="241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2635250"/>
                        <a:ext cx="2071688" cy="5540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57050"/>
              </p:ext>
            </p:extLst>
          </p:nvPr>
        </p:nvGraphicFramePr>
        <p:xfrm>
          <a:off x="1233488" y="3194050"/>
          <a:ext cx="21320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44" name="Equation" r:id="rId6" imgW="889000" imgH="241300" progId="Equation.3">
                  <p:embed/>
                </p:oleObj>
              </mc:Choice>
              <mc:Fallback>
                <p:oleObj name="Equation" r:id="rId6" imgW="889000" imgH="2413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3194050"/>
                        <a:ext cx="2132012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07762"/>
              </p:ext>
            </p:extLst>
          </p:nvPr>
        </p:nvGraphicFramePr>
        <p:xfrm>
          <a:off x="1158875" y="3687763"/>
          <a:ext cx="21923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45" name="Equation" r:id="rId8" imgW="914400" imgH="241300" progId="Equation.3">
                  <p:embed/>
                </p:oleObj>
              </mc:Choice>
              <mc:Fallback>
                <p:oleObj name="Equation" r:id="rId8" imgW="914400" imgH="2413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687763"/>
                        <a:ext cx="2192338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27811"/>
              </p:ext>
            </p:extLst>
          </p:nvPr>
        </p:nvGraphicFramePr>
        <p:xfrm>
          <a:off x="1184275" y="4276725"/>
          <a:ext cx="213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46" name="Equation" r:id="rId10" imgW="889000" imgH="241300" progId="Equation.3">
                  <p:embed/>
                </p:oleObj>
              </mc:Choice>
              <mc:Fallback>
                <p:oleObj name="Equation" r:id="rId10" imgW="889000" imgH="241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276725"/>
                        <a:ext cx="21336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8"/>
          <p:cNvGraphicFramePr>
            <a:graphicFrameLocks noChangeAspect="1"/>
          </p:cNvGraphicFramePr>
          <p:nvPr/>
        </p:nvGraphicFramePr>
        <p:xfrm>
          <a:off x="4414157" y="2666875"/>
          <a:ext cx="2192624" cy="49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47" name="Equation" r:id="rId12" imgW="914400" imgH="215640" progId="Equation.3">
                  <p:embed/>
                </p:oleObj>
              </mc:Choice>
              <mc:Fallback>
                <p:oleObj name="Equation" r:id="rId12" imgW="914400" imgH="215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157" y="2666875"/>
                        <a:ext cx="2192624" cy="49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9"/>
          <p:cNvGraphicFramePr>
            <a:graphicFrameLocks noChangeAspect="1"/>
          </p:cNvGraphicFramePr>
          <p:nvPr/>
        </p:nvGraphicFramePr>
        <p:xfrm>
          <a:off x="4481781" y="3207202"/>
          <a:ext cx="2131718" cy="49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48" name="Equation" r:id="rId14" imgW="888840" imgH="215640" progId="Equation.3">
                  <p:embed/>
                </p:oleObj>
              </mc:Choice>
              <mc:Fallback>
                <p:oleObj name="Equation" r:id="rId14" imgW="88884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781" y="3207202"/>
                        <a:ext cx="2131718" cy="49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0"/>
          <p:cNvGraphicFramePr>
            <a:graphicFrameLocks noChangeAspect="1"/>
          </p:cNvGraphicFramePr>
          <p:nvPr/>
        </p:nvGraphicFramePr>
        <p:xfrm>
          <a:off x="4466605" y="3692029"/>
          <a:ext cx="2070811" cy="49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49" name="Equation" r:id="rId16" imgW="863280" imgH="215640" progId="Equation.3">
                  <p:embed/>
                </p:oleObj>
              </mc:Choice>
              <mc:Fallback>
                <p:oleObj name="Equation" r:id="rId16" imgW="863280" imgH="215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605" y="3692029"/>
                        <a:ext cx="2070811" cy="49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1"/>
          <p:cNvGraphicFramePr>
            <a:graphicFrameLocks noChangeAspect="1"/>
          </p:cNvGraphicFramePr>
          <p:nvPr/>
        </p:nvGraphicFramePr>
        <p:xfrm>
          <a:off x="4515427" y="4279858"/>
          <a:ext cx="2131718" cy="49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0" name="Equation" r:id="rId18" imgW="888840" imgH="215640" progId="Equation.3">
                  <p:embed/>
                </p:oleObj>
              </mc:Choice>
              <mc:Fallback>
                <p:oleObj name="Equation" r:id="rId18" imgW="888840" imgH="2156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427" y="4279858"/>
                        <a:ext cx="2131718" cy="49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correct </a:t>
            </a:r>
            <a:r>
              <a:rPr lang="en-US" smtClean="0"/>
              <a:t>below?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</a:t>
            </a:r>
            <a:r>
              <a:rPr lang="en-US" i="1" dirty="0" err="1" smtClean="0"/>
              <a:t>x</a:t>
            </a:r>
            <a:r>
              <a:rPr lang="en-US" dirty="0" err="1" smtClean="0">
                <a:sym typeface="Symbol"/>
              </a:rPr>
              <a:t></a:t>
            </a:r>
            <a:r>
              <a:rPr lang="en-US" i="1" dirty="0" err="1" smtClean="0"/>
              <a:t>y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x, y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err="1" smtClean="0"/>
              <a:t>y</a:t>
            </a:r>
            <a:r>
              <a:rPr lang="en-US" dirty="0" err="1" smtClean="0">
                <a:sym typeface="Symbol"/>
              </a:rPr>
              <a:t></a:t>
            </a:r>
            <a:r>
              <a:rPr lang="en-US" i="1" dirty="0" err="1" smtClean="0"/>
              <a:t>x</a:t>
            </a:r>
            <a:r>
              <a:rPr lang="en-US" i="1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 x, y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???</a:t>
            </a:r>
          </a:p>
          <a:p>
            <a:endParaRPr lang="en-US" dirty="0" smtClean="0"/>
          </a:p>
          <a:p>
            <a:r>
              <a:rPr lang="en-US" dirty="0" smtClean="0">
                <a:sym typeface="Symbol"/>
              </a:rPr>
              <a:t></a:t>
            </a:r>
            <a:r>
              <a:rPr lang="en-US" i="1" dirty="0" err="1" smtClean="0"/>
              <a:t>x</a:t>
            </a:r>
            <a:r>
              <a:rPr lang="en-US" dirty="0" err="1" smtClean="0">
                <a:sym typeface="Symbol"/>
              </a:rPr>
              <a:t></a:t>
            </a:r>
            <a:r>
              <a:rPr lang="en-US" i="1" dirty="0" err="1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))</a:t>
            </a:r>
            <a:r>
              <a:rPr lang="en-US" i="1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err="1" smtClean="0"/>
              <a:t>xP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 </a:t>
            </a:r>
            <a:r>
              <a:rPr lang="en-US" i="1" dirty="0" err="1" smtClean="0">
                <a:sym typeface="Symbol"/>
              </a:rPr>
              <a:t>yQ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)</a:t>
            </a:r>
            <a:r>
              <a:rPr lang="en-US" i="1" dirty="0" smtClean="0"/>
              <a:t> </a:t>
            </a:r>
            <a:r>
              <a:rPr lang="en-US" dirty="0" smtClean="0"/>
              <a:t>???</a:t>
            </a:r>
          </a:p>
          <a:p>
            <a:endParaRPr lang="en-US" dirty="0" smtClean="0"/>
          </a:p>
          <a:p>
            <a:r>
              <a:rPr lang="en-US" dirty="0" smtClean="0">
                <a:sym typeface="Symbol"/>
              </a:rPr>
              <a:t></a:t>
            </a:r>
            <a:r>
              <a:rPr lang="en-US" i="1" dirty="0" err="1" smtClean="0"/>
              <a:t>x</a:t>
            </a:r>
            <a:r>
              <a:rPr lang="en-US" dirty="0" err="1" smtClean="0">
                <a:sym typeface="Symbol"/>
              </a:rPr>
              <a:t></a:t>
            </a:r>
            <a:r>
              <a:rPr lang="en-US" i="1" dirty="0" err="1" smtClean="0"/>
              <a:t>yP</a:t>
            </a:r>
            <a:r>
              <a:rPr lang="en-US" dirty="0" smtClean="0"/>
              <a:t>(</a:t>
            </a:r>
            <a:r>
              <a:rPr lang="en-US" i="1" dirty="0" smtClean="0"/>
              <a:t>x, y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/>
              <a:t>y</a:t>
            </a:r>
            <a:r>
              <a:rPr lang="en-US" dirty="0" err="1" smtClean="0">
                <a:sym typeface="Symbol"/>
              </a:rPr>
              <a:t></a:t>
            </a:r>
            <a:r>
              <a:rPr lang="en-US" i="1" dirty="0" err="1" smtClean="0"/>
              <a:t>xP</a:t>
            </a:r>
            <a:r>
              <a:rPr lang="en-US" dirty="0" smtClean="0"/>
              <a:t>(</a:t>
            </a:r>
            <a:r>
              <a:rPr lang="en-US" i="1" dirty="0" smtClean="0"/>
              <a:t>x, y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???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There are three basic logic operators:</a:t>
            </a:r>
          </a:p>
          <a:p>
            <a:pPr lvl="1"/>
            <a:r>
              <a:rPr lang="en-US" dirty="0" smtClean="0"/>
              <a:t>Negation</a:t>
            </a:r>
          </a:p>
          <a:p>
            <a:pPr lvl="1"/>
            <a:r>
              <a:rPr lang="en-US" dirty="0" smtClean="0"/>
              <a:t>Conjunction</a:t>
            </a:r>
          </a:p>
          <a:p>
            <a:pPr lvl="1"/>
            <a:r>
              <a:rPr lang="en-US" dirty="0" smtClean="0"/>
              <a:t>Disjunction</a:t>
            </a:r>
          </a:p>
          <a:p>
            <a:r>
              <a:rPr lang="en-US" u="sng" dirty="0" smtClean="0"/>
              <a:t>Any logic expression </a:t>
            </a:r>
            <a:r>
              <a:rPr lang="en-US" dirty="0" smtClean="0"/>
              <a:t>can be written using the above</a:t>
            </a:r>
          </a:p>
          <a:p>
            <a:r>
              <a:rPr lang="en-US" dirty="0" smtClean="0"/>
              <a:t>Other operators (e.g. implication, equivalence, exclusive or) are used as a shorthand for expressions using the above.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/>
          <a:lstStyle/>
          <a:p>
            <a:r>
              <a:rPr lang="en-US" dirty="0" smtClean="0"/>
              <a:t>Negation (a unary operator)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p </a:t>
            </a:r>
            <a:r>
              <a:rPr lang="en-US" dirty="0" smtClean="0"/>
              <a:t>be “Dr. Cobb is 5’2’’ tall”</a:t>
            </a:r>
          </a:p>
          <a:p>
            <a:pPr lvl="1"/>
            <a:r>
              <a:rPr lang="en-US" dirty="0" smtClean="0"/>
              <a:t>Then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represents “Dr. Cobb </a:t>
            </a:r>
            <a:r>
              <a:rPr lang="en-US" b="1" i="1" u="sng" dirty="0" smtClean="0"/>
              <a:t>is not</a:t>
            </a:r>
            <a:r>
              <a:rPr lang="en-US" dirty="0" smtClean="0"/>
              <a:t> 5’2’’ tall”</a:t>
            </a:r>
          </a:p>
          <a:p>
            <a:r>
              <a:rPr lang="en-US" b="1" dirty="0" smtClean="0"/>
              <a:t>Truth table</a:t>
            </a:r>
            <a:r>
              <a:rPr lang="en-US" dirty="0" smtClean="0"/>
              <a:t>: table showing all the possible values of the variables, and the corresponding values of an expression from those variables.</a:t>
            </a:r>
          </a:p>
          <a:p>
            <a:pPr lvl="1"/>
            <a:endParaRPr lang="en-US" dirty="0"/>
          </a:p>
        </p:txBody>
      </p:sp>
      <p:graphicFrame>
        <p:nvGraphicFramePr>
          <p:cNvPr id="4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91676"/>
              </p:ext>
            </p:extLst>
          </p:nvPr>
        </p:nvGraphicFramePr>
        <p:xfrm>
          <a:off x="2514600" y="4572000"/>
          <a:ext cx="3200400" cy="1600201"/>
        </p:xfrm>
        <a:graphic>
          <a:graphicData uri="http://schemas.openxmlformats.org/drawingml/2006/table">
            <a:tbl>
              <a:tblPr/>
              <a:tblGrid>
                <a:gridCol w="1530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0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7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+mn-lt"/>
                          <a:sym typeface="Symbol"/>
                        </a:rPr>
                        <a:t></a:t>
                      </a:r>
                      <a:r>
                        <a:rPr lang="en-US" sz="2000" i="1" dirty="0" smtClean="0">
                          <a:latin typeface="+mn-lt"/>
                          <a:sym typeface="Symbol"/>
                        </a:rPr>
                        <a:t>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2656</Words>
  <Application>Microsoft Macintosh PowerPoint</Application>
  <PresentationFormat>On-screen Show (4:3)</PresentationFormat>
  <Paragraphs>721</Paragraphs>
  <Slides>71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Mangal</vt:lpstr>
      <vt:lpstr>Symbol</vt:lpstr>
      <vt:lpstr>Times New Roman</vt:lpstr>
      <vt:lpstr>Wingdings</vt:lpstr>
      <vt:lpstr>Office Theme</vt:lpstr>
      <vt:lpstr>Equation</vt:lpstr>
      <vt:lpstr>Logic</vt:lpstr>
      <vt:lpstr>You know about algebra in math</vt:lpstr>
      <vt:lpstr>Logic is an algebra</vt:lpstr>
      <vt:lpstr>Propositions</vt:lpstr>
      <vt:lpstr>What propositions are not</vt:lpstr>
      <vt:lpstr>More proposition examples</vt:lpstr>
      <vt:lpstr>What if the proposition is not clear?</vt:lpstr>
      <vt:lpstr>Basic Logic Operators</vt:lpstr>
      <vt:lpstr>Negation</vt:lpstr>
      <vt:lpstr>Conjunction</vt:lpstr>
      <vt:lpstr>Propositional expression example</vt:lpstr>
      <vt:lpstr>Do a truth table to find out</vt:lpstr>
      <vt:lpstr>Disjunction</vt:lpstr>
      <vt:lpstr>Another example</vt:lpstr>
      <vt:lpstr>Equivalence of Propositions</vt:lpstr>
      <vt:lpstr>Examples of </vt:lpstr>
      <vt:lpstr>Logical equivalences (algebraic laws)</vt:lpstr>
      <vt:lpstr>Logical equivalences (continued…)</vt:lpstr>
      <vt:lpstr>Distributive Rule </vt:lpstr>
      <vt:lpstr>Implication</vt:lpstr>
      <vt:lpstr>Implication (continued…)</vt:lpstr>
      <vt:lpstr>An example</vt:lpstr>
      <vt:lpstr>Example</vt:lpstr>
      <vt:lpstr>From English to Logic</vt:lpstr>
      <vt:lpstr>Truth Table</vt:lpstr>
      <vt:lpstr># of possible operators</vt:lpstr>
      <vt:lpstr>Additional notes on </vt:lpstr>
      <vt:lpstr>Logical Equivalences Involving Implications</vt:lpstr>
      <vt:lpstr>Proof of selected equivalences</vt:lpstr>
      <vt:lpstr>PowerPoint Presentation</vt:lpstr>
      <vt:lpstr>PowerPoint Presentation</vt:lpstr>
      <vt:lpstr>Remarks</vt:lpstr>
      <vt:lpstr>Generalized de Morgan’s</vt:lpstr>
      <vt:lpstr>Normal (Canonical) Forms</vt:lpstr>
      <vt:lpstr>Disjunctive Normal Form</vt:lpstr>
      <vt:lpstr>Obtaining the DNF</vt:lpstr>
      <vt:lpstr>Conjunctive Normal Form</vt:lpstr>
      <vt:lpstr>Obtaining the CNF</vt:lpstr>
      <vt:lpstr>First, Truth Table of Negation</vt:lpstr>
      <vt:lpstr>Finally, apply De Morgan’s</vt:lpstr>
      <vt:lpstr>PowerPoint Presentation</vt:lpstr>
      <vt:lpstr>XOR</vt:lpstr>
      <vt:lpstr>Example</vt:lpstr>
      <vt:lpstr>Double Implication</vt:lpstr>
      <vt:lpstr>Example</vt:lpstr>
      <vt:lpstr>Propositional Equivalences</vt:lpstr>
      <vt:lpstr>Examples</vt:lpstr>
      <vt:lpstr>Tautology and Equivalence</vt:lpstr>
      <vt:lpstr>Predicates</vt:lpstr>
      <vt:lpstr>Examples</vt:lpstr>
      <vt:lpstr>Same example, continued …</vt:lpstr>
      <vt:lpstr>Quantifiers</vt:lpstr>
      <vt:lpstr>Quantifiers: Universal</vt:lpstr>
      <vt:lpstr>Example</vt:lpstr>
      <vt:lpstr>Quantifiers: Existential</vt:lpstr>
      <vt:lpstr>Example</vt:lpstr>
      <vt:lpstr>Quantifier: Unique Existential</vt:lpstr>
      <vt:lpstr>Truth Table</vt:lpstr>
      <vt:lpstr>Just for fun..</vt:lpstr>
      <vt:lpstr>Lewis Carroll</vt:lpstr>
      <vt:lpstr>Continued …</vt:lpstr>
      <vt:lpstr>Continued …</vt:lpstr>
      <vt:lpstr>Continued …</vt:lpstr>
      <vt:lpstr>Nested Quantifiers</vt:lpstr>
      <vt:lpstr>PowerPoint Presentation</vt:lpstr>
      <vt:lpstr>Another example</vt:lpstr>
      <vt:lpstr>Scope</vt:lpstr>
      <vt:lpstr>Equivalences using Quantifiers</vt:lpstr>
      <vt:lpstr>Quantifiers and negations</vt:lpstr>
      <vt:lpstr>Continued …</vt:lpstr>
      <vt:lpstr>Which are correct below?</vt:lpstr>
    </vt:vector>
  </TitlesOfParts>
  <Company>University of Texas at Dallas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Cobb, Jorge A</dc:creator>
  <cp:lastModifiedBy>Cobb, Jorge</cp:lastModifiedBy>
  <cp:revision>271</cp:revision>
  <dcterms:created xsi:type="dcterms:W3CDTF">2008-11-21T03:59:50Z</dcterms:created>
  <dcterms:modified xsi:type="dcterms:W3CDTF">2018-01-17T14:53:44Z</dcterms:modified>
</cp:coreProperties>
</file>