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1" r:id="rId7"/>
    <p:sldId id="275" r:id="rId8"/>
    <p:sldId id="276" r:id="rId9"/>
    <p:sldId id="262" r:id="rId10"/>
    <p:sldId id="277" r:id="rId11"/>
    <p:sldId id="278" r:id="rId12"/>
    <p:sldId id="263" r:id="rId13"/>
    <p:sldId id="264" r:id="rId14"/>
    <p:sldId id="265" r:id="rId15"/>
    <p:sldId id="266" r:id="rId16"/>
    <p:sldId id="279" r:id="rId17"/>
    <p:sldId id="267" r:id="rId18"/>
    <p:sldId id="280" r:id="rId19"/>
    <p:sldId id="273" r:id="rId20"/>
    <p:sldId id="274" r:id="rId21"/>
    <p:sldId id="287" r:id="rId22"/>
    <p:sldId id="288" r:id="rId23"/>
    <p:sldId id="289" r:id="rId24"/>
    <p:sldId id="290" r:id="rId25"/>
    <p:sldId id="286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609" autoAdjust="0"/>
  </p:normalViewPr>
  <p:slideViewPr>
    <p:cSldViewPr snapToGrid="0">
      <p:cViewPr varScale="1">
        <p:scale>
          <a:sx n="94" d="100"/>
          <a:sy n="94" d="100"/>
        </p:scale>
        <p:origin x="78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-188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ABD0366-9A03-47B6-8FB5-708CA0ED97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F62E3-73E0-49FE-BAEC-02BF7F50DE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DA9B10-F0F9-4D60-AB7E-BED6214007E8}" type="slidenum">
              <a:rPr lang="en-US"/>
              <a:pPr/>
              <a:t>22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F62E3-73E0-49FE-BAEC-02BF7F50DE5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F62E3-73E0-49FE-BAEC-02BF7F50DE5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D0366-9A03-47B6-8FB5-708CA0ED975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3CAEB9C4-6451-44C5-BA6B-6C9559255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7F146F6D-0B9F-45BF-9818-02041959F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5F5DB7C-7223-4312-AA80-2A9E754A8D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530EC102-CB6F-4333-AE68-FA99C1DBC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412880C-A366-499C-876A-D8446226B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3AA11C71-D58A-49C6-BF47-30E4E1BF8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C4B46A47-6A07-4C3C-B54D-04B8D76D3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AB531B4-BA07-462A-80F0-FD894531A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87EFB552-4084-4E5D-B74A-FB386A0AD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328E8E86-D8AD-47AE-A173-237F33E0E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D6ED36CA-B636-482C-B07E-E8CB8A347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CE5A08"/>
          </a:solidFill>
          <a:ln>
            <a:solidFill>
              <a:srgbClr val="007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5400" y="646326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University of Texas at Dallas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1453" y="6463268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www.utdallas.edu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9940" name="Picture 4" descr="UTD Logo 95 x 4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476999"/>
            <a:ext cx="904875" cy="38100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152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9DF3-1F0B-483C-913C-A7B562ECE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3.1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fld id="{125B05DE-F469-4BEF-9F06-664F16F289E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53472"/>
          </a:xfrm>
        </p:spPr>
        <p:txBody>
          <a:bodyPr/>
          <a:lstStyle/>
          <a:p>
            <a:r>
              <a:rPr lang="en-US" dirty="0" smtClean="0"/>
              <a:t>Simple, but not 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291" y="2955636"/>
            <a:ext cx="3500582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9345" y="2937164"/>
            <a:ext cx="424873" cy="4802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38073" y="2941781"/>
            <a:ext cx="3500582" cy="46181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19746" y="3181927"/>
            <a:ext cx="461819" cy="92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6086767" y="1865743"/>
            <a:ext cx="230906" cy="34636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0146" y="378691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 sequence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2138222" y="1851888"/>
            <a:ext cx="230906" cy="34636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1601" y="377305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 sequence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2364510" y="2438399"/>
            <a:ext cx="535709" cy="434109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41419" y="21012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goes here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rot="5400000">
            <a:off x="1339271" y="1911930"/>
            <a:ext cx="203203" cy="17364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5400000">
            <a:off x="3112655" y="2059710"/>
            <a:ext cx="198582" cy="14270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69673" y="2318326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#’s greater than 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4219" y="2341417"/>
            <a:ext cx="18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#’s smaller than 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6438" y="4604320"/>
            <a:ext cx="3948543" cy="44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41421" y="4595083"/>
            <a:ext cx="424873" cy="4802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24221" y="4590464"/>
            <a:ext cx="3500582" cy="46181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2105894" y="4830610"/>
            <a:ext cx="461819" cy="92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50656" y="2941782"/>
            <a:ext cx="424873" cy="480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89384" y="4590473"/>
            <a:ext cx="424873" cy="480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56002" y="2946400"/>
            <a:ext cx="424873" cy="480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03966" y="4595090"/>
            <a:ext cx="424873" cy="4802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dirty="0" smtClean="0"/>
              <a:t> 2 4 1 5 {colored list is sorted}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2 3</a:t>
            </a:r>
            <a:r>
              <a:rPr lang="en-US" dirty="0" smtClean="0"/>
              <a:t> 4 1 5 {compare 2 and 3, put 2 in front}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2 3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dirty="0" smtClean="0"/>
              <a:t> 1 5 {compare 4 against 2 and 3, already</a:t>
            </a:r>
            <a:br>
              <a:rPr lang="en-US" dirty="0" smtClean="0"/>
            </a:br>
            <a:r>
              <a:rPr lang="en-US" dirty="0" smtClean="0"/>
              <a:t>		  in order}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1 2 3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dirty="0" smtClean="0"/>
              <a:t> 5 {compare 1 against 2 3 4 (actually,</a:t>
            </a:r>
            <a:br>
              <a:rPr lang="en-US" dirty="0" smtClean="0"/>
            </a:br>
            <a:r>
              <a:rPr lang="en-US" dirty="0" smtClean="0"/>
              <a:t>		  just against 2), and put in front.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1 2 3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dirty="0" smtClean="0"/>
              <a:t> {compare 5 against 1 2 3 and 4, so</a:t>
            </a:r>
            <a:br>
              <a:rPr lang="en-US" dirty="0" smtClean="0"/>
            </a:br>
            <a:r>
              <a:rPr lang="en-US" dirty="0" smtClean="0"/>
              <a:t>		  place it at the end}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Insertion Sort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29491" y="1082964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procedure </a:t>
            </a:r>
            <a:r>
              <a:rPr lang="en-US" sz="1800" i="1" dirty="0"/>
              <a:t>insertion sort (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for </a:t>
            </a:r>
            <a:r>
              <a:rPr lang="en-US" sz="1800" i="1" dirty="0"/>
              <a:t>  j </a:t>
            </a:r>
            <a:r>
              <a:rPr lang="en-US" sz="1800" dirty="0"/>
              <a:t>: = 2</a:t>
            </a:r>
            <a:r>
              <a:rPr lang="en-US" sz="1800" i="1" dirty="0"/>
              <a:t>  </a:t>
            </a:r>
            <a:r>
              <a:rPr lang="en-US" sz="1800" b="1" dirty="0"/>
              <a:t>to </a:t>
            </a:r>
            <a:r>
              <a:rPr lang="en-US" sz="1800" i="1" dirty="0"/>
              <a:t>  </a:t>
            </a:r>
            <a:r>
              <a:rPr lang="en-US" sz="1800" i="1" dirty="0" smtClean="0"/>
              <a:t>n    </a:t>
            </a:r>
            <a:r>
              <a:rPr lang="en-US" sz="1800" dirty="0" smtClean="0"/>
              <a:t>{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j</a:t>
            </a:r>
            <a:r>
              <a:rPr lang="en-US" sz="1800" dirty="0" smtClean="0"/>
              <a:t> is the number being inserted}</a:t>
            </a:r>
            <a:endParaRPr lang="en-US" sz="18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smtClean="0"/>
              <a:t>	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</a:t>
            </a:r>
            <a:r>
              <a:rPr lang="en-US" sz="1800" dirty="0"/>
              <a:t>: = 1</a:t>
            </a:r>
            <a:r>
              <a:rPr lang="en-US" sz="1800" i="1" dirty="0"/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     while</a:t>
            </a:r>
            <a:r>
              <a:rPr lang="en-US" sz="1800" i="1" dirty="0"/>
              <a:t>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j</a:t>
            </a:r>
            <a:r>
              <a:rPr lang="en-US" sz="1800" i="1" dirty="0" smtClean="0"/>
              <a:t> &gt;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               </a:t>
            </a:r>
            <a:endParaRPr lang="en-US" sz="18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</a:t>
            </a:r>
            <a:r>
              <a:rPr lang="en-US" sz="1800" dirty="0"/>
              <a:t>: =</a:t>
            </a:r>
            <a:r>
              <a:rPr lang="en-US" sz="1800" i="1" dirty="0"/>
              <a:t> </a:t>
            </a:r>
            <a:r>
              <a:rPr lang="en-US" sz="1800" i="1" dirty="0" err="1"/>
              <a:t>i</a:t>
            </a:r>
            <a:r>
              <a:rPr lang="en-US" sz="1800" i="1" dirty="0"/>
              <a:t>  </a:t>
            </a:r>
            <a:r>
              <a:rPr lang="en-US" sz="1800" dirty="0"/>
              <a:t>+ </a:t>
            </a:r>
            <a:r>
              <a:rPr lang="en-US" sz="1800" dirty="0" smtClean="0"/>
              <a:t>1	{</a:t>
            </a:r>
            <a:r>
              <a:rPr lang="en-US" sz="1800" i="1" dirty="0" smtClean="0"/>
              <a:t>compare </a:t>
            </a:r>
            <a:r>
              <a:rPr lang="en-US" sz="1800" i="1" dirty="0"/>
              <a:t>the next number on the list with all those at the 	</a:t>
            </a:r>
            <a:r>
              <a:rPr lang="en-US" sz="1800" i="1" dirty="0" smtClean="0"/>
              <a:t> 		  beginning </a:t>
            </a:r>
            <a:r>
              <a:rPr lang="en-US" sz="1800" i="1" dirty="0"/>
              <a:t>of the list until it finds one less than the number to 		</a:t>
            </a:r>
            <a:r>
              <a:rPr lang="en-US" sz="1800" i="1" dirty="0" smtClean="0"/>
              <a:t>  be </a:t>
            </a:r>
            <a:r>
              <a:rPr lang="en-US" sz="1800" i="1" dirty="0"/>
              <a:t>inserted. Note those first numbers are in increasing </a:t>
            </a:r>
            <a:r>
              <a:rPr lang="en-US" sz="1800" i="1" dirty="0" smtClean="0"/>
              <a:t>order}</a:t>
            </a:r>
            <a:endParaRPr lang="en-US" sz="18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/>
              <a:t>	</a:t>
            </a:r>
            <a:r>
              <a:rPr lang="en-US" sz="1800" dirty="0" smtClean="0"/>
              <a:t>{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j</a:t>
            </a:r>
            <a:r>
              <a:rPr lang="en-US" sz="1800" dirty="0" smtClean="0"/>
              <a:t> should be inserted into the position where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i</a:t>
            </a:r>
            <a:r>
              <a:rPr lang="en-US" sz="1800" dirty="0" smtClean="0"/>
              <a:t> is}</a:t>
            </a:r>
            <a:endParaRPr lang="en-US" sz="1800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smtClean="0"/>
              <a:t>	m</a:t>
            </a:r>
            <a:r>
              <a:rPr lang="en-US" sz="1800" dirty="0" smtClean="0"/>
              <a:t> </a:t>
            </a:r>
            <a:r>
              <a:rPr lang="en-US" sz="1800" dirty="0"/>
              <a:t>: =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j</a:t>
            </a:r>
            <a:r>
              <a:rPr lang="en-US" sz="1800" i="1" dirty="0" smtClean="0"/>
              <a:t>       </a:t>
            </a:r>
            <a:r>
              <a:rPr lang="en-US" sz="1800" i="1" dirty="0"/>
              <a:t>	</a:t>
            </a:r>
            <a:r>
              <a:rPr lang="en-US" sz="1800" i="1" dirty="0" smtClean="0"/>
              <a:t>	</a:t>
            </a:r>
            <a:r>
              <a:rPr lang="en-US" sz="1800" dirty="0" smtClean="0"/>
              <a:t>{</a:t>
            </a:r>
            <a:r>
              <a:rPr lang="en-US" sz="1800" i="1" dirty="0" smtClean="0"/>
              <a:t>save </a:t>
            </a:r>
            <a:r>
              <a:rPr lang="en-US" sz="1800" i="1" dirty="0"/>
              <a:t>the value to be </a:t>
            </a:r>
            <a:r>
              <a:rPr lang="en-US" sz="1800" i="1" dirty="0" smtClean="0"/>
              <a:t>inserted</a:t>
            </a:r>
            <a:r>
              <a:rPr lang="en-US" sz="1800" dirty="0" smtClean="0"/>
              <a:t>}</a:t>
            </a:r>
            <a:endParaRPr lang="en-US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	 </a:t>
            </a:r>
            <a:r>
              <a:rPr lang="en-US" sz="1800" b="1" dirty="0" smtClean="0"/>
              <a:t>			</a:t>
            </a:r>
            <a:r>
              <a:rPr lang="en-US" sz="1800" dirty="0" smtClean="0"/>
              <a:t>{it should be inserted in position </a:t>
            </a:r>
            <a:r>
              <a:rPr lang="en-US" sz="1800" i="1" dirty="0" err="1" smtClean="0"/>
              <a:t>i</a:t>
            </a:r>
            <a:r>
              <a:rPr lang="en-US" sz="1800" dirty="0" smtClean="0"/>
              <a:t>}</a:t>
            </a:r>
            <a:endParaRPr lang="en-US" sz="18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/>
              <a:t>	for</a:t>
            </a:r>
            <a:r>
              <a:rPr lang="en-US" sz="1800" i="1" dirty="0" smtClean="0"/>
              <a:t> </a:t>
            </a:r>
            <a:r>
              <a:rPr lang="en-US" sz="1800" i="1" dirty="0"/>
              <a:t>k </a:t>
            </a:r>
            <a:r>
              <a:rPr lang="en-US" sz="1800" dirty="0"/>
              <a:t>:= </a:t>
            </a:r>
            <a:r>
              <a:rPr lang="en-US" sz="1800" i="1" dirty="0" smtClean="0"/>
              <a:t>j</a:t>
            </a:r>
            <a:r>
              <a:rPr lang="en-US" sz="1800" dirty="0" smtClean="0"/>
              <a:t> </a:t>
            </a:r>
            <a:r>
              <a:rPr lang="en-US" sz="1800" b="1" dirty="0" smtClean="0"/>
              <a:t>down</a:t>
            </a:r>
            <a:r>
              <a:rPr lang="en-US" sz="1800" dirty="0" smtClean="0"/>
              <a:t> </a:t>
            </a:r>
            <a:r>
              <a:rPr lang="en-US" sz="1800" b="1" dirty="0" smtClean="0"/>
              <a:t>to</a:t>
            </a:r>
            <a:r>
              <a:rPr lang="en-US" sz="1800" i="1" dirty="0" smtClean="0"/>
              <a:t> i</a:t>
            </a:r>
            <a:r>
              <a:rPr lang="en-US" sz="1800" dirty="0" smtClean="0"/>
              <a:t>+1</a:t>
            </a:r>
            <a:r>
              <a:rPr lang="en-US" sz="1800" i="1" dirty="0" smtClean="0"/>
              <a:t> 	</a:t>
            </a:r>
            <a:r>
              <a:rPr lang="en-US" sz="1800" dirty="0" smtClean="0"/>
              <a:t> {make space to insert the item}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smtClean="0"/>
              <a:t>		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k</a:t>
            </a:r>
            <a:r>
              <a:rPr lang="en-US" sz="1800" i="1" dirty="0" smtClean="0"/>
              <a:t> := a</a:t>
            </a:r>
            <a:r>
              <a:rPr lang="en-US" sz="1800" i="1" baseline="-25000" dirty="0" smtClean="0"/>
              <a:t>k-1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 smtClean="0"/>
              <a:t>	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:= m</a:t>
            </a:r>
            <a:endParaRPr lang="en-US" sz="18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i="1" dirty="0"/>
              <a:t>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2156-9BCE-4064-9BAC-99DE48B886EF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867891" y="1036780"/>
          <a:ext cx="37671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4" imgW="2374560" imgH="228600" progId="Equation.3">
                  <p:embed/>
                </p:oleObj>
              </mc:Choice>
              <mc:Fallback>
                <p:oleObj name="Equation" r:id="rId4" imgW="23745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891" y="1036780"/>
                        <a:ext cx="376713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Greedy algorithms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/>
              <a:t>Frequently a problem is presented which desires an optimization of some procedure.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Surprisingly, one of the simplest approaches often leads to a solution. 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	</a:t>
            </a:r>
          </a:p>
          <a:p>
            <a:pPr>
              <a:buFontTx/>
              <a:buNone/>
            </a:pPr>
            <a:r>
              <a:rPr lang="en-US" sz="2000" dirty="0" smtClean="0"/>
              <a:t>	This </a:t>
            </a:r>
            <a:r>
              <a:rPr lang="en-US" sz="2000" dirty="0"/>
              <a:t>approach selects the best choice at each step (or locally) instead of considering all sequences of steps possible. </a:t>
            </a:r>
            <a:endParaRPr lang="en-US" sz="2000" dirty="0" smtClean="0"/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	Algorithms </a:t>
            </a:r>
            <a:r>
              <a:rPr lang="en-US" sz="2000" dirty="0"/>
              <a:t>which make use of the “BEST” choice at each step are called </a:t>
            </a:r>
            <a:r>
              <a:rPr lang="en-US" sz="2000" b="1" dirty="0"/>
              <a:t>greedy</a:t>
            </a:r>
            <a:r>
              <a:rPr lang="en-US" sz="2000" dirty="0"/>
              <a:t> algorithms.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1F56-176F-4804-855C-A3D0270A6619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Change-making algorithm</a:t>
            </a: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092201"/>
            <a:ext cx="8229600" cy="524164"/>
          </a:xfrm>
        </p:spPr>
        <p:txBody>
          <a:bodyPr/>
          <a:lstStyle/>
          <a:p>
            <a:r>
              <a:rPr lang="en-US" sz="2800" dirty="0" smtClean="0"/>
              <a:t>Use least number of coins to obtain </a:t>
            </a:r>
            <a:r>
              <a:rPr lang="en-US" sz="2800" i="1" dirty="0" smtClean="0"/>
              <a:t>n</a:t>
            </a:r>
            <a:r>
              <a:rPr lang="en-US" sz="2800" dirty="0" smtClean="0"/>
              <a:t> cents</a:t>
            </a:r>
          </a:p>
          <a:p>
            <a:r>
              <a:rPr lang="en-US" sz="2800" dirty="0" smtClean="0"/>
              <a:t>Greedy: use the largest denomination at each step.</a:t>
            </a:r>
            <a:endParaRPr lang="en-US" sz="28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70DA-D772-42B1-862C-55A8DA05A21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81000" y="2687737"/>
            <a:ext cx="8229600" cy="27339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Procedure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: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values of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denominations of coins, where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                            </a:t>
            </a:r>
            <a:r>
              <a:rPr lang="en-US" sz="2000" i="1" dirty="0" smtClean="0">
                <a:latin typeface="+mn-lt"/>
              </a:rPr>
              <a:t>;</a:t>
            </a:r>
            <a:br>
              <a:rPr lang="en-US" sz="2000" i="1" dirty="0" smtClean="0">
                <a:latin typeface="+mn-lt"/>
              </a:rPr>
            </a:br>
            <a:r>
              <a:rPr lang="en-US" sz="2000" i="1" dirty="0" smtClean="0">
                <a:latin typeface="+mn-lt"/>
              </a:rPr>
              <a:t>	                    n</a:t>
            </a:r>
            <a:r>
              <a:rPr lang="en-US" sz="2000" dirty="0" smtClean="0">
                <a:latin typeface="+mn-lt"/>
              </a:rPr>
              <a:t>: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integer)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 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1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</a:t>
            </a:r>
            <a:r>
              <a:rPr kumimoji="0" lang="en-US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>
              <a:rPr kumimoji="0" lang="en-US" sz="20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 </a:t>
            </a:r>
            <a:r>
              <a:rPr lang="en-US" sz="2000" i="1" dirty="0" err="1" smtClean="0">
                <a:latin typeface="+mn-lt"/>
                <a:sym typeface="Symbol"/>
              </a:rPr>
              <a:t>c</a:t>
            </a:r>
            <a:r>
              <a:rPr lang="en-US" sz="2000" i="1" baseline="-25000" dirty="0" err="1" smtClean="0">
                <a:latin typeface="+mn-lt"/>
                <a:sym typeface="Symbol"/>
              </a:rPr>
              <a:t>i</a:t>
            </a:r>
            <a:endParaRPr kumimoji="0" lang="en-US" sz="200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begin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a coin with value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to the change;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>
                <a:latin typeface="+mn-lt"/>
              </a:rPr>
              <a:t>	</a:t>
            </a:r>
            <a:r>
              <a:rPr lang="en-US" sz="2000" i="1" dirty="0" smtClean="0">
                <a:latin typeface="+mn-lt"/>
              </a:rPr>
              <a:t>	n </a:t>
            </a:r>
            <a:r>
              <a:rPr lang="en-US" sz="2000" dirty="0" smtClean="0">
                <a:latin typeface="+mn-lt"/>
              </a:rPr>
              <a:t>:= </a:t>
            </a:r>
            <a:r>
              <a:rPr lang="en-US" sz="2000" i="1" dirty="0" smtClean="0">
                <a:latin typeface="+mn-lt"/>
              </a:rPr>
              <a:t>n </a:t>
            </a:r>
            <a:r>
              <a:rPr lang="en-US" sz="2000" dirty="0" smtClean="0">
                <a:latin typeface="+mn-lt"/>
              </a:rPr>
              <a:t>-</a:t>
            </a:r>
            <a:r>
              <a:rPr lang="en-US" sz="2000" i="1" dirty="0" smtClean="0">
                <a:latin typeface="+mn-lt"/>
              </a:rPr>
              <a:t> </a:t>
            </a:r>
            <a:r>
              <a:rPr lang="en-US" sz="2000" i="1" dirty="0" err="1" smtClean="0">
                <a:latin typeface="+mn-lt"/>
              </a:rPr>
              <a:t>c</a:t>
            </a:r>
            <a:r>
              <a:rPr lang="en-US" sz="2000" i="1" baseline="-25000" dirty="0" err="1" smtClean="0">
                <a:latin typeface="+mn-lt"/>
              </a:rPr>
              <a:t>i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2614169" y="2742334"/>
          <a:ext cx="9874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4" imgW="660240" imgH="215640" progId="Equation.3">
                  <p:embed/>
                </p:oleObj>
              </mc:Choice>
              <mc:Fallback>
                <p:oleObj name="Equation" r:id="rId4" imgW="66024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169" y="2742334"/>
                        <a:ext cx="987425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2472028" y="3046846"/>
          <a:ext cx="153511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028" y="3046846"/>
                        <a:ext cx="1535112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Lemma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463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If</a:t>
            </a:r>
            <a:r>
              <a:rPr lang="en-US" sz="2000" i="1" dirty="0"/>
              <a:t> n</a:t>
            </a:r>
            <a:r>
              <a:rPr lang="en-US" sz="2000" dirty="0"/>
              <a:t> is a positive integer, then </a:t>
            </a:r>
            <a:r>
              <a:rPr lang="en-US" sz="2000" i="1" dirty="0"/>
              <a:t>n</a:t>
            </a:r>
            <a:r>
              <a:rPr lang="en-US" sz="2000" dirty="0"/>
              <a:t> cents change using quarters, dimes, nickels and pennies using the </a:t>
            </a:r>
            <a:r>
              <a:rPr lang="en-US" sz="2000" i="1" u="sng" dirty="0"/>
              <a:t>fewest coins possible</a:t>
            </a:r>
            <a:r>
              <a:rPr lang="en-US" sz="2000" dirty="0"/>
              <a:t> </a:t>
            </a:r>
            <a:r>
              <a:rPr lang="en-US" sz="2000" dirty="0" smtClean="0"/>
              <a:t>has: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a) at </a:t>
            </a:r>
            <a:r>
              <a:rPr lang="en-US" sz="2000" dirty="0"/>
              <a:t>most two dimes, </a:t>
            </a: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	b) at </a:t>
            </a:r>
            <a:r>
              <a:rPr lang="en-US" sz="2000" dirty="0"/>
              <a:t>most one nickel, </a:t>
            </a:r>
            <a:endParaRPr 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c) at </a:t>
            </a:r>
            <a:r>
              <a:rPr lang="en-US" sz="2000" dirty="0"/>
              <a:t>most four </a:t>
            </a:r>
            <a:r>
              <a:rPr lang="en-US" sz="2000" dirty="0" smtClean="0"/>
              <a:t>pennies,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d) cannot </a:t>
            </a:r>
            <a:r>
              <a:rPr lang="en-US" sz="2000" dirty="0"/>
              <a:t>have two dimes and a </a:t>
            </a:r>
            <a:r>
              <a:rPr lang="en-US" sz="2000" dirty="0" smtClean="0"/>
              <a:t>nickel,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e) the </a:t>
            </a:r>
            <a:r>
              <a:rPr lang="en-US" sz="2000" dirty="0"/>
              <a:t>amount of change in dimes, nickels and pennies cannot exceed 24 cents.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/>
              <a:t>Proof by </a:t>
            </a:r>
            <a:r>
              <a:rPr lang="en-US" sz="2000" b="1" i="1" dirty="0" err="1" smtClean="0"/>
              <a:t>contrapositive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The idea of the proof is </a:t>
            </a:r>
            <a:r>
              <a:rPr lang="en-US" sz="2000" dirty="0" smtClean="0"/>
              <a:t>to assume e.g., that if we have </a:t>
            </a:r>
            <a:r>
              <a:rPr lang="en-US" sz="2000" i="1" dirty="0" smtClean="0"/>
              <a:t>more</a:t>
            </a:r>
            <a:r>
              <a:rPr lang="en-US" sz="2000" dirty="0" smtClean="0"/>
              <a:t> than two dimes, we can reduce the number of coins, and thus we don’t have the fewest coins possible.  We do this for every statement a) through 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D5A6-C522-4E81-A661-F8924F67114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071"/>
          </a:xfrm>
        </p:spPr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728"/>
            <a:ext cx="8229600" cy="4925436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US" sz="2400" dirty="0" smtClean="0"/>
              <a:t>a) If we have three or more dimes, then three dimes can be replaced by a quarter and a nickel (hence, less coins)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400" dirty="0" smtClean="0"/>
              <a:t>b) If we have two or more nickels, we can replace two nickels for a dime (hence less coins)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400" dirty="0" smtClean="0"/>
              <a:t>c) If we have five or more pennies, we can replace them by a nickel (hence less coins)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400" dirty="0" smtClean="0"/>
              <a:t>d) If we have two dimes and a nickel we can replace them by a quarter.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sz="2400" dirty="0" smtClean="0"/>
              <a:t>e) From a) through d) the total change in dimes, nickels and pennies cannot be more than 24 cents.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7629"/>
            <a:ext cx="8474364" cy="5943599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Theorem: </a:t>
            </a:r>
            <a:r>
              <a:rPr lang="en-US" sz="2400" dirty="0" smtClean="0"/>
              <a:t>The greedy algorithm makes change with the fewest coins possible. </a:t>
            </a:r>
          </a:p>
          <a:p>
            <a:pPr>
              <a:buNone/>
            </a:pPr>
            <a:r>
              <a:rPr lang="en-US" sz="2400" b="1" dirty="0" smtClean="0"/>
              <a:t>Proof:</a:t>
            </a:r>
            <a:endParaRPr lang="en-US" sz="2400" dirty="0" smtClean="0"/>
          </a:p>
          <a:p>
            <a:r>
              <a:rPr lang="en-US" sz="2400" dirty="0"/>
              <a:t>Let </a:t>
            </a:r>
            <a:r>
              <a:rPr lang="en-US" sz="2400" i="1" dirty="0"/>
              <a:t>C</a:t>
            </a:r>
            <a:r>
              <a:rPr lang="en-US" sz="2400" dirty="0"/>
              <a:t> be </a:t>
            </a:r>
            <a:r>
              <a:rPr lang="en-US" sz="2400" dirty="0" smtClean="0"/>
              <a:t>the change breakup </a:t>
            </a:r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cents using greedy </a:t>
            </a:r>
            <a:r>
              <a:rPr lang="en-US" sz="2400" dirty="0" err="1" smtClean="0"/>
              <a:t>algo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 smtClean="0"/>
              <a:t>Let </a:t>
            </a:r>
            <a:r>
              <a:rPr lang="en-US" sz="2400" i="1" dirty="0"/>
              <a:t>C ’</a:t>
            </a:r>
            <a:r>
              <a:rPr lang="en-US" sz="2400" dirty="0" smtClean="0"/>
              <a:t> be an optimal change-making breakup for </a:t>
            </a:r>
            <a:r>
              <a:rPr lang="en-US" sz="2400" i="1" dirty="0" smtClean="0"/>
              <a:t>n</a:t>
            </a:r>
            <a:r>
              <a:rPr lang="en-US" sz="2400" dirty="0" smtClean="0"/>
              <a:t> cents. </a:t>
            </a:r>
          </a:p>
          <a:p>
            <a:r>
              <a:rPr lang="en-US" sz="2400" dirty="0" smtClean="0"/>
              <a:t>Let </a:t>
            </a:r>
            <a:r>
              <a:rPr lang="en-US" sz="2400" i="1" dirty="0" smtClean="0"/>
              <a:t>q</a:t>
            </a:r>
            <a:r>
              <a:rPr lang="en-US" sz="2400" dirty="0" smtClean="0"/>
              <a:t> be the </a:t>
            </a:r>
            <a:r>
              <a:rPr lang="en-US" sz="2400" b="1" i="1" dirty="0" smtClean="0"/>
              <a:t>number of quarters </a:t>
            </a:r>
            <a:r>
              <a:rPr lang="en-US" sz="2400" dirty="0" smtClean="0"/>
              <a:t>in </a:t>
            </a:r>
            <a:r>
              <a:rPr lang="en-US" sz="2400" i="1" dirty="0" smtClean="0"/>
              <a:t>C</a:t>
            </a:r>
            <a:r>
              <a:rPr lang="en-US" sz="2400" dirty="0" smtClean="0"/>
              <a:t> (similarly </a:t>
            </a:r>
            <a:r>
              <a:rPr lang="en-US" sz="2400" i="1" dirty="0" smtClean="0"/>
              <a:t>q’</a:t>
            </a:r>
            <a:r>
              <a:rPr lang="en-US" sz="2400" dirty="0" smtClean="0"/>
              <a:t> and </a:t>
            </a:r>
            <a:r>
              <a:rPr lang="en-US" sz="2400" i="1" dirty="0" smtClean="0"/>
              <a:t>C’)</a:t>
            </a:r>
          </a:p>
          <a:p>
            <a:r>
              <a:rPr lang="en-US" sz="2400" dirty="0" smtClean="0"/>
              <a:t>Let </a:t>
            </a:r>
            <a:r>
              <a:rPr lang="en-US" sz="2400" i="1" dirty="0" smtClean="0"/>
              <a:t>r</a:t>
            </a:r>
            <a:r>
              <a:rPr lang="en-US" sz="2400" dirty="0" smtClean="0"/>
              <a:t> be the </a:t>
            </a:r>
            <a:r>
              <a:rPr lang="en-US" sz="2400" b="1" i="1" dirty="0" smtClean="0"/>
              <a:t>number of cents </a:t>
            </a:r>
            <a:r>
              <a:rPr lang="en-US" sz="2400" dirty="0" smtClean="0"/>
              <a:t>using non-quarters in </a:t>
            </a:r>
            <a:r>
              <a:rPr lang="en-US" sz="2400" i="1" dirty="0" smtClean="0"/>
              <a:t>C </a:t>
            </a:r>
            <a:r>
              <a:rPr lang="en-US" sz="2400" dirty="0"/>
              <a:t>(similarly </a:t>
            </a:r>
            <a:r>
              <a:rPr lang="en-US" sz="2400" i="1" dirty="0"/>
              <a:t>q’</a:t>
            </a:r>
            <a:r>
              <a:rPr lang="en-US" sz="2400" dirty="0"/>
              <a:t> and </a:t>
            </a:r>
            <a:r>
              <a:rPr lang="en-US" sz="2400" i="1" dirty="0"/>
              <a:t>C</a:t>
            </a:r>
            <a:r>
              <a:rPr lang="en-US" sz="2400" i="1" dirty="0" smtClean="0"/>
              <a:t>’)</a:t>
            </a:r>
            <a:endParaRPr lang="en-US" sz="2400" dirty="0" smtClean="0"/>
          </a:p>
          <a:p>
            <a:pPr lvl="1"/>
            <a:r>
              <a:rPr lang="en-US" sz="2000" i="1" dirty="0"/>
              <a:t>q’</a:t>
            </a:r>
            <a:r>
              <a:rPr lang="en-US" sz="2000" dirty="0"/>
              <a:t> ≤ </a:t>
            </a:r>
            <a:r>
              <a:rPr lang="en-US" sz="2000" i="1" dirty="0" smtClean="0"/>
              <a:t>q, </a:t>
            </a:r>
            <a:r>
              <a:rPr lang="en-US" sz="2000" dirty="0" smtClean="0"/>
              <a:t>because greedy algorithm must use the most quarters compared to </a:t>
            </a:r>
            <a:r>
              <a:rPr lang="en-US" sz="2000" i="1" dirty="0" smtClean="0"/>
              <a:t>any other algorithm </a:t>
            </a:r>
            <a:r>
              <a:rPr lang="en-US" sz="2000" dirty="0" smtClean="0"/>
              <a:t>(it chooses the largest # of quarters possible) </a:t>
            </a:r>
          </a:p>
          <a:p>
            <a:pPr lvl="1"/>
            <a:r>
              <a:rPr lang="en-US" sz="2000" dirty="0" smtClean="0"/>
              <a:t>r‘</a:t>
            </a:r>
            <a:r>
              <a:rPr lang="en-US" sz="2000" dirty="0"/>
              <a:t>≤ </a:t>
            </a:r>
            <a:r>
              <a:rPr lang="en-US" sz="2000" dirty="0" smtClean="0"/>
              <a:t>24 from lemma (add (a) (b) (c) in lemma).  </a:t>
            </a:r>
          </a:p>
          <a:p>
            <a:pPr lvl="1"/>
            <a:r>
              <a:rPr lang="en-US" sz="2000" dirty="0" smtClean="0"/>
              <a:t>Thus, </a:t>
            </a:r>
            <a:r>
              <a:rPr lang="en-US" sz="2000" i="1" dirty="0" smtClean="0"/>
              <a:t>q’</a:t>
            </a:r>
            <a:r>
              <a:rPr lang="en-US" sz="2000" dirty="0" smtClean="0"/>
              <a:t> is the largest possible (not enough cents remain for another quarter)</a:t>
            </a:r>
          </a:p>
          <a:p>
            <a:pPr lvl="1"/>
            <a:r>
              <a:rPr lang="en-US" sz="2000" dirty="0" smtClean="0"/>
              <a:t>Thus, </a:t>
            </a:r>
            <a:r>
              <a:rPr lang="en-US" sz="2000" i="1" dirty="0"/>
              <a:t>q’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i="1" dirty="0" smtClean="0"/>
              <a:t>q, </a:t>
            </a:r>
            <a:r>
              <a:rPr lang="en-US" sz="2000" dirty="0" smtClean="0"/>
              <a:t>and </a:t>
            </a:r>
            <a:r>
              <a:rPr lang="en-US" sz="2000" smtClean="0"/>
              <a:t>also therefore </a:t>
            </a:r>
            <a:r>
              <a:rPr lang="en-US" sz="2000" i="1" smtClean="0"/>
              <a:t>r</a:t>
            </a:r>
            <a:r>
              <a:rPr lang="en-US" sz="2000" i="1" dirty="0" smtClean="0"/>
              <a:t>’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= </a:t>
            </a:r>
            <a:r>
              <a:rPr lang="en-US" sz="2000" i="1" dirty="0" smtClean="0">
                <a:sym typeface="Symbol"/>
              </a:rPr>
              <a:t>r</a:t>
            </a:r>
            <a:endParaRPr lang="en-US" sz="2000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7ECA-BBD0-4DC1-A1BB-5D94D5B42D9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42"/>
            <a:ext cx="8229600" cy="778307"/>
          </a:xfrm>
        </p:spPr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5865"/>
            <a:ext cx="8229600" cy="4525963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 smtClean="0"/>
              <a:t>Both methods have the same cents made from “non-quarters” r = r’. Let d and d’ be the number of dimes.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 smtClean="0"/>
              <a:t>From Lemma, C’ has at most one nickel and at most four pennies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Hence, d’ has the largest number of dimes possible from r’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We know our algorithm also uses as many dimes as possible from r.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Hence, d = d’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 smtClean="0"/>
              <a:t>Repeat argument a) and b) to show they have the same # of nickels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arenR"/>
            </a:pPr>
            <a:r>
              <a:rPr lang="en-US" sz="2800" dirty="0" smtClean="0"/>
              <a:t>Thus, what remains after the nickels is the same in both, which can be added up with pennies in only one way.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Exceptions to the change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/>
              <a:t>If we do not include nickels in our allowable change, this algorithm will not give the fewest coins possible. Notice the use of the lemma was important in proving the theorem.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In fact if we are not allowed nickels, and look at 30 cents, using the algorithm gives us one quarter and 5 pennies for a total of 6 coins. This is not the fewest number of coins because 3 dimes also make 30 cents</a:t>
            </a:r>
            <a:r>
              <a:rPr lang="en-US" sz="2000" dirty="0" smtClean="0"/>
              <a:t>.</a:t>
            </a:r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I.e., greedy is not always best.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BB6D-DF51-4E59-BC51-8078227260F6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Algorithms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000" b="1" dirty="0" smtClean="0"/>
              <a:t>Definition: </a:t>
            </a:r>
            <a:r>
              <a:rPr lang="en-US" sz="2000" b="1" dirty="0" smtClean="0">
                <a:solidFill>
                  <a:srgbClr val="C00000"/>
                </a:solidFill>
              </a:rPr>
              <a:t>An algorithm is a finite set of precise instructions for performing a computation or for solving a problem</a:t>
            </a:r>
          </a:p>
          <a:p>
            <a:endParaRPr lang="en-US" sz="2000" dirty="0" smtClean="0"/>
          </a:p>
          <a:p>
            <a:r>
              <a:rPr lang="en-US" sz="2000" b="1" dirty="0" smtClean="0"/>
              <a:t>Example 1.</a:t>
            </a:r>
            <a:r>
              <a:rPr lang="en-US" sz="2000" dirty="0" smtClean="0"/>
              <a:t> Describe an algorithm for finding the maximum (largest) value in a finite sequence of integers. (what is a sequence?)</a:t>
            </a:r>
          </a:p>
          <a:p>
            <a:endParaRPr lang="en-US" sz="2000" dirty="0" smtClean="0"/>
          </a:p>
          <a:p>
            <a:r>
              <a:rPr lang="en-US" sz="2000" b="1" dirty="0" smtClean="0"/>
              <a:t>Solution:</a:t>
            </a:r>
          </a:p>
          <a:p>
            <a:pPr lvl="1"/>
            <a:r>
              <a:rPr lang="en-US" sz="1800" dirty="0" smtClean="0"/>
              <a:t>Set the temporary max equal to the first integer in the sequence.</a:t>
            </a:r>
          </a:p>
          <a:p>
            <a:pPr lvl="1"/>
            <a:r>
              <a:rPr lang="en-US" sz="1800" dirty="0" smtClean="0"/>
              <a:t>Compare the next integer in the sequence and if it is larger, set the temporary maximum equal to this new value.</a:t>
            </a:r>
          </a:p>
          <a:p>
            <a:pPr lvl="1"/>
            <a:r>
              <a:rPr lang="en-US" sz="1800" dirty="0" smtClean="0"/>
              <a:t>Repeat previous step if more integers to test.</a:t>
            </a:r>
          </a:p>
          <a:p>
            <a:pPr lvl="1"/>
            <a:r>
              <a:rPr lang="en-US" sz="1800" dirty="0" smtClean="0"/>
              <a:t>Stop when no more integers. At this point the temporary max becomes the max.</a:t>
            </a:r>
            <a:endParaRPr lang="en-US" sz="16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DF55-0358-4316-96FE-C79B34326BF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Characteristics of algorithms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Input.</a:t>
            </a:r>
            <a:r>
              <a:rPr lang="en-US" sz="2000" dirty="0"/>
              <a:t> An algorithm has input values from a specified set</a:t>
            </a:r>
          </a:p>
          <a:p>
            <a:r>
              <a:rPr lang="en-US" sz="2000" i="1" dirty="0"/>
              <a:t>Output </a:t>
            </a:r>
            <a:r>
              <a:rPr lang="en-US" sz="2000" dirty="0"/>
              <a:t>From each set of input values an algorithm produces output values from a specified set. The output values are the solution to the problem</a:t>
            </a:r>
          </a:p>
          <a:p>
            <a:r>
              <a:rPr lang="en-US" sz="2000" i="1" dirty="0"/>
              <a:t>Definiteness,</a:t>
            </a:r>
            <a:r>
              <a:rPr lang="en-US" sz="2000" dirty="0"/>
              <a:t> The steps of the algorithm are defined precisely.</a:t>
            </a:r>
          </a:p>
          <a:p>
            <a:r>
              <a:rPr lang="en-US" sz="2000" i="1" dirty="0"/>
              <a:t>Correctness.</a:t>
            </a:r>
            <a:r>
              <a:rPr lang="en-US" sz="2000" dirty="0"/>
              <a:t> An algorithm should produce the </a:t>
            </a:r>
            <a:r>
              <a:rPr lang="en-US" sz="2000" dirty="0" smtClean="0"/>
              <a:t>correct </a:t>
            </a:r>
            <a:r>
              <a:rPr lang="en-US" sz="2000" dirty="0"/>
              <a:t>value for each set of input values.</a:t>
            </a:r>
          </a:p>
          <a:p>
            <a:r>
              <a:rPr lang="en-US" sz="2000" i="1" dirty="0"/>
              <a:t>Finiteness </a:t>
            </a:r>
            <a:r>
              <a:rPr lang="en-US" sz="2000" dirty="0"/>
              <a:t>An algorithm should produce the desired output after a finite number of steps for any input allowed.</a:t>
            </a:r>
          </a:p>
          <a:p>
            <a:r>
              <a:rPr lang="en-US" sz="2000" i="1" dirty="0"/>
              <a:t>Effectiveness </a:t>
            </a:r>
            <a:r>
              <a:rPr lang="en-US" sz="2000" dirty="0"/>
              <a:t>  It must be possible to perform each step of an algorithm exactly and in a finite amount of time.</a:t>
            </a:r>
          </a:p>
          <a:p>
            <a:r>
              <a:rPr lang="en-US" sz="2000" i="1" dirty="0"/>
              <a:t>Generality,</a:t>
            </a:r>
            <a:r>
              <a:rPr lang="en-US" sz="2000" dirty="0"/>
              <a:t> The procedure should be applicable for all problems of the desired form, not just for a particular set of input values</a:t>
            </a:r>
            <a:endParaRPr lang="en-US" sz="20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5C5D-12A9-4F4A-A144-C67B0EFCC2E0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924-D2EA-4B8E-8555-C90A93F55EC3}" type="slidenum">
              <a:rPr lang="en-US"/>
              <a:pPr/>
              <a:t>21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Halting Problem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/>
              <a:t>The </a:t>
            </a:r>
            <a:r>
              <a:rPr lang="en-US" sz="2400" b="1" dirty="0"/>
              <a:t>Halting Problem </a:t>
            </a:r>
            <a:r>
              <a:rPr lang="en-US" sz="2400" dirty="0"/>
              <a:t>asks whether it is possible to devise a procedure </a:t>
            </a:r>
            <a:r>
              <a:rPr lang="en-US" sz="2400" dirty="0" smtClean="0"/>
              <a:t>H that </a:t>
            </a:r>
            <a:r>
              <a:rPr lang="en-US" sz="2400" dirty="0"/>
              <a:t>takes as input </a:t>
            </a:r>
            <a:r>
              <a:rPr lang="en-US" sz="2400" dirty="0" smtClean="0"/>
              <a:t>the code of another (arbitrary)  procedure P and the input I to that procedure and decides (returns yes or no) whether P(I) will </a:t>
            </a:r>
            <a:r>
              <a:rPr lang="en-US" sz="2400" dirty="0"/>
              <a:t>eventually halt with the given input.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b="1" i="1" dirty="0"/>
              <a:t>The Halting Problem </a:t>
            </a:r>
            <a:r>
              <a:rPr lang="en-US" sz="2400" b="1" dirty="0"/>
              <a:t> </a:t>
            </a:r>
            <a:r>
              <a:rPr lang="en-US" sz="2400" dirty="0"/>
              <a:t>is not solvable. The proof will be by contradiction and because such a </a:t>
            </a:r>
            <a:r>
              <a:rPr lang="en-US" sz="2400" dirty="0" smtClean="0"/>
              <a:t>procedure cannot exist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We will assume such a </a:t>
            </a:r>
            <a:r>
              <a:rPr lang="en-US" sz="2400" dirty="0" smtClean="0"/>
              <a:t>procedure exists </a:t>
            </a:r>
            <a:r>
              <a:rPr lang="en-US" sz="2400" dirty="0"/>
              <a:t>and </a:t>
            </a:r>
            <a:r>
              <a:rPr lang="en-US" sz="2400" dirty="0" smtClean="0"/>
              <a:t>lead to a contradiction.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1F37-4F0F-4C2F-97B4-8EDC36C8E48D}" type="slidenum">
              <a:rPr lang="en-US"/>
              <a:pPr/>
              <a:t>22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 smtClean="0"/>
              <a:t>Assume there exists  a procedure H(P,I) which returns “halt” if P halts on input I, or returns “no halt” if P loops forever on input I.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As any procedure can be encoded to be input, </a:t>
            </a:r>
            <a:r>
              <a:rPr lang="en-US" sz="2000" u="sng" dirty="0"/>
              <a:t>it becomes just a sequence of bits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This </a:t>
            </a:r>
            <a:r>
              <a:rPr lang="en-US" sz="2000" dirty="0"/>
              <a:t>means </a:t>
            </a:r>
            <a:r>
              <a:rPr lang="en-US" sz="2000" i="1" dirty="0"/>
              <a:t>H </a:t>
            </a:r>
            <a:r>
              <a:rPr lang="en-US" sz="2000" dirty="0" smtClean="0"/>
              <a:t>(</a:t>
            </a:r>
            <a:r>
              <a:rPr lang="en-US" sz="2000" i="1" dirty="0" smtClean="0"/>
              <a:t>P,P </a:t>
            </a:r>
            <a:r>
              <a:rPr lang="en-US" sz="2000" dirty="0"/>
              <a:t>)</a:t>
            </a:r>
            <a:r>
              <a:rPr lang="en-US" sz="2000" i="1" dirty="0"/>
              <a:t> makes sense. </a:t>
            </a:r>
            <a:r>
              <a:rPr lang="en-US" sz="2000" dirty="0" smtClean="0"/>
              <a:t>Also, </a:t>
            </a:r>
            <a:r>
              <a:rPr lang="en-US" sz="2000" i="1" dirty="0" smtClean="0"/>
              <a:t>H </a:t>
            </a:r>
            <a:r>
              <a:rPr lang="en-US" sz="2000" dirty="0"/>
              <a:t>(</a:t>
            </a:r>
            <a:r>
              <a:rPr lang="en-US" sz="2000" i="1" dirty="0"/>
              <a:t>H,H</a:t>
            </a:r>
            <a:r>
              <a:rPr lang="en-US" sz="2000" dirty="0"/>
              <a:t>) </a:t>
            </a:r>
            <a:r>
              <a:rPr lang="en-US" sz="2000" dirty="0" smtClean="0"/>
              <a:t>makes </a:t>
            </a:r>
            <a:r>
              <a:rPr lang="en-US" sz="2000" dirty="0"/>
              <a:t>sense.</a:t>
            </a:r>
          </a:p>
          <a:p>
            <a:pPr>
              <a:buFontTx/>
              <a:buNone/>
            </a:pPr>
            <a:endParaRPr lang="en-US" sz="2000" i="1" dirty="0"/>
          </a:p>
          <a:p>
            <a:pPr>
              <a:buFontTx/>
              <a:buNone/>
            </a:pPr>
            <a:r>
              <a:rPr lang="en-US" sz="2000" dirty="0"/>
              <a:t>Now construct a procedure </a:t>
            </a:r>
            <a:r>
              <a:rPr lang="en-US" sz="2000" dirty="0" smtClean="0"/>
              <a:t>K(P) that uses the output of H(P,P) as </a:t>
            </a:r>
            <a:r>
              <a:rPr lang="en-US" sz="2000" dirty="0"/>
              <a:t>follows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6C819-A4E7-4538-A17E-46DF79B624DD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Proof continued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Define </a:t>
            </a:r>
            <a:r>
              <a:rPr lang="en-US" sz="2000" i="1" dirty="0"/>
              <a:t>K</a:t>
            </a:r>
            <a:r>
              <a:rPr lang="en-US" sz="2000" dirty="0"/>
              <a:t>( </a:t>
            </a:r>
            <a:r>
              <a:rPr lang="en-US" sz="2000" i="1" dirty="0"/>
              <a:t>P</a:t>
            </a:r>
            <a:r>
              <a:rPr lang="en-US" sz="2000" dirty="0"/>
              <a:t>) to be 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i="1" dirty="0"/>
              <a:t>K</a:t>
            </a:r>
            <a:r>
              <a:rPr lang="en-US" sz="2000" dirty="0"/>
              <a:t> (</a:t>
            </a:r>
            <a:r>
              <a:rPr lang="en-US" sz="2000" i="1" dirty="0"/>
              <a:t>P</a:t>
            </a:r>
            <a:r>
              <a:rPr lang="en-US" sz="2000" dirty="0"/>
              <a:t>) does the opposite of </a:t>
            </a:r>
            <a:r>
              <a:rPr lang="en-US" sz="2000" i="1" dirty="0"/>
              <a:t>H </a:t>
            </a:r>
            <a:r>
              <a:rPr lang="en-US" sz="2000" dirty="0"/>
              <a:t>( </a:t>
            </a:r>
            <a:r>
              <a:rPr lang="en-US" sz="2000" i="1" dirty="0"/>
              <a:t>P, P </a:t>
            </a:r>
            <a:r>
              <a:rPr lang="en-US" sz="2000" dirty="0"/>
              <a:t>).</a:t>
            </a:r>
          </a:p>
          <a:p>
            <a:pPr>
              <a:buFontTx/>
              <a:buNone/>
            </a:pPr>
            <a:r>
              <a:rPr lang="en-US" sz="2000" dirty="0"/>
              <a:t>Consider now what happens when the procedure </a:t>
            </a:r>
            <a:r>
              <a:rPr lang="en-US" sz="2000" i="1" dirty="0"/>
              <a:t>K</a:t>
            </a:r>
            <a:r>
              <a:rPr lang="en-US" sz="2000" dirty="0"/>
              <a:t> is input </a:t>
            </a:r>
            <a:r>
              <a:rPr lang="en-US" sz="2000"/>
              <a:t>to </a:t>
            </a:r>
            <a:r>
              <a:rPr lang="en-US" sz="2000" i="1" smtClean="0"/>
              <a:t>K</a:t>
            </a:r>
            <a:r>
              <a:rPr lang="en-US" sz="2000" smtClean="0"/>
              <a:t>.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i="1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2403475"/>
          <a:ext cx="5105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3" name="Equation" r:id="rId4" imgW="3111480" imgH="457200" progId="Equation.3">
                  <p:embed/>
                </p:oleObj>
              </mc:Choice>
              <mc:Fallback>
                <p:oleObj name="Equation" r:id="rId4" imgW="31114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03475"/>
                        <a:ext cx="510540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869950" y="4670425"/>
          <a:ext cx="520858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4" name="Equation" r:id="rId6" imgW="3174840" imgH="457200" progId="Equation.3">
                  <p:embed/>
                </p:oleObj>
              </mc:Choice>
              <mc:Fallback>
                <p:oleObj name="Equation" r:id="rId6" imgW="317484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670425"/>
                        <a:ext cx="5208588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6F63-76CD-458D-921D-8F0F56733BBF}" type="slidenum">
              <a:rPr lang="en-US"/>
              <a:pPr/>
              <a:t>24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Proof continued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/>
              <a:t>From this we see that if </a:t>
            </a:r>
            <a:r>
              <a:rPr lang="en-US" sz="2000" i="1" dirty="0"/>
              <a:t>H </a:t>
            </a:r>
            <a:r>
              <a:rPr lang="en-US" sz="2000" dirty="0"/>
              <a:t>( </a:t>
            </a:r>
            <a:r>
              <a:rPr lang="en-US" sz="2000" i="1" dirty="0"/>
              <a:t>K, K </a:t>
            </a:r>
            <a:r>
              <a:rPr lang="en-US" sz="2000" dirty="0"/>
              <a:t>) </a:t>
            </a:r>
            <a:r>
              <a:rPr lang="en-US" sz="2000" dirty="0" smtClean="0"/>
              <a:t>returns “halt” </a:t>
            </a:r>
            <a:r>
              <a:rPr lang="en-US" sz="2000" dirty="0"/>
              <a:t>then </a:t>
            </a:r>
            <a:r>
              <a:rPr lang="en-US" sz="2000" i="1" dirty="0"/>
              <a:t>K</a:t>
            </a:r>
            <a:r>
              <a:rPr lang="en-US" sz="2000" dirty="0"/>
              <a:t>(</a:t>
            </a:r>
            <a:r>
              <a:rPr lang="en-US" sz="2000" i="1" dirty="0"/>
              <a:t> K</a:t>
            </a:r>
            <a:r>
              <a:rPr lang="en-US" sz="2000" dirty="0"/>
              <a:t> )</a:t>
            </a:r>
            <a:r>
              <a:rPr lang="en-US" sz="2000" i="1" dirty="0"/>
              <a:t> </a:t>
            </a:r>
            <a:r>
              <a:rPr lang="en-US" sz="2000" i="1" u="sng" dirty="0"/>
              <a:t>does not halt</a:t>
            </a:r>
            <a:r>
              <a:rPr lang="en-US" sz="2000" i="1" dirty="0"/>
              <a:t>.</a:t>
            </a:r>
          </a:p>
          <a:p>
            <a:pPr>
              <a:buFontTx/>
              <a:buNone/>
            </a:pPr>
            <a:endParaRPr lang="en-US" sz="2000" i="1" dirty="0"/>
          </a:p>
          <a:p>
            <a:pPr>
              <a:buFontTx/>
              <a:buNone/>
            </a:pPr>
            <a:r>
              <a:rPr lang="en-US" sz="2000" dirty="0"/>
              <a:t>Consider now what </a:t>
            </a:r>
            <a:r>
              <a:rPr lang="en-US" sz="2000" i="1" dirty="0"/>
              <a:t>H </a:t>
            </a:r>
            <a:r>
              <a:rPr lang="en-US" sz="2000" dirty="0"/>
              <a:t>( </a:t>
            </a:r>
            <a:r>
              <a:rPr lang="en-US" sz="2000" i="1" dirty="0"/>
              <a:t>K, K </a:t>
            </a:r>
            <a:r>
              <a:rPr lang="en-US" sz="2000" dirty="0"/>
              <a:t>) means. This is a procedure that determines if procedure </a:t>
            </a:r>
            <a:r>
              <a:rPr lang="en-US" sz="2000" i="1" dirty="0"/>
              <a:t>K</a:t>
            </a:r>
            <a:r>
              <a:rPr lang="en-US" sz="2000" dirty="0"/>
              <a:t> halts upon input </a:t>
            </a:r>
            <a:r>
              <a:rPr lang="en-US" sz="2000" i="1" dirty="0"/>
              <a:t>K. </a:t>
            </a:r>
            <a:r>
              <a:rPr lang="en-US" sz="2000" dirty="0"/>
              <a:t>However, this result is not possible because if </a:t>
            </a:r>
            <a:r>
              <a:rPr lang="en-US" sz="2000" i="1" dirty="0"/>
              <a:t>H </a:t>
            </a:r>
            <a:r>
              <a:rPr lang="en-US" sz="2000" dirty="0"/>
              <a:t>( </a:t>
            </a:r>
            <a:r>
              <a:rPr lang="en-US" sz="2000" i="1" dirty="0"/>
              <a:t>K, K </a:t>
            </a:r>
            <a:r>
              <a:rPr lang="en-US" sz="2000" dirty="0"/>
              <a:t>)  </a:t>
            </a:r>
            <a:r>
              <a:rPr lang="en-US" sz="2000" dirty="0" smtClean="0"/>
              <a:t>decides that K halts on input K, then </a:t>
            </a:r>
            <a:r>
              <a:rPr lang="en-US" sz="2000" i="1" dirty="0"/>
              <a:t>K 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 does not halt. This is not possible.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Similarly if </a:t>
            </a:r>
            <a:r>
              <a:rPr lang="en-US" sz="2000" i="1" dirty="0"/>
              <a:t>H </a:t>
            </a:r>
            <a:r>
              <a:rPr lang="en-US" sz="2000" dirty="0"/>
              <a:t>( </a:t>
            </a:r>
            <a:r>
              <a:rPr lang="en-US" sz="2000" i="1" dirty="0"/>
              <a:t>K, K </a:t>
            </a:r>
            <a:r>
              <a:rPr lang="en-US" sz="2000" dirty="0"/>
              <a:t>) </a:t>
            </a:r>
            <a:r>
              <a:rPr lang="en-US" sz="2000" dirty="0" smtClean="0"/>
              <a:t>returns “no halt”,  then </a:t>
            </a:r>
            <a:r>
              <a:rPr lang="en-US" sz="2000" i="1" dirty="0"/>
              <a:t>K </a:t>
            </a:r>
            <a:r>
              <a:rPr lang="en-US" sz="2000" dirty="0"/>
              <a:t>( </a:t>
            </a:r>
            <a:r>
              <a:rPr lang="en-US" sz="2000" i="1" dirty="0"/>
              <a:t>K </a:t>
            </a:r>
            <a:r>
              <a:rPr lang="en-US" sz="2000" dirty="0"/>
              <a:t>) halts. This is also not possible.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Such a procedure as </a:t>
            </a:r>
            <a:r>
              <a:rPr lang="en-US" sz="2000" i="1" dirty="0"/>
              <a:t>H</a:t>
            </a:r>
            <a:r>
              <a:rPr lang="en-US" sz="2000" dirty="0"/>
              <a:t> cannot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2" y="1156854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983" y="2782167"/>
            <a:ext cx="73152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Pseudocode</a:t>
            </a:r>
            <a:endParaRPr lang="en-US" sz="240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1800" dirty="0" smtClean="0"/>
              <a:t>If a  particular computer language were chosen, then the resulting algorithm would be expressed in that language only. </a:t>
            </a:r>
          </a:p>
          <a:p>
            <a:r>
              <a:rPr lang="en-US" sz="1800" dirty="0" smtClean="0"/>
              <a:t>So instead, a form of</a:t>
            </a:r>
            <a:r>
              <a:rPr lang="en-US" sz="1800" b="1" dirty="0" smtClean="0"/>
              <a:t> pseudo-code </a:t>
            </a:r>
            <a:r>
              <a:rPr lang="en-US" sz="1800" dirty="0" smtClean="0"/>
              <a:t>is used. It is a cross between basic computer language operations, mathematical notation and English.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/>
              <a:t>Algorithm 1 in </a:t>
            </a:r>
            <a:r>
              <a:rPr lang="en-US" sz="1800" dirty="0" err="1" smtClean="0"/>
              <a:t>pseudocode</a:t>
            </a:r>
            <a:endParaRPr lang="en-US" sz="1800" dirty="0" smtClean="0"/>
          </a:p>
          <a:p>
            <a:pPr>
              <a:buFontTx/>
              <a:buNone/>
            </a:pPr>
            <a:endParaRPr lang="en-US" sz="1800" b="1" dirty="0" smtClean="0"/>
          </a:p>
          <a:p>
            <a:pPr>
              <a:buFontTx/>
              <a:buNone/>
            </a:pPr>
            <a:r>
              <a:rPr lang="en-US" sz="1800" b="1" dirty="0" smtClean="0"/>
              <a:t>procedure</a:t>
            </a:r>
            <a:r>
              <a:rPr lang="en-US" sz="1800" dirty="0" smtClean="0"/>
              <a:t> </a:t>
            </a:r>
            <a:r>
              <a:rPr lang="en-US" sz="1800" i="1" dirty="0" smtClean="0"/>
              <a:t>find-max </a:t>
            </a:r>
            <a:r>
              <a:rPr lang="en-US" sz="1800" dirty="0" smtClean="0"/>
              <a:t>(</a:t>
            </a:r>
            <a:r>
              <a:rPr lang="en-US" sz="1800" i="1" dirty="0" smtClean="0"/>
              <a:t> a</a:t>
            </a:r>
            <a:r>
              <a:rPr lang="en-US" sz="1800" i="1" baseline="-25000" dirty="0" smtClean="0"/>
              <a:t>1</a:t>
            </a:r>
            <a:r>
              <a:rPr lang="en-US" sz="1800" i="1" dirty="0" smtClean="0"/>
              <a:t>,a</a:t>
            </a:r>
            <a:r>
              <a:rPr lang="en-US" sz="1800" i="1" baseline="-25000" dirty="0" smtClean="0"/>
              <a:t>2</a:t>
            </a:r>
            <a:r>
              <a:rPr lang="en-US" sz="1800" i="1" dirty="0" smtClean="0"/>
              <a:t>,…,a</a:t>
            </a:r>
            <a:r>
              <a:rPr lang="en-US" sz="1800" i="1" baseline="-25000" dirty="0" smtClean="0"/>
              <a:t>n</a:t>
            </a:r>
            <a:r>
              <a:rPr lang="en-US" sz="1800" i="1" dirty="0" smtClean="0"/>
              <a:t> </a:t>
            </a:r>
            <a:r>
              <a:rPr lang="en-US" sz="1800" dirty="0" smtClean="0"/>
              <a:t>: </a:t>
            </a:r>
            <a:r>
              <a:rPr lang="en-US" sz="1800" i="1" dirty="0" smtClean="0"/>
              <a:t> integers</a:t>
            </a:r>
            <a:r>
              <a:rPr lang="en-US" sz="1800" dirty="0" smtClean="0"/>
              <a:t>)</a:t>
            </a:r>
          </a:p>
          <a:p>
            <a:pPr>
              <a:buFontTx/>
              <a:buNone/>
            </a:pPr>
            <a:r>
              <a:rPr lang="en-US" sz="1800" i="1" dirty="0" smtClean="0"/>
              <a:t>	max</a:t>
            </a:r>
            <a:r>
              <a:rPr lang="en-US" sz="1800" dirty="0" smtClean="0"/>
              <a:t> := </a:t>
            </a:r>
            <a:r>
              <a:rPr lang="en-US" sz="1800" i="1" dirty="0" smtClean="0"/>
              <a:t>a</a:t>
            </a:r>
            <a:r>
              <a:rPr lang="en-US" sz="1800" i="1" baseline="-25000" dirty="0" smtClean="0"/>
              <a:t>1</a:t>
            </a:r>
          </a:p>
          <a:p>
            <a:pPr>
              <a:buFontTx/>
              <a:buNone/>
            </a:pPr>
            <a:r>
              <a:rPr lang="en-US" sz="1800" b="1" dirty="0" smtClean="0"/>
              <a:t>	for</a:t>
            </a:r>
            <a:r>
              <a:rPr lang="en-US" sz="1800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dirty="0" smtClean="0"/>
              <a:t>: = 2 to </a:t>
            </a:r>
            <a:r>
              <a:rPr lang="en-US" sz="1800" i="1" dirty="0" smtClean="0"/>
              <a:t>n</a:t>
            </a:r>
          </a:p>
          <a:p>
            <a:pPr>
              <a:buFontTx/>
              <a:buNone/>
            </a:pPr>
            <a:r>
              <a:rPr lang="en-US" sz="1800" b="1" i="1" dirty="0" smtClean="0"/>
              <a:t>      		 if</a:t>
            </a:r>
            <a:r>
              <a:rPr lang="en-US" sz="1800" i="1" dirty="0" smtClean="0"/>
              <a:t>  max &lt;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</a:t>
            </a:r>
            <a:r>
              <a:rPr lang="en-US" sz="1800" b="1" i="1" dirty="0" smtClean="0"/>
              <a:t>then</a:t>
            </a:r>
            <a:r>
              <a:rPr lang="en-US" sz="1800" i="1" dirty="0" smtClean="0"/>
              <a:t> max :=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i</a:t>
            </a:r>
            <a:endParaRPr lang="en-US" sz="1800" i="1" baseline="-250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5CCB-D474-4D5A-8DE0-BC44CAF710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Linear Search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5428" y="1251848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/>
              <a:t>procedure</a:t>
            </a:r>
            <a:r>
              <a:rPr lang="en-US" sz="1800" dirty="0"/>
              <a:t> </a:t>
            </a:r>
            <a:r>
              <a:rPr lang="en-US" sz="1800" i="1" dirty="0"/>
              <a:t>linear search</a:t>
            </a:r>
            <a:r>
              <a:rPr lang="en-US" sz="1800" dirty="0"/>
              <a:t> ( </a:t>
            </a:r>
            <a:r>
              <a:rPr lang="en-US" sz="1800" i="1" dirty="0"/>
              <a:t>x </a:t>
            </a:r>
            <a:r>
              <a:rPr lang="en-US" sz="1800" dirty="0"/>
              <a:t>: integer,  </a:t>
            </a:r>
            <a:r>
              <a:rPr lang="en-US" sz="1800" i="1" dirty="0" smtClean="0"/>
              <a:t>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</a:t>
            </a:r>
            <a:r>
              <a:rPr lang="en-US" sz="1800" i="1" dirty="0" smtClean="0"/>
              <a:t>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. . . , </a:t>
            </a:r>
            <a:r>
              <a:rPr lang="en-US" sz="1800" i="1" dirty="0" smtClean="0"/>
              <a:t>a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  : </a:t>
            </a:r>
            <a:r>
              <a:rPr lang="en-US" sz="1800" i="1" dirty="0" smtClean="0"/>
              <a:t>distinct </a:t>
            </a:r>
            <a:r>
              <a:rPr lang="en-US" sz="1800" i="1" dirty="0"/>
              <a:t>integers</a:t>
            </a:r>
            <a:r>
              <a:rPr lang="en-US" sz="1800" dirty="0"/>
              <a:t>)</a:t>
            </a:r>
          </a:p>
          <a:p>
            <a:pPr>
              <a:buFontTx/>
              <a:buNone/>
            </a:pPr>
            <a:r>
              <a:rPr lang="en-US" sz="1800" i="1" dirty="0" err="1"/>
              <a:t>i</a:t>
            </a:r>
            <a:r>
              <a:rPr lang="en-US" sz="1800" dirty="0"/>
              <a:t> := </a:t>
            </a:r>
            <a:r>
              <a:rPr lang="en-US" sz="1800" dirty="0" smtClean="0"/>
              <a:t>1</a:t>
            </a:r>
            <a:endParaRPr lang="en-US" sz="1800" dirty="0"/>
          </a:p>
          <a:p>
            <a:pPr>
              <a:buFontTx/>
              <a:buNone/>
            </a:pP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≤ n </a:t>
            </a:r>
            <a:r>
              <a:rPr lang="en-US" sz="1800" dirty="0" smtClean="0">
                <a:sym typeface="Symbol"/>
              </a:rPr>
              <a:t></a:t>
            </a:r>
            <a:r>
              <a:rPr lang="en-US" sz="1800" i="1" dirty="0" smtClean="0"/>
              <a:t> x </a:t>
            </a:r>
            <a:r>
              <a:rPr lang="en-US" sz="1800" i="1" dirty="0" smtClean="0">
                <a:sym typeface="Symbol"/>
              </a:rPr>
              <a:t>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/>
              <a:t>i</a:t>
            </a:r>
            <a:r>
              <a:rPr lang="en-US" sz="1800" dirty="0" smtClean="0"/>
              <a:t> </a:t>
            </a: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		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</a:t>
            </a:r>
            <a:r>
              <a:rPr lang="en-US" sz="1800" dirty="0" smtClean="0"/>
              <a:t>: </a:t>
            </a:r>
            <a:r>
              <a:rPr lang="en-US" sz="1800" dirty="0"/>
              <a:t>=  </a:t>
            </a:r>
            <a:r>
              <a:rPr lang="en-US" sz="1800" i="1" dirty="0" err="1"/>
              <a:t>i</a:t>
            </a:r>
            <a:r>
              <a:rPr lang="en-US" sz="1800" i="1" dirty="0"/>
              <a:t> </a:t>
            </a:r>
            <a:r>
              <a:rPr lang="en-US" sz="1800" dirty="0"/>
              <a:t>+ 1</a:t>
            </a:r>
          </a:p>
          <a:p>
            <a:pPr>
              <a:buFontTx/>
              <a:buNone/>
            </a:pPr>
            <a:r>
              <a:rPr lang="en-US" sz="1800" b="1" dirty="0"/>
              <a:t>if </a:t>
            </a:r>
            <a:r>
              <a:rPr lang="en-US" sz="1800" b="1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dirty="0" smtClean="0"/>
              <a:t>  ≤ </a:t>
            </a:r>
            <a:r>
              <a:rPr lang="en-US" sz="1800" i="1" dirty="0" smtClean="0"/>
              <a:t>n</a:t>
            </a:r>
            <a:r>
              <a:rPr lang="en-US" sz="1800" dirty="0" smtClean="0"/>
              <a:t> </a:t>
            </a:r>
            <a:r>
              <a:rPr lang="en-US" sz="1800" b="1" dirty="0" smtClean="0"/>
              <a:t>then </a:t>
            </a:r>
            <a:r>
              <a:rPr lang="en-US" sz="1800" dirty="0" smtClean="0"/>
              <a:t> </a:t>
            </a:r>
            <a:r>
              <a:rPr lang="en-US" sz="1800" i="1" dirty="0"/>
              <a:t>location </a:t>
            </a:r>
            <a:r>
              <a:rPr lang="en-US" sz="1800" dirty="0"/>
              <a:t>:= </a:t>
            </a:r>
            <a:r>
              <a:rPr lang="en-US" sz="1800" i="1" dirty="0" smtClean="0"/>
              <a:t>i</a:t>
            </a:r>
          </a:p>
          <a:p>
            <a:pPr>
              <a:buFontTx/>
              <a:buNone/>
            </a:pPr>
            <a:r>
              <a:rPr lang="en-US" sz="1800" b="1" dirty="0" smtClean="0"/>
              <a:t>else</a:t>
            </a:r>
            <a:r>
              <a:rPr lang="en-US" sz="1800" i="1" dirty="0" smtClean="0"/>
              <a:t> location </a:t>
            </a:r>
            <a:r>
              <a:rPr lang="en-US" sz="1800" dirty="0" smtClean="0"/>
              <a:t>:= </a:t>
            </a:r>
            <a:r>
              <a:rPr lang="en-US" sz="1800" i="1" dirty="0" smtClean="0"/>
              <a:t>0</a:t>
            </a:r>
            <a:endParaRPr lang="en-US" sz="1800" i="1" dirty="0"/>
          </a:p>
          <a:p>
            <a:pPr>
              <a:buFontTx/>
              <a:buNone/>
            </a:pPr>
            <a:r>
              <a:rPr lang="en-US" sz="1800" dirty="0"/>
              <a:t>{</a:t>
            </a:r>
            <a:r>
              <a:rPr lang="en-US" sz="1800" b="1" dirty="0"/>
              <a:t>location </a:t>
            </a:r>
            <a:r>
              <a:rPr lang="en-US" sz="1800" dirty="0"/>
              <a:t>is the subscript of the term that equals </a:t>
            </a:r>
            <a:r>
              <a:rPr lang="en-US" sz="1800" i="1" dirty="0"/>
              <a:t>x</a:t>
            </a:r>
            <a:r>
              <a:rPr lang="en-US" sz="1800" dirty="0"/>
              <a:t> or is 0 if </a:t>
            </a:r>
            <a:r>
              <a:rPr lang="en-US" sz="1800" i="1" dirty="0"/>
              <a:t>x</a:t>
            </a:r>
            <a:r>
              <a:rPr lang="en-US" sz="1800" dirty="0"/>
              <a:t> is not found</a:t>
            </a:r>
            <a:r>
              <a:rPr lang="en-US" sz="1800" dirty="0" smtClean="0"/>
              <a:t>)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smtClean="0"/>
              <a:t>Side-note</a:t>
            </a:r>
            <a:r>
              <a:rPr lang="en-US" sz="1800" dirty="0" smtClean="0"/>
              <a:t>: algorithms usually have 3 things</a:t>
            </a:r>
          </a:p>
          <a:p>
            <a:pPr>
              <a:buFontTx/>
              <a:buNone/>
            </a:pPr>
            <a:r>
              <a:rPr lang="en-US" sz="1800" dirty="0" smtClean="0"/>
              <a:t>	assignment statements   </a:t>
            </a:r>
            <a:r>
              <a:rPr lang="en-US" sz="1800" dirty="0" err="1" smtClean="0"/>
              <a:t>i</a:t>
            </a:r>
            <a:r>
              <a:rPr lang="en-US" sz="1800" dirty="0" smtClean="0"/>
              <a:t> := 1</a:t>
            </a:r>
          </a:p>
          <a:p>
            <a:pPr>
              <a:buFontTx/>
              <a:buNone/>
            </a:pPr>
            <a:r>
              <a:rPr lang="en-US" sz="1800" dirty="0" smtClean="0"/>
              <a:t>	looping statements   while …  or   for …</a:t>
            </a:r>
          </a:p>
          <a:p>
            <a:pPr>
              <a:buFontTx/>
              <a:buNone/>
            </a:pPr>
            <a:r>
              <a:rPr lang="en-US" sz="1800" dirty="0" smtClean="0"/>
              <a:t>	conditional statements  if … then …else …</a:t>
            </a:r>
            <a:endParaRPr lang="en-US" sz="18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A4A3-7195-460C-A7F5-D55447C99D7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Binary Search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29491" y="1156855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procedure</a:t>
            </a:r>
            <a:r>
              <a:rPr lang="en-US" sz="2000" b="1" i="1" dirty="0"/>
              <a:t> </a:t>
            </a:r>
            <a:r>
              <a:rPr lang="en-US" sz="2000" i="1" dirty="0"/>
              <a:t>binary </a:t>
            </a:r>
            <a:r>
              <a:rPr lang="en-US" sz="2000" i="1" dirty="0" smtClean="0"/>
              <a:t>search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: </a:t>
            </a:r>
            <a:r>
              <a:rPr lang="en-US" sz="2000" i="1" dirty="0" smtClean="0"/>
              <a:t>integer</a:t>
            </a:r>
            <a:r>
              <a:rPr lang="en-US" sz="2000" i="1" dirty="0"/>
              <a:t>,                       </a:t>
            </a:r>
            <a:r>
              <a:rPr lang="en-US" sz="2000" dirty="0" smtClean="0"/>
              <a:t>:</a:t>
            </a:r>
            <a:r>
              <a:rPr lang="en-US" sz="2000" i="1" dirty="0" smtClean="0"/>
              <a:t> </a:t>
            </a:r>
            <a:r>
              <a:rPr lang="en-US" sz="2000" i="1" u="sng" dirty="0" smtClean="0"/>
              <a:t>increasing </a:t>
            </a:r>
            <a:r>
              <a:rPr lang="en-US" sz="2000" i="1" u="sng" dirty="0"/>
              <a:t>integers</a:t>
            </a:r>
            <a:r>
              <a:rPr lang="en-US" sz="2000" i="1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:</a:t>
            </a:r>
            <a:r>
              <a:rPr lang="en-US" sz="2000" i="1" dirty="0"/>
              <a:t> = </a:t>
            </a:r>
            <a:r>
              <a:rPr lang="en-US" sz="2000" dirty="0"/>
              <a:t>1</a:t>
            </a:r>
            <a:r>
              <a:rPr lang="en-US" sz="2000" i="1" dirty="0"/>
              <a:t> </a:t>
            </a:r>
            <a:r>
              <a:rPr lang="en-US" sz="2000" dirty="0" smtClean="0"/>
              <a:t>(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i="1" dirty="0"/>
              <a:t>is the left endpoint of search </a:t>
            </a:r>
            <a:r>
              <a:rPr lang="en-US" sz="2000" i="1" dirty="0" smtClean="0"/>
              <a:t>interval </a:t>
            </a:r>
            <a:r>
              <a:rPr lang="en-US" sz="2000" dirty="0" smtClean="0"/>
              <a:t>)</a:t>
            </a:r>
            <a:endParaRPr lang="en-US" sz="20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dirty="0"/>
              <a:t>j</a:t>
            </a:r>
            <a:r>
              <a:rPr lang="en-US" sz="2000" dirty="0"/>
              <a:t>: </a:t>
            </a:r>
            <a:r>
              <a:rPr lang="en-US" sz="2000" i="1" dirty="0"/>
              <a:t>= n </a:t>
            </a:r>
            <a:r>
              <a:rPr lang="en-US" sz="2000" dirty="0" smtClean="0"/>
              <a:t>( </a:t>
            </a:r>
            <a:r>
              <a:rPr lang="en-US" sz="2000" i="1" dirty="0" smtClean="0"/>
              <a:t>j </a:t>
            </a:r>
            <a:r>
              <a:rPr lang="en-US" sz="2000" i="1" dirty="0"/>
              <a:t>is the right endpoint of the search </a:t>
            </a:r>
            <a:r>
              <a:rPr lang="en-US" sz="2000" i="1" dirty="0" smtClean="0"/>
              <a:t>interval </a:t>
            </a:r>
            <a:r>
              <a:rPr lang="en-US" sz="2000" dirty="0" smtClean="0"/>
              <a:t>)	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	while </a:t>
            </a:r>
            <a:r>
              <a:rPr lang="en-US" sz="2000" i="1" dirty="0" err="1"/>
              <a:t>i</a:t>
            </a:r>
            <a:r>
              <a:rPr lang="en-US" sz="2000" i="1" dirty="0"/>
              <a:t> &lt; j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	begin</a:t>
            </a:r>
            <a:endParaRPr 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		</a:t>
            </a:r>
            <a:endParaRPr 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		if  </a:t>
            </a:r>
            <a:r>
              <a:rPr lang="en-US" sz="2000" i="1" dirty="0" smtClean="0"/>
              <a:t>x</a:t>
            </a:r>
            <a:r>
              <a:rPr lang="en-US" sz="2000" dirty="0" smtClean="0"/>
              <a:t> &gt; </a:t>
            </a:r>
            <a:r>
              <a:rPr lang="en-US" sz="2000" i="1" dirty="0" smtClean="0"/>
              <a:t>a</a:t>
            </a:r>
            <a:r>
              <a:rPr lang="en-US" sz="2000" i="1" baseline="-25000" dirty="0" smtClean="0"/>
              <a:t>m</a:t>
            </a:r>
            <a:r>
              <a:rPr lang="en-US" sz="2000" b="1" dirty="0" smtClean="0"/>
              <a:t> 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i="1" dirty="0" smtClean="0"/>
              <a:t>               		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i="1" dirty="0"/>
              <a:t>: = m </a:t>
            </a:r>
            <a:r>
              <a:rPr lang="en-US" sz="2000" b="1" dirty="0"/>
              <a:t>+ </a:t>
            </a:r>
            <a:r>
              <a:rPr lang="en-US" sz="2000" dirty="0"/>
              <a:t>1</a:t>
            </a:r>
            <a:endParaRPr lang="en-US" sz="20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      </a:t>
            </a:r>
            <a:r>
              <a:rPr lang="en-US" sz="2000" b="1" dirty="0" smtClean="0"/>
              <a:t>	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i="1" dirty="0" smtClean="0"/>
              <a:t>			</a:t>
            </a:r>
            <a:r>
              <a:rPr lang="en-US" sz="2000" i="1" dirty="0" smtClean="0"/>
              <a:t>j</a:t>
            </a:r>
            <a:r>
              <a:rPr lang="en-US" sz="2000" i="1" dirty="0"/>
              <a:t>: = 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	end</a:t>
            </a:r>
            <a:endParaRPr 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	if  </a:t>
            </a:r>
            <a:r>
              <a:rPr lang="en-US" sz="2000" i="1" dirty="0" smtClean="0"/>
              <a:t>x </a:t>
            </a:r>
            <a:r>
              <a:rPr lang="en-US" sz="2000" dirty="0" smtClean="0"/>
              <a:t>=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</a:t>
            </a:r>
            <a:r>
              <a:rPr lang="en-US" sz="2000" b="1" dirty="0" smtClean="0"/>
              <a:t>  </a:t>
            </a:r>
            <a:r>
              <a:rPr lang="en-US" sz="2000" b="1" dirty="0"/>
              <a:t>then  </a:t>
            </a:r>
            <a:r>
              <a:rPr lang="en-US" sz="2000" i="1" dirty="0"/>
              <a:t>location</a:t>
            </a:r>
            <a:r>
              <a:rPr lang="en-US" sz="2000" dirty="0"/>
              <a:t> </a:t>
            </a:r>
            <a:r>
              <a:rPr lang="en-US" sz="2000" i="1" dirty="0"/>
              <a:t>:=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endParaRPr lang="en-US" sz="20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/>
              <a:t>	else </a:t>
            </a:r>
            <a:r>
              <a:rPr lang="en-US" sz="2000" i="1" dirty="0"/>
              <a:t>location</a:t>
            </a:r>
            <a:r>
              <a:rPr lang="en-US" sz="2000" dirty="0"/>
              <a:t> : =</a:t>
            </a:r>
            <a:r>
              <a:rPr lang="en-US" sz="2000" i="1" dirty="0"/>
              <a:t> </a:t>
            </a:r>
            <a:r>
              <a:rPr lang="en-US" sz="2000" dirty="0" smtClean="0"/>
              <a:t>0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{</a:t>
            </a:r>
            <a:r>
              <a:rPr lang="en-US" sz="2000" b="1" dirty="0" smtClean="0"/>
              <a:t>location </a:t>
            </a:r>
            <a:r>
              <a:rPr lang="en-US" sz="2000" dirty="0" smtClean="0"/>
              <a:t>is the subscript of the term that equals </a:t>
            </a:r>
            <a:r>
              <a:rPr lang="en-US" sz="2000" i="1" dirty="0" smtClean="0"/>
              <a:t>x</a:t>
            </a:r>
            <a:r>
              <a:rPr lang="en-US" sz="2000" dirty="0" smtClean="0"/>
              <a:t> or is 0 if </a:t>
            </a:r>
            <a:r>
              <a:rPr lang="en-US" sz="2000" i="1" dirty="0" smtClean="0"/>
              <a:t>x</a:t>
            </a:r>
            <a:r>
              <a:rPr lang="en-US" sz="2000" dirty="0" smtClean="0"/>
              <a:t> is not found)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5221-2CE0-427C-86BF-DECB89B61B60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393760" y="2653146"/>
          <a:ext cx="15700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4" imgW="990360" imgH="228600" progId="Equation.3">
                  <p:embed/>
                </p:oleObj>
              </mc:Choice>
              <mc:Fallback>
                <p:oleObj name="Equation" r:id="rId4" imgW="9903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760" y="2653146"/>
                        <a:ext cx="157003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4156364" y="1129147"/>
          <a:ext cx="12509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6" imgW="698400" imgH="228600" progId="Equation.3">
                  <p:embed/>
                </p:oleObj>
              </mc:Choice>
              <mc:Fallback>
                <p:oleObj name="Equation" r:id="rId6" imgW="6984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364" y="1129147"/>
                        <a:ext cx="125095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1314" y="631371"/>
            <a:ext cx="17828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for 123</a:t>
            </a:r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= first</a:t>
            </a:r>
          </a:p>
          <a:p>
            <a:r>
              <a:rPr lang="en-US" dirty="0" smtClean="0"/>
              <a:t>j = last</a:t>
            </a:r>
          </a:p>
          <a:p>
            <a:r>
              <a:rPr lang="en-US" dirty="0" smtClean="0"/>
              <a:t>m = middle point</a:t>
            </a:r>
          </a:p>
          <a:p>
            <a:endParaRPr lang="en-US" dirty="0" smtClean="0"/>
          </a:p>
          <a:p>
            <a:r>
              <a:rPr lang="en-US" dirty="0" smtClean="0"/>
              <a:t>End when </a:t>
            </a:r>
            <a:r>
              <a:rPr lang="en-US" dirty="0" err="1" smtClean="0"/>
              <a:t>i</a:t>
            </a:r>
            <a:r>
              <a:rPr lang="en-US" dirty="0" smtClean="0"/>
              <a:t> &gt; j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114" y="326572"/>
            <a:ext cx="445827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2 6 7 34 76 123 234 567 677 986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m                  j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2 6 7 34 76 123 234 567 677 986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m       j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2 6 7 34 76 123 234 567 677 986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m   j      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2 6 7 34 76 123 234 567 677 986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j         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2 6 7 34 76 123 234 567 677 986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2 6 7 34 76 123 234 567 677 986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2 6 7 34 76 123 234 567 677 986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44894" y="2938858"/>
            <a:ext cx="3777343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err="1" smtClean="0"/>
              <a:t>i</a:t>
            </a:r>
            <a:r>
              <a:rPr lang="en-US" dirty="0" smtClean="0"/>
              <a:t> :=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j := 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while </a:t>
            </a:r>
            <a:r>
              <a:rPr lang="en-US" i="1" dirty="0" err="1" smtClean="0"/>
              <a:t>i</a:t>
            </a:r>
            <a:r>
              <a:rPr lang="en-US" i="1" dirty="0" smtClean="0"/>
              <a:t> &lt; j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	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		if 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b="1" dirty="0" smtClean="0"/>
              <a:t> 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i="1" dirty="0" smtClean="0"/>
              <a:t>               		      </a:t>
            </a:r>
            <a:r>
              <a:rPr lang="en-US" i="1" dirty="0" err="1" smtClean="0"/>
              <a:t>i</a:t>
            </a:r>
            <a:r>
              <a:rPr lang="en-US" i="1" dirty="0" smtClean="0"/>
              <a:t> : = m </a:t>
            </a:r>
            <a:r>
              <a:rPr lang="en-US" b="1" dirty="0" smtClean="0"/>
              <a:t>+ </a:t>
            </a:r>
            <a:r>
              <a:rPr lang="en-US" dirty="0" smtClean="0"/>
              <a:t>1</a:t>
            </a:r>
            <a:endParaRPr lang="en-US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      		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i="1" dirty="0" smtClean="0"/>
              <a:t>		      </a:t>
            </a:r>
            <a:r>
              <a:rPr lang="en-US" i="1" dirty="0" smtClean="0"/>
              <a:t>j: = 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	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if  </a:t>
            </a:r>
            <a:r>
              <a:rPr lang="en-US" i="1" dirty="0" smtClean="0"/>
              <a:t>x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b="1" dirty="0" smtClean="0"/>
              <a:t>  then  </a:t>
            </a:r>
            <a:r>
              <a:rPr lang="en-US" i="1" dirty="0" smtClean="0"/>
              <a:t>location</a:t>
            </a:r>
            <a:r>
              <a:rPr lang="en-US" dirty="0" smtClean="0"/>
              <a:t> </a:t>
            </a:r>
            <a:r>
              <a:rPr lang="en-US" i="1" dirty="0" smtClean="0"/>
              <a:t>:=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 smtClean="0"/>
              <a:t>else </a:t>
            </a:r>
            <a:r>
              <a:rPr lang="en-US" i="1" dirty="0" smtClean="0"/>
              <a:t>location</a:t>
            </a:r>
            <a:r>
              <a:rPr lang="en-US" dirty="0" smtClean="0"/>
              <a:t> : =</a:t>
            </a:r>
            <a:r>
              <a:rPr lang="en-US" i="1" dirty="0" smtClean="0"/>
              <a:t> </a:t>
            </a:r>
            <a:r>
              <a:rPr lang="en-US" dirty="0" smtClean="0"/>
              <a:t>0</a:t>
            </a:r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7196229" y="3953799"/>
          <a:ext cx="1570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4" imgW="990360" imgH="228600" progId="Equation.3">
                  <p:embed/>
                </p:oleObj>
              </mc:Choice>
              <mc:Fallback>
                <p:oleObj name="Equation" r:id="rId4" imgW="99036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229" y="3953799"/>
                        <a:ext cx="157003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rearranges a sequence of numbers so that the numbers are in increasing order (from smallest to largest)</a:t>
            </a:r>
          </a:p>
          <a:p>
            <a:r>
              <a:rPr lang="en-US" dirty="0" smtClean="0"/>
              <a:t>Sorting data is one of the most common operations performed on data.</a:t>
            </a:r>
          </a:p>
          <a:p>
            <a:r>
              <a:rPr lang="en-US" dirty="0" smtClean="0"/>
              <a:t>We begin with </a:t>
            </a:r>
            <a:r>
              <a:rPr lang="en-US" b="1" dirty="0" err="1" smtClean="0">
                <a:solidFill>
                  <a:srgbClr val="C00000"/>
                </a:solidFill>
              </a:rPr>
              <a:t>bubblesort</a:t>
            </a:r>
            <a:r>
              <a:rPr lang="en-US" dirty="0" smtClean="0"/>
              <a:t>, where at each pass, the largest (“heaviest”) element is moved to the bottom of the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C102-CB6F-4333-AE68-FA99C1DBC0C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3" descr="03-1-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9" y="1002723"/>
            <a:ext cx="9117012" cy="387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procedure</a:t>
            </a:r>
            <a:r>
              <a:rPr lang="en-US" dirty="0" smtClean="0"/>
              <a:t> </a:t>
            </a:r>
            <a:r>
              <a:rPr lang="en-US" dirty="0" err="1" smtClean="0"/>
              <a:t>bubblesort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, . . . 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: real numbers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2)</a:t>
            </a:r>
          </a:p>
          <a:p>
            <a:pPr>
              <a:buNone/>
            </a:pP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:= 1 to </a:t>
            </a:r>
            <a:r>
              <a:rPr lang="en-US" i="1" dirty="0" smtClean="0"/>
              <a:t>n</a:t>
            </a:r>
            <a:r>
              <a:rPr lang="en-US" dirty="0" smtClean="0"/>
              <a:t>-1   {</a:t>
            </a:r>
            <a:r>
              <a:rPr lang="en-US" i="1" dirty="0" err="1" smtClean="0"/>
              <a:t>i</a:t>
            </a:r>
            <a:r>
              <a:rPr lang="en-US" dirty="0" smtClean="0"/>
              <a:t> is the pass number}</a:t>
            </a:r>
          </a:p>
          <a:p>
            <a:pPr>
              <a:buNone/>
            </a:pPr>
            <a:r>
              <a:rPr lang="en-US" b="1" dirty="0" smtClean="0"/>
              <a:t>	for </a:t>
            </a:r>
            <a:r>
              <a:rPr lang="en-US" i="1" dirty="0" smtClean="0"/>
              <a:t>j</a:t>
            </a:r>
            <a:r>
              <a:rPr lang="en-US" dirty="0" smtClean="0"/>
              <a:t> := 1 to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i="1" dirty="0" err="1" smtClean="0"/>
              <a:t>i</a:t>
            </a:r>
            <a:r>
              <a:rPr lang="en-US" dirty="0" smtClean="0"/>
              <a:t> {</a:t>
            </a:r>
            <a:r>
              <a:rPr lang="en-US" i="1" dirty="0" smtClean="0"/>
              <a:t>j</a:t>
            </a:r>
            <a:r>
              <a:rPr lang="en-US" dirty="0" smtClean="0"/>
              <a:t> is the position in the column}</a:t>
            </a:r>
          </a:p>
          <a:p>
            <a:pPr>
              <a:buNone/>
            </a:pPr>
            <a:r>
              <a:rPr lang="en-US" b="1" dirty="0" smtClean="0"/>
              <a:t>		if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 &gt; </a:t>
            </a:r>
            <a:r>
              <a:rPr lang="en-US" i="1" dirty="0" smtClean="0"/>
              <a:t>a</a:t>
            </a:r>
            <a:r>
              <a:rPr lang="en-US" i="1" baseline="-25000" dirty="0" smtClean="0"/>
              <a:t>j+1</a:t>
            </a:r>
            <a:r>
              <a:rPr lang="en-US" dirty="0" smtClean="0"/>
              <a:t> </a:t>
            </a:r>
            <a:r>
              <a:rPr lang="en-US" b="1" dirty="0" smtClean="0"/>
              <a:t>then</a:t>
            </a:r>
            <a:r>
              <a:rPr lang="en-US" dirty="0" smtClean="0"/>
              <a:t> interchange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i="1" baseline="-25000" dirty="0" smtClean="0"/>
              <a:t>j+1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, . . . 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is now in increasing order}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D7DA-26BB-41FD-B63D-3268FF788F8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UTDPPTMast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MyUTDPPTMaster</Template>
  <TotalTime>1176</TotalTime>
  <Words>1630</Words>
  <Application>Microsoft Office PowerPoint</Application>
  <PresentationFormat>On-screen Show (4:3)</PresentationFormat>
  <Paragraphs>293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Times New Roman</vt:lpstr>
      <vt:lpstr>MyUTDPPTMaster</vt:lpstr>
      <vt:lpstr>Equation</vt:lpstr>
      <vt:lpstr>Chapter 3 Algorithms</vt:lpstr>
      <vt:lpstr>Algorithms</vt:lpstr>
      <vt:lpstr>Pseudocode</vt:lpstr>
      <vt:lpstr>Linear Search Algorithm</vt:lpstr>
      <vt:lpstr>Binary Search Algorithm</vt:lpstr>
      <vt:lpstr>PowerPoint Presentation</vt:lpstr>
      <vt:lpstr>Sorting</vt:lpstr>
      <vt:lpstr>PowerPoint Presentation</vt:lpstr>
      <vt:lpstr>Bubblesort PseudoCode</vt:lpstr>
      <vt:lpstr>Insertion Sort</vt:lpstr>
      <vt:lpstr>Insertion Sort example</vt:lpstr>
      <vt:lpstr>Insertion Sort</vt:lpstr>
      <vt:lpstr>Greedy algorithms</vt:lpstr>
      <vt:lpstr>Greedy Change-making algorithm</vt:lpstr>
      <vt:lpstr>Lemma 1</vt:lpstr>
      <vt:lpstr>continued …</vt:lpstr>
      <vt:lpstr>PowerPoint Presentation</vt:lpstr>
      <vt:lpstr>continued …</vt:lpstr>
      <vt:lpstr>Exceptions to the change algorithm</vt:lpstr>
      <vt:lpstr>Characteristics of algorithms</vt:lpstr>
      <vt:lpstr>The Halting Problem</vt:lpstr>
      <vt:lpstr>Proof</vt:lpstr>
      <vt:lpstr>Proof continued</vt:lpstr>
      <vt:lpstr>Proof continued</vt:lpstr>
      <vt:lpstr>conclusion…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Preferred Customer</dc:creator>
  <cp:lastModifiedBy>jorgecobb</cp:lastModifiedBy>
  <cp:revision>91</cp:revision>
  <cp:lastPrinted>2017-09-21T15:46:12Z</cp:lastPrinted>
  <dcterms:created xsi:type="dcterms:W3CDTF">2004-09-18T21:08:04Z</dcterms:created>
  <dcterms:modified xsi:type="dcterms:W3CDTF">2017-09-21T15:47:05Z</dcterms:modified>
</cp:coreProperties>
</file>