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68" r:id="rId4"/>
    <p:sldId id="267" r:id="rId5"/>
    <p:sldId id="269" r:id="rId6"/>
    <p:sldId id="270" r:id="rId7"/>
    <p:sldId id="260" r:id="rId8"/>
    <p:sldId id="272" r:id="rId9"/>
    <p:sldId id="262" r:id="rId10"/>
    <p:sldId id="273" r:id="rId11"/>
    <p:sldId id="275" r:id="rId12"/>
    <p:sldId id="276" r:id="rId13"/>
    <p:sldId id="277" r:id="rId14"/>
    <p:sldId id="278" r:id="rId15"/>
    <p:sldId id="279" r:id="rId16"/>
    <p:sldId id="264" r:id="rId17"/>
    <p:sldId id="265" r:id="rId18"/>
    <p:sldId id="274" r:id="rId19"/>
    <p:sldId id="26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783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-188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defTabSz="966698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698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defTabSz="966698"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698">
              <a:defRPr sz="1300"/>
            </a:lvl1pPr>
          </a:lstStyle>
          <a:p>
            <a:fld id="{7ABD0366-9A03-47B6-8FB5-708CA0ED9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97DE-E1A1-4C34-A6F1-A51E8F2A34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AEB9C4-6451-44C5-BA6B-6C9559255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7F146F6D-0B9F-45BF-9818-02041959F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A34B6B9-75ED-4838-9FB6-D52CB4A4A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30EC102-CB6F-4333-AE68-FA99C1DB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412880C-A366-499C-876A-D8446226B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AA11C71-D58A-49C6-BF47-30E4E1BF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C4B46A47-6A07-4C3C-B54D-04B8D76D3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AB531B4-BA07-462A-80F0-FD894531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87EFB552-4084-4E5D-B74A-FB386A0AD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28E8E86-D8AD-47AE-A173-237F33E0E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D6ED36CA-B636-482C-B07E-E8CB8A347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www.utdallas.edu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9DF3-1F0B-483C-913C-A7B562ECE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125B05DE-F469-4BEF-9F06-664F16F289E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4000" dirty="0" smtClean="0"/>
              <a:t>Worst case complexity : insertion sort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70"/>
            <a:ext cx="8229600" cy="4525963"/>
          </a:xfrm>
        </p:spPr>
        <p:txBody>
          <a:bodyPr/>
          <a:lstStyle/>
          <a:p>
            <a:r>
              <a:rPr lang="en-US" dirty="0" smtClean="0"/>
              <a:t>Inserts the </a:t>
            </a:r>
            <a:r>
              <a:rPr lang="en-US" i="1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into the correct place among the first </a:t>
            </a:r>
            <a:r>
              <a:rPr lang="en-US" i="1" dirty="0" smtClean="0"/>
              <a:t>j</a:t>
            </a:r>
            <a:r>
              <a:rPr lang="en-US" dirty="0" smtClean="0"/>
              <a:t> -1 elements on the list. </a:t>
            </a:r>
          </a:p>
          <a:p>
            <a:r>
              <a:rPr lang="en-US" dirty="0" smtClean="0"/>
              <a:t>Thus there are </a:t>
            </a:r>
            <a:r>
              <a:rPr lang="en-US" i="1" dirty="0" smtClean="0"/>
              <a:t>j</a:t>
            </a:r>
            <a:r>
              <a:rPr lang="en-US" dirty="0" smtClean="0"/>
              <a:t> comparisons to insert each element </a:t>
            </a:r>
          </a:p>
          <a:p>
            <a:pPr lvl="1"/>
            <a:r>
              <a:rPr lang="en-US" dirty="0" smtClean="0"/>
              <a:t>Compare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against all other </a:t>
            </a:r>
            <a:r>
              <a:rPr lang="en-US" i="1" dirty="0" smtClean="0"/>
              <a:t>j</a:t>
            </a:r>
            <a:r>
              <a:rPr lang="en-US" dirty="0" smtClean="0"/>
              <a:t>-1 elements, the loop may end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compared against itself!</a:t>
            </a:r>
          </a:p>
          <a:p>
            <a:pPr lvl="1"/>
            <a:r>
              <a:rPr lang="en-US" dirty="0" smtClean="0"/>
              <a:t>This begins with </a:t>
            </a:r>
            <a:r>
              <a:rPr lang="en-US" i="1" dirty="0" smtClean="0"/>
              <a:t>j</a:t>
            </a:r>
            <a:r>
              <a:rPr lang="en-US" dirty="0" smtClean="0"/>
              <a:t> = 2 as there are no comparisons for the first element</a:t>
            </a:r>
          </a:p>
          <a:p>
            <a:r>
              <a:rPr lang="en-US" dirty="0" smtClean="0"/>
              <a:t>This is a total of</a:t>
            </a:r>
          </a:p>
          <a:p>
            <a:r>
              <a:rPr lang="en-US" dirty="0" smtClean="0"/>
              <a:t>Again, big-O of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4160838" y="5083175"/>
          <a:ext cx="270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Equation" r:id="rId4" imgW="1562040" imgH="393480" progId="Equation.3">
                  <p:embed/>
                </p:oleObj>
              </mc:Choice>
              <mc:Fallback>
                <p:oleObj name="Equation" r:id="rId4" imgW="1562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083175"/>
                        <a:ext cx="2705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algorithmic paradigm  </a:t>
            </a:r>
            <a:r>
              <a:rPr lang="en-US" dirty="0" smtClean="0"/>
              <a:t>is a </a:t>
            </a:r>
            <a:r>
              <a:rPr lang="en-US" dirty="0" err="1" smtClean="0"/>
              <a:t>a</a:t>
            </a:r>
            <a:r>
              <a:rPr lang="en-US" dirty="0" smtClean="0"/>
              <a:t> general approach based on a particular concept for constructing algorithms to solve a variety of problems. </a:t>
            </a:r>
          </a:p>
          <a:p>
            <a:pPr lvl="1"/>
            <a:r>
              <a:rPr lang="en-US" dirty="0" smtClean="0"/>
              <a:t>Greedy algorithms were introduced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discuss brute-force algorithms in this section.</a:t>
            </a:r>
          </a:p>
          <a:p>
            <a:pPr lvl="1"/>
            <a:r>
              <a:rPr lang="en-US" dirty="0" smtClean="0"/>
              <a:t>There are also </a:t>
            </a:r>
          </a:p>
          <a:p>
            <a:pPr lvl="2"/>
            <a:r>
              <a:rPr lang="en-US" dirty="0" smtClean="0"/>
              <a:t>divide-and-conquer algorithms</a:t>
            </a:r>
          </a:p>
          <a:p>
            <a:pPr lvl="2"/>
            <a:r>
              <a:rPr lang="en-US" dirty="0" smtClean="0"/>
              <a:t>dynamic programming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acktracking</a:t>
            </a:r>
          </a:p>
          <a:p>
            <a:pPr lvl="2"/>
            <a:r>
              <a:rPr lang="en-US" dirty="0" smtClean="0"/>
              <a:t>and probabilistic algorithms, among others (covered in the algorithms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brute-force </a:t>
            </a:r>
            <a:r>
              <a:rPr lang="en-US" dirty="0" smtClean="0"/>
              <a:t>algorithm is solved in the most straightforward manner, without taking advantage of any ideas that can make the algorithm more efficient.</a:t>
            </a:r>
          </a:p>
          <a:p>
            <a:r>
              <a:rPr lang="en-US" dirty="0" smtClean="0"/>
              <a:t>Brute-force algorithms we have previously seen are sequential search, bubble sort, and insertion sort. </a:t>
            </a:r>
            <a:endParaRPr lang="en-US" dirty="0"/>
          </a:p>
        </p:txBody>
      </p:sp>
      <p:pic>
        <p:nvPicPr>
          <p:cNvPr id="6" name="Picture 2" descr="C:\Documents and Settings\Richard Scherl\Local Settings\Temporary Internet Files\Content.IE5\00IWHKE8\MC9001403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405" y="65099"/>
            <a:ext cx="1866595" cy="1562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6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Closest Pair of Points Problem  by Brute-Force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Construct a brute-force algorithm for finding the closest pair of points in a set of </a:t>
            </a:r>
            <a:r>
              <a:rPr lang="en-US" i="1" dirty="0" smtClean="0"/>
              <a:t>n</a:t>
            </a:r>
            <a:r>
              <a:rPr lang="en-US" dirty="0" smtClean="0"/>
              <a:t> points in the plane and provide a worst-case estimate of the number of arithmetic operations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Recall that the distance between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) and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) is                                  . A brute-force algorithm simply computes the distance between </a:t>
            </a:r>
            <a:r>
              <a:rPr lang="en-US" b="1" i="1" dirty="0" smtClean="0"/>
              <a:t>all pairs</a:t>
            </a:r>
            <a:r>
              <a:rPr lang="en-US" dirty="0" smtClean="0"/>
              <a:t> of points and picks the pair with the smallest distance.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08749" y="59546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3902" y="5514984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</a:t>
            </a:r>
            <a:r>
              <a:rPr lang="en-US" sz="1600" dirty="0" smtClean="0"/>
              <a:t>: There is no need to compute the square root, since the square of the distance between two points is smallest when the distance is smallest. </a:t>
            </a:r>
            <a:endParaRPr lang="en-US" sz="1600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93742" y="4075054"/>
            <a:ext cx="2695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Algorithm for finding the closest pair in a set of </a:t>
            </a:r>
            <a:r>
              <a:rPr lang="en-US" i="1" dirty="0" smtClean="0"/>
              <a:t>n</a:t>
            </a:r>
            <a:r>
              <a:rPr lang="en-US" dirty="0" smtClean="0"/>
              <a:t> points.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3600" dirty="0" smtClean="0"/>
              <a:t>The algorithm loops through </a:t>
            </a:r>
            <a:r>
              <a:rPr lang="en-US" sz="3600" i="1" dirty="0" smtClean="0"/>
              <a:t>n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ambria Math"/>
                <a:ea typeface="Cambria Math"/>
              </a:rPr>
              <a:t>−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 smtClean="0"/>
              <a:t>)/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600" dirty="0" smtClean="0"/>
              <a:t> pairs of points, computes the value    (</a:t>
            </a:r>
            <a:r>
              <a:rPr lang="en-US" sz="3600" i="1" dirty="0" err="1" smtClean="0"/>
              <a:t>x</a:t>
            </a:r>
            <a:r>
              <a:rPr lang="en-US" sz="3600" i="1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ambria Math"/>
                <a:ea typeface="Cambria Math"/>
              </a:rPr>
              <a:t>−</a:t>
            </a:r>
            <a:r>
              <a:rPr lang="en-US" sz="3600" dirty="0" smtClean="0"/>
              <a:t> </a:t>
            </a:r>
            <a:r>
              <a:rPr lang="en-US" sz="3600" i="1" dirty="0" smtClean="0"/>
              <a:t>x</a:t>
            </a:r>
            <a:r>
              <a:rPr lang="en-US" sz="3600" i="1" baseline="-25000" dirty="0" smtClean="0"/>
              <a:t>i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2   </a:t>
            </a:r>
            <a:r>
              <a:rPr lang="en-US" sz="3600" dirty="0" smtClean="0"/>
              <a:t>+ (</a:t>
            </a:r>
            <a:r>
              <a:rPr lang="en-US" sz="3600" i="1" dirty="0" err="1" smtClean="0"/>
              <a:t>y</a:t>
            </a:r>
            <a:r>
              <a:rPr lang="en-US" sz="3600" i="1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ambria Math"/>
                <a:ea typeface="Cambria Math"/>
              </a:rPr>
              <a:t>−</a:t>
            </a:r>
            <a:r>
              <a:rPr lang="en-US" sz="3600" dirty="0" smtClean="0"/>
              <a:t> </a:t>
            </a:r>
            <a:r>
              <a:rPr lang="en-US" sz="3600" i="1" dirty="0" err="1" smtClean="0"/>
              <a:t>y</a:t>
            </a:r>
            <a:r>
              <a:rPr lang="en-US" sz="3600" i="1" baseline="-25000" dirty="0" err="1" smtClean="0"/>
              <a:t>i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 and compares it with the minimum, etc. So, the algorithm uses Θ(</a:t>
            </a:r>
            <a:r>
              <a:rPr lang="en-US" sz="3600" i="1" dirty="0" smtClean="0"/>
              <a:t>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 arithmetic and comparison operations.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We will develop an algorithm with </a:t>
            </a:r>
            <a:r>
              <a:rPr lang="en-US" sz="3600" i="1" dirty="0" smtClean="0"/>
              <a:t>O</a:t>
            </a:r>
            <a:r>
              <a:rPr lang="en-US" sz="3600" dirty="0" smtClean="0"/>
              <a:t>(log </a:t>
            </a:r>
            <a:r>
              <a:rPr lang="en-US" sz="3600" i="1" dirty="0" smtClean="0"/>
              <a:t>n</a:t>
            </a:r>
            <a:r>
              <a:rPr lang="en-US" sz="3600" dirty="0" smtClean="0"/>
              <a:t>) worst-case complexity in Section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8.3</a:t>
            </a:r>
            <a:r>
              <a:rPr lang="en-US" sz="3600" dirty="0" smtClean="0"/>
              <a:t>.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6302" y="2116873"/>
            <a:ext cx="6400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procedure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closest</a:t>
            </a:r>
            <a:r>
              <a:rPr lang="en-US" sz="2600" i="1" noProof="0" dirty="0" smtClean="0"/>
              <a:t> pair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</a:t>
            </a:r>
            <a:r>
              <a:rPr lang="en-US" sz="2600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</a:t>
            </a:r>
            <a:r>
              <a:rPr lang="en-US" sz="2600" dirty="0" smtClean="0"/>
              <a:t> …</a:t>
            </a:r>
            <a:r>
              <a:rPr lang="en-US" sz="2600" dirty="0" smtClean="0">
                <a:latin typeface="Cambria Math"/>
                <a:ea typeface="Cambria Math"/>
              </a:rPr>
              <a:t> ,</a:t>
            </a:r>
            <a:r>
              <a:rPr lang="en-US" sz="2000" dirty="0" smtClean="0"/>
              <a:t>(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):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 real numbers</a:t>
            </a:r>
            <a:r>
              <a:rPr lang="en-US" sz="2600" dirty="0" smtClean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m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∞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i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noProof="0" dirty="0" smtClean="0"/>
              <a:t>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noProof="0" dirty="0" err="1" smtClean="0"/>
              <a:t>i</a:t>
            </a:r>
            <a:endParaRPr lang="en-US" sz="2600" dirty="0" smtClean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               if </a:t>
            </a:r>
            <a:r>
              <a:rPr lang="en-US" sz="2600" dirty="0" smtClean="0"/>
              <a:t>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+ (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 &lt; </a:t>
            </a:r>
            <a:r>
              <a:rPr lang="en-US" sz="2600" i="1" dirty="0" smtClean="0"/>
              <a:t>min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                 </a:t>
            </a:r>
            <a:r>
              <a:rPr lang="en-US" sz="2600" b="1" dirty="0" smtClean="0"/>
              <a:t>then </a:t>
            </a:r>
            <a:r>
              <a:rPr lang="en-US" sz="2600" i="1" dirty="0" smtClean="0"/>
              <a:t>  </a:t>
            </a:r>
            <a:r>
              <a:rPr lang="en-US" sz="2600" dirty="0" smtClean="0"/>
              <a:t>min := 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+ (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                               </a:t>
            </a:r>
            <a:r>
              <a:rPr lang="en-US" sz="2600" i="1" dirty="0" smtClean="0"/>
              <a:t>closest pair  </a:t>
            </a:r>
            <a:r>
              <a:rPr lang="en-US" sz="2600" dirty="0" smtClean="0"/>
              <a:t>:= (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),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)</a:t>
            </a:r>
            <a:endParaRPr kumimoji="0" lang="en-US" sz="2600" b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return </a:t>
            </a:r>
            <a:r>
              <a:rPr lang="en-US" sz="2600" i="1" dirty="0" smtClean="0"/>
              <a:t>closest pair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9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Complexity Classes</a:t>
            </a:r>
            <a:endParaRPr lang="en-US" dirty="0"/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9656" y="1739590"/>
            <a:ext cx="6058587" cy="4072053"/>
          </a:xfrm>
        </p:spPr>
      </p:pic>
    </p:spTree>
    <p:extLst>
      <p:ext uri="{BB962C8B-B14F-4D97-AF65-F5344CB8AC3E}">
        <p14:creationId xmlns:p14="http://schemas.microsoft.com/office/powerpoint/2010/main" val="697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0391"/>
          </a:xfrm>
        </p:spPr>
        <p:txBody>
          <a:bodyPr/>
          <a:lstStyle/>
          <a:p>
            <a:r>
              <a:rPr lang="en-US" sz="3200" dirty="0" smtClean="0"/>
              <a:t>Understanding the Complexity of Algorithms</a:t>
            </a:r>
            <a:endParaRPr 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50"/>
            <a:ext cx="8229600" cy="4525963"/>
          </a:xfrm>
        </p:spPr>
        <p:txBody>
          <a:bodyPr/>
          <a:lstStyle/>
          <a:p>
            <a:r>
              <a:rPr lang="en-US" sz="2400" dirty="0" smtClean="0"/>
              <a:t>A problem that is solvable using an algorithm with polynomial worst-case complexity is called </a:t>
            </a:r>
            <a:r>
              <a:rPr lang="en-US" sz="2400" b="1" i="1" dirty="0" smtClean="0"/>
              <a:t>tractable</a:t>
            </a:r>
            <a:r>
              <a:rPr lang="en-US" sz="2400" dirty="0" smtClean="0"/>
              <a:t>.  </a:t>
            </a:r>
            <a:r>
              <a:rPr lang="en-US" sz="2400" dirty="0" err="1" smtClean="0"/>
              <a:t>A.k.a</a:t>
            </a:r>
            <a:r>
              <a:rPr lang="en-US" sz="2400" dirty="0" smtClean="0"/>
              <a:t> class P.</a:t>
            </a:r>
          </a:p>
          <a:p>
            <a:pPr lvl="1"/>
            <a:r>
              <a:rPr lang="en-US" sz="2000" dirty="0" smtClean="0"/>
              <a:t>However, there can be situations where this is still a very long time. If the power of the largest exponent is large or the coefficients are large, the time may still be quite long.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there are problems that </a:t>
            </a:r>
            <a:r>
              <a:rPr lang="en-US" sz="2400" i="1" dirty="0" smtClean="0"/>
              <a:t>cannot be solved </a:t>
            </a:r>
            <a:r>
              <a:rPr lang="en-US" sz="2400" dirty="0" smtClean="0"/>
              <a:t>with algorithms that have worst-case polynomial time complexity. Such problems are called </a:t>
            </a:r>
            <a:r>
              <a:rPr lang="en-US" sz="2400" b="1" i="1" dirty="0" smtClean="0"/>
              <a:t>intractable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Some problems exist for which it can be shown that no algorithm exists which solves the problem. Such problems are called </a:t>
            </a:r>
            <a:r>
              <a:rPr lang="en-US" sz="2400" b="1" i="1" dirty="0" smtClean="0"/>
              <a:t>unsolvable</a:t>
            </a:r>
            <a:r>
              <a:rPr lang="en-US" sz="2400" dirty="0" smtClean="0"/>
              <a:t>. (The Halting Problem is such a problem)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3A9-57AF-4E4B-B5BD-10879190F5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NP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045029"/>
            <a:ext cx="8273143" cy="5117645"/>
          </a:xfrm>
        </p:spPr>
        <p:txBody>
          <a:bodyPr/>
          <a:lstStyle/>
          <a:p>
            <a:r>
              <a:rPr lang="en-US" sz="2400" dirty="0" smtClean="0"/>
              <a:t>Problems for which a solution can be </a:t>
            </a:r>
            <a:r>
              <a:rPr lang="en-US" sz="2400" b="1" i="1" u="sng" dirty="0" smtClean="0"/>
              <a:t>checked</a:t>
            </a:r>
            <a:r>
              <a:rPr lang="en-US" sz="2400" dirty="0" smtClean="0"/>
              <a:t> in polynomial time are said to belong to the class NP (nondeterministic polynomial time). </a:t>
            </a:r>
          </a:p>
          <a:p>
            <a:pPr lvl="1"/>
            <a:r>
              <a:rPr lang="en-US" sz="2000" dirty="0" smtClean="0"/>
              <a:t>Tractable problems belong to the class NP (i.e. P is a subset of NP).</a:t>
            </a:r>
          </a:p>
          <a:p>
            <a:pPr lvl="2"/>
            <a:r>
              <a:rPr lang="en-US" sz="1600" dirty="0" smtClean="0"/>
              <a:t>Why?????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u="sng" dirty="0" smtClean="0"/>
              <a:t>decision problem </a:t>
            </a:r>
            <a:r>
              <a:rPr lang="en-US" sz="2400" dirty="0" smtClean="0"/>
              <a:t>(</a:t>
            </a:r>
            <a:r>
              <a:rPr lang="en-US" sz="2000" i="1" dirty="0" smtClean="0"/>
              <a:t>what is this?</a:t>
            </a:r>
            <a:r>
              <a:rPr lang="en-US" sz="2400" dirty="0" smtClean="0"/>
              <a:t>) C is NP-complete if it is complete for NP, meaning that:</a:t>
            </a:r>
          </a:p>
          <a:p>
            <a:pPr lvl="1"/>
            <a:r>
              <a:rPr lang="en-US" sz="2000" dirty="0" smtClean="0"/>
              <a:t>it is in NP </a:t>
            </a:r>
          </a:p>
          <a:p>
            <a:pPr lvl="1"/>
            <a:r>
              <a:rPr lang="en-US" sz="2000" dirty="0" smtClean="0"/>
              <a:t>it is NP-hard, i.e. every other problem in NP is reducible to it. </a:t>
            </a:r>
          </a:p>
          <a:p>
            <a:pPr lvl="2"/>
            <a:r>
              <a:rPr lang="en-US" sz="1800" dirty="0" smtClean="0"/>
              <a:t>That is, for every problem I in NP, there is a polynomial-time (in the size of the input to the problem) which transforms instances </a:t>
            </a:r>
            <a:r>
              <a:rPr lang="en-US" sz="1800" dirty="0" err="1" smtClean="0"/>
              <a:t>i</a:t>
            </a:r>
            <a:r>
              <a:rPr lang="en-US" sz="1800" dirty="0" smtClean="0"/>
              <a:t>  in  I into instances c  in  C, such that the answer to c is YES if and only if the answer to </a:t>
            </a:r>
            <a:r>
              <a:rPr lang="en-US" sz="1800" dirty="0" err="1" smtClean="0"/>
              <a:t>i</a:t>
            </a:r>
            <a:r>
              <a:rPr lang="en-US" sz="1800" dirty="0" smtClean="0"/>
              <a:t> is YES.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936E-CC24-4BC7-8CAB-9D8D669BA5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of 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4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Satisfiability</a:t>
            </a:r>
            <a:r>
              <a:rPr lang="en-US" sz="2800" dirty="0" smtClean="0"/>
              <a:t> of a propositional expression.</a:t>
            </a:r>
          </a:p>
          <a:p>
            <a:pPr lvl="1"/>
            <a:r>
              <a:rPr lang="en-US" sz="2400" dirty="0" smtClean="0"/>
              <a:t>Is  there an assignment of T or F to each proposition that makes the expression true?</a:t>
            </a:r>
          </a:p>
          <a:p>
            <a:pPr lvl="1"/>
            <a:r>
              <a:rPr lang="en-US" sz="2400" dirty="0" smtClean="0"/>
              <a:t>Note that checking if a particular T or F assignment yields T or F can be done in linear time.</a:t>
            </a:r>
          </a:p>
          <a:p>
            <a:endParaRPr lang="en-US" sz="2800" dirty="0" smtClean="0"/>
          </a:p>
          <a:p>
            <a:r>
              <a:rPr lang="en-US" sz="2800" dirty="0" smtClean="0"/>
              <a:t>Partition problem</a:t>
            </a:r>
          </a:p>
          <a:p>
            <a:pPr lvl="1"/>
            <a:r>
              <a:rPr lang="en-US" sz="2400" dirty="0" smtClean="0"/>
              <a:t>Given a list of integers (repetition is possible), can this list be divided into two lists such that the sum of the elements in each list is the same?</a:t>
            </a:r>
          </a:p>
          <a:p>
            <a:pPr lvl="1"/>
            <a:r>
              <a:rPr lang="en-US" sz="2400" dirty="0" smtClean="0"/>
              <a:t>How fast can you check if two list of integers are a solution to the above?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NP Complete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1143000"/>
            <a:ext cx="8229600" cy="4525963"/>
          </a:xfrm>
        </p:spPr>
        <p:txBody>
          <a:bodyPr/>
          <a:lstStyle/>
          <a:p>
            <a:r>
              <a:rPr lang="en-US" dirty="0" smtClean="0"/>
              <a:t>Nobody has yet been able to prove whether NP-complete problems are in fact solvable in polynomial time, making this one of the great unsolved problems of mathematics</a:t>
            </a:r>
          </a:p>
          <a:p>
            <a:pPr lvl="1"/>
            <a:r>
              <a:rPr lang="en-US" dirty="0" smtClean="0"/>
              <a:t>Note if there is a polynomial solution to an NP-Complete problem, then P = NP.</a:t>
            </a:r>
          </a:p>
          <a:p>
            <a:r>
              <a:rPr lang="en-US" dirty="0" smtClean="0"/>
              <a:t> The Clay Mathematics Institute in Cambridge, MA is offering a $1 million reward to anyone who has a formal proof that P=NP or that P≠NP.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F671-C47D-431F-BFCE-0ECE0531F5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Efficiency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0962"/>
            <a:ext cx="8229600" cy="4525963"/>
          </a:xfrm>
        </p:spPr>
        <p:txBody>
          <a:bodyPr/>
          <a:lstStyle/>
          <a:p>
            <a:r>
              <a:rPr lang="en-US" dirty="0" smtClean="0"/>
              <a:t>To determine an algorithms efficiency, two entities are measured: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The amount of space </a:t>
            </a:r>
            <a:r>
              <a:rPr lang="en-US" dirty="0" smtClean="0"/>
              <a:t>(memory) used by the algorithm (called the space complexity)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The amount of time </a:t>
            </a:r>
            <a:r>
              <a:rPr lang="en-US" dirty="0" smtClean="0"/>
              <a:t>(execution steps) used to solve the problem (called the time complexity)</a:t>
            </a:r>
          </a:p>
          <a:p>
            <a:endParaRPr lang="en-US" dirty="0" smtClean="0"/>
          </a:p>
          <a:p>
            <a:r>
              <a:rPr lang="en-US" dirty="0" smtClean="0"/>
              <a:t>The amount of time/space used by an algorithm is usually </a:t>
            </a:r>
            <a:r>
              <a:rPr lang="en-US" b="1" i="1" dirty="0" smtClean="0"/>
              <a:t>a function of the size of its input.</a:t>
            </a:r>
            <a:endParaRPr lang="en-US" b="1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A2BF-5F46-4D0B-9760-811EB23841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vs. </a:t>
            </a:r>
            <a:r>
              <a:rPr lang="en-US" dirty="0" err="1" smtClean="0"/>
              <a:t>Maxmum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space/time, you can measure</a:t>
            </a:r>
          </a:p>
          <a:p>
            <a:pPr lvl="1"/>
            <a:r>
              <a:rPr lang="en-US" dirty="0" smtClean="0"/>
              <a:t>The maximum</a:t>
            </a:r>
          </a:p>
          <a:p>
            <a:pPr lvl="2"/>
            <a:r>
              <a:rPr lang="en-US" dirty="0" smtClean="0"/>
              <a:t>i.e., for all inputs of size n, what is an upper bound on the number of steps/memory required?</a:t>
            </a:r>
          </a:p>
          <a:p>
            <a:pPr lvl="1"/>
            <a:r>
              <a:rPr lang="en-US" dirty="0" smtClean="0"/>
              <a:t>The average</a:t>
            </a:r>
          </a:p>
          <a:p>
            <a:pPr lvl="2"/>
            <a:r>
              <a:rPr lang="en-US" dirty="0" smtClean="0"/>
              <a:t>over </a:t>
            </a:r>
            <a:r>
              <a:rPr lang="en-US" dirty="0"/>
              <a:t>all inputs of size </a:t>
            </a:r>
            <a:r>
              <a:rPr lang="en-US" dirty="0" smtClean="0"/>
              <a:t>n, what is the average number of steps/memory?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Note that both of these are functions of n, the size of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Example: time complexity of finding the largest number in an unordered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7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000" b="1" dirty="0" smtClean="0"/>
              <a:t>procedure</a:t>
            </a:r>
            <a:r>
              <a:rPr lang="en-US" sz="2000" dirty="0" smtClean="0"/>
              <a:t> </a:t>
            </a:r>
            <a:r>
              <a:rPr lang="en-US" sz="2000" i="1" dirty="0" smtClean="0"/>
              <a:t>find-max </a:t>
            </a:r>
            <a:r>
              <a:rPr lang="en-US" sz="2000" dirty="0" smtClean="0"/>
              <a:t>(</a:t>
            </a:r>
            <a:r>
              <a:rPr lang="en-US" sz="2000" i="1" dirty="0" smtClean="0"/>
              <a:t> a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,a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,…,a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 </a:t>
            </a:r>
            <a:r>
              <a:rPr lang="en-US" sz="2000" dirty="0" smtClean="0"/>
              <a:t>: </a:t>
            </a:r>
            <a:r>
              <a:rPr lang="en-US" sz="2000" i="1" dirty="0" smtClean="0"/>
              <a:t> integers</a:t>
            </a:r>
            <a:r>
              <a:rPr lang="en-US" sz="2000" dirty="0" smtClean="0"/>
              <a:t>)</a:t>
            </a:r>
          </a:p>
          <a:p>
            <a:pPr>
              <a:buFontTx/>
              <a:buNone/>
            </a:pPr>
            <a:r>
              <a:rPr lang="en-US" sz="2000" i="1" dirty="0" smtClean="0"/>
              <a:t>	max</a:t>
            </a:r>
            <a:r>
              <a:rPr lang="en-US" sz="2000" dirty="0" smtClean="0"/>
              <a:t> :=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1</a:t>
            </a:r>
          </a:p>
          <a:p>
            <a:pPr>
              <a:buFontTx/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:= 2</a:t>
            </a:r>
            <a:endParaRPr lang="en-US" sz="2000" i="1" dirty="0" smtClean="0"/>
          </a:p>
          <a:p>
            <a:pPr>
              <a:buFontTx/>
              <a:buNone/>
            </a:pPr>
            <a:r>
              <a:rPr lang="en-US" sz="2000" b="1" dirty="0" smtClean="0"/>
              <a:t>	while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≤ </a:t>
            </a:r>
            <a:r>
              <a:rPr lang="en-US" sz="2000" i="1" dirty="0" smtClean="0"/>
              <a:t>n</a:t>
            </a:r>
          </a:p>
          <a:p>
            <a:pPr>
              <a:buFontTx/>
              <a:buNone/>
            </a:pPr>
            <a:r>
              <a:rPr lang="en-US" sz="2000" b="1" i="1" dirty="0" smtClean="0"/>
              <a:t>      		 if</a:t>
            </a:r>
            <a:r>
              <a:rPr lang="en-US" sz="2000" i="1" dirty="0" smtClean="0"/>
              <a:t>  max &lt;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then</a:t>
            </a:r>
            <a:r>
              <a:rPr lang="en-US" sz="2000" i="1" dirty="0" smtClean="0"/>
              <a:t> max :=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</a:t>
            </a:r>
            <a:endParaRPr lang="en-US" sz="2000" i="1" baseline="-25000" dirty="0" smtClean="0"/>
          </a:p>
          <a:p>
            <a:pPr>
              <a:buFontTx/>
              <a:buNone/>
            </a:pPr>
            <a:r>
              <a:rPr lang="en-US" sz="2000" i="1" dirty="0" smtClean="0"/>
              <a:t>			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:=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+ 1</a:t>
            </a:r>
            <a:endParaRPr lang="en-US" sz="2000" i="1" dirty="0" smtClean="0"/>
          </a:p>
          <a:p>
            <a:endParaRPr lang="en-US" dirty="0" smtClean="0"/>
          </a:p>
          <a:p>
            <a:r>
              <a:rPr lang="en-US" dirty="0" smtClean="0"/>
              <a:t># comparisons -   2(</a:t>
            </a:r>
            <a:r>
              <a:rPr lang="en-US" i="1" dirty="0" smtClean="0"/>
              <a:t>n</a:t>
            </a:r>
            <a:r>
              <a:rPr lang="en-US" dirty="0" smtClean="0"/>
              <a:t> - 1) + 1 = 2</a:t>
            </a:r>
            <a:r>
              <a:rPr lang="en-US" i="1" dirty="0" smtClean="0"/>
              <a:t>n</a:t>
            </a:r>
            <a:r>
              <a:rPr lang="en-US" dirty="0" smtClean="0"/>
              <a:t> - 1</a:t>
            </a:r>
          </a:p>
          <a:p>
            <a:r>
              <a:rPr lang="en-US" dirty="0" smtClean="0"/>
              <a:t># assignments -   2 + 2(</a:t>
            </a:r>
            <a:r>
              <a:rPr lang="en-US" i="1" dirty="0" smtClean="0"/>
              <a:t>n - 1) </a:t>
            </a:r>
            <a:r>
              <a:rPr lang="en-US" dirty="0" smtClean="0"/>
              <a:t>= 2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 smtClean="0"/>
              <a:t># steps - 4</a:t>
            </a:r>
            <a:r>
              <a:rPr lang="en-US" i="1" dirty="0" smtClean="0"/>
              <a:t>n</a:t>
            </a:r>
            <a:r>
              <a:rPr lang="en-US" dirty="0" smtClean="0"/>
              <a:t>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</a:t>
            </a:r>
            <a:r>
              <a:rPr lang="en-US" sz="4000" dirty="0" smtClean="0"/>
              <a:t>ocus on comparisons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number of steps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 that the number of comparisons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 that the number of assignments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Thus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many </a:t>
            </a:r>
            <a:r>
              <a:rPr lang="en-US" dirty="0" smtClean="0"/>
              <a:t>algorithms, we usually just focus on the # of comparisons, since other operations (such as assignments) are of the same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Example: time complexity of finding </a:t>
            </a:r>
            <a:r>
              <a:rPr lang="en-US" sz="3600" dirty="0" smtClean="0"/>
              <a:t>a number </a:t>
            </a:r>
            <a:r>
              <a:rPr lang="en-US" sz="3600" dirty="0"/>
              <a:t>in an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Linear search</a:t>
            </a:r>
          </a:p>
          <a:p>
            <a:pPr lvl="1"/>
            <a:r>
              <a:rPr lang="en-US" sz="2400" dirty="0" smtClean="0"/>
              <a:t>Analysis is similar to the above (see the book)</a:t>
            </a:r>
          </a:p>
          <a:p>
            <a:pPr lvl="1"/>
            <a:r>
              <a:rPr lang="en-US" sz="2400" dirty="0" smtClean="0"/>
              <a:t>Running time (max) is O(</a:t>
            </a:r>
            <a:r>
              <a:rPr lang="en-US" sz="2400" i="1" dirty="0" smtClean="0"/>
              <a:t>n</a:t>
            </a:r>
            <a:r>
              <a:rPr lang="en-US" sz="2400" dirty="0" smtClean="0"/>
              <a:t>). </a:t>
            </a:r>
          </a:p>
          <a:p>
            <a:endParaRPr lang="en-US" sz="2800" dirty="0" smtClean="0"/>
          </a:p>
          <a:p>
            <a:r>
              <a:rPr lang="en-US" sz="2800" dirty="0" smtClean="0"/>
              <a:t>Note that the </a:t>
            </a:r>
            <a:r>
              <a:rPr lang="en-US" sz="2800" b="1" i="1" dirty="0" smtClean="0"/>
              <a:t>best case </a:t>
            </a:r>
            <a:r>
              <a:rPr lang="en-US" sz="2800" dirty="0" smtClean="0"/>
              <a:t>(item is at the beginning of list) takes just one step!</a:t>
            </a:r>
          </a:p>
          <a:p>
            <a:endParaRPr lang="en-US" sz="2800" dirty="0" smtClean="0"/>
          </a:p>
          <a:p>
            <a:r>
              <a:rPr lang="en-US" sz="2800" dirty="0" smtClean="0"/>
              <a:t>So, we focus on the worst possible running time (if we are interested in the max, not the best)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Example: Binary Search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9856" y="1164772"/>
            <a:ext cx="4376057" cy="4525963"/>
          </a:xfrm>
        </p:spPr>
        <p:txBody>
          <a:bodyPr/>
          <a:lstStyle/>
          <a:p>
            <a:r>
              <a:rPr lang="en-US" sz="2000" dirty="0" smtClean="0"/>
              <a:t>For this analysis, assume that the number of elements is</a:t>
            </a:r>
          </a:p>
          <a:p>
            <a:pPr lvl="1"/>
            <a:r>
              <a:rPr lang="en-US" sz="1600" dirty="0" smtClean="0"/>
              <a:t>Here k = log n</a:t>
            </a:r>
            <a:endParaRPr lang="en-US" sz="2000" dirty="0" smtClean="0"/>
          </a:p>
          <a:p>
            <a:r>
              <a:rPr lang="en-US" sz="2000" dirty="0" smtClean="0"/>
              <a:t>At each stage of the search, we  have two comparisons: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i="1" dirty="0" smtClean="0"/>
              <a:t>j</a:t>
            </a:r>
            <a:r>
              <a:rPr lang="en-US" sz="2000" dirty="0" smtClean="0"/>
              <a:t> and </a:t>
            </a:r>
            <a:r>
              <a:rPr lang="en-US" sz="2000" i="1" dirty="0" smtClean="0"/>
              <a:t>x</a:t>
            </a:r>
            <a:r>
              <a:rPr lang="en-US" sz="2000" dirty="0" smtClean="0"/>
              <a:t> &gt;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stages consist of the following number of elements:</a:t>
            </a:r>
          </a:p>
          <a:p>
            <a:endParaRPr lang="en-US" sz="2000" dirty="0" smtClean="0"/>
          </a:p>
          <a:p>
            <a:r>
              <a:rPr lang="en-US" sz="2000" dirty="0" smtClean="0"/>
              <a:t>When one element is left, two more comparisons are needed,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i="1" dirty="0" smtClean="0"/>
              <a:t>j</a:t>
            </a:r>
            <a:r>
              <a:rPr lang="en-US" sz="2000" dirty="0" smtClean="0"/>
              <a:t> (to check the end of the loop) and </a:t>
            </a:r>
            <a:r>
              <a:rPr lang="en-US" sz="2000" i="1" dirty="0" smtClean="0"/>
              <a:t>x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.</a:t>
            </a:r>
            <a:r>
              <a:rPr lang="en-US" sz="2000" dirty="0" smtClean="0"/>
              <a:t> (after the loop). </a:t>
            </a:r>
          </a:p>
          <a:p>
            <a:r>
              <a:rPr lang="en-US" sz="2000" dirty="0" smtClean="0"/>
              <a:t>Thus a total of 2</a:t>
            </a:r>
            <a:r>
              <a:rPr lang="en-US" sz="2000" i="1" dirty="0" smtClean="0"/>
              <a:t>k</a:t>
            </a:r>
            <a:r>
              <a:rPr lang="en-US" sz="2000" dirty="0" smtClean="0"/>
              <a:t> + 2 = 2(log n + 1 )  are needed.</a:t>
            </a:r>
          </a:p>
          <a:p>
            <a:r>
              <a:rPr lang="en-US" sz="2000" dirty="0" smtClean="0"/>
              <a:t>This is O(log </a:t>
            </a:r>
            <a:r>
              <a:rPr lang="en-US" sz="2000" i="1" dirty="0" smtClean="0"/>
              <a:t>n</a:t>
            </a:r>
            <a:r>
              <a:rPr lang="en-US" sz="2000" dirty="0" smtClean="0"/>
              <a:t>).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BF3A-BC29-4E3D-BAFC-1A5E878298A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097264" y="1448488"/>
          <a:ext cx="7858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4" imgW="419040" imgH="203040" progId="Equation.3">
                  <p:embed/>
                </p:oleObj>
              </mc:Choice>
              <mc:Fallback>
                <p:oleObj name="Equation" r:id="rId4" imgW="4190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264" y="1448488"/>
                        <a:ext cx="7858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33044"/>
              </p:ext>
            </p:extLst>
          </p:nvPr>
        </p:nvGraphicFramePr>
        <p:xfrm>
          <a:off x="5891213" y="3451225"/>
          <a:ext cx="17129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Equation" r:id="rId6" imgW="812520" imgH="228600" progId="Equation.3">
                  <p:embed/>
                </p:oleObj>
              </mc:Choice>
              <mc:Fallback>
                <p:oleObj name="Equation" r:id="rId6" imgW="812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451225"/>
                        <a:ext cx="17129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575" y="1153601"/>
            <a:ext cx="377734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i="1" dirty="0" err="1" smtClean="0"/>
              <a:t>i</a:t>
            </a:r>
            <a:r>
              <a:rPr lang="en-US" dirty="0" smtClean="0"/>
              <a:t> :=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 smtClean="0"/>
              <a:t>j</a:t>
            </a:r>
            <a:r>
              <a:rPr lang="en-US" dirty="0" smtClean="0"/>
              <a:t> :=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while </a:t>
            </a:r>
            <a:r>
              <a:rPr lang="en-US" i="1" dirty="0" err="1" smtClean="0"/>
              <a:t>i</a:t>
            </a:r>
            <a:r>
              <a:rPr lang="en-US" i="1" dirty="0" smtClean="0"/>
              <a:t> &lt;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	if 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b="1" dirty="0" smtClean="0"/>
              <a:t>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/>
              <a:t>               		      </a:t>
            </a:r>
            <a:r>
              <a:rPr lang="en-US" i="1" dirty="0" err="1" smtClean="0"/>
              <a:t>i</a:t>
            </a:r>
            <a:r>
              <a:rPr lang="en-US" i="1" dirty="0" smtClean="0"/>
              <a:t> : = m </a:t>
            </a:r>
            <a:r>
              <a:rPr lang="en-US" b="1" dirty="0" smtClean="0"/>
              <a:t>+ </a:t>
            </a:r>
            <a:r>
              <a:rPr lang="en-US" dirty="0" smtClean="0"/>
              <a:t>1</a:t>
            </a:r>
            <a:endParaRPr lang="en-US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      	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/>
              <a:t>		      </a:t>
            </a:r>
            <a:r>
              <a:rPr lang="en-US" i="1" dirty="0" smtClean="0"/>
              <a:t>j: =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if  </a:t>
            </a:r>
            <a:r>
              <a:rPr lang="en-US" i="1" dirty="0" smtClean="0"/>
              <a:t>x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b="1" dirty="0" smtClean="0"/>
              <a:t>  then  </a:t>
            </a:r>
            <a:r>
              <a:rPr lang="en-US" i="1" dirty="0" smtClean="0"/>
              <a:t>location</a:t>
            </a:r>
            <a:r>
              <a:rPr lang="en-US" dirty="0" smtClean="0"/>
              <a:t> </a:t>
            </a:r>
            <a:r>
              <a:rPr lang="en-US" i="1" dirty="0" smtClean="0"/>
              <a:t>:=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else </a:t>
            </a:r>
            <a:r>
              <a:rPr lang="en-US" i="1" dirty="0" smtClean="0"/>
              <a:t>location</a:t>
            </a:r>
            <a:r>
              <a:rPr lang="en-US" dirty="0" smtClean="0"/>
              <a:t> : =</a:t>
            </a:r>
            <a:r>
              <a:rPr lang="en-US" i="1" dirty="0" smtClean="0"/>
              <a:t> </a:t>
            </a:r>
            <a:r>
              <a:rPr lang="en-US" dirty="0" smtClean="0"/>
              <a:t>0</a:t>
            </a: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079910" y="1950822"/>
          <a:ext cx="1570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4" name="Equation" r:id="rId8" imgW="990360" imgH="228600" progId="Equation.3">
                  <p:embed/>
                </p:oleObj>
              </mc:Choice>
              <mc:Fallback>
                <p:oleObj name="Equation" r:id="rId8" imgW="990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910" y="1950822"/>
                        <a:ext cx="1570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7733"/>
          </a:xfrm>
        </p:spPr>
        <p:txBody>
          <a:bodyPr/>
          <a:lstStyle/>
          <a:p>
            <a:pPr algn="l"/>
            <a:r>
              <a:rPr lang="en-US" sz="3600" b="1" u="sng" dirty="0" smtClean="0"/>
              <a:t>Average</a:t>
            </a:r>
            <a:r>
              <a:rPr lang="en-US" sz="3600" dirty="0" smtClean="0"/>
              <a:t> case complexity: linear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766" y="843630"/>
            <a:ext cx="4963885" cy="3407230"/>
          </a:xfrm>
        </p:spPr>
        <p:txBody>
          <a:bodyPr/>
          <a:lstStyle/>
          <a:p>
            <a:r>
              <a:rPr lang="en-US" sz="2400" dirty="0" smtClean="0"/>
              <a:t>This is more complicated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r>
              <a:rPr lang="en-US" sz="2400" dirty="0" smtClean="0">
                <a:sym typeface="Wingdings" pitchFamily="2" charset="2"/>
              </a:rPr>
              <a:t>Assume </a:t>
            </a:r>
            <a:r>
              <a:rPr lang="en-US" sz="2400" i="1" dirty="0" smtClean="0"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 is on the list</a:t>
            </a:r>
          </a:p>
          <a:p>
            <a:r>
              <a:rPr lang="en-US" sz="2400" dirty="0" smtClean="0">
                <a:sym typeface="Wingdings" pitchFamily="2" charset="2"/>
              </a:rPr>
              <a:t>There are </a:t>
            </a:r>
            <a:r>
              <a:rPr lang="en-US" sz="2400" i="1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possible equally probably choices: x is 1</a:t>
            </a:r>
            <a:r>
              <a:rPr lang="en-US" sz="2400" baseline="30000" dirty="0" smtClean="0">
                <a:sym typeface="Wingdings" pitchFamily="2" charset="2"/>
              </a:rPr>
              <a:t>st</a:t>
            </a:r>
            <a:r>
              <a:rPr lang="en-US" sz="2400" dirty="0" smtClean="0">
                <a:sym typeface="Wingdings" pitchFamily="2" charset="2"/>
              </a:rPr>
              <a:t>, 2</a:t>
            </a:r>
            <a:r>
              <a:rPr lang="en-US" sz="2400" baseline="30000" dirty="0" smtClean="0">
                <a:sym typeface="Wingdings" pitchFamily="2" charset="2"/>
              </a:rPr>
              <a:t>nd</a:t>
            </a:r>
            <a:r>
              <a:rPr lang="en-US" sz="2400" dirty="0" smtClean="0">
                <a:sym typeface="Wingdings" pitchFamily="2" charset="2"/>
              </a:rPr>
              <a:t>, …, </a:t>
            </a:r>
            <a:r>
              <a:rPr lang="en-US" sz="2400" i="1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element.</a:t>
            </a:r>
          </a:p>
          <a:p>
            <a:r>
              <a:rPr lang="en-US" sz="2400" dirty="0" smtClean="0">
                <a:sym typeface="Wingdings" pitchFamily="2" charset="2"/>
              </a:rPr>
              <a:t>If 1</a:t>
            </a:r>
            <a:r>
              <a:rPr lang="en-US" sz="2400" baseline="30000" dirty="0" smtClean="0">
                <a:sym typeface="Wingdings" pitchFamily="2" charset="2"/>
              </a:rPr>
              <a:t>st</a:t>
            </a:r>
            <a:r>
              <a:rPr lang="en-US" sz="2400" dirty="0" smtClean="0">
                <a:sym typeface="Wingdings" pitchFamily="2" charset="2"/>
              </a:rPr>
              <a:t>, # comparisons = 3</a:t>
            </a:r>
          </a:p>
          <a:p>
            <a:r>
              <a:rPr lang="en-US" sz="2400" dirty="0" smtClean="0">
                <a:sym typeface="Wingdings" pitchFamily="2" charset="2"/>
              </a:rPr>
              <a:t>If 2</a:t>
            </a:r>
            <a:r>
              <a:rPr lang="en-US" sz="2400" baseline="30000" dirty="0" smtClean="0">
                <a:sym typeface="Wingdings" pitchFamily="2" charset="2"/>
              </a:rPr>
              <a:t>nd</a:t>
            </a:r>
            <a:r>
              <a:rPr lang="en-US" sz="2400" dirty="0" smtClean="0">
                <a:sym typeface="Wingdings" pitchFamily="2" charset="2"/>
              </a:rPr>
              <a:t>, #comparisons = 5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Two more for another pass at loop.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367" y="1153874"/>
            <a:ext cx="3439886" cy="278674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+mn-lt"/>
              </a:rPr>
              <a:t>procedure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linear search</a:t>
            </a:r>
            <a:r>
              <a:rPr lang="en-US" dirty="0" smtClean="0">
                <a:latin typeface="+mn-lt"/>
              </a:rPr>
              <a:t> (</a:t>
            </a:r>
          </a:p>
          <a:p>
            <a:pPr>
              <a:buFontTx/>
              <a:buNone/>
            </a:pPr>
            <a:r>
              <a:rPr lang="en-US" i="1" dirty="0" smtClean="0">
                <a:latin typeface="+mn-lt"/>
              </a:rPr>
              <a:t>x </a:t>
            </a:r>
            <a:r>
              <a:rPr lang="en-US" dirty="0" smtClean="0">
                <a:latin typeface="+mn-lt"/>
              </a:rPr>
              <a:t>: integer,  </a:t>
            </a:r>
          </a:p>
          <a:p>
            <a:pPr>
              <a:buFontTx/>
              <a:buNone/>
            </a:pPr>
            <a:r>
              <a:rPr lang="en-US" i="1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i="1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. . . , </a:t>
            </a:r>
            <a:r>
              <a:rPr lang="en-US" i="1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  : </a:t>
            </a:r>
            <a:r>
              <a:rPr lang="en-US" i="1" dirty="0" smtClean="0">
                <a:latin typeface="+mn-lt"/>
              </a:rPr>
              <a:t>distinct integers</a:t>
            </a:r>
            <a:r>
              <a:rPr lang="en-US" dirty="0" smtClean="0">
                <a:latin typeface="+mn-lt"/>
              </a:rPr>
              <a:t>)</a:t>
            </a:r>
          </a:p>
          <a:p>
            <a:pPr>
              <a:buFontTx/>
              <a:buNone/>
            </a:pPr>
            <a:r>
              <a:rPr lang="en-US" i="1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:= 1</a:t>
            </a:r>
          </a:p>
          <a:p>
            <a:pPr>
              <a:buFontTx/>
              <a:buNone/>
            </a:pPr>
            <a:r>
              <a:rPr lang="en-US" b="1" dirty="0" smtClean="0">
                <a:latin typeface="+mn-lt"/>
              </a:rPr>
              <a:t>while</a:t>
            </a:r>
            <a:r>
              <a:rPr lang="en-US" dirty="0" smtClean="0">
                <a:latin typeface="+mn-lt"/>
              </a:rPr>
              <a:t>  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i="1" dirty="0" smtClean="0">
                <a:latin typeface="+mn-lt"/>
              </a:rPr>
              <a:t> ≤ n </a:t>
            </a:r>
            <a:r>
              <a:rPr lang="en-US" dirty="0" smtClean="0">
                <a:latin typeface="+mn-lt"/>
                <a:sym typeface="Symbol"/>
              </a:rPr>
              <a:t></a:t>
            </a:r>
            <a:r>
              <a:rPr lang="en-US" i="1" dirty="0" smtClean="0">
                <a:latin typeface="+mn-lt"/>
              </a:rPr>
              <a:t> x </a:t>
            </a:r>
            <a:r>
              <a:rPr lang="en-US" i="1" dirty="0" smtClean="0">
                <a:latin typeface="+mn-lt"/>
                <a:sym typeface="Symbol"/>
              </a:rPr>
              <a:t></a:t>
            </a:r>
            <a:r>
              <a:rPr lang="en-US" i="1" dirty="0" smtClean="0">
                <a:latin typeface="+mn-lt"/>
              </a:rPr>
              <a:t> </a:t>
            </a:r>
            <a:r>
              <a:rPr lang="en-US" i="1" dirty="0" err="1" smtClean="0">
                <a:latin typeface="+mn-lt"/>
              </a:rPr>
              <a:t>a</a:t>
            </a:r>
            <a:r>
              <a:rPr lang="en-US" i="1" baseline="-25000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latin typeface="+mn-lt"/>
              </a:rPr>
              <a:t>		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: =  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+ 1</a:t>
            </a:r>
          </a:p>
          <a:p>
            <a:pPr>
              <a:buFontTx/>
              <a:buNone/>
            </a:pPr>
            <a:r>
              <a:rPr lang="en-US" b="1" dirty="0" smtClean="0">
                <a:latin typeface="+mn-lt"/>
              </a:rPr>
              <a:t>if  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 ≤ </a:t>
            </a: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then 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location </a:t>
            </a:r>
            <a:r>
              <a:rPr lang="en-US" dirty="0" smtClean="0">
                <a:latin typeface="+mn-lt"/>
              </a:rPr>
              <a:t>:= </a:t>
            </a:r>
            <a:r>
              <a:rPr lang="en-US" i="1" dirty="0" err="1" smtClean="0">
                <a:latin typeface="+mn-lt"/>
              </a:rPr>
              <a:t>i</a:t>
            </a:r>
            <a:endParaRPr lang="en-US" i="1" dirty="0" smtClean="0">
              <a:latin typeface="+mn-lt"/>
            </a:endParaRPr>
          </a:p>
          <a:p>
            <a:pPr>
              <a:buFontTx/>
              <a:buNone/>
            </a:pPr>
            <a:r>
              <a:rPr lang="en-US" b="1" dirty="0" smtClean="0">
                <a:latin typeface="+mn-lt"/>
              </a:rPr>
              <a:t>else</a:t>
            </a:r>
            <a:r>
              <a:rPr lang="en-US" i="1" dirty="0" smtClean="0">
                <a:latin typeface="+mn-lt"/>
              </a:rPr>
              <a:t> location </a:t>
            </a:r>
            <a:r>
              <a:rPr lang="en-US" dirty="0" smtClean="0">
                <a:latin typeface="+mn-lt"/>
              </a:rPr>
              <a:t>:= </a:t>
            </a:r>
            <a:r>
              <a:rPr lang="en-US" i="1" dirty="0" smtClean="0">
                <a:latin typeface="+mn-lt"/>
              </a:rPr>
              <a:t>0</a:t>
            </a:r>
          </a:p>
          <a:p>
            <a:pPr>
              <a:buFontTx/>
              <a:buNone/>
            </a:pPr>
            <a:endParaRPr lang="en-US" dirty="0" smtClean="0">
              <a:latin typeface="+mn-lt"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09538" y="3603391"/>
          <a:ext cx="4341812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Equation" r:id="rId4" imgW="3352680" imgH="1904760" progId="Equation.3">
                  <p:embed/>
                </p:oleObj>
              </mc:Choice>
              <mc:Fallback>
                <p:oleObj name="Equation" r:id="rId4" imgW="3352680" imgH="1904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603391"/>
                        <a:ext cx="4341812" cy="286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Worst-case complexity: bubble-sort</a:t>
            </a:r>
            <a:endParaRPr lang="en-US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pass (n-1) comparisons are made, the second (n-2), the third (n-3), etc.</a:t>
            </a:r>
          </a:p>
          <a:p>
            <a:endParaRPr lang="en-US" dirty="0" smtClean="0"/>
          </a:p>
          <a:p>
            <a:r>
              <a:rPr lang="en-US" dirty="0" smtClean="0"/>
              <a:t>Thus the total is the sum of these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big-O of what?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415F-CD83-40EE-A15A-D4EFEA874CF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666990" y="4006427"/>
          <a:ext cx="2641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4" imgW="1752480" imgH="393480" progId="Equation.3">
                  <p:embed/>
                </p:oleObj>
              </mc:Choice>
              <mc:Fallback>
                <p:oleObj name="Equation" r:id="rId4" imgW="1752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0" y="4006427"/>
                        <a:ext cx="2641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sqrt{(x_j - x_i)^2 + (y_j - y_i)^2}$&#10;\end{document}"/>
  <p:tag name="IGUANATEXSIZE" val="20"/>
</p:tagLst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1374</TotalTime>
  <Words>1472</Words>
  <Application>Microsoft Office PowerPoint</Application>
  <PresentationFormat>On-screen Show (4:3)</PresentationFormat>
  <Paragraphs>189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MyUTDPPTMaster</vt:lpstr>
      <vt:lpstr>Equation</vt:lpstr>
      <vt:lpstr>Chapter 3 Algorithm Complexity</vt:lpstr>
      <vt:lpstr>Algorithms Efficiency</vt:lpstr>
      <vt:lpstr>Average vs. Maxmum</vt:lpstr>
      <vt:lpstr>Example: time complexity of finding the largest number in an unordered list</vt:lpstr>
      <vt:lpstr>Focus on comparisons</vt:lpstr>
      <vt:lpstr>Example: time complexity of finding a number in an unordered list</vt:lpstr>
      <vt:lpstr>Example: Binary Search</vt:lpstr>
      <vt:lpstr>Average case complexity: linear search</vt:lpstr>
      <vt:lpstr>Worst-case complexity: bubble-sort</vt:lpstr>
      <vt:lpstr>Worst case complexity : insertion sort</vt:lpstr>
      <vt:lpstr>Algorithmic Paradigms</vt:lpstr>
      <vt:lpstr>Brute-Force Algorithms</vt:lpstr>
      <vt:lpstr>Closest Pair of Points Problem  by Brute-Force</vt:lpstr>
      <vt:lpstr>continued…</vt:lpstr>
      <vt:lpstr>Typical Complexity Classes</vt:lpstr>
      <vt:lpstr>Understanding the Complexity of Algorithms</vt:lpstr>
      <vt:lpstr>Class NP</vt:lpstr>
      <vt:lpstr>Example of NP-Complete Problems</vt:lpstr>
      <vt:lpstr>More on NP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Preferred Customer</dc:creator>
  <cp:lastModifiedBy>supporttech</cp:lastModifiedBy>
  <cp:revision>134</cp:revision>
  <cp:lastPrinted>2017-09-27T22:46:31Z</cp:lastPrinted>
  <dcterms:created xsi:type="dcterms:W3CDTF">2004-09-18T21:08:04Z</dcterms:created>
  <dcterms:modified xsi:type="dcterms:W3CDTF">2017-09-28T17:51:37Z</dcterms:modified>
</cp:coreProperties>
</file>