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1" r:id="rId4"/>
    <p:sldId id="258" r:id="rId5"/>
    <p:sldId id="259" r:id="rId6"/>
    <p:sldId id="260" r:id="rId7"/>
    <p:sldId id="261" r:id="rId8"/>
    <p:sldId id="262" r:id="rId9"/>
    <p:sldId id="272" r:id="rId10"/>
    <p:sldId id="263" r:id="rId11"/>
    <p:sldId id="264" r:id="rId12"/>
    <p:sldId id="265" r:id="rId13"/>
    <p:sldId id="266" r:id="rId14"/>
    <p:sldId id="267" r:id="rId15"/>
    <p:sldId id="273" r:id="rId16"/>
    <p:sldId id="268" r:id="rId17"/>
    <p:sldId id="269" r:id="rId1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540"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40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41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7D3A709-5206-4C20-A2DE-D5768471C4A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smtClean="0"/>
          </a:p>
        </p:txBody>
      </p:sp>
      <p:sp>
        <p:nvSpPr>
          <p:cNvPr id="20484" name="Slide Number Placeholder 3"/>
          <p:cNvSpPr>
            <a:spLocks noGrp="1"/>
          </p:cNvSpPr>
          <p:nvPr>
            <p:ph type="sldNum" sz="quarter" idx="5"/>
          </p:nvPr>
        </p:nvSpPr>
        <p:spPr>
          <a:noFill/>
        </p:spPr>
        <p:txBody>
          <a:bodyPr/>
          <a:lstStyle/>
          <a:p>
            <a:fld id="{49BB4D77-2A88-4173-8BD9-D9056C35B3E1}"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p>
        </p:txBody>
      </p:sp>
      <p:sp>
        <p:nvSpPr>
          <p:cNvPr id="29700" name="Slide Number Placeholder 3"/>
          <p:cNvSpPr>
            <a:spLocks noGrp="1"/>
          </p:cNvSpPr>
          <p:nvPr>
            <p:ph type="sldNum" sz="quarter" idx="5"/>
          </p:nvPr>
        </p:nvSpPr>
        <p:spPr>
          <a:noFill/>
        </p:spPr>
        <p:txBody>
          <a:bodyPr/>
          <a:lstStyle/>
          <a:p>
            <a:fld id="{E19399ED-86EA-43C5-966F-57303CFDE9E6}"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727A9F21-D8EF-4C07-87FD-89381454BF6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
        <p:nvSpPr>
          <p:cNvPr id="31748" name="Slide Number Placeholder 3"/>
          <p:cNvSpPr>
            <a:spLocks noGrp="1"/>
          </p:cNvSpPr>
          <p:nvPr>
            <p:ph type="sldNum" sz="quarter" idx="5"/>
          </p:nvPr>
        </p:nvSpPr>
        <p:spPr>
          <a:noFill/>
        </p:spPr>
        <p:txBody>
          <a:bodyPr/>
          <a:lstStyle/>
          <a:p>
            <a:fld id="{981D2553-53CA-41E7-AF17-0EA8CE27431C}"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p>
        </p:txBody>
      </p:sp>
      <p:sp>
        <p:nvSpPr>
          <p:cNvPr id="32772" name="Slide Number Placeholder 3"/>
          <p:cNvSpPr>
            <a:spLocks noGrp="1"/>
          </p:cNvSpPr>
          <p:nvPr>
            <p:ph type="sldNum" sz="quarter" idx="5"/>
          </p:nvPr>
        </p:nvSpPr>
        <p:spPr>
          <a:noFill/>
        </p:spPr>
        <p:txBody>
          <a:bodyPr/>
          <a:lstStyle/>
          <a:p>
            <a:fld id="{F2329AC2-9D92-48EC-AEA0-5FD040AAAE7A}"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0CCB8D93-1D53-47D3-94DC-8C6CF04F112B}"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fld id="{04CCCF2E-F2D9-4F0C-B091-9F324308620D}"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p>
        </p:txBody>
      </p:sp>
      <p:sp>
        <p:nvSpPr>
          <p:cNvPr id="35844" name="Slide Number Placeholder 3"/>
          <p:cNvSpPr>
            <a:spLocks noGrp="1"/>
          </p:cNvSpPr>
          <p:nvPr>
            <p:ph type="sldNum" sz="quarter" idx="5"/>
          </p:nvPr>
        </p:nvSpPr>
        <p:spPr>
          <a:noFill/>
        </p:spPr>
        <p:txBody>
          <a:bodyPr/>
          <a:lstStyle/>
          <a:p>
            <a:fld id="{20E4C2EC-9227-49EA-8A85-F9693BD87432}"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a:noFill/>
        </p:spPr>
        <p:txBody>
          <a:bodyPr/>
          <a:lstStyle/>
          <a:p>
            <a:fld id="{787EEF4B-D720-4439-B7C2-F4BE45A62DDD}" type="slidenum">
              <a:rPr lang="en-US" smtClean="0"/>
              <a:pPr/>
              <a:t>17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smtClean="0"/>
          </a:p>
        </p:txBody>
      </p:sp>
      <p:sp>
        <p:nvSpPr>
          <p:cNvPr id="21508" name="Slide Number Placeholder 3"/>
          <p:cNvSpPr>
            <a:spLocks noGrp="1"/>
          </p:cNvSpPr>
          <p:nvPr>
            <p:ph type="sldNum" sz="quarter" idx="5"/>
          </p:nvPr>
        </p:nvSpPr>
        <p:spPr>
          <a:noFill/>
        </p:spPr>
        <p:txBody>
          <a:bodyPr/>
          <a:lstStyle/>
          <a:p>
            <a:fld id="{E665AC89-5DE2-4226-8898-3EE29E3D0795}"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p>
        </p:txBody>
      </p:sp>
      <p:sp>
        <p:nvSpPr>
          <p:cNvPr id="22532" name="Slide Number Placeholder 3"/>
          <p:cNvSpPr>
            <a:spLocks noGrp="1"/>
          </p:cNvSpPr>
          <p:nvPr>
            <p:ph type="sldNum" sz="quarter" idx="5"/>
          </p:nvPr>
        </p:nvSpPr>
        <p:spPr>
          <a:noFill/>
        </p:spPr>
        <p:txBody>
          <a:bodyPr/>
          <a:lstStyle/>
          <a:p>
            <a:fld id="{8B4FECCD-6B7F-4BCB-A31F-4A63BBC41CA9}"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Slide Number Placeholder 3"/>
          <p:cNvSpPr>
            <a:spLocks noGrp="1"/>
          </p:cNvSpPr>
          <p:nvPr>
            <p:ph type="sldNum" sz="quarter" idx="5"/>
          </p:nvPr>
        </p:nvSpPr>
        <p:spPr>
          <a:noFill/>
        </p:spPr>
        <p:txBody>
          <a:bodyPr/>
          <a:lstStyle/>
          <a:p>
            <a:fld id="{4192E5B5-FEE3-472C-BF25-B6294D953BC4}"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D3FBC8DB-61B5-472D-A7D7-7ABCAD8E65CD}"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8ACCA7C5-C4AE-4555-A1E2-84C668204B6B}"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p>
        </p:txBody>
      </p:sp>
      <p:sp>
        <p:nvSpPr>
          <p:cNvPr id="26628" name="Slide Number Placeholder 3"/>
          <p:cNvSpPr>
            <a:spLocks noGrp="1"/>
          </p:cNvSpPr>
          <p:nvPr>
            <p:ph type="sldNum" sz="quarter" idx="5"/>
          </p:nvPr>
        </p:nvSpPr>
        <p:spPr>
          <a:noFill/>
        </p:spPr>
        <p:txBody>
          <a:bodyPr/>
          <a:lstStyle/>
          <a:p>
            <a:fld id="{9BC79493-D315-4807-9EE8-7CA7A761ABA1}"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noFill/>
        </p:spPr>
        <p:txBody>
          <a:bodyPr/>
          <a:lstStyle/>
          <a:p>
            <a:fld id="{40A1A03D-D216-4CEF-BFBF-F3F0D9FAA6DB}"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p>
        </p:txBody>
      </p:sp>
      <p:sp>
        <p:nvSpPr>
          <p:cNvPr id="28676" name="Slide Number Placeholder 3"/>
          <p:cNvSpPr>
            <a:spLocks noGrp="1"/>
          </p:cNvSpPr>
          <p:nvPr>
            <p:ph type="sldNum" sz="quarter" idx="5"/>
          </p:nvPr>
        </p:nvSpPr>
        <p:spPr>
          <a:noFill/>
        </p:spPr>
        <p:txBody>
          <a:bodyPr/>
          <a:lstStyle/>
          <a:p>
            <a:fld id="{554AC925-1C65-45E9-8DA6-59C320BB803B}"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FEF6B9-01EE-4B74-BA05-42B44949577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03EFD9-DB10-4BDF-B8BA-2C6F954B711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77E1CA-76F9-4532-8048-FF1A28F23EA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C5F895-7785-4887-A1E8-33E7DB7C3A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EB8868-C1FD-4166-9573-24A8B45A44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2FD27F-063E-4BDB-876F-0F01A5A978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D2A44C6-8295-45F6-96B4-E78C5C43556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1DB095-A332-48CE-BD3A-A88AE15A754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F6CB4C1-2AE2-46C3-BC44-D77FC0AE030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B03DFB7-B70B-40CD-91B3-2880B670468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0FDA09-8999-4784-9C89-5532B52BC44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87C062F-D95A-495C-AD72-AB73A4E357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400">
          <a:solidFill>
            <a:schemeClr val="tx2"/>
          </a:solidFill>
          <a:latin typeface="+mj-lt"/>
          <a:ea typeface="+mj-ea"/>
          <a:cs typeface="+mj-cs"/>
        </a:defRPr>
      </a:lvl1pPr>
      <a:lvl2pPr algn="ctr" rtl="0" eaLnBrk="0" fontAlgn="base" hangingPunct="0">
        <a:spcBef>
          <a:spcPct val="0"/>
        </a:spcBef>
        <a:spcAft>
          <a:spcPct val="0"/>
        </a:spcAft>
        <a:defRPr sz="2400">
          <a:solidFill>
            <a:schemeClr val="tx2"/>
          </a:solidFill>
          <a:latin typeface="Times New Roman" pitchFamily="18" charset="0"/>
        </a:defRPr>
      </a:lvl2pPr>
      <a:lvl3pPr algn="ctr" rtl="0" eaLnBrk="0" fontAlgn="base" hangingPunct="0">
        <a:spcBef>
          <a:spcPct val="0"/>
        </a:spcBef>
        <a:spcAft>
          <a:spcPct val="0"/>
        </a:spcAft>
        <a:defRPr sz="2400">
          <a:solidFill>
            <a:schemeClr val="tx2"/>
          </a:solidFill>
          <a:latin typeface="Times New Roman" pitchFamily="18" charset="0"/>
        </a:defRPr>
      </a:lvl3pPr>
      <a:lvl4pPr algn="ctr" rtl="0" eaLnBrk="0" fontAlgn="base" hangingPunct="0">
        <a:spcBef>
          <a:spcPct val="0"/>
        </a:spcBef>
        <a:spcAft>
          <a:spcPct val="0"/>
        </a:spcAft>
        <a:defRPr sz="2400">
          <a:solidFill>
            <a:schemeClr val="tx2"/>
          </a:solidFill>
          <a:latin typeface="Times New Roman" pitchFamily="18" charset="0"/>
        </a:defRPr>
      </a:lvl4pPr>
      <a:lvl5pPr algn="ctr" rtl="0" eaLnBrk="0" fontAlgn="base" hangingPunct="0">
        <a:spcBef>
          <a:spcPct val="0"/>
        </a:spcBef>
        <a:spcAft>
          <a:spcPct val="0"/>
        </a:spcAft>
        <a:defRPr sz="2400">
          <a:solidFill>
            <a:schemeClr val="tx2"/>
          </a:solidFill>
          <a:latin typeface="Times New Roman" pitchFamily="18" charset="0"/>
        </a:defRPr>
      </a:lvl5pPr>
      <a:lvl6pPr marL="457200" algn="ctr" rtl="0" fontAlgn="base">
        <a:spcBef>
          <a:spcPct val="0"/>
        </a:spcBef>
        <a:spcAft>
          <a:spcPct val="0"/>
        </a:spcAft>
        <a:defRPr sz="2400">
          <a:solidFill>
            <a:schemeClr val="tx2"/>
          </a:solidFill>
          <a:latin typeface="Times New Roman" pitchFamily="18" charset="0"/>
        </a:defRPr>
      </a:lvl6pPr>
      <a:lvl7pPr marL="914400" algn="ctr" rtl="0" fontAlgn="base">
        <a:spcBef>
          <a:spcPct val="0"/>
        </a:spcBef>
        <a:spcAft>
          <a:spcPct val="0"/>
        </a:spcAft>
        <a:defRPr sz="2400">
          <a:solidFill>
            <a:schemeClr val="tx2"/>
          </a:solidFill>
          <a:latin typeface="Times New Roman" pitchFamily="18" charset="0"/>
        </a:defRPr>
      </a:lvl7pPr>
      <a:lvl8pPr marL="1371600" algn="ctr" rtl="0" fontAlgn="base">
        <a:spcBef>
          <a:spcPct val="0"/>
        </a:spcBef>
        <a:spcAft>
          <a:spcPct val="0"/>
        </a:spcAft>
        <a:defRPr sz="2400">
          <a:solidFill>
            <a:schemeClr val="tx2"/>
          </a:solidFill>
          <a:latin typeface="Times New Roman" pitchFamily="18" charset="0"/>
        </a:defRPr>
      </a:lvl8pPr>
      <a:lvl9pPr marL="1828800" algn="ctr" rtl="0" fontAlgn="base">
        <a:spcBef>
          <a:spcPct val="0"/>
        </a:spcBef>
        <a:spcAft>
          <a:spcPct val="0"/>
        </a:spcAft>
        <a:defRPr sz="2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fontAlgn="base">
        <a:spcBef>
          <a:spcPct val="20000"/>
        </a:spcBef>
        <a:spcAft>
          <a:spcPct val="0"/>
        </a:spcAft>
        <a:buChar char="»"/>
        <a:defRPr sz="1000">
          <a:solidFill>
            <a:schemeClr val="tx1"/>
          </a:solidFill>
          <a:latin typeface="+mn-lt"/>
        </a:defRPr>
      </a:lvl6pPr>
      <a:lvl7pPr marL="2971800" indent="-228600" algn="l" rtl="0" fontAlgn="base">
        <a:spcBef>
          <a:spcPct val="20000"/>
        </a:spcBef>
        <a:spcAft>
          <a:spcPct val="0"/>
        </a:spcAft>
        <a:buChar char="»"/>
        <a:defRPr sz="1000">
          <a:solidFill>
            <a:schemeClr val="tx1"/>
          </a:solidFill>
          <a:latin typeface="+mn-lt"/>
        </a:defRPr>
      </a:lvl7pPr>
      <a:lvl8pPr marL="3429000" indent="-228600" algn="l" rtl="0" fontAlgn="base">
        <a:spcBef>
          <a:spcPct val="20000"/>
        </a:spcBef>
        <a:spcAft>
          <a:spcPct val="0"/>
        </a:spcAft>
        <a:buChar char="»"/>
        <a:defRPr sz="1000">
          <a:solidFill>
            <a:schemeClr val="tx1"/>
          </a:solidFill>
          <a:latin typeface="+mn-lt"/>
        </a:defRPr>
      </a:lvl8pPr>
      <a:lvl9pPr marL="38862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0.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0.wmf"/><Relationship Id="rId18" Type="http://schemas.openxmlformats.org/officeDocument/2006/relationships/image" Target="../media/image22.wmf"/><Relationship Id="rId3" Type="http://schemas.openxmlformats.org/officeDocument/2006/relationships/notesSlide" Target="../notesSlides/notesSlide15.xml"/><Relationship Id="rId21" Type="http://schemas.openxmlformats.org/officeDocument/2006/relationships/oleObject" Target="../embeddings/oleObject25.bin"/><Relationship Id="rId7" Type="http://schemas.openxmlformats.org/officeDocument/2006/relationships/image" Target="../media/image17.wmf"/><Relationship Id="rId12" Type="http://schemas.openxmlformats.org/officeDocument/2006/relationships/oleObject" Target="../embeddings/oleObject20.bin"/><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oleObject" Target="../embeddings/oleObject22.bin"/><Relationship Id="rId10" Type="http://schemas.openxmlformats.org/officeDocument/2006/relationships/oleObject" Target="../embeddings/oleObject19.bin"/><Relationship Id="rId19" Type="http://schemas.openxmlformats.org/officeDocument/2006/relationships/oleObject" Target="../embeddings/oleObject24.bin"/><Relationship Id="rId4" Type="http://schemas.openxmlformats.org/officeDocument/2006/relationships/oleObject" Target="../embeddings/oleObject16.bin"/><Relationship Id="rId9" Type="http://schemas.openxmlformats.org/officeDocument/2006/relationships/image" Target="../media/image18.wmf"/><Relationship Id="rId1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513A5C46-F156-4EFF-A7FD-1637B2B70F61}" type="slidenum">
              <a:rPr lang="en-US" smtClean="0"/>
              <a:pPr/>
              <a:t>1</a:t>
            </a:fld>
            <a:endParaRPr lang="en-US" smtClean="0"/>
          </a:p>
        </p:txBody>
      </p:sp>
      <p:sp>
        <p:nvSpPr>
          <p:cNvPr id="11267" name="Rectangle 2"/>
          <p:cNvSpPr>
            <a:spLocks noGrp="1" noChangeArrowheads="1"/>
          </p:cNvSpPr>
          <p:nvPr>
            <p:ph type="ctrTitle"/>
          </p:nvPr>
        </p:nvSpPr>
        <p:spPr/>
        <p:txBody>
          <a:bodyPr/>
          <a:lstStyle/>
          <a:p>
            <a:pPr eaLnBrk="1" hangingPunct="1"/>
            <a:r>
              <a:rPr lang="en-US" smtClean="0"/>
              <a:t>Section 5.2</a:t>
            </a:r>
          </a:p>
        </p:txBody>
      </p:sp>
      <p:sp>
        <p:nvSpPr>
          <p:cNvPr id="11268" name="Rectangle 3"/>
          <p:cNvSpPr>
            <a:spLocks noGrp="1" noChangeArrowheads="1"/>
          </p:cNvSpPr>
          <p:nvPr>
            <p:ph type="subTitle" idx="1"/>
          </p:nvPr>
        </p:nvSpPr>
        <p:spPr/>
        <p:txBody>
          <a:bodyPr/>
          <a:lstStyle/>
          <a:p>
            <a:pPr eaLnBrk="1" hangingPunct="1"/>
            <a:r>
              <a:rPr lang="en-US" sz="1800" smtClean="0"/>
              <a:t>The Pigeonhole Principle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Slide Number Placeholder 5"/>
          <p:cNvSpPr>
            <a:spLocks noGrp="1"/>
          </p:cNvSpPr>
          <p:nvPr>
            <p:ph type="sldNum" sz="quarter" idx="12"/>
          </p:nvPr>
        </p:nvSpPr>
        <p:spPr>
          <a:xfrm>
            <a:off x="6553200" y="5940425"/>
            <a:ext cx="2133600" cy="476250"/>
          </a:xfrm>
          <a:noFill/>
        </p:spPr>
        <p:txBody>
          <a:bodyPr/>
          <a:lstStyle/>
          <a:p>
            <a:fld id="{BC96B2F7-9873-4AA1-B5D9-F37F963316F4}" type="slidenum">
              <a:rPr lang="en-US" smtClean="0"/>
              <a:pPr/>
              <a:t>10</a:t>
            </a:fld>
            <a:endParaRPr lang="en-US" smtClean="0"/>
          </a:p>
        </p:txBody>
      </p:sp>
      <p:sp>
        <p:nvSpPr>
          <p:cNvPr id="5127" name="Rectangle 2"/>
          <p:cNvSpPr>
            <a:spLocks noGrp="1" noChangeArrowheads="1"/>
          </p:cNvSpPr>
          <p:nvPr>
            <p:ph type="title"/>
          </p:nvPr>
        </p:nvSpPr>
        <p:spPr/>
        <p:txBody>
          <a:bodyPr/>
          <a:lstStyle/>
          <a:p>
            <a:pPr eaLnBrk="1" hangingPunct="1"/>
            <a:r>
              <a:rPr lang="en-US" smtClean="0"/>
              <a:t>Computer science lab has 15 workstations and 10 servers. Cables can be used to directly connect work-stations to servers.</a:t>
            </a:r>
          </a:p>
        </p:txBody>
      </p:sp>
      <p:sp>
        <p:nvSpPr>
          <p:cNvPr id="5128" name="Rectangle 3"/>
          <p:cNvSpPr>
            <a:spLocks noGrp="1" noChangeArrowheads="1"/>
          </p:cNvSpPr>
          <p:nvPr>
            <p:ph type="body" idx="1"/>
          </p:nvPr>
        </p:nvSpPr>
        <p:spPr>
          <a:xfrm>
            <a:off x="457200" y="1295400"/>
            <a:ext cx="8229600" cy="4525963"/>
          </a:xfrm>
        </p:spPr>
        <p:txBody>
          <a:bodyPr/>
          <a:lstStyle/>
          <a:p>
            <a:pPr eaLnBrk="1" hangingPunct="1">
              <a:buFontTx/>
              <a:buNone/>
            </a:pPr>
            <a:r>
              <a:rPr lang="en-US" sz="1800" smtClean="0"/>
              <a:t>Each workstation and server can be connected to multiple cables.</a:t>
            </a:r>
          </a:p>
          <a:p>
            <a:pPr eaLnBrk="1" hangingPunct="1">
              <a:buFontTx/>
              <a:buNone/>
            </a:pPr>
            <a:r>
              <a:rPr lang="en-US" sz="1800" smtClean="0"/>
              <a:t>A server can be actively involved in one connection at a time.  All servers provide the same service (workstations just want to access a server, they don’t care which)</a:t>
            </a:r>
          </a:p>
          <a:p>
            <a:pPr eaLnBrk="1" hangingPunct="1">
              <a:buFontTx/>
              <a:buNone/>
            </a:pPr>
            <a:r>
              <a:rPr lang="en-US" sz="1800" i="1" u="sng" smtClean="0"/>
              <a:t>Guarantee that at any time any set of 10 or fewer workstations can simultaneously access different servers via direct connections. </a:t>
            </a:r>
            <a:r>
              <a:rPr lang="en-US" sz="1800" smtClean="0"/>
              <a:t>(the servers used  </a:t>
            </a:r>
          </a:p>
          <a:p>
            <a:pPr eaLnBrk="1" hangingPunct="1">
              <a:buFontTx/>
              <a:buNone/>
            </a:pPr>
            <a:r>
              <a:rPr lang="en-US" sz="1800" smtClean="0"/>
              <a:t>What is minimum number of cables needed? (max is 15*10 = 150)</a:t>
            </a:r>
          </a:p>
          <a:p>
            <a:pPr eaLnBrk="1" hangingPunct="1">
              <a:buFontTx/>
              <a:buNone/>
            </a:pPr>
            <a:endParaRPr lang="en-US" sz="1800" smtClean="0"/>
          </a:p>
          <a:p>
            <a:pPr eaLnBrk="1" hangingPunct="1">
              <a:buFontTx/>
              <a:buNone/>
            </a:pPr>
            <a:r>
              <a:rPr lang="en-US" sz="1800" smtClean="0"/>
              <a:t>Label workstations                         and servers</a:t>
            </a:r>
          </a:p>
          <a:p>
            <a:pPr eaLnBrk="1" hangingPunct="1">
              <a:buFontTx/>
              <a:buNone/>
            </a:pPr>
            <a:endParaRPr lang="en-US" sz="1800" smtClean="0"/>
          </a:p>
          <a:p>
            <a:pPr eaLnBrk="1" hangingPunct="1">
              <a:buFontTx/>
              <a:buNone/>
            </a:pPr>
            <a:r>
              <a:rPr lang="en-US" sz="1800" smtClean="0"/>
              <a:t>Connect the first 10 workstations so that            is connected to    .</a:t>
            </a:r>
          </a:p>
          <a:p>
            <a:pPr eaLnBrk="1" hangingPunct="1">
              <a:buFontTx/>
              <a:buNone/>
            </a:pPr>
            <a:r>
              <a:rPr lang="en-US" sz="1800" smtClean="0"/>
              <a:t>The remaining 5 are connected </a:t>
            </a:r>
            <a:r>
              <a:rPr lang="en-US" sz="1800" i="1" u="sng" smtClean="0"/>
              <a:t>to all</a:t>
            </a:r>
            <a:r>
              <a:rPr lang="en-US" sz="1800" smtClean="0"/>
              <a:t> 10 servers. </a:t>
            </a:r>
          </a:p>
          <a:p>
            <a:pPr eaLnBrk="1" hangingPunct="1">
              <a:buFontTx/>
              <a:buNone/>
            </a:pPr>
            <a:r>
              <a:rPr lang="en-US" sz="1800" smtClean="0"/>
              <a:t>There are a total of 10 +5(10) = 60 connections.</a:t>
            </a:r>
          </a:p>
          <a:p>
            <a:pPr eaLnBrk="1" hangingPunct="1">
              <a:buFontTx/>
              <a:buNone/>
            </a:pPr>
            <a:endParaRPr lang="en-US" sz="1800" smtClean="0"/>
          </a:p>
          <a:p>
            <a:pPr eaLnBrk="1" hangingPunct="1">
              <a:buFontTx/>
              <a:buNone/>
            </a:pPr>
            <a:r>
              <a:rPr lang="en-US" sz="1800" smtClean="0"/>
              <a:t>Now, if we have any subset of 10 or fewer workstations, all of those that are labeled as the first ten will connect to the appropriate server and all of those that are labeled from 11 to 15 will be able to connect to whatever servers are not already in use. There will be at most ten direct lines active.</a:t>
            </a:r>
          </a:p>
          <a:p>
            <a:pPr eaLnBrk="1" hangingPunct="1">
              <a:buFontTx/>
              <a:buNone/>
            </a:pPr>
            <a:endParaRPr lang="en-US" sz="1800" smtClean="0"/>
          </a:p>
          <a:p>
            <a:pPr eaLnBrk="1" hangingPunct="1">
              <a:buFontTx/>
              <a:buNone/>
            </a:pPr>
            <a:endParaRPr lang="en-US" sz="1800" smtClean="0"/>
          </a:p>
          <a:p>
            <a:pPr eaLnBrk="1" hangingPunct="1">
              <a:buFontTx/>
              <a:buNone/>
            </a:pPr>
            <a:endParaRPr lang="en-US" sz="1800" smtClean="0"/>
          </a:p>
        </p:txBody>
      </p:sp>
      <p:graphicFrame>
        <p:nvGraphicFramePr>
          <p:cNvPr id="5122" name="Object 4"/>
          <p:cNvGraphicFramePr>
            <a:graphicFrameLocks noChangeAspect="1"/>
          </p:cNvGraphicFramePr>
          <p:nvPr/>
        </p:nvGraphicFramePr>
        <p:xfrm>
          <a:off x="2438400" y="3505200"/>
          <a:ext cx="1100138" cy="381000"/>
        </p:xfrm>
        <a:graphic>
          <a:graphicData uri="http://schemas.openxmlformats.org/presentationml/2006/ole">
            <mc:AlternateContent xmlns:mc="http://schemas.openxmlformats.org/markup-compatibility/2006">
              <mc:Choice xmlns:v="urn:schemas-microsoft-com:vml" Requires="v">
                <p:oleObj spid="_x0000_s5126" name="Equation" r:id="rId4" imgW="825480" imgH="228600" progId="Equation.3">
                  <p:embed/>
                </p:oleObj>
              </mc:Choice>
              <mc:Fallback>
                <p:oleObj name="Equation" r:id="rId4" imgW="82548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505200"/>
                        <a:ext cx="11001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ChangeAspect="1"/>
          </p:cNvGraphicFramePr>
          <p:nvPr/>
        </p:nvGraphicFramePr>
        <p:xfrm>
          <a:off x="4876800" y="3429000"/>
          <a:ext cx="998538" cy="381000"/>
        </p:xfrm>
        <a:graphic>
          <a:graphicData uri="http://schemas.openxmlformats.org/presentationml/2006/ole">
            <mc:AlternateContent xmlns:mc="http://schemas.openxmlformats.org/markup-compatibility/2006">
              <mc:Choice xmlns:v="urn:schemas-microsoft-com:vml" Requires="v">
                <p:oleObj spid="_x0000_s5127" name="Equation" r:id="rId6" imgW="749160" imgH="228600" progId="Equation.3">
                  <p:embed/>
                </p:oleObj>
              </mc:Choice>
              <mc:Fallback>
                <p:oleObj name="Equation" r:id="rId6" imgW="74916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3429000"/>
                        <a:ext cx="9985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ChangeAspect="1"/>
          </p:cNvGraphicFramePr>
          <p:nvPr/>
        </p:nvGraphicFramePr>
        <p:xfrm>
          <a:off x="4419600" y="4114800"/>
          <a:ext cx="271463" cy="381000"/>
        </p:xfrm>
        <a:graphic>
          <a:graphicData uri="http://schemas.openxmlformats.org/presentationml/2006/ole">
            <mc:AlternateContent xmlns:mc="http://schemas.openxmlformats.org/markup-compatibility/2006">
              <mc:Choice xmlns:v="urn:schemas-microsoft-com:vml" Requires="v">
                <p:oleObj spid="_x0000_s5128" name="Equation" r:id="rId8" imgW="203040" imgH="228600" progId="Equation.3">
                  <p:embed/>
                </p:oleObj>
              </mc:Choice>
              <mc:Fallback>
                <p:oleObj name="Equation" r:id="rId8" imgW="203040" imgH="228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4114800"/>
                        <a:ext cx="27146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ChangeAspect="1"/>
          </p:cNvGraphicFramePr>
          <p:nvPr/>
        </p:nvGraphicFramePr>
        <p:xfrm>
          <a:off x="6400800" y="4114800"/>
          <a:ext cx="236538" cy="381000"/>
        </p:xfrm>
        <a:graphic>
          <a:graphicData uri="http://schemas.openxmlformats.org/presentationml/2006/ole">
            <mc:AlternateContent xmlns:mc="http://schemas.openxmlformats.org/markup-compatibility/2006">
              <mc:Choice xmlns:v="urn:schemas-microsoft-com:vml" Requires="v">
                <p:oleObj spid="_x0000_s5129" name="Equation" r:id="rId10" imgW="177480" imgH="228600" progId="Equation.3">
                  <p:embed/>
                </p:oleObj>
              </mc:Choice>
              <mc:Fallback>
                <p:oleObj name="Equation" r:id="rId10" imgW="177480" imgH="2286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4114800"/>
                        <a:ext cx="2365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7C9BAD0C-7DD6-44D2-98F5-0F237BCEDAC5}" type="slidenum">
              <a:rPr lang="en-US" smtClean="0"/>
              <a:pPr/>
              <a:t>11</a:t>
            </a:fld>
            <a:endParaRPr lang="en-US" smtClean="0"/>
          </a:p>
        </p:txBody>
      </p:sp>
      <p:sp>
        <p:nvSpPr>
          <p:cNvPr id="16387" name="Rectangle 2"/>
          <p:cNvSpPr>
            <a:spLocks noGrp="1" noChangeArrowheads="1"/>
          </p:cNvSpPr>
          <p:nvPr>
            <p:ph type="title"/>
          </p:nvPr>
        </p:nvSpPr>
        <p:spPr/>
        <p:txBody>
          <a:bodyPr/>
          <a:lstStyle/>
          <a:p>
            <a:pPr eaLnBrk="1" hangingPunct="1"/>
            <a:r>
              <a:rPr lang="en-US" smtClean="0"/>
              <a:t>Problem servers and workstations continued</a:t>
            </a:r>
          </a:p>
        </p:txBody>
      </p:sp>
      <p:sp>
        <p:nvSpPr>
          <p:cNvPr id="16388" name="Rectangle 3"/>
          <p:cNvSpPr>
            <a:spLocks noGrp="1" noChangeArrowheads="1"/>
          </p:cNvSpPr>
          <p:nvPr>
            <p:ph type="body" idx="1"/>
          </p:nvPr>
        </p:nvSpPr>
        <p:spPr/>
        <p:txBody>
          <a:bodyPr/>
          <a:lstStyle/>
          <a:p>
            <a:pPr eaLnBrk="1" hangingPunct="1"/>
            <a:r>
              <a:rPr lang="en-US" sz="1800" smtClean="0"/>
              <a:t>Now suppose that there are fewer than 60 connections. </a:t>
            </a:r>
          </a:p>
          <a:p>
            <a:pPr eaLnBrk="1" hangingPunct="1"/>
            <a:endParaRPr lang="en-US" sz="1800" smtClean="0"/>
          </a:p>
          <a:p>
            <a:pPr eaLnBrk="1" hangingPunct="1"/>
            <a:r>
              <a:rPr lang="en-US" sz="1800" smtClean="0"/>
              <a:t>Then at least one server must be connected to at most 5 workstations. (10*6=60)</a:t>
            </a:r>
          </a:p>
          <a:p>
            <a:pPr eaLnBrk="1" hangingPunct="1"/>
            <a:endParaRPr lang="en-US" sz="1800" smtClean="0"/>
          </a:p>
          <a:p>
            <a:pPr eaLnBrk="1" hangingPunct="1"/>
            <a:r>
              <a:rPr lang="en-US" sz="1800" smtClean="0"/>
              <a:t>This leaves at least 10 workstations not connected to this server.</a:t>
            </a:r>
          </a:p>
          <a:p>
            <a:pPr eaLnBrk="1" hangingPunct="1"/>
            <a:endParaRPr lang="en-US" sz="1800" smtClean="0"/>
          </a:p>
          <a:p>
            <a:pPr eaLnBrk="1" hangingPunct="1"/>
            <a:r>
              <a:rPr lang="en-US" sz="1800" smtClean="0"/>
              <a:t>There are only now 9 servers that may be connected to the remaining 10 workstations. </a:t>
            </a:r>
          </a:p>
          <a:p>
            <a:pPr eaLnBrk="1" hangingPunct="1"/>
            <a:endParaRPr lang="en-US" sz="1800" smtClean="0"/>
          </a:p>
          <a:p>
            <a:pPr eaLnBrk="1" hangingPunct="1"/>
            <a:r>
              <a:rPr lang="en-US" sz="1800" smtClean="0"/>
              <a:t>It is not possible for all of these 10 workstations to be used at once.</a:t>
            </a:r>
          </a:p>
          <a:p>
            <a:pPr eaLnBrk="1" hangingPunct="1"/>
            <a:endParaRPr lang="en-US" sz="1800" smtClean="0"/>
          </a:p>
          <a:p>
            <a:pPr lvl="1" eaLnBrk="1" hangingPunct="1"/>
            <a:r>
              <a:rPr lang="en-US" sz="1800" smtClean="0"/>
              <a:t>There is a subset of size 10 of the original 15 stations which cannot be used at once </a:t>
            </a:r>
          </a:p>
          <a:p>
            <a:pPr eaLnBrk="1" hangingPunct="1"/>
            <a:endParaRPr lang="en-US" sz="1800" smtClean="0"/>
          </a:p>
          <a:p>
            <a:pPr lvl="1" eaLnBrk="1" hangingPunct="1"/>
            <a:r>
              <a:rPr lang="en-US" sz="1800" smtClean="0"/>
              <a:t>So there must be at least 60 connections.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Slide Number Placeholder 5"/>
          <p:cNvSpPr>
            <a:spLocks noGrp="1"/>
          </p:cNvSpPr>
          <p:nvPr>
            <p:ph type="sldNum" sz="quarter" idx="12"/>
          </p:nvPr>
        </p:nvSpPr>
        <p:spPr>
          <a:xfrm>
            <a:off x="6553200" y="5818188"/>
            <a:ext cx="2133600" cy="476250"/>
          </a:xfrm>
          <a:noFill/>
        </p:spPr>
        <p:txBody>
          <a:bodyPr/>
          <a:lstStyle/>
          <a:p>
            <a:fld id="{54FCB118-2FBC-4E69-8A02-1D0C63310DEA}" type="slidenum">
              <a:rPr lang="en-US" smtClean="0"/>
              <a:pPr/>
              <a:t>12</a:t>
            </a:fld>
            <a:endParaRPr lang="en-US" smtClean="0"/>
          </a:p>
        </p:txBody>
      </p:sp>
      <p:sp>
        <p:nvSpPr>
          <p:cNvPr id="6150" name="Rectangle 2"/>
          <p:cNvSpPr>
            <a:spLocks noGrp="1" noChangeArrowheads="1"/>
          </p:cNvSpPr>
          <p:nvPr>
            <p:ph type="title"/>
          </p:nvPr>
        </p:nvSpPr>
        <p:spPr>
          <a:xfrm>
            <a:off x="457200" y="-152400"/>
            <a:ext cx="8229600" cy="1143000"/>
          </a:xfrm>
        </p:spPr>
        <p:txBody>
          <a:bodyPr/>
          <a:lstStyle/>
          <a:p>
            <a:pPr eaLnBrk="1" hangingPunct="1"/>
            <a:r>
              <a:rPr lang="en-US" smtClean="0"/>
              <a:t>Elegant applications of the Pigeonhole Principle</a:t>
            </a:r>
          </a:p>
        </p:txBody>
      </p:sp>
      <p:sp>
        <p:nvSpPr>
          <p:cNvPr id="6151" name="Rectangle 3"/>
          <p:cNvSpPr>
            <a:spLocks noGrp="1" noChangeArrowheads="1"/>
          </p:cNvSpPr>
          <p:nvPr>
            <p:ph type="body" idx="1"/>
          </p:nvPr>
        </p:nvSpPr>
        <p:spPr>
          <a:xfrm>
            <a:off x="457200" y="868363"/>
            <a:ext cx="8229600" cy="5227637"/>
          </a:xfrm>
        </p:spPr>
        <p:txBody>
          <a:bodyPr/>
          <a:lstStyle/>
          <a:p>
            <a:pPr eaLnBrk="1" hangingPunct="1">
              <a:lnSpc>
                <a:spcPct val="80000"/>
              </a:lnSpc>
              <a:buFontTx/>
              <a:buNone/>
            </a:pPr>
            <a:r>
              <a:rPr lang="en-US" sz="1600" b="1" dirty="0" smtClean="0"/>
              <a:t>Example 10</a:t>
            </a:r>
            <a:r>
              <a:rPr lang="en-US" sz="1600" dirty="0" smtClean="0"/>
              <a:t>:  During a month with 30 days a baseball team plays at least one game a day but no more than 45 games. Show that there must be a period of some number of consecutive days during which the team must play exactly 14 </a:t>
            </a:r>
            <a:r>
              <a:rPr lang="en-US" sz="1600" dirty="0" smtClean="0"/>
              <a:t>games (in total over </a:t>
            </a:r>
            <a:r>
              <a:rPr lang="en-US" sz="1600" smtClean="0"/>
              <a:t>the consecutive days).</a:t>
            </a:r>
            <a:endParaRPr lang="en-US" sz="1600" dirty="0" smtClean="0"/>
          </a:p>
          <a:p>
            <a:pPr eaLnBrk="1" hangingPunct="1">
              <a:lnSpc>
                <a:spcPct val="80000"/>
              </a:lnSpc>
              <a:buFontTx/>
              <a:buNone/>
            </a:pPr>
            <a:endParaRPr lang="en-US" sz="1600" dirty="0" smtClean="0"/>
          </a:p>
          <a:p>
            <a:pPr eaLnBrk="1" hangingPunct="1">
              <a:lnSpc>
                <a:spcPct val="80000"/>
              </a:lnSpc>
              <a:buFontTx/>
              <a:buNone/>
            </a:pPr>
            <a:r>
              <a:rPr lang="en-US" sz="1600" dirty="0" smtClean="0"/>
              <a:t>Solution: Let          be the number of games played on or before the</a:t>
            </a:r>
            <a:r>
              <a:rPr lang="en-US" sz="1600" i="1" dirty="0" smtClean="0"/>
              <a:t> </a:t>
            </a:r>
            <a:r>
              <a:rPr lang="en-US" sz="1600" i="1" dirty="0" err="1" smtClean="0"/>
              <a:t>j</a:t>
            </a:r>
            <a:r>
              <a:rPr lang="en-US" sz="1600" dirty="0" err="1" smtClean="0"/>
              <a:t>th</a:t>
            </a:r>
            <a:r>
              <a:rPr lang="en-US" sz="1600" dirty="0" smtClean="0"/>
              <a:t> day of the month. This is then an increasing sequence as everyday at least one more game is played. These are distinct values.</a:t>
            </a:r>
          </a:p>
          <a:p>
            <a:pPr eaLnBrk="1" hangingPunct="1">
              <a:lnSpc>
                <a:spcPct val="80000"/>
              </a:lnSpc>
              <a:buFontTx/>
              <a:buNone/>
            </a:pPr>
            <a:r>
              <a:rPr lang="en-US" sz="1600" dirty="0" smtClean="0"/>
              <a:t>Consider the following two sequences</a:t>
            </a:r>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r>
              <a:rPr lang="en-US" sz="1600" dirty="0" smtClean="0"/>
              <a:t>We have 60 positive integers that can at most be 59 distinct values (all #’s are below 60). </a:t>
            </a:r>
          </a:p>
          <a:p>
            <a:pPr eaLnBrk="1" hangingPunct="1">
              <a:lnSpc>
                <a:spcPct val="80000"/>
              </a:lnSpc>
              <a:buFontTx/>
              <a:buNone/>
            </a:pPr>
            <a:r>
              <a:rPr lang="en-US" sz="1600" dirty="0" smtClean="0"/>
              <a:t>Two of them must be the same. Now those on the first sequence are distinct as are those on the second.</a:t>
            </a:r>
          </a:p>
          <a:p>
            <a:pPr eaLnBrk="1" hangingPunct="1">
              <a:lnSpc>
                <a:spcPct val="80000"/>
              </a:lnSpc>
              <a:buFontTx/>
              <a:buNone/>
            </a:pPr>
            <a:r>
              <a:rPr lang="en-US" sz="1600" dirty="0" smtClean="0"/>
              <a:t>There must be an </a:t>
            </a:r>
            <a:r>
              <a:rPr lang="en-US" sz="1600" i="1" dirty="0" err="1" smtClean="0"/>
              <a:t>i</a:t>
            </a:r>
            <a:r>
              <a:rPr lang="en-US" sz="1600" i="1" dirty="0" smtClean="0"/>
              <a:t> </a:t>
            </a:r>
            <a:r>
              <a:rPr lang="en-US" sz="1600" dirty="0" smtClean="0"/>
              <a:t>and</a:t>
            </a:r>
            <a:r>
              <a:rPr lang="en-US" sz="1600" i="1" dirty="0" smtClean="0"/>
              <a:t> j</a:t>
            </a:r>
            <a:r>
              <a:rPr lang="en-US" sz="1600" dirty="0" smtClean="0"/>
              <a:t> with </a:t>
            </a:r>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r>
              <a:rPr lang="en-US" sz="1600" dirty="0" smtClean="0"/>
              <a:t>This means that from day (</a:t>
            </a:r>
            <a:r>
              <a:rPr lang="en-US" sz="1600" i="1" dirty="0" smtClean="0"/>
              <a:t>j </a:t>
            </a:r>
            <a:r>
              <a:rPr lang="en-US" sz="1600" dirty="0" smtClean="0"/>
              <a:t>+ 1)</a:t>
            </a:r>
            <a:r>
              <a:rPr lang="en-US" sz="1600" i="1" dirty="0" smtClean="0"/>
              <a:t> </a:t>
            </a:r>
            <a:r>
              <a:rPr lang="en-US" sz="1600" dirty="0" smtClean="0"/>
              <a:t>to day</a:t>
            </a:r>
            <a:r>
              <a:rPr lang="en-US" sz="1600" i="1" dirty="0" smtClean="0"/>
              <a:t> </a:t>
            </a:r>
            <a:r>
              <a:rPr lang="en-US" sz="1600" i="1" dirty="0" err="1" smtClean="0"/>
              <a:t>i</a:t>
            </a:r>
            <a:r>
              <a:rPr lang="en-US" sz="1600" dirty="0" smtClean="0"/>
              <a:t> </a:t>
            </a:r>
            <a:r>
              <a:rPr lang="en-US" sz="1600" i="1" u="sng" dirty="0" smtClean="0"/>
              <a:t>exactly 14</a:t>
            </a:r>
            <a:r>
              <a:rPr lang="en-US" sz="1600" i="1" dirty="0" smtClean="0"/>
              <a:t>  </a:t>
            </a:r>
            <a:r>
              <a:rPr lang="en-US" sz="1600" dirty="0" smtClean="0"/>
              <a:t>games are played</a:t>
            </a:r>
            <a:r>
              <a:rPr lang="en-US" sz="1600" i="1" u="sng" dirty="0" smtClean="0"/>
              <a:t>.</a:t>
            </a:r>
            <a:r>
              <a:rPr lang="en-US" sz="1600" dirty="0" smtClean="0"/>
              <a:t> </a:t>
            </a:r>
          </a:p>
          <a:p>
            <a:pPr eaLnBrk="1" hangingPunct="1">
              <a:lnSpc>
                <a:spcPct val="80000"/>
              </a:lnSpc>
              <a:buFontTx/>
              <a:buNone/>
            </a:pPr>
            <a:endParaRPr lang="en-US" sz="1600" dirty="0" smtClean="0"/>
          </a:p>
          <a:p>
            <a:pPr eaLnBrk="1" hangingPunct="1">
              <a:lnSpc>
                <a:spcPct val="80000"/>
              </a:lnSpc>
              <a:buFontTx/>
              <a:buNone/>
            </a:pPr>
            <a:endParaRPr lang="en-US" sz="1600" i="1" dirty="0" smtClean="0"/>
          </a:p>
          <a:p>
            <a:pPr eaLnBrk="1" hangingPunct="1">
              <a:lnSpc>
                <a:spcPct val="80000"/>
              </a:lnSpc>
              <a:buFontTx/>
              <a:buNone/>
            </a:pPr>
            <a:endParaRPr lang="en-US" sz="1600" i="1" dirty="0" smtClean="0"/>
          </a:p>
          <a:p>
            <a:pPr eaLnBrk="1" hangingPunct="1">
              <a:lnSpc>
                <a:spcPct val="80000"/>
              </a:lnSpc>
              <a:buFontTx/>
              <a:buNone/>
            </a:pPr>
            <a:endParaRPr lang="en-US" sz="1400" i="1" dirty="0" smtClean="0"/>
          </a:p>
          <a:p>
            <a:pPr eaLnBrk="1" hangingPunct="1">
              <a:lnSpc>
                <a:spcPct val="80000"/>
              </a:lnSpc>
              <a:buFontTx/>
              <a:buNone/>
            </a:pPr>
            <a:endParaRPr lang="en-US" sz="1600" dirty="0" smtClean="0"/>
          </a:p>
        </p:txBody>
      </p:sp>
      <p:graphicFrame>
        <p:nvGraphicFramePr>
          <p:cNvPr id="6146" name="Object 4"/>
          <p:cNvGraphicFramePr>
            <a:graphicFrameLocks noChangeAspect="1"/>
          </p:cNvGraphicFramePr>
          <p:nvPr/>
        </p:nvGraphicFramePr>
        <p:xfrm>
          <a:off x="1746250" y="1731963"/>
          <a:ext cx="223838" cy="304800"/>
        </p:xfrm>
        <a:graphic>
          <a:graphicData uri="http://schemas.openxmlformats.org/presentationml/2006/ole">
            <mc:AlternateContent xmlns:mc="http://schemas.openxmlformats.org/markup-compatibility/2006">
              <mc:Choice xmlns:v="urn:schemas-microsoft-com:vml" Requires="v">
                <p:oleObj spid="_x0000_s6149" name="Equation" r:id="rId4" imgW="177480" imgH="241200" progId="Equation.3">
                  <p:embed/>
                </p:oleObj>
              </mc:Choice>
              <mc:Fallback>
                <p:oleObj name="Equation" r:id="rId4" imgW="177480" imgH="241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1731963"/>
                        <a:ext cx="2238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1211263" y="2760663"/>
          <a:ext cx="3516312" cy="896937"/>
        </p:xfrm>
        <a:graphic>
          <a:graphicData uri="http://schemas.openxmlformats.org/presentationml/2006/ole">
            <mc:AlternateContent xmlns:mc="http://schemas.openxmlformats.org/markup-compatibility/2006">
              <mc:Choice xmlns:v="urn:schemas-microsoft-com:vml" Requires="v">
                <p:oleObj spid="_x0000_s6150" name="Equation" r:id="rId6" imgW="2793960" imgH="711000" progId="Equation.3">
                  <p:embed/>
                </p:oleObj>
              </mc:Choice>
              <mc:Fallback>
                <p:oleObj name="Equation" r:id="rId6" imgW="2793960" imgH="711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1263" y="2760663"/>
                        <a:ext cx="3516312"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ChangeAspect="1"/>
          </p:cNvGraphicFramePr>
          <p:nvPr/>
        </p:nvGraphicFramePr>
        <p:xfrm>
          <a:off x="1219200" y="5029200"/>
          <a:ext cx="927100" cy="304800"/>
        </p:xfrm>
        <a:graphic>
          <a:graphicData uri="http://schemas.openxmlformats.org/presentationml/2006/ole">
            <mc:AlternateContent xmlns:mc="http://schemas.openxmlformats.org/markup-compatibility/2006">
              <mc:Choice xmlns:v="urn:schemas-microsoft-com:vml" Requires="v">
                <p:oleObj spid="_x0000_s6151" name="Equation" r:id="rId8" imgW="736560" imgH="241200" progId="Equation.3">
                  <p:embed/>
                </p:oleObj>
              </mc:Choice>
              <mc:Fallback>
                <p:oleObj name="Equation" r:id="rId8" imgW="736560" imgH="241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029200"/>
                        <a:ext cx="9271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BEDB9F07-0990-47E3-AF3A-39828AFC6ACD}" type="slidenum">
              <a:rPr lang="en-US" smtClean="0"/>
              <a:pPr/>
              <a:t>13</a:t>
            </a:fld>
            <a:endParaRPr lang="en-US" smtClean="0"/>
          </a:p>
        </p:txBody>
      </p:sp>
      <p:sp>
        <p:nvSpPr>
          <p:cNvPr id="7172" name="Rectangle 2"/>
          <p:cNvSpPr>
            <a:spLocks noGrp="1" noChangeArrowheads="1"/>
          </p:cNvSpPr>
          <p:nvPr>
            <p:ph type="title"/>
          </p:nvPr>
        </p:nvSpPr>
        <p:spPr/>
        <p:txBody>
          <a:bodyPr/>
          <a:lstStyle/>
          <a:p>
            <a:pPr eaLnBrk="1" hangingPunct="1"/>
            <a:r>
              <a:rPr lang="en-US" sz="2000" smtClean="0"/>
              <a:t>Ex: 11 Show that among any </a:t>
            </a:r>
            <a:r>
              <a:rPr lang="en-US" sz="2000" i="1" smtClean="0"/>
              <a:t>n + </a:t>
            </a:r>
            <a:r>
              <a:rPr lang="en-US" sz="2000" smtClean="0">
                <a:latin typeface="Symbol" pitchFamily="18" charset="2"/>
              </a:rPr>
              <a:t>1</a:t>
            </a:r>
            <a:r>
              <a:rPr lang="en-US" sz="2000" smtClean="0"/>
              <a:t> positive integers not exceeding </a:t>
            </a:r>
            <a:r>
              <a:rPr lang="en-US" sz="2000" smtClean="0">
                <a:latin typeface="Symbol" pitchFamily="18" charset="2"/>
              </a:rPr>
              <a:t>2</a:t>
            </a:r>
            <a:r>
              <a:rPr lang="en-US" sz="2000" i="1" smtClean="0"/>
              <a:t>n</a:t>
            </a:r>
            <a:r>
              <a:rPr lang="en-US" sz="2000" smtClean="0"/>
              <a:t> there must be an integer that divides one of the other integers</a:t>
            </a:r>
          </a:p>
        </p:txBody>
      </p:sp>
      <p:sp>
        <p:nvSpPr>
          <p:cNvPr id="7173" name="Rectangle 3"/>
          <p:cNvSpPr>
            <a:spLocks noGrp="1" noChangeArrowheads="1"/>
          </p:cNvSpPr>
          <p:nvPr>
            <p:ph type="body" idx="1"/>
          </p:nvPr>
        </p:nvSpPr>
        <p:spPr/>
        <p:txBody>
          <a:bodyPr/>
          <a:lstStyle/>
          <a:p>
            <a:pPr eaLnBrk="1" hangingPunct="1"/>
            <a:r>
              <a:rPr lang="en-US" sz="1800" smtClean="0"/>
              <a:t>Solution: As with all of these problems identifying how to create fewer pigeonholes than pigeons results in the answer. </a:t>
            </a:r>
          </a:p>
          <a:p>
            <a:pPr eaLnBrk="1" hangingPunct="1"/>
            <a:r>
              <a:rPr lang="en-US" sz="1800" smtClean="0"/>
              <a:t>We want to have </a:t>
            </a:r>
            <a:r>
              <a:rPr lang="en-US" sz="1800" i="1" smtClean="0"/>
              <a:t>n </a:t>
            </a:r>
            <a:r>
              <a:rPr lang="en-US" sz="1800" smtClean="0"/>
              <a:t>or fewer pigeonholes for at most </a:t>
            </a:r>
            <a:r>
              <a:rPr lang="en-US" sz="1800" i="1" smtClean="0"/>
              <a:t>2n</a:t>
            </a:r>
            <a:r>
              <a:rPr lang="en-US" sz="1800" smtClean="0"/>
              <a:t> values. </a:t>
            </a:r>
          </a:p>
          <a:p>
            <a:pPr eaLnBrk="1" hangingPunct="1"/>
            <a:r>
              <a:rPr lang="en-US" sz="1800" smtClean="0"/>
              <a:t>Rewrite all of the given </a:t>
            </a:r>
            <a:r>
              <a:rPr lang="en-US" sz="1800" i="1" smtClean="0"/>
              <a:t>n+</a:t>
            </a:r>
            <a:r>
              <a:rPr lang="en-US" sz="1800" smtClean="0">
                <a:latin typeface="Symbol" pitchFamily="18" charset="2"/>
              </a:rPr>
              <a:t>1</a:t>
            </a:r>
            <a:r>
              <a:rPr lang="en-US" sz="1800" smtClean="0"/>
              <a:t> numbers as the product of an even and odd part.</a:t>
            </a:r>
          </a:p>
          <a:p>
            <a:pPr eaLnBrk="1" hangingPunct="1"/>
            <a:endParaRPr lang="en-US" sz="1800" smtClean="0"/>
          </a:p>
          <a:p>
            <a:pPr eaLnBrk="1" hangingPunct="1">
              <a:buFontTx/>
              <a:buNone/>
            </a:pPr>
            <a:endParaRPr lang="en-US" sz="1800" smtClean="0"/>
          </a:p>
          <a:p>
            <a:pPr eaLnBrk="1" hangingPunct="1"/>
            <a:endParaRPr lang="en-US" sz="1800" smtClean="0"/>
          </a:p>
          <a:p>
            <a:pPr eaLnBrk="1" hangingPunct="1"/>
            <a:r>
              <a:rPr lang="en-US" sz="1800" smtClean="0"/>
              <a:t>The pigeonholes are the odd numbers less than </a:t>
            </a:r>
            <a:r>
              <a:rPr lang="en-US" sz="1800" i="1" smtClean="0"/>
              <a:t>2n</a:t>
            </a:r>
            <a:r>
              <a:rPr lang="en-US" sz="1800" smtClean="0"/>
              <a:t>. </a:t>
            </a:r>
          </a:p>
          <a:p>
            <a:pPr eaLnBrk="1" hangingPunct="1"/>
            <a:r>
              <a:rPr lang="en-US" sz="1800" smtClean="0"/>
              <a:t>A number goes into the pigeonhole if the odd factor is the one labeling the pigeonhole. </a:t>
            </a:r>
          </a:p>
          <a:p>
            <a:pPr eaLnBrk="1" hangingPunct="1"/>
            <a:r>
              <a:rPr lang="en-US" sz="1800" smtClean="0"/>
              <a:t>There are </a:t>
            </a:r>
            <a:r>
              <a:rPr lang="en-US" sz="1800" i="1" smtClean="0"/>
              <a:t>n</a:t>
            </a:r>
            <a:r>
              <a:rPr lang="en-US" sz="1800" smtClean="0"/>
              <a:t> odd positive integers less than </a:t>
            </a:r>
            <a:r>
              <a:rPr lang="en-US" sz="1800" i="1" smtClean="0"/>
              <a:t>2n</a:t>
            </a:r>
            <a:r>
              <a:rPr lang="en-US" sz="1800" smtClean="0"/>
              <a:t>. </a:t>
            </a:r>
          </a:p>
          <a:p>
            <a:pPr eaLnBrk="1" hangingPunct="1"/>
            <a:r>
              <a:rPr lang="en-US" sz="1800" smtClean="0"/>
              <a:t>As we have</a:t>
            </a:r>
            <a:r>
              <a:rPr lang="en-US" sz="1800" i="1" smtClean="0"/>
              <a:t> n+</a:t>
            </a:r>
            <a:r>
              <a:rPr lang="en-US" sz="1800" smtClean="0">
                <a:latin typeface="Symbol" pitchFamily="18" charset="2"/>
              </a:rPr>
              <a:t>1</a:t>
            </a:r>
            <a:r>
              <a:rPr lang="en-US" sz="1800" smtClean="0"/>
              <a:t> integers, two of them must have the same odd part.</a:t>
            </a:r>
          </a:p>
          <a:p>
            <a:pPr eaLnBrk="1" hangingPunct="1"/>
            <a:r>
              <a:rPr lang="en-US" sz="1800" smtClean="0"/>
              <a:t> The powers of 2 will be different but the smaller integer will divide the larger.</a:t>
            </a:r>
          </a:p>
          <a:p>
            <a:pPr eaLnBrk="1" hangingPunct="1"/>
            <a:endParaRPr lang="en-US" sz="1800" smtClean="0"/>
          </a:p>
        </p:txBody>
      </p:sp>
      <p:graphicFrame>
        <p:nvGraphicFramePr>
          <p:cNvPr id="7170" name="Object 4"/>
          <p:cNvGraphicFramePr>
            <a:graphicFrameLocks noChangeAspect="1"/>
          </p:cNvGraphicFramePr>
          <p:nvPr/>
        </p:nvGraphicFramePr>
        <p:xfrm>
          <a:off x="2514600" y="3168650"/>
          <a:ext cx="3035300" cy="466725"/>
        </p:xfrm>
        <a:graphic>
          <a:graphicData uri="http://schemas.openxmlformats.org/presentationml/2006/ole">
            <mc:AlternateContent xmlns:mc="http://schemas.openxmlformats.org/markup-compatibility/2006">
              <mc:Choice xmlns:v="urn:schemas-microsoft-com:vml" Requires="v">
                <p:oleObj spid="_x0000_s7171" name="Equation" r:id="rId4" imgW="1739880" imgH="266400" progId="Equation.3">
                  <p:embed/>
                </p:oleObj>
              </mc:Choice>
              <mc:Fallback>
                <p:oleObj name="Equation" r:id="rId4" imgW="1739880" imgH="266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168650"/>
                        <a:ext cx="30353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33400" y="4343400"/>
            <a:ext cx="8229600" cy="1143000"/>
          </a:xfrm>
        </p:spPr>
        <p:txBody>
          <a:bodyPr/>
          <a:lstStyle/>
          <a:p>
            <a:pPr eaLnBrk="1" hangingPunct="1"/>
            <a:r>
              <a:rPr lang="en-US" sz="1800" b="1" smtClean="0"/>
              <a:t>Theorem</a:t>
            </a:r>
            <a:r>
              <a:rPr lang="en-US" sz="1800" smtClean="0"/>
              <a:t>: Every sequence of                 distinct real numbers contains a </a:t>
            </a:r>
            <a:r>
              <a:rPr lang="en-US" sz="1800" u="sng" smtClean="0"/>
              <a:t>subsequence</a:t>
            </a:r>
            <a:r>
              <a:rPr lang="en-US" sz="1800" smtClean="0"/>
              <a:t> of length </a:t>
            </a:r>
            <a:r>
              <a:rPr lang="en-US" sz="1800" i="1" smtClean="0"/>
              <a:t>n </a:t>
            </a:r>
            <a:r>
              <a:rPr lang="en-US" sz="1800" smtClean="0">
                <a:latin typeface="Symbol" pitchFamily="18" charset="2"/>
              </a:rPr>
              <a:t>+ 1</a:t>
            </a:r>
            <a:r>
              <a:rPr lang="en-US" sz="1800" smtClean="0"/>
              <a:t> that is either strictly increasing or strictly decreasing</a:t>
            </a:r>
            <a:r>
              <a:rPr lang="en-US" smtClean="0"/>
              <a:t>.</a:t>
            </a:r>
          </a:p>
        </p:txBody>
      </p:sp>
      <p:sp>
        <p:nvSpPr>
          <p:cNvPr id="8196" name="Rectangle 3"/>
          <p:cNvSpPr>
            <a:spLocks noGrp="1" noChangeArrowheads="1"/>
          </p:cNvSpPr>
          <p:nvPr>
            <p:ph type="body" idx="1"/>
          </p:nvPr>
        </p:nvSpPr>
        <p:spPr>
          <a:xfrm>
            <a:off x="457200" y="990600"/>
            <a:ext cx="8229600" cy="3200400"/>
          </a:xfrm>
        </p:spPr>
        <p:txBody>
          <a:bodyPr/>
          <a:lstStyle/>
          <a:p>
            <a:pPr eaLnBrk="1" hangingPunct="1">
              <a:lnSpc>
                <a:spcPct val="80000"/>
              </a:lnSpc>
            </a:pPr>
            <a:endParaRPr lang="en-US" sz="1600" smtClean="0"/>
          </a:p>
          <a:p>
            <a:pPr eaLnBrk="1" hangingPunct="1"/>
            <a:r>
              <a:rPr lang="en-US" sz="2000" smtClean="0"/>
              <a:t>Consider the sequence 10, 5, 9, 20, 30, 40</a:t>
            </a:r>
          </a:p>
          <a:p>
            <a:pPr eaLnBrk="1" hangingPunct="1"/>
            <a:r>
              <a:rPr lang="en-US" sz="2000" smtClean="0"/>
              <a:t>A subsequence is a subset of the original sequence and maintaining the same order</a:t>
            </a:r>
          </a:p>
          <a:p>
            <a:pPr eaLnBrk="1" hangingPunct="1"/>
            <a:r>
              <a:rPr lang="en-US" sz="2000" smtClean="0"/>
              <a:t>E.g, some subsequences of the above:</a:t>
            </a:r>
          </a:p>
          <a:p>
            <a:pPr lvl="1" eaLnBrk="1" hangingPunct="1"/>
            <a:r>
              <a:rPr lang="en-US" sz="1800" smtClean="0"/>
              <a:t>10, 9, 40</a:t>
            </a:r>
          </a:p>
          <a:p>
            <a:pPr lvl="1" eaLnBrk="1" hangingPunct="1"/>
            <a:r>
              <a:rPr lang="en-US" sz="1800" smtClean="0"/>
              <a:t>10, 5, 9</a:t>
            </a:r>
          </a:p>
          <a:p>
            <a:pPr lvl="1" eaLnBrk="1" hangingPunct="1"/>
            <a:r>
              <a:rPr lang="en-US" sz="1800" smtClean="0"/>
              <a:t>9, 20, 30</a:t>
            </a:r>
          </a:p>
          <a:p>
            <a:pPr lvl="1" eaLnBrk="1" hangingPunct="1"/>
            <a:r>
              <a:rPr lang="en-US" sz="1800" smtClean="0"/>
              <a:t>10, 40</a:t>
            </a:r>
          </a:p>
        </p:txBody>
      </p:sp>
      <p:graphicFrame>
        <p:nvGraphicFramePr>
          <p:cNvPr id="8194" name="Object 4"/>
          <p:cNvGraphicFramePr>
            <a:graphicFrameLocks noChangeAspect="1"/>
          </p:cNvGraphicFramePr>
          <p:nvPr/>
        </p:nvGraphicFramePr>
        <p:xfrm>
          <a:off x="3429000" y="4525963"/>
          <a:ext cx="660400" cy="304800"/>
        </p:xfrm>
        <a:graphic>
          <a:graphicData uri="http://schemas.openxmlformats.org/presentationml/2006/ole">
            <mc:AlternateContent xmlns:mc="http://schemas.openxmlformats.org/markup-compatibility/2006">
              <mc:Choice xmlns:v="urn:schemas-microsoft-com:vml" Requires="v">
                <p:oleObj spid="_x0000_s8195" name="Equation" r:id="rId4" imgW="380880" imgH="203040" progId="Equation.3">
                  <p:embed/>
                </p:oleObj>
              </mc:Choice>
              <mc:Fallback>
                <p:oleObj name="Equation" r:id="rId4" imgW="380880" imgH="203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525963"/>
                        <a:ext cx="660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Title 1"/>
          <p:cNvSpPr>
            <a:spLocks noGrp="1"/>
          </p:cNvSpPr>
          <p:nvPr>
            <p:ph type="title"/>
          </p:nvPr>
        </p:nvSpPr>
        <p:spPr>
          <a:xfrm>
            <a:off x="457200" y="152400"/>
            <a:ext cx="8229600" cy="1143000"/>
          </a:xfrm>
        </p:spPr>
        <p:txBody>
          <a:bodyPr/>
          <a:lstStyle/>
          <a:p>
            <a:r>
              <a:rPr lang="en-US" smtClean="0"/>
              <a:t>Proof by contradiction</a:t>
            </a:r>
          </a:p>
        </p:txBody>
      </p:sp>
      <p:sp>
        <p:nvSpPr>
          <p:cNvPr id="9229" name="Slide Number Placeholder 3"/>
          <p:cNvSpPr>
            <a:spLocks noGrp="1"/>
          </p:cNvSpPr>
          <p:nvPr>
            <p:ph type="sldNum" sz="quarter" idx="12"/>
          </p:nvPr>
        </p:nvSpPr>
        <p:spPr>
          <a:xfrm>
            <a:off x="6553200" y="6122988"/>
            <a:ext cx="2133600" cy="476250"/>
          </a:xfrm>
          <a:noFill/>
        </p:spPr>
        <p:txBody>
          <a:bodyPr/>
          <a:lstStyle/>
          <a:p>
            <a:fld id="{FBC62186-EB41-4FC0-B91D-C152EED4025B}" type="slidenum">
              <a:rPr lang="en-US" smtClean="0"/>
              <a:pPr/>
              <a:t>15</a:t>
            </a:fld>
            <a:endParaRPr lang="en-US" smtClean="0"/>
          </a:p>
        </p:txBody>
      </p:sp>
      <p:sp>
        <p:nvSpPr>
          <p:cNvPr id="9230" name="Slide Number Placeholder 5"/>
          <p:cNvSpPr txBox="1">
            <a:spLocks/>
          </p:cNvSpPr>
          <p:nvPr/>
        </p:nvSpPr>
        <p:spPr bwMode="auto">
          <a:xfrm>
            <a:off x="6553200" y="6122988"/>
            <a:ext cx="2133600" cy="476250"/>
          </a:xfrm>
          <a:prstGeom prst="rect">
            <a:avLst/>
          </a:prstGeom>
          <a:noFill/>
          <a:ln w="9525">
            <a:noFill/>
            <a:miter lim="800000"/>
            <a:headEnd/>
            <a:tailEnd/>
          </a:ln>
        </p:spPr>
        <p:txBody>
          <a:bodyPr/>
          <a:lstStyle/>
          <a:p>
            <a:pPr algn="r"/>
            <a:fld id="{4117C828-F50F-45A9-B5DD-33B1A956D82A}" type="slidenum">
              <a:rPr lang="en-US" sz="1400"/>
              <a:pPr algn="r"/>
              <a:t>15</a:t>
            </a:fld>
            <a:endParaRPr lang="en-US" sz="1400"/>
          </a:p>
        </p:txBody>
      </p:sp>
      <p:sp>
        <p:nvSpPr>
          <p:cNvPr id="6" name="Rectangle 3"/>
          <p:cNvSpPr txBox="1">
            <a:spLocks noChangeArrowheads="1"/>
          </p:cNvSpPr>
          <p:nvPr/>
        </p:nvSpPr>
        <p:spPr bwMode="auto">
          <a:xfrm>
            <a:off x="457200" y="1477963"/>
            <a:ext cx="8229600" cy="4525962"/>
          </a:xfrm>
          <a:prstGeom prst="rect">
            <a:avLst/>
          </a:prstGeom>
          <a:noFill/>
          <a:ln w="9525">
            <a:noFill/>
            <a:miter lim="800000"/>
            <a:headEnd/>
            <a:tailEnd/>
          </a:ln>
        </p:spPr>
        <p:txBody>
          <a:bodyPr/>
          <a:lstStyle/>
          <a:p>
            <a:pPr marL="342900" indent="-342900">
              <a:lnSpc>
                <a:spcPct val="80000"/>
              </a:lnSpc>
              <a:spcBef>
                <a:spcPct val="20000"/>
              </a:spcBef>
              <a:buFontTx/>
              <a:buChar char="•"/>
              <a:defRPr/>
            </a:pPr>
            <a:r>
              <a:rPr lang="en-US" sz="1600" kern="0" dirty="0">
                <a:latin typeface="+mn-lt"/>
              </a:rPr>
              <a:t>Let   </a:t>
            </a:r>
            <a:r>
              <a:rPr lang="en-US" sz="1600" i="1" kern="0" dirty="0" err="1">
                <a:latin typeface="+mn-lt"/>
              </a:rPr>
              <a:t>a</a:t>
            </a:r>
            <a:r>
              <a:rPr lang="en-US" sz="1600" i="1" kern="0" baseline="-25000" dirty="0" err="1">
                <a:latin typeface="+mn-lt"/>
              </a:rPr>
              <a:t>i</a:t>
            </a:r>
            <a:r>
              <a:rPr lang="en-US" sz="1600" kern="0" dirty="0">
                <a:latin typeface="+mn-lt"/>
              </a:rPr>
              <a:t>    denote the sequence of </a:t>
            </a:r>
            <a:r>
              <a:rPr lang="en-US" sz="1600" i="1" kern="0" dirty="0">
                <a:latin typeface="+mn-lt"/>
              </a:rPr>
              <a:t>n</a:t>
            </a:r>
            <a:r>
              <a:rPr lang="en-US" sz="1600" i="1" kern="0" baseline="30000" dirty="0">
                <a:latin typeface="+mn-lt"/>
              </a:rPr>
              <a:t>2</a:t>
            </a:r>
            <a:r>
              <a:rPr lang="en-US" sz="1600" kern="0" dirty="0">
                <a:latin typeface="+mn-lt"/>
              </a:rPr>
              <a:t>+1 distinct real numbers. </a:t>
            </a:r>
          </a:p>
          <a:p>
            <a:pPr marL="342900" indent="-342900">
              <a:lnSpc>
                <a:spcPct val="80000"/>
              </a:lnSpc>
              <a:spcBef>
                <a:spcPct val="20000"/>
              </a:spcBef>
              <a:buFontTx/>
              <a:buChar char="•"/>
              <a:defRPr/>
            </a:pPr>
            <a:r>
              <a:rPr lang="en-US" sz="1600" kern="0" dirty="0">
                <a:latin typeface="+mn-lt"/>
              </a:rPr>
              <a:t>Associate an ordered pair with each term  </a:t>
            </a:r>
          </a:p>
          <a:p>
            <a:pPr marL="342900" indent="-342900">
              <a:lnSpc>
                <a:spcPct val="80000"/>
              </a:lnSpc>
              <a:spcBef>
                <a:spcPct val="20000"/>
              </a:spcBef>
              <a:defRPr/>
            </a:pPr>
            <a:r>
              <a:rPr lang="en-US" sz="1600" kern="0" dirty="0">
                <a:latin typeface="+mn-lt"/>
              </a:rPr>
              <a:t>                   </a:t>
            </a:r>
          </a:p>
          <a:p>
            <a:pPr marL="342900" indent="-342900">
              <a:lnSpc>
                <a:spcPct val="80000"/>
              </a:lnSpc>
              <a:spcBef>
                <a:spcPct val="20000"/>
              </a:spcBef>
              <a:defRPr/>
            </a:pPr>
            <a:r>
              <a:rPr lang="en-US" sz="1600" kern="0" dirty="0">
                <a:latin typeface="+mn-lt"/>
              </a:rPr>
              <a:t>		 is the length of the longest increasing subsequence starting at </a:t>
            </a:r>
          </a:p>
          <a:p>
            <a:pPr marL="342900" indent="-342900">
              <a:lnSpc>
                <a:spcPct val="80000"/>
              </a:lnSpc>
              <a:spcBef>
                <a:spcPct val="20000"/>
              </a:spcBef>
              <a:defRPr/>
            </a:pPr>
            <a:r>
              <a:rPr lang="en-US" sz="1600" kern="0" dirty="0">
                <a:latin typeface="+mn-lt"/>
              </a:rPr>
              <a:t>		 is the length of the longest decreasing subsequence beginning</a:t>
            </a:r>
          </a:p>
          <a:p>
            <a:pPr marL="342900" indent="-342900">
              <a:lnSpc>
                <a:spcPct val="80000"/>
              </a:lnSpc>
              <a:spcBef>
                <a:spcPct val="20000"/>
              </a:spcBef>
              <a:buFontTx/>
              <a:buChar char="•"/>
              <a:defRPr/>
            </a:pPr>
            <a:endParaRPr lang="en-US" sz="1600" kern="0" dirty="0">
              <a:latin typeface="+mn-lt"/>
            </a:endParaRPr>
          </a:p>
          <a:p>
            <a:pPr marL="342900" indent="-342900">
              <a:lnSpc>
                <a:spcPct val="80000"/>
              </a:lnSpc>
              <a:spcBef>
                <a:spcPct val="20000"/>
              </a:spcBef>
              <a:defRPr/>
            </a:pPr>
            <a:r>
              <a:rPr lang="en-US" sz="1600" kern="0" dirty="0">
                <a:latin typeface="+mn-lt"/>
              </a:rPr>
              <a:t>Proof: (by contradiction). </a:t>
            </a:r>
          </a:p>
          <a:p>
            <a:pPr marL="342900" indent="-342900">
              <a:spcBef>
                <a:spcPct val="20000"/>
              </a:spcBef>
              <a:buFontTx/>
              <a:buChar char="•"/>
              <a:defRPr/>
            </a:pPr>
            <a:r>
              <a:rPr lang="en-US" sz="1600" kern="0" dirty="0">
                <a:latin typeface="+mn-lt"/>
              </a:rPr>
              <a:t>Assume that there is no subsequence of length</a:t>
            </a:r>
            <a:r>
              <a:rPr lang="en-US" sz="1600" i="1" kern="0" dirty="0">
                <a:latin typeface="+mn-lt"/>
              </a:rPr>
              <a:t> n </a:t>
            </a:r>
            <a:r>
              <a:rPr lang="en-US" sz="1600" kern="0" dirty="0">
                <a:latin typeface="+mn-lt"/>
              </a:rPr>
              <a:t>+ </a:t>
            </a:r>
            <a:r>
              <a:rPr lang="en-US" sz="1600" kern="0" dirty="0">
                <a:latin typeface="Symbol" pitchFamily="18" charset="2"/>
              </a:rPr>
              <a:t>1</a:t>
            </a:r>
            <a:r>
              <a:rPr lang="en-US" sz="1600" kern="0" dirty="0">
                <a:latin typeface="+mn-lt"/>
              </a:rPr>
              <a:t> with the desired properties. </a:t>
            </a:r>
          </a:p>
          <a:p>
            <a:pPr marL="342900" indent="-342900">
              <a:spcBef>
                <a:spcPct val="20000"/>
              </a:spcBef>
              <a:buFontTx/>
              <a:buChar char="•"/>
              <a:defRPr/>
            </a:pPr>
            <a:r>
              <a:rPr lang="en-US" sz="1600" kern="0" dirty="0">
                <a:latin typeface="+mn-lt"/>
              </a:rPr>
              <a:t>Then we have that both                      are positive integers less than or equal to at most </a:t>
            </a:r>
            <a:r>
              <a:rPr lang="en-US" sz="1600" i="1" kern="0" dirty="0">
                <a:latin typeface="+mn-lt"/>
              </a:rPr>
              <a:t>n</a:t>
            </a:r>
            <a:r>
              <a:rPr lang="en-US" sz="1600" kern="0" dirty="0">
                <a:latin typeface="+mn-lt"/>
              </a:rPr>
              <a:t>. </a:t>
            </a:r>
          </a:p>
          <a:p>
            <a:pPr marL="342900" indent="-342900">
              <a:spcBef>
                <a:spcPct val="20000"/>
              </a:spcBef>
              <a:buFontTx/>
              <a:buChar char="•"/>
              <a:defRPr/>
            </a:pPr>
            <a:r>
              <a:rPr lang="en-US" sz="1600" kern="0" dirty="0">
                <a:latin typeface="+mn-lt"/>
              </a:rPr>
              <a:t>We have two values with this property. This means that there can be at most </a:t>
            </a:r>
            <a:br>
              <a:rPr lang="en-US" sz="1600" kern="0" dirty="0">
                <a:latin typeface="+mn-lt"/>
              </a:rPr>
            </a:br>
            <a:r>
              <a:rPr lang="en-US" sz="1600" kern="0" dirty="0">
                <a:latin typeface="+mn-lt"/>
              </a:rPr>
              <a:t>  many different values for the ordered pairs                        </a:t>
            </a:r>
          </a:p>
          <a:p>
            <a:pPr marL="342900" indent="-342900">
              <a:spcBef>
                <a:spcPct val="20000"/>
              </a:spcBef>
              <a:buFontTx/>
              <a:buChar char="•"/>
              <a:defRPr/>
            </a:pPr>
            <a:r>
              <a:rPr lang="en-US" sz="1600" kern="0" dirty="0">
                <a:latin typeface="+mn-lt"/>
              </a:rPr>
              <a:t>As there is one more of these pairs, two of them must be the same. Call the points determining same value</a:t>
            </a:r>
          </a:p>
          <a:p>
            <a:pPr marL="342900" indent="-342900">
              <a:spcBef>
                <a:spcPct val="20000"/>
              </a:spcBef>
              <a:buFontTx/>
              <a:buChar char="•"/>
              <a:defRPr/>
            </a:pPr>
            <a:endParaRPr lang="en-US" sz="1600" kern="0" dirty="0">
              <a:latin typeface="+mn-lt"/>
            </a:endParaRPr>
          </a:p>
          <a:p>
            <a:pPr marL="342900" indent="-342900">
              <a:spcBef>
                <a:spcPct val="20000"/>
              </a:spcBef>
              <a:buFontTx/>
              <a:buChar char="•"/>
              <a:defRPr/>
            </a:pPr>
            <a:r>
              <a:rPr lang="en-US" sz="1600" kern="0" dirty="0">
                <a:latin typeface="+mn-lt"/>
              </a:rPr>
              <a:t>For these two terms in the sequence we have</a:t>
            </a:r>
          </a:p>
          <a:p>
            <a:pPr marL="342900" indent="-342900">
              <a:spcBef>
                <a:spcPct val="20000"/>
              </a:spcBef>
              <a:defRPr/>
            </a:pPr>
            <a:r>
              <a:rPr lang="en-US" sz="1600" kern="0" dirty="0">
                <a:latin typeface="+mn-lt"/>
              </a:rPr>
              <a:t> </a:t>
            </a:r>
          </a:p>
          <a:p>
            <a:pPr marL="342900" indent="-342900">
              <a:spcBef>
                <a:spcPct val="20000"/>
              </a:spcBef>
              <a:buFontTx/>
              <a:buChar char="•"/>
              <a:defRPr/>
            </a:pPr>
            <a:r>
              <a:rPr lang="en-US" sz="1600" kern="0" dirty="0">
                <a:latin typeface="+mn-lt"/>
              </a:rPr>
              <a:t>   </a:t>
            </a:r>
          </a:p>
          <a:p>
            <a:pPr marL="342900" indent="-342900">
              <a:spcBef>
                <a:spcPct val="20000"/>
              </a:spcBef>
              <a:buFontTx/>
              <a:buChar char="•"/>
              <a:defRPr/>
            </a:pPr>
            <a:endParaRPr lang="en-US" sz="1600" kern="0" dirty="0">
              <a:latin typeface="+mn-lt"/>
            </a:endParaRPr>
          </a:p>
        </p:txBody>
      </p:sp>
      <p:graphicFrame>
        <p:nvGraphicFramePr>
          <p:cNvPr id="9218" name="Object 7"/>
          <p:cNvGraphicFramePr>
            <a:graphicFrameLocks noChangeAspect="1"/>
          </p:cNvGraphicFramePr>
          <p:nvPr/>
        </p:nvGraphicFramePr>
        <p:xfrm>
          <a:off x="4246563" y="1700213"/>
          <a:ext cx="792162" cy="304800"/>
        </p:xfrm>
        <a:graphic>
          <a:graphicData uri="http://schemas.openxmlformats.org/presentationml/2006/ole">
            <mc:AlternateContent xmlns:mc="http://schemas.openxmlformats.org/markup-compatibility/2006">
              <mc:Choice xmlns:v="urn:schemas-microsoft-com:vml" Requires="v">
                <p:oleObj spid="_x0000_s9228" name="Equation" r:id="rId4" imgW="457200" imgH="228600" progId="Equation.3">
                  <p:embed/>
                </p:oleObj>
              </mc:Choice>
              <mc:Fallback>
                <p:oleObj name="Equation" r:id="rId4" imgW="4572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563" y="1700213"/>
                        <a:ext cx="79216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8"/>
          <p:cNvGraphicFramePr>
            <a:graphicFrameLocks noChangeAspect="1"/>
          </p:cNvGraphicFramePr>
          <p:nvPr/>
        </p:nvGraphicFramePr>
        <p:xfrm>
          <a:off x="1130300" y="2163763"/>
          <a:ext cx="241300" cy="685800"/>
        </p:xfrm>
        <a:graphic>
          <a:graphicData uri="http://schemas.openxmlformats.org/presentationml/2006/ole">
            <mc:AlternateContent xmlns:mc="http://schemas.openxmlformats.org/markup-compatibility/2006">
              <mc:Choice xmlns:v="urn:schemas-microsoft-com:vml" Requires="v">
                <p:oleObj spid="_x0000_s9229" name="Equation" r:id="rId6" imgW="139680" imgH="457200" progId="Equation.3">
                  <p:embed/>
                </p:oleObj>
              </mc:Choice>
              <mc:Fallback>
                <p:oleObj name="Equation" r:id="rId6" imgW="139680" imgH="457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0300" y="2163763"/>
                        <a:ext cx="2413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9"/>
          <p:cNvGraphicFramePr>
            <a:graphicFrameLocks noChangeAspect="1"/>
          </p:cNvGraphicFramePr>
          <p:nvPr/>
        </p:nvGraphicFramePr>
        <p:xfrm>
          <a:off x="6629400" y="2163763"/>
          <a:ext cx="307975" cy="304800"/>
        </p:xfrm>
        <a:graphic>
          <a:graphicData uri="http://schemas.openxmlformats.org/presentationml/2006/ole">
            <mc:AlternateContent xmlns:mc="http://schemas.openxmlformats.org/markup-compatibility/2006">
              <mc:Choice xmlns:v="urn:schemas-microsoft-com:vml" Requires="v">
                <p:oleObj spid="_x0000_s9230" name="Equation" r:id="rId8" imgW="177480" imgH="228600" progId="Equation.3">
                  <p:embed/>
                </p:oleObj>
              </mc:Choice>
              <mc:Fallback>
                <p:oleObj name="Equation" r:id="rId8" imgW="17748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2163763"/>
                        <a:ext cx="3079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10"/>
          <p:cNvGraphicFramePr>
            <a:graphicFrameLocks noChangeAspect="1"/>
          </p:cNvGraphicFramePr>
          <p:nvPr/>
        </p:nvGraphicFramePr>
        <p:xfrm>
          <a:off x="1063625" y="2468563"/>
          <a:ext cx="307975" cy="304800"/>
        </p:xfrm>
        <a:graphic>
          <a:graphicData uri="http://schemas.openxmlformats.org/presentationml/2006/ole">
            <mc:AlternateContent xmlns:mc="http://schemas.openxmlformats.org/markup-compatibility/2006">
              <mc:Choice xmlns:v="urn:schemas-microsoft-com:vml" Requires="v">
                <p:oleObj spid="_x0000_s9231" name="Equation" r:id="rId10" imgW="177480" imgH="228600" progId="Equation.3">
                  <p:embed/>
                </p:oleObj>
              </mc:Choice>
              <mc:Fallback>
                <p:oleObj name="Equation" r:id="rId10" imgW="17748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3625" y="2468563"/>
                        <a:ext cx="3079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11"/>
          <p:cNvGraphicFramePr>
            <a:graphicFrameLocks noChangeAspect="1"/>
          </p:cNvGraphicFramePr>
          <p:nvPr/>
        </p:nvGraphicFramePr>
        <p:xfrm>
          <a:off x="2895600" y="3535363"/>
          <a:ext cx="838200" cy="304800"/>
        </p:xfrm>
        <a:graphic>
          <a:graphicData uri="http://schemas.openxmlformats.org/presentationml/2006/ole">
            <mc:AlternateContent xmlns:mc="http://schemas.openxmlformats.org/markup-compatibility/2006">
              <mc:Choice xmlns:v="urn:schemas-microsoft-com:vml" Requires="v">
                <p:oleObj spid="_x0000_s9232" name="Equation" r:id="rId12" imgW="596880" imgH="228600" progId="Equation.3">
                  <p:embed/>
                </p:oleObj>
              </mc:Choice>
              <mc:Fallback>
                <p:oleObj name="Equation" r:id="rId12" imgW="596880" imgH="2286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00" y="3535363"/>
                        <a:ext cx="838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3" name="Object 12"/>
          <p:cNvGraphicFramePr>
            <a:graphicFrameLocks noChangeAspect="1"/>
          </p:cNvGraphicFramePr>
          <p:nvPr/>
        </p:nvGraphicFramePr>
        <p:xfrm>
          <a:off x="4557713" y="4041775"/>
          <a:ext cx="792162" cy="304800"/>
        </p:xfrm>
        <a:graphic>
          <a:graphicData uri="http://schemas.openxmlformats.org/presentationml/2006/ole">
            <mc:AlternateContent xmlns:mc="http://schemas.openxmlformats.org/markup-compatibility/2006">
              <mc:Choice xmlns:v="urn:schemas-microsoft-com:vml" Requires="v">
                <p:oleObj spid="_x0000_s9233" name="Equation" r:id="rId14" imgW="457200" imgH="228600" progId="Equation.3">
                  <p:embed/>
                </p:oleObj>
              </mc:Choice>
              <mc:Fallback>
                <p:oleObj name="Equation" r:id="rId14" imgW="457200" imgH="2286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7713" y="4041775"/>
                        <a:ext cx="79216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4" name="Object 13"/>
          <p:cNvGraphicFramePr>
            <a:graphicFrameLocks noChangeAspect="1"/>
          </p:cNvGraphicFramePr>
          <p:nvPr/>
        </p:nvGraphicFramePr>
        <p:xfrm>
          <a:off x="7159625" y="3790950"/>
          <a:ext cx="307975" cy="271463"/>
        </p:xfrm>
        <a:graphic>
          <a:graphicData uri="http://schemas.openxmlformats.org/presentationml/2006/ole">
            <mc:AlternateContent xmlns:mc="http://schemas.openxmlformats.org/markup-compatibility/2006">
              <mc:Choice xmlns:v="urn:schemas-microsoft-com:vml" Requires="v">
                <p:oleObj spid="_x0000_s9234" name="Equation" r:id="rId15" imgW="177480" imgH="203040" progId="Equation.3">
                  <p:embed/>
                </p:oleObj>
              </mc:Choice>
              <mc:Fallback>
                <p:oleObj name="Equation" r:id="rId15" imgW="177480" imgH="20304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59625" y="3790950"/>
                        <a:ext cx="307975"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5" name="Object 14"/>
          <p:cNvGraphicFramePr>
            <a:graphicFrameLocks noChangeAspect="1"/>
          </p:cNvGraphicFramePr>
          <p:nvPr/>
        </p:nvGraphicFramePr>
        <p:xfrm>
          <a:off x="990600" y="5440363"/>
          <a:ext cx="4268788" cy="609600"/>
        </p:xfrm>
        <a:graphic>
          <a:graphicData uri="http://schemas.openxmlformats.org/presentationml/2006/ole">
            <mc:AlternateContent xmlns:mc="http://schemas.openxmlformats.org/markup-compatibility/2006">
              <mc:Choice xmlns:v="urn:schemas-microsoft-com:vml" Requires="v">
                <p:oleObj spid="_x0000_s9235" name="Equation" r:id="rId17" imgW="2463480" imgH="457200" progId="Equation.3">
                  <p:embed/>
                </p:oleObj>
              </mc:Choice>
              <mc:Fallback>
                <p:oleObj name="Equation" r:id="rId17" imgW="2463480" imgH="45720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0600" y="5440363"/>
                        <a:ext cx="42687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6" name="Object 15"/>
          <p:cNvGraphicFramePr>
            <a:graphicFrameLocks noChangeAspect="1"/>
          </p:cNvGraphicFramePr>
          <p:nvPr/>
        </p:nvGraphicFramePr>
        <p:xfrm>
          <a:off x="1905000" y="4754563"/>
          <a:ext cx="1033463" cy="304800"/>
        </p:xfrm>
        <a:graphic>
          <a:graphicData uri="http://schemas.openxmlformats.org/presentationml/2006/ole">
            <mc:AlternateContent xmlns:mc="http://schemas.openxmlformats.org/markup-compatibility/2006">
              <mc:Choice xmlns:v="urn:schemas-microsoft-com:vml" Requires="v">
                <p:oleObj spid="_x0000_s9236" name="Equation" r:id="rId19" imgW="596880" imgH="228600" progId="Equation.3">
                  <p:embed/>
                </p:oleObj>
              </mc:Choice>
              <mc:Fallback>
                <p:oleObj name="Equation" r:id="rId19" imgW="596880" imgH="22860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05000" y="4754563"/>
                        <a:ext cx="103346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7" name="Object 16"/>
          <p:cNvGraphicFramePr>
            <a:graphicFrameLocks noChangeAspect="1"/>
          </p:cNvGraphicFramePr>
          <p:nvPr/>
        </p:nvGraphicFramePr>
        <p:xfrm>
          <a:off x="6626225" y="2392363"/>
          <a:ext cx="307975" cy="304800"/>
        </p:xfrm>
        <a:graphic>
          <a:graphicData uri="http://schemas.openxmlformats.org/presentationml/2006/ole">
            <mc:AlternateContent xmlns:mc="http://schemas.openxmlformats.org/markup-compatibility/2006">
              <mc:Choice xmlns:v="urn:schemas-microsoft-com:vml" Requires="v">
                <p:oleObj spid="_x0000_s9237" name="Equation" r:id="rId21" imgW="177480" imgH="228600" progId="Equation.3">
                  <p:embed/>
                </p:oleObj>
              </mc:Choice>
              <mc:Fallback>
                <p:oleObj name="Equation" r:id="rId21" imgW="177480" imgH="2286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6225" y="2392363"/>
                        <a:ext cx="3079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1E5A8700-4912-4F5F-BC14-04F1E9413C65}" type="slidenum">
              <a:rPr lang="en-US" smtClean="0"/>
              <a:pPr/>
              <a:t>16</a:t>
            </a:fld>
            <a:endParaRPr lang="en-US" smtClean="0"/>
          </a:p>
        </p:txBody>
      </p:sp>
      <p:sp>
        <p:nvSpPr>
          <p:cNvPr id="17411" name="Rectangle 2"/>
          <p:cNvSpPr>
            <a:spLocks noGrp="1" noChangeArrowheads="1"/>
          </p:cNvSpPr>
          <p:nvPr>
            <p:ph type="title"/>
          </p:nvPr>
        </p:nvSpPr>
        <p:spPr>
          <a:xfrm>
            <a:off x="457200" y="152400"/>
            <a:ext cx="8229600" cy="1143000"/>
          </a:xfrm>
        </p:spPr>
        <p:txBody>
          <a:bodyPr/>
          <a:lstStyle/>
          <a:p>
            <a:pPr eaLnBrk="1" hangingPunct="1"/>
            <a:r>
              <a:rPr lang="en-US" smtClean="0"/>
              <a:t>Subsequence continued</a:t>
            </a:r>
          </a:p>
        </p:txBody>
      </p:sp>
      <p:sp>
        <p:nvSpPr>
          <p:cNvPr id="17412" name="Rectangle 3"/>
          <p:cNvSpPr>
            <a:spLocks noGrp="1" noChangeArrowheads="1"/>
          </p:cNvSpPr>
          <p:nvPr>
            <p:ph type="body" idx="1"/>
          </p:nvPr>
        </p:nvSpPr>
        <p:spPr>
          <a:xfrm>
            <a:off x="381000" y="1066800"/>
            <a:ext cx="8229600" cy="4525963"/>
          </a:xfrm>
        </p:spPr>
        <p:txBody>
          <a:bodyPr/>
          <a:lstStyle/>
          <a:p>
            <a:pPr eaLnBrk="1" hangingPunct="1"/>
            <a:r>
              <a:rPr lang="en-US" sz="1800" smtClean="0"/>
              <a:t>We are given that all the elements are distinct. Two cases need to be discussed</a:t>
            </a:r>
          </a:p>
          <a:p>
            <a:pPr eaLnBrk="1" hangingPunct="1">
              <a:buFontTx/>
              <a:buNone/>
            </a:pPr>
            <a:endParaRPr lang="en-US" sz="1800" smtClean="0"/>
          </a:p>
          <a:p>
            <a:pPr eaLnBrk="1" hangingPunct="1"/>
            <a:r>
              <a:rPr lang="en-US" sz="1800" smtClean="0"/>
              <a:t>Case 1. </a:t>
            </a:r>
            <a:r>
              <a:rPr lang="en-US" sz="1800" i="1" smtClean="0"/>
              <a:t>a</a:t>
            </a:r>
            <a:r>
              <a:rPr lang="en-US" sz="1800" i="1" baseline="-25000" smtClean="0"/>
              <a:t>s</a:t>
            </a:r>
            <a:r>
              <a:rPr lang="en-US" sz="1800" smtClean="0"/>
              <a:t> &lt; </a:t>
            </a:r>
            <a:r>
              <a:rPr lang="en-US" sz="1800" i="1" smtClean="0"/>
              <a:t>a</a:t>
            </a:r>
            <a:r>
              <a:rPr lang="en-US" sz="1800" i="1" baseline="-25000" smtClean="0"/>
              <a:t>t</a:t>
            </a:r>
          </a:p>
          <a:p>
            <a:pPr lvl="1" eaLnBrk="1" hangingPunct="1"/>
            <a:r>
              <a:rPr lang="en-US" sz="1800" smtClean="0"/>
              <a:t>There is an increasing subsequence starting at </a:t>
            </a:r>
            <a:r>
              <a:rPr lang="en-US" sz="1800" i="1" smtClean="0"/>
              <a:t>a</a:t>
            </a:r>
            <a:r>
              <a:rPr lang="en-US" sz="1800" i="1" baseline="-25000" smtClean="0"/>
              <a:t>t</a:t>
            </a:r>
            <a:r>
              <a:rPr lang="en-US" sz="1800" smtClean="0"/>
              <a:t> of length </a:t>
            </a:r>
            <a:r>
              <a:rPr lang="en-US" sz="1800" i="1" smtClean="0"/>
              <a:t>i</a:t>
            </a:r>
            <a:r>
              <a:rPr lang="en-US" sz="1800" i="1" baseline="-25000" smtClean="0"/>
              <a:t>t</a:t>
            </a:r>
            <a:r>
              <a:rPr lang="en-US" sz="1800" smtClean="0"/>
              <a:t>.</a:t>
            </a:r>
          </a:p>
          <a:p>
            <a:pPr lvl="1" eaLnBrk="1" hangingPunct="1"/>
            <a:r>
              <a:rPr lang="en-US" sz="1800" smtClean="0"/>
              <a:t>If you pre-pend </a:t>
            </a:r>
            <a:r>
              <a:rPr lang="en-US" sz="1800" i="1" smtClean="0"/>
              <a:t>a</a:t>
            </a:r>
            <a:r>
              <a:rPr lang="en-US" sz="1800" i="1" baseline="-25000" smtClean="0"/>
              <a:t>s</a:t>
            </a:r>
            <a:r>
              <a:rPr lang="en-US" sz="1800" smtClean="0"/>
              <a:t> to this subsequence, we have a subsequence of length </a:t>
            </a:r>
            <a:r>
              <a:rPr lang="en-US" sz="1800" i="1" smtClean="0"/>
              <a:t>i</a:t>
            </a:r>
            <a:r>
              <a:rPr lang="en-US" sz="1800" i="1" baseline="-25000" smtClean="0"/>
              <a:t>t</a:t>
            </a:r>
            <a:r>
              <a:rPr lang="en-US" sz="1800" smtClean="0"/>
              <a:t> + 1 starting at </a:t>
            </a:r>
            <a:r>
              <a:rPr lang="en-US" sz="1800" i="1" smtClean="0"/>
              <a:t>a</a:t>
            </a:r>
            <a:r>
              <a:rPr lang="en-US" sz="1800" i="1" baseline="-25000" smtClean="0"/>
              <a:t>s</a:t>
            </a:r>
            <a:endParaRPr lang="en-US" sz="1800" smtClean="0"/>
          </a:p>
          <a:p>
            <a:pPr lvl="1" eaLnBrk="1" hangingPunct="1"/>
            <a:r>
              <a:rPr lang="en-US" sz="1800" smtClean="0"/>
              <a:t>Recall that </a:t>
            </a:r>
            <a:r>
              <a:rPr lang="en-US" sz="1800" i="1" smtClean="0"/>
              <a:t>i</a:t>
            </a:r>
            <a:r>
              <a:rPr lang="en-US" sz="1800" i="1" baseline="-25000" smtClean="0"/>
              <a:t>t</a:t>
            </a:r>
            <a:r>
              <a:rPr lang="en-US" sz="1800" i="1" smtClean="0"/>
              <a:t> </a:t>
            </a:r>
            <a:r>
              <a:rPr lang="en-US" sz="1800" smtClean="0"/>
              <a:t>=</a:t>
            </a:r>
            <a:r>
              <a:rPr lang="en-US" sz="1800" i="1" smtClean="0"/>
              <a:t> i</a:t>
            </a:r>
            <a:r>
              <a:rPr lang="en-US" sz="1800" i="1" baseline="-25000" smtClean="0"/>
              <a:t>s</a:t>
            </a:r>
            <a:r>
              <a:rPr lang="en-US" sz="1800" smtClean="0"/>
              <a:t>, thus, we have a subsequence of length </a:t>
            </a:r>
            <a:r>
              <a:rPr lang="en-US" sz="1800" i="1" smtClean="0"/>
              <a:t>i</a:t>
            </a:r>
            <a:r>
              <a:rPr lang="en-US" sz="1800" i="1" baseline="-25000" smtClean="0"/>
              <a:t>s</a:t>
            </a:r>
            <a:r>
              <a:rPr lang="en-US" sz="1800" smtClean="0"/>
              <a:t>+1 starting at </a:t>
            </a:r>
            <a:r>
              <a:rPr lang="en-US" sz="1800" i="1" smtClean="0"/>
              <a:t>a</a:t>
            </a:r>
            <a:r>
              <a:rPr lang="en-US" sz="1800" i="1" baseline="-25000" smtClean="0"/>
              <a:t>s</a:t>
            </a:r>
            <a:r>
              <a:rPr lang="en-US" sz="1800" smtClean="0"/>
              <a:t> (contradicts the definition of </a:t>
            </a:r>
            <a:r>
              <a:rPr lang="en-US" sz="1800" i="1" smtClean="0"/>
              <a:t>i</a:t>
            </a:r>
            <a:r>
              <a:rPr lang="en-US" sz="1800" i="1" baseline="-25000" smtClean="0"/>
              <a:t>s</a:t>
            </a:r>
            <a:r>
              <a:rPr lang="en-US" sz="1800" smtClean="0"/>
              <a:t>)</a:t>
            </a:r>
          </a:p>
          <a:p>
            <a:pPr eaLnBrk="1" hangingPunct="1"/>
            <a:endParaRPr lang="en-US" sz="1800" smtClean="0"/>
          </a:p>
          <a:p>
            <a:pPr eaLnBrk="1" hangingPunct="1"/>
            <a:r>
              <a:rPr lang="en-US" sz="1800" smtClean="0"/>
              <a:t>Case 2. </a:t>
            </a:r>
            <a:r>
              <a:rPr lang="en-US" sz="1800" i="1" smtClean="0"/>
              <a:t>a</a:t>
            </a:r>
            <a:r>
              <a:rPr lang="en-US" sz="1800" i="1" baseline="-25000" smtClean="0"/>
              <a:t>s</a:t>
            </a:r>
            <a:r>
              <a:rPr lang="en-US" sz="1800" smtClean="0"/>
              <a:t> &gt; </a:t>
            </a:r>
            <a:r>
              <a:rPr lang="en-US" sz="1800" i="1" smtClean="0"/>
              <a:t>a</a:t>
            </a:r>
            <a:r>
              <a:rPr lang="en-US" sz="1800" i="1" baseline="-25000" smtClean="0"/>
              <a:t>t</a:t>
            </a:r>
            <a:endParaRPr lang="en-US" sz="1800" smtClean="0"/>
          </a:p>
          <a:p>
            <a:pPr lvl="1" eaLnBrk="1" hangingPunct="1"/>
            <a:r>
              <a:rPr lang="en-US" sz="1800" smtClean="0"/>
              <a:t>In this case we look at the decreasing sequence starting at </a:t>
            </a:r>
            <a:r>
              <a:rPr lang="en-US" sz="1800" i="1" smtClean="0"/>
              <a:t>a</a:t>
            </a:r>
            <a:r>
              <a:rPr lang="en-US" sz="1800" i="1" baseline="-25000" smtClean="0"/>
              <a:t>t</a:t>
            </a:r>
            <a:r>
              <a:rPr lang="en-US" sz="1800" smtClean="0"/>
              <a:t> and show a similar contradiction.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74774FAB-A766-441D-8225-DCF33B192AFB}" type="slidenum">
              <a:rPr lang="en-US" smtClean="0"/>
              <a:pPr/>
              <a:t>17</a:t>
            </a:fld>
            <a:endParaRPr lang="en-US" smtClean="0"/>
          </a:p>
        </p:txBody>
      </p:sp>
      <p:sp>
        <p:nvSpPr>
          <p:cNvPr id="18435" name="Rectangle 2"/>
          <p:cNvSpPr>
            <a:spLocks noGrp="1" noChangeArrowheads="1"/>
          </p:cNvSpPr>
          <p:nvPr>
            <p:ph type="title"/>
          </p:nvPr>
        </p:nvSpPr>
        <p:spPr/>
        <p:txBody>
          <a:bodyPr/>
          <a:lstStyle/>
          <a:p>
            <a:pPr eaLnBrk="1" hangingPunct="1"/>
            <a:r>
              <a:rPr lang="en-US" sz="2000" smtClean="0"/>
              <a:t>Assume that in a group of 6 people each pair of individuals consists of either of two friends or two enemies. Then there are either 3 mutual friends or three mutual enemies</a:t>
            </a:r>
            <a:r>
              <a:rPr lang="en-US" sz="2800" smtClean="0"/>
              <a:t>.</a:t>
            </a:r>
          </a:p>
        </p:txBody>
      </p:sp>
      <p:sp>
        <p:nvSpPr>
          <p:cNvPr id="18436" name="Rectangle 3"/>
          <p:cNvSpPr>
            <a:spLocks noGrp="1" noChangeArrowheads="1"/>
          </p:cNvSpPr>
          <p:nvPr>
            <p:ph type="body" idx="1"/>
          </p:nvPr>
        </p:nvSpPr>
        <p:spPr>
          <a:xfrm>
            <a:off x="457200" y="1874838"/>
            <a:ext cx="8229600" cy="4525962"/>
          </a:xfrm>
        </p:spPr>
        <p:txBody>
          <a:bodyPr/>
          <a:lstStyle/>
          <a:p>
            <a:pPr eaLnBrk="1" hangingPunct="1"/>
            <a:r>
              <a:rPr lang="en-US" sz="2000" smtClean="0"/>
              <a:t>This follows directly from the generalized pigeonhole principle where the two boxes are friend or enemy. </a:t>
            </a:r>
          </a:p>
          <a:p>
            <a:pPr eaLnBrk="1" hangingPunct="1"/>
            <a:r>
              <a:rPr lang="en-US" sz="2000" smtClean="0"/>
              <a:t>Pick one person (</a:t>
            </a:r>
            <a:r>
              <a:rPr lang="en-US" sz="2000" i="1" smtClean="0"/>
              <a:t>A</a:t>
            </a:r>
            <a:r>
              <a:rPr lang="en-US" sz="2000" smtClean="0"/>
              <a:t>)</a:t>
            </a:r>
            <a:r>
              <a:rPr lang="en-US" sz="2000" i="1" smtClean="0"/>
              <a:t>.</a:t>
            </a:r>
            <a:r>
              <a:rPr lang="en-US" sz="2000" smtClean="0"/>
              <a:t> The remaining 5 then must be placed into one of these boxes. </a:t>
            </a:r>
          </a:p>
          <a:p>
            <a:pPr eaLnBrk="1" hangingPunct="1"/>
            <a:r>
              <a:rPr lang="en-US" sz="2000" smtClean="0"/>
              <a:t>One must have at least 3 in it. </a:t>
            </a:r>
          </a:p>
          <a:p>
            <a:pPr eaLnBrk="1" hangingPunct="1"/>
            <a:r>
              <a:rPr lang="en-US" sz="2000" smtClean="0"/>
              <a:t>Call the people in the box </a:t>
            </a:r>
            <a:r>
              <a:rPr lang="en-US" sz="2000" i="1" smtClean="0"/>
              <a:t>B,C,D.</a:t>
            </a:r>
            <a:r>
              <a:rPr lang="en-US" sz="2000" smtClean="0"/>
              <a:t> </a:t>
            </a:r>
          </a:p>
          <a:p>
            <a:pPr eaLnBrk="1" hangingPunct="1"/>
            <a:r>
              <a:rPr lang="en-US" sz="2000" smtClean="0"/>
              <a:t>Now if any two of these people are also mutual friends, then these two people together with </a:t>
            </a:r>
            <a:r>
              <a:rPr lang="en-US" sz="2000" i="1" smtClean="0"/>
              <a:t>A will form the group of three mutual friends.</a:t>
            </a:r>
            <a:r>
              <a:rPr lang="en-US" sz="2000" smtClean="0"/>
              <a:t> If none of them are mutual friends, then all of them must be mutual enemies.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F40A4053-AE05-4929-8A3C-A8A77CFB9B9B}" type="slidenum">
              <a:rPr lang="en-US" smtClean="0"/>
              <a:pPr/>
              <a:t>2</a:t>
            </a:fld>
            <a:endParaRPr lang="en-US" smtClean="0"/>
          </a:p>
        </p:txBody>
      </p:sp>
      <p:sp>
        <p:nvSpPr>
          <p:cNvPr id="12291" name="Rectangle 2"/>
          <p:cNvSpPr>
            <a:spLocks noGrp="1" noChangeArrowheads="1"/>
          </p:cNvSpPr>
          <p:nvPr>
            <p:ph type="title"/>
          </p:nvPr>
        </p:nvSpPr>
        <p:spPr/>
        <p:txBody>
          <a:bodyPr/>
          <a:lstStyle/>
          <a:p>
            <a:pPr eaLnBrk="1" hangingPunct="1"/>
            <a:r>
              <a:rPr lang="en-US" smtClean="0"/>
              <a:t>Statement of the Principle</a:t>
            </a:r>
          </a:p>
        </p:txBody>
      </p:sp>
      <p:sp>
        <p:nvSpPr>
          <p:cNvPr id="12292" name="Rectangle 3"/>
          <p:cNvSpPr>
            <a:spLocks noGrp="1" noChangeArrowheads="1"/>
          </p:cNvSpPr>
          <p:nvPr>
            <p:ph type="body" idx="1"/>
          </p:nvPr>
        </p:nvSpPr>
        <p:spPr/>
        <p:txBody>
          <a:bodyPr/>
          <a:lstStyle/>
          <a:p>
            <a:pPr eaLnBrk="1" hangingPunct="1">
              <a:buFontTx/>
              <a:buNone/>
            </a:pPr>
            <a:r>
              <a:rPr lang="en-US" sz="1800" b="1" smtClean="0"/>
              <a:t>Theorem 1</a:t>
            </a:r>
            <a:r>
              <a:rPr lang="en-US" sz="1800" smtClean="0"/>
              <a:t>: If  k is a positive integer and k+1 or more objects are placed into </a:t>
            </a:r>
            <a:r>
              <a:rPr lang="en-US" sz="1800" i="1" smtClean="0"/>
              <a:t>k</a:t>
            </a:r>
            <a:r>
              <a:rPr lang="en-US" sz="1800" smtClean="0"/>
              <a:t> boxes, then there is </a:t>
            </a:r>
            <a:r>
              <a:rPr lang="en-US" sz="1800" i="1" u="sng" smtClean="0"/>
              <a:t>at least one box containing two or more objects.</a:t>
            </a:r>
          </a:p>
          <a:p>
            <a:pPr eaLnBrk="1" hangingPunct="1">
              <a:buFontTx/>
              <a:buNone/>
            </a:pPr>
            <a:r>
              <a:rPr lang="en-US" sz="1800" i="1" smtClean="0"/>
              <a:t>Proof: </a:t>
            </a:r>
            <a:r>
              <a:rPr lang="en-US" sz="1800" smtClean="0"/>
              <a:t>If each box contained at most 1, then there would be at most </a:t>
            </a:r>
            <a:r>
              <a:rPr lang="en-US" sz="1800" i="1" smtClean="0"/>
              <a:t>k</a:t>
            </a:r>
            <a:r>
              <a:rPr lang="en-US" sz="1800" smtClean="0"/>
              <a:t> objects contradicting the fact that there are at least </a:t>
            </a:r>
            <a:r>
              <a:rPr lang="en-US" sz="1800" i="1" smtClean="0"/>
              <a:t>k </a:t>
            </a:r>
            <a:r>
              <a:rPr lang="en-US" sz="1800" smtClean="0"/>
              <a:t>+ 1 many.</a:t>
            </a:r>
          </a:p>
          <a:p>
            <a:pPr eaLnBrk="1" hangingPunct="1">
              <a:buFontTx/>
              <a:buNone/>
            </a:pPr>
            <a:endParaRPr lang="en-US" sz="1800" smtClean="0"/>
          </a:p>
          <a:p>
            <a:pPr eaLnBrk="1" hangingPunct="1">
              <a:buFontTx/>
              <a:buNone/>
            </a:pPr>
            <a:endParaRPr lang="en-US" sz="1800" smtClean="0"/>
          </a:p>
          <a:p>
            <a:pPr eaLnBrk="1" hangingPunct="1">
              <a:buFontTx/>
              <a:buNone/>
            </a:pPr>
            <a:r>
              <a:rPr lang="en-US" sz="1800" smtClean="0"/>
              <a:t>E.g. In a room with 367 people, at least two must have the same birthday</a:t>
            </a:r>
          </a:p>
          <a:p>
            <a:pPr eaLnBrk="1" hangingPunct="1">
              <a:buFontTx/>
              <a:buNone/>
            </a:pPr>
            <a:endParaRPr lang="en-US" sz="1800" smtClean="0"/>
          </a:p>
          <a:p>
            <a:pPr eaLnBrk="1" hangingPunct="1">
              <a:buFontTx/>
              <a:buNone/>
            </a:pPr>
            <a:r>
              <a:rPr lang="en-US" sz="1800" smtClean="0"/>
              <a:t>E.g., in a list of 27 words, at least two must begin with the same letter.</a:t>
            </a:r>
          </a:p>
          <a:p>
            <a:pPr eaLnBrk="1" hangingPunct="1">
              <a:buFontTx/>
              <a:buNone/>
            </a:pPr>
            <a:endParaRPr lang="en-US" sz="1800" smtClean="0"/>
          </a:p>
          <a:p>
            <a:pPr eaLnBrk="1" hangingPunct="1">
              <a:buFontTx/>
              <a:buNone/>
            </a:pPr>
            <a:r>
              <a:rPr lang="en-US" sz="1800" smtClean="0"/>
              <a:t>The “objects” are often referred to as “pigeons”</a:t>
            </a:r>
          </a:p>
          <a:p>
            <a:pPr eaLnBrk="1" hangingPunct="1">
              <a:buFontTx/>
              <a:buNone/>
            </a:pPr>
            <a:endParaRPr lang="en-US" sz="1800" smtClean="0"/>
          </a:p>
          <a:p>
            <a:pPr eaLnBrk="1" hangingPunct="1">
              <a:buFontTx/>
              <a:buNone/>
            </a:pPr>
            <a:r>
              <a:rPr lang="en-US" sz="1800" smtClean="0"/>
              <a:t>The “boxes” are often referred to as “pigeonholes”</a:t>
            </a:r>
          </a:p>
          <a:p>
            <a:pPr eaLnBrk="1" hangingPunct="1">
              <a:buFontTx/>
              <a:buNone/>
            </a:pPr>
            <a:endParaRPr lang="en-US" sz="1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Example 4</a:t>
            </a:r>
          </a:p>
        </p:txBody>
      </p:sp>
      <p:sp>
        <p:nvSpPr>
          <p:cNvPr id="13315" name="Content Placeholder 2"/>
          <p:cNvSpPr>
            <a:spLocks noGrp="1"/>
          </p:cNvSpPr>
          <p:nvPr>
            <p:ph idx="1"/>
          </p:nvPr>
        </p:nvSpPr>
        <p:spPr>
          <a:xfrm>
            <a:off x="457200" y="1295400"/>
            <a:ext cx="8229600" cy="4525963"/>
          </a:xfrm>
        </p:spPr>
        <p:txBody>
          <a:bodyPr/>
          <a:lstStyle/>
          <a:p>
            <a:pPr eaLnBrk="1" hangingPunct="1">
              <a:buFontTx/>
              <a:buNone/>
            </a:pPr>
            <a:r>
              <a:rPr lang="en-US" sz="2000" smtClean="0"/>
              <a:t>Example: Show that for every integer</a:t>
            </a:r>
            <a:r>
              <a:rPr lang="en-US" sz="2000" i="1" smtClean="0"/>
              <a:t> n</a:t>
            </a:r>
            <a:r>
              <a:rPr lang="en-US" sz="2000" smtClean="0"/>
              <a:t> there is a multiple of </a:t>
            </a:r>
            <a:r>
              <a:rPr lang="en-US" sz="2000" i="1" smtClean="0"/>
              <a:t>n</a:t>
            </a:r>
            <a:r>
              <a:rPr lang="en-US" sz="2000" smtClean="0"/>
              <a:t> that has only 0s and 1s in its decimal expansion.</a:t>
            </a:r>
          </a:p>
          <a:p>
            <a:pPr eaLnBrk="1" hangingPunct="1">
              <a:buFontTx/>
              <a:buNone/>
            </a:pPr>
            <a:endParaRPr lang="en-US" sz="2000" smtClean="0"/>
          </a:p>
          <a:p>
            <a:pPr eaLnBrk="1" hangingPunct="1">
              <a:buFontTx/>
              <a:buNone/>
            </a:pPr>
            <a:r>
              <a:rPr lang="en-US" sz="2000" smtClean="0"/>
              <a:t>Proof: Let </a:t>
            </a:r>
            <a:r>
              <a:rPr lang="en-US" sz="2000" i="1" smtClean="0"/>
              <a:t>n</a:t>
            </a:r>
            <a:r>
              <a:rPr lang="en-US" sz="2000" smtClean="0"/>
              <a:t> be a positive integer. Consider 1, 11, 111, 1111,…(11…1) where the last integer has </a:t>
            </a:r>
            <a:r>
              <a:rPr lang="en-US" sz="2000" i="1" smtClean="0"/>
              <a:t>n </a:t>
            </a:r>
            <a:r>
              <a:rPr lang="en-US" sz="2000" smtClean="0"/>
              <a:t>+ 1 many 1s. These are the pigeons. </a:t>
            </a:r>
          </a:p>
          <a:p>
            <a:pPr eaLnBrk="1" hangingPunct="1">
              <a:buFontTx/>
              <a:buNone/>
            </a:pPr>
            <a:endParaRPr lang="en-US" sz="2000" smtClean="0"/>
          </a:p>
          <a:p>
            <a:pPr eaLnBrk="1" hangingPunct="1">
              <a:buFontTx/>
              <a:buNone/>
            </a:pPr>
            <a:r>
              <a:rPr lang="en-US" sz="2000" smtClean="0"/>
              <a:t>The pigeonholes are the remainders when these numbers are divided by n (there can be at most n possible remainders: 0 .. n-1)</a:t>
            </a:r>
          </a:p>
          <a:p>
            <a:pPr eaLnBrk="1" hangingPunct="1">
              <a:buFontTx/>
              <a:buNone/>
            </a:pPr>
            <a:endParaRPr lang="en-US" sz="2000" smtClean="0"/>
          </a:p>
          <a:p>
            <a:pPr eaLnBrk="1" hangingPunct="1">
              <a:buFontTx/>
              <a:buNone/>
            </a:pPr>
            <a:r>
              <a:rPr lang="en-US" sz="2000" smtClean="0"/>
              <a:t>Because there are only </a:t>
            </a:r>
            <a:r>
              <a:rPr lang="en-US" sz="2000" i="1" smtClean="0"/>
              <a:t>n</a:t>
            </a:r>
            <a:r>
              <a:rPr lang="en-US" sz="2000" smtClean="0"/>
              <a:t> possible pigeonholes, two of these numbers must have the same remainder. Let these be a and b (b &gt; a). </a:t>
            </a:r>
          </a:p>
          <a:p>
            <a:pPr eaLnBrk="1" hangingPunct="1">
              <a:buFontTx/>
              <a:buNone/>
            </a:pPr>
            <a:endParaRPr lang="en-US" sz="2000" smtClean="0"/>
          </a:p>
          <a:p>
            <a:pPr eaLnBrk="1" hangingPunct="1">
              <a:buFontTx/>
              <a:buNone/>
            </a:pPr>
            <a:r>
              <a:rPr lang="en-US" sz="2000" smtClean="0"/>
              <a:t>These two numbers are congruent modulo </a:t>
            </a:r>
            <a:r>
              <a:rPr lang="en-US" sz="2000" i="1" smtClean="0"/>
              <a:t>n</a:t>
            </a:r>
            <a:r>
              <a:rPr lang="en-US" sz="2000" smtClean="0"/>
              <a:t> and thus their difference (b-a) is a multiple of  </a:t>
            </a:r>
            <a:r>
              <a:rPr lang="en-US" sz="2000" i="1" smtClean="0"/>
              <a:t>n</a:t>
            </a:r>
            <a:r>
              <a:rPr lang="en-US" sz="2000" smtClean="0"/>
              <a:t>. Note also that b-a will have only 1s and 0s.</a:t>
            </a:r>
          </a:p>
          <a:p>
            <a:endParaRPr lang="en-US" sz="2000" smtClean="0"/>
          </a:p>
        </p:txBody>
      </p:sp>
      <p:sp>
        <p:nvSpPr>
          <p:cNvPr id="13316" name="Slide Number Placeholder 3"/>
          <p:cNvSpPr>
            <a:spLocks noGrp="1"/>
          </p:cNvSpPr>
          <p:nvPr>
            <p:ph type="sldNum" sz="quarter" idx="12"/>
          </p:nvPr>
        </p:nvSpPr>
        <p:spPr>
          <a:noFill/>
        </p:spPr>
        <p:txBody>
          <a:bodyPr/>
          <a:lstStyle/>
          <a:p>
            <a:fld id="{674C6F50-A9D6-418E-8572-26ACF539C0F3}" type="slidenum">
              <a:rPr lang="en-US" smtClean="0"/>
              <a:pPr/>
              <a:t>3</a:t>
            </a:fld>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8BCA19ED-AA72-47EA-84C5-6A3B5D627140}" type="slidenum">
              <a:rPr lang="en-US" smtClean="0"/>
              <a:pPr/>
              <a:t>4</a:t>
            </a:fld>
            <a:endParaRPr lang="en-US" smtClean="0"/>
          </a:p>
        </p:txBody>
      </p:sp>
      <p:sp>
        <p:nvSpPr>
          <p:cNvPr id="14339" name="Rectangle 2"/>
          <p:cNvSpPr>
            <a:spLocks noGrp="1" noChangeArrowheads="1"/>
          </p:cNvSpPr>
          <p:nvPr>
            <p:ph type="title"/>
          </p:nvPr>
        </p:nvSpPr>
        <p:spPr/>
        <p:txBody>
          <a:bodyPr/>
          <a:lstStyle/>
          <a:p>
            <a:pPr eaLnBrk="1" hangingPunct="1"/>
            <a:r>
              <a:rPr lang="en-US" smtClean="0"/>
              <a:t>Corollary</a:t>
            </a:r>
          </a:p>
        </p:txBody>
      </p:sp>
      <p:sp>
        <p:nvSpPr>
          <p:cNvPr id="14340" name="Rectangle 3"/>
          <p:cNvSpPr>
            <a:spLocks noGrp="1" noChangeArrowheads="1"/>
          </p:cNvSpPr>
          <p:nvPr>
            <p:ph type="body" idx="1"/>
          </p:nvPr>
        </p:nvSpPr>
        <p:spPr/>
        <p:txBody>
          <a:bodyPr/>
          <a:lstStyle/>
          <a:p>
            <a:pPr eaLnBrk="1" hangingPunct="1">
              <a:buFontTx/>
              <a:buNone/>
            </a:pPr>
            <a:r>
              <a:rPr lang="en-US" sz="1800" smtClean="0"/>
              <a:t>If we have a function </a:t>
            </a:r>
            <a:r>
              <a:rPr lang="en-US" sz="1800" i="1" smtClean="0"/>
              <a:t>f</a:t>
            </a:r>
            <a:r>
              <a:rPr lang="en-US" sz="1800" smtClean="0"/>
              <a:t> from </a:t>
            </a:r>
            <a:r>
              <a:rPr lang="en-US" sz="1800" i="1" smtClean="0"/>
              <a:t>S </a:t>
            </a:r>
            <a:r>
              <a:rPr lang="en-US" sz="1800" smtClean="0"/>
              <a:t>to</a:t>
            </a:r>
            <a:r>
              <a:rPr lang="en-US" sz="1800" i="1" smtClean="0"/>
              <a:t> T</a:t>
            </a:r>
            <a:r>
              <a:rPr lang="en-US" sz="1800" smtClean="0"/>
              <a:t> where </a:t>
            </a:r>
            <a:r>
              <a:rPr lang="en-US" sz="1800" i="1" smtClean="0"/>
              <a:t>S </a:t>
            </a:r>
            <a:r>
              <a:rPr lang="en-US" sz="1800" smtClean="0"/>
              <a:t>and</a:t>
            </a:r>
            <a:r>
              <a:rPr lang="en-US" sz="1800" i="1" smtClean="0"/>
              <a:t> T</a:t>
            </a:r>
            <a:r>
              <a:rPr lang="en-US" sz="1800" smtClean="0"/>
              <a:t> are both finite sets with </a:t>
            </a:r>
          </a:p>
          <a:p>
            <a:pPr eaLnBrk="1" hangingPunct="1">
              <a:buFontTx/>
              <a:buNone/>
            </a:pPr>
            <a:r>
              <a:rPr lang="en-US" sz="1800" i="1" smtClean="0"/>
              <a:t>| S |  &gt; | T </a:t>
            </a:r>
            <a:r>
              <a:rPr lang="en-US" sz="1800" smtClean="0"/>
              <a:t>| = </a:t>
            </a:r>
            <a:r>
              <a:rPr lang="en-US" sz="1800" i="1" smtClean="0"/>
              <a:t>k </a:t>
            </a:r>
            <a:r>
              <a:rPr lang="en-US" sz="1800" smtClean="0"/>
              <a:t>, then there are distinct elements </a:t>
            </a:r>
            <a:r>
              <a:rPr lang="en-US" sz="1800" i="1" smtClean="0"/>
              <a:t>a, b</a:t>
            </a:r>
            <a:r>
              <a:rPr lang="en-US" sz="1800" smtClean="0"/>
              <a:t> with </a:t>
            </a:r>
            <a:r>
              <a:rPr lang="en-US" sz="1800" i="1" smtClean="0"/>
              <a:t>f </a:t>
            </a:r>
            <a:r>
              <a:rPr lang="en-US" sz="1800" smtClean="0"/>
              <a:t>(</a:t>
            </a:r>
            <a:r>
              <a:rPr lang="en-US" sz="1800" i="1" smtClean="0"/>
              <a:t>a </a:t>
            </a:r>
            <a:r>
              <a:rPr lang="en-US" sz="1800" smtClean="0"/>
              <a:t>)</a:t>
            </a:r>
            <a:r>
              <a:rPr lang="en-US" sz="1800" i="1" smtClean="0"/>
              <a:t> = f </a:t>
            </a:r>
            <a:r>
              <a:rPr lang="en-US" sz="1800" smtClean="0"/>
              <a:t>( </a:t>
            </a:r>
            <a:r>
              <a:rPr lang="en-US" sz="1800" i="1" smtClean="0"/>
              <a:t>b </a:t>
            </a:r>
            <a:r>
              <a:rPr lang="en-US" sz="1800" smtClean="0"/>
              <a:t>)</a:t>
            </a:r>
            <a:r>
              <a:rPr lang="en-US" sz="1800" i="1" smtClean="0"/>
              <a:t>. This means that f is </a:t>
            </a:r>
            <a:r>
              <a:rPr lang="en-US" sz="1800" b="1" i="1" smtClean="0"/>
              <a:t>not</a:t>
            </a:r>
            <a:r>
              <a:rPr lang="en-US" sz="1800" i="1" smtClean="0"/>
              <a:t> </a:t>
            </a:r>
            <a:r>
              <a:rPr lang="en-US" sz="1800" smtClean="0"/>
              <a:t>1 to 1</a:t>
            </a:r>
            <a:r>
              <a:rPr lang="en-US" sz="1800" i="1" smtClean="0"/>
              <a:t>.</a:t>
            </a:r>
          </a:p>
          <a:p>
            <a:pPr eaLnBrk="1" hangingPunct="1">
              <a:buFontTx/>
              <a:buNone/>
            </a:pPr>
            <a:endParaRPr lang="en-US" sz="1800" i="1" smtClean="0"/>
          </a:p>
          <a:p>
            <a:pPr eaLnBrk="1" hangingPunct="1">
              <a:buFontTx/>
              <a:buNone/>
            </a:pPr>
            <a:r>
              <a:rPr lang="en-US" sz="1800" smtClean="0"/>
              <a:t>Here the pigeons are the elements in the domain and the pigeonholes are the elements in the codomain. </a:t>
            </a:r>
          </a:p>
          <a:p>
            <a:pPr eaLnBrk="1" hangingPunct="1">
              <a:buFontTx/>
              <a:buNone/>
            </a:pPr>
            <a:endParaRPr lang="en-US" sz="1800" smtClean="0"/>
          </a:p>
          <a:p>
            <a:pPr eaLnBrk="1" hangingPunct="1">
              <a:buFontTx/>
              <a:buNone/>
            </a:pPr>
            <a:r>
              <a:rPr lang="en-US" sz="1800" smtClean="0"/>
              <a:t>Because there are more elements in the domain than the co-domain, two pigeons must be in the same pigeonhole.</a:t>
            </a:r>
          </a:p>
          <a:p>
            <a:pPr eaLnBrk="1" hangingPunct="1">
              <a:buFontTx/>
              <a:buNone/>
            </a:pPr>
            <a:endParaRPr lang="en-US" sz="1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5"/>
          <p:cNvSpPr>
            <a:spLocks noGrp="1"/>
          </p:cNvSpPr>
          <p:nvPr>
            <p:ph type="sldNum" sz="quarter" idx="12"/>
          </p:nvPr>
        </p:nvSpPr>
        <p:spPr>
          <a:noFill/>
        </p:spPr>
        <p:txBody>
          <a:bodyPr/>
          <a:lstStyle/>
          <a:p>
            <a:fld id="{A6329D45-0079-4ABB-9ACF-E817E72FE520}" type="slidenum">
              <a:rPr lang="en-US" smtClean="0"/>
              <a:pPr/>
              <a:t>5</a:t>
            </a:fld>
            <a:endParaRPr lang="en-US" smtClean="0"/>
          </a:p>
        </p:txBody>
      </p:sp>
      <p:sp>
        <p:nvSpPr>
          <p:cNvPr id="1030" name="Rectangle 2"/>
          <p:cNvSpPr>
            <a:spLocks noGrp="1" noChangeArrowheads="1"/>
          </p:cNvSpPr>
          <p:nvPr>
            <p:ph type="title"/>
          </p:nvPr>
        </p:nvSpPr>
        <p:spPr/>
        <p:txBody>
          <a:bodyPr/>
          <a:lstStyle/>
          <a:p>
            <a:pPr eaLnBrk="1" hangingPunct="1"/>
            <a:r>
              <a:rPr lang="en-US" smtClean="0"/>
              <a:t>The Generalized Pigeonhole Principle</a:t>
            </a:r>
          </a:p>
        </p:txBody>
      </p:sp>
      <p:sp>
        <p:nvSpPr>
          <p:cNvPr id="1031" name="Rectangle 3"/>
          <p:cNvSpPr>
            <a:spLocks noGrp="1" noChangeArrowheads="1"/>
          </p:cNvSpPr>
          <p:nvPr>
            <p:ph type="body" idx="1"/>
          </p:nvPr>
        </p:nvSpPr>
        <p:spPr/>
        <p:txBody>
          <a:bodyPr/>
          <a:lstStyle/>
          <a:p>
            <a:pPr eaLnBrk="1" hangingPunct="1">
              <a:buFontTx/>
              <a:buNone/>
            </a:pPr>
            <a:r>
              <a:rPr lang="en-US" sz="1800" smtClean="0"/>
              <a:t>Theorem 2: If </a:t>
            </a:r>
            <a:r>
              <a:rPr lang="en-US" sz="1800" i="1" smtClean="0"/>
              <a:t>N</a:t>
            </a:r>
            <a:r>
              <a:rPr lang="en-US" sz="1800" smtClean="0"/>
              <a:t> objects are placed into </a:t>
            </a:r>
            <a:r>
              <a:rPr lang="en-US" sz="1800" i="1" smtClean="0"/>
              <a:t>k</a:t>
            </a:r>
            <a:r>
              <a:rPr lang="en-US" sz="1800" smtClean="0"/>
              <a:t> boxes, then there is at least one box containing at least              objects.</a:t>
            </a:r>
          </a:p>
          <a:p>
            <a:pPr eaLnBrk="1" hangingPunct="1">
              <a:buFontTx/>
              <a:buNone/>
            </a:pPr>
            <a:endParaRPr lang="en-US" sz="1800" smtClean="0"/>
          </a:p>
          <a:p>
            <a:pPr eaLnBrk="1" hangingPunct="1">
              <a:buFontTx/>
              <a:buNone/>
            </a:pPr>
            <a:r>
              <a:rPr lang="en-US" sz="1800" smtClean="0"/>
              <a:t>Proof: This is again by contradiction. Assume that all of the boxes have at most </a:t>
            </a:r>
          </a:p>
          <a:p>
            <a:pPr eaLnBrk="1" hangingPunct="1">
              <a:buFontTx/>
              <a:buNone/>
            </a:pPr>
            <a:r>
              <a:rPr lang="en-US" sz="1800" smtClean="0"/>
              <a:t>                                 objects.</a:t>
            </a:r>
          </a:p>
          <a:p>
            <a:pPr eaLnBrk="1" hangingPunct="1">
              <a:buFontTx/>
              <a:buNone/>
            </a:pPr>
            <a:r>
              <a:rPr lang="en-US" sz="1800" smtClean="0"/>
              <a:t>There can then be at most</a:t>
            </a:r>
          </a:p>
          <a:p>
            <a:pPr eaLnBrk="1" hangingPunct="1">
              <a:buFontTx/>
              <a:buNone/>
            </a:pPr>
            <a:endParaRPr lang="en-US" sz="1800" smtClean="0"/>
          </a:p>
          <a:p>
            <a:pPr eaLnBrk="1" hangingPunct="1">
              <a:buFontTx/>
              <a:buNone/>
            </a:pPr>
            <a:endParaRPr lang="en-US" sz="1800" smtClean="0"/>
          </a:p>
          <a:p>
            <a:pPr eaLnBrk="1" hangingPunct="1">
              <a:buFontTx/>
              <a:buNone/>
            </a:pPr>
            <a:endParaRPr lang="en-US" sz="1800" smtClean="0"/>
          </a:p>
          <a:p>
            <a:pPr eaLnBrk="1" hangingPunct="1">
              <a:buFontTx/>
              <a:buNone/>
            </a:pPr>
            <a:endParaRPr lang="en-US" sz="1800" smtClean="0"/>
          </a:p>
          <a:p>
            <a:pPr eaLnBrk="1" hangingPunct="1">
              <a:buFontTx/>
              <a:buNone/>
            </a:pPr>
            <a:endParaRPr lang="en-US" sz="1800" smtClean="0"/>
          </a:p>
          <a:p>
            <a:pPr eaLnBrk="1" hangingPunct="1">
              <a:buFontTx/>
              <a:buNone/>
            </a:pPr>
            <a:r>
              <a:rPr lang="en-US" sz="1800" smtClean="0"/>
              <a:t>many objects contradicting the total number. We have the number strictly less than </a:t>
            </a:r>
            <a:r>
              <a:rPr lang="en-US" sz="1800" i="1" smtClean="0"/>
              <a:t>N.</a:t>
            </a:r>
            <a:endParaRPr lang="en-US" sz="1800" smtClean="0"/>
          </a:p>
        </p:txBody>
      </p:sp>
      <p:graphicFrame>
        <p:nvGraphicFramePr>
          <p:cNvPr id="1026" name="Object 4"/>
          <p:cNvGraphicFramePr>
            <a:graphicFrameLocks noChangeAspect="1"/>
          </p:cNvGraphicFramePr>
          <p:nvPr/>
        </p:nvGraphicFramePr>
        <p:xfrm>
          <a:off x="2590800" y="1905000"/>
          <a:ext cx="609600" cy="381000"/>
        </p:xfrm>
        <a:graphic>
          <a:graphicData uri="http://schemas.openxmlformats.org/presentationml/2006/ole">
            <mc:AlternateContent xmlns:mc="http://schemas.openxmlformats.org/markup-compatibility/2006">
              <mc:Choice xmlns:v="urn:schemas-microsoft-com:vml" Requires="v">
                <p:oleObj spid="_x0000_s1029" name="Equation" r:id="rId4" imgW="457200" imgH="228600" progId="Equation.3">
                  <p:embed/>
                </p:oleObj>
              </mc:Choice>
              <mc:Fallback>
                <p:oleObj name="Equation" r:id="rId4" imgW="4572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905000"/>
                        <a:ext cx="609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914400" y="2895600"/>
          <a:ext cx="1524000" cy="381000"/>
        </p:xfrm>
        <a:graphic>
          <a:graphicData uri="http://schemas.openxmlformats.org/presentationml/2006/ole">
            <mc:AlternateContent xmlns:mc="http://schemas.openxmlformats.org/markup-compatibility/2006">
              <mc:Choice xmlns:v="urn:schemas-microsoft-com:vml" Requires="v">
                <p:oleObj spid="_x0000_s1030" name="Equation" r:id="rId6" imgW="634680" imgH="228600" progId="Equation.3">
                  <p:embed/>
                </p:oleObj>
              </mc:Choice>
              <mc:Fallback>
                <p:oleObj name="Equation" r:id="rId6" imgW="63468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895600"/>
                        <a:ext cx="1524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6"/>
          <p:cNvGraphicFramePr>
            <a:graphicFrameLocks noChangeAspect="1"/>
          </p:cNvGraphicFramePr>
          <p:nvPr/>
        </p:nvGraphicFramePr>
        <p:xfrm>
          <a:off x="838200" y="3810000"/>
          <a:ext cx="4572000" cy="762000"/>
        </p:xfrm>
        <a:graphic>
          <a:graphicData uri="http://schemas.openxmlformats.org/presentationml/2006/ole">
            <mc:AlternateContent xmlns:mc="http://schemas.openxmlformats.org/markup-compatibility/2006">
              <mc:Choice xmlns:v="urn:schemas-microsoft-com:vml" Requires="v">
                <p:oleObj spid="_x0000_s1031" name="Equation" r:id="rId8" imgW="2120760" imgH="457200" progId="Equation.3">
                  <p:embed/>
                </p:oleObj>
              </mc:Choice>
              <mc:Fallback>
                <p:oleObj name="Equation" r:id="rId8" imgW="2120760" imgH="457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810000"/>
                        <a:ext cx="4572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67EB03B5-5CC3-4B89-9808-9D19F11824D2}" type="slidenum">
              <a:rPr lang="en-US" smtClean="0"/>
              <a:pPr/>
              <a:t>6</a:t>
            </a:fld>
            <a:endParaRPr lang="en-US" smtClean="0"/>
          </a:p>
        </p:txBody>
      </p:sp>
      <p:sp>
        <p:nvSpPr>
          <p:cNvPr id="2052" name="Rectangle 2"/>
          <p:cNvSpPr>
            <a:spLocks noGrp="1" noChangeArrowheads="1"/>
          </p:cNvSpPr>
          <p:nvPr>
            <p:ph type="title"/>
          </p:nvPr>
        </p:nvSpPr>
        <p:spPr/>
        <p:txBody>
          <a:bodyPr/>
          <a:lstStyle/>
          <a:p>
            <a:pPr eaLnBrk="1" hangingPunct="1"/>
            <a:r>
              <a:rPr lang="en-US" smtClean="0"/>
              <a:t>Example 6</a:t>
            </a:r>
          </a:p>
        </p:txBody>
      </p:sp>
      <p:sp>
        <p:nvSpPr>
          <p:cNvPr id="2053" name="Rectangle 3"/>
          <p:cNvSpPr>
            <a:spLocks noGrp="1" noChangeArrowheads="1"/>
          </p:cNvSpPr>
          <p:nvPr>
            <p:ph type="body" idx="1"/>
          </p:nvPr>
        </p:nvSpPr>
        <p:spPr/>
        <p:txBody>
          <a:bodyPr/>
          <a:lstStyle/>
          <a:p>
            <a:pPr eaLnBrk="1" hangingPunct="1">
              <a:buFontTx/>
              <a:buNone/>
            </a:pPr>
            <a:r>
              <a:rPr lang="en-US" sz="1800" smtClean="0"/>
              <a:t>How many students are necessary in a class so that at least 6 people will have the same grade if possible grades are </a:t>
            </a:r>
            <a:r>
              <a:rPr lang="en-US" sz="1800" i="1" smtClean="0"/>
              <a:t>A, B, C, D, F</a:t>
            </a:r>
            <a:r>
              <a:rPr lang="en-US" sz="1800" smtClean="0"/>
              <a:t>?</a:t>
            </a:r>
          </a:p>
          <a:p>
            <a:pPr eaLnBrk="1" hangingPunct="1">
              <a:buFontTx/>
              <a:buNone/>
            </a:pPr>
            <a:endParaRPr lang="en-US" sz="1800" smtClean="0"/>
          </a:p>
          <a:p>
            <a:pPr eaLnBrk="1" hangingPunct="1">
              <a:buFontTx/>
              <a:buNone/>
            </a:pPr>
            <a:r>
              <a:rPr lang="en-US" sz="1800" smtClean="0"/>
              <a:t>Solution: Here the pigeons are the students and the pigeonholes the grades. </a:t>
            </a:r>
          </a:p>
          <a:p>
            <a:pPr eaLnBrk="1" hangingPunct="1">
              <a:buFontTx/>
              <a:buNone/>
            </a:pPr>
            <a:r>
              <a:rPr lang="en-US" sz="1800" smtClean="0"/>
              <a:t>We want </a:t>
            </a:r>
          </a:p>
          <a:p>
            <a:pPr eaLnBrk="1" hangingPunct="1">
              <a:buFontTx/>
              <a:buNone/>
            </a:pPr>
            <a:endParaRPr lang="en-US" sz="1800" smtClean="0"/>
          </a:p>
          <a:p>
            <a:pPr eaLnBrk="1" hangingPunct="1">
              <a:buFontTx/>
              <a:buNone/>
            </a:pPr>
            <a:endParaRPr lang="en-US" sz="1800" smtClean="0"/>
          </a:p>
          <a:p>
            <a:pPr eaLnBrk="1" hangingPunct="1">
              <a:buFontTx/>
              <a:buNone/>
            </a:pPr>
            <a:endParaRPr lang="en-US" sz="1800" smtClean="0"/>
          </a:p>
          <a:p>
            <a:pPr eaLnBrk="1" hangingPunct="1">
              <a:buFontTx/>
              <a:buNone/>
            </a:pPr>
            <a:endParaRPr lang="en-US" sz="1800" smtClean="0"/>
          </a:p>
          <a:p>
            <a:pPr eaLnBrk="1" hangingPunct="1">
              <a:buFontTx/>
              <a:buNone/>
            </a:pPr>
            <a:r>
              <a:rPr lang="en-US" sz="1800" smtClean="0"/>
              <a:t>From this is follows that N must be at least 26. (one more than 25)</a:t>
            </a:r>
          </a:p>
        </p:txBody>
      </p:sp>
      <p:graphicFrame>
        <p:nvGraphicFramePr>
          <p:cNvPr id="2050" name="Object 4"/>
          <p:cNvGraphicFramePr>
            <a:graphicFrameLocks noChangeAspect="1"/>
          </p:cNvGraphicFramePr>
          <p:nvPr/>
        </p:nvGraphicFramePr>
        <p:xfrm>
          <a:off x="1828800" y="3124200"/>
          <a:ext cx="1676400" cy="381000"/>
        </p:xfrm>
        <a:graphic>
          <a:graphicData uri="http://schemas.openxmlformats.org/presentationml/2006/ole">
            <mc:AlternateContent xmlns:mc="http://schemas.openxmlformats.org/markup-compatibility/2006">
              <mc:Choice xmlns:v="urn:schemas-microsoft-com:vml" Requires="v">
                <p:oleObj spid="_x0000_s2051" name="Equation" r:id="rId4" imgW="672840" imgH="228600" progId="Equation.3">
                  <p:embed/>
                </p:oleObj>
              </mc:Choice>
              <mc:Fallback>
                <p:oleObj name="Equation" r:id="rId4" imgW="67284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124200"/>
                        <a:ext cx="1676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p>
            <a:fld id="{4F52A5C9-845C-4FED-8349-98E03CA51A3B}" type="slidenum">
              <a:rPr lang="en-US" smtClean="0"/>
              <a:pPr/>
              <a:t>7</a:t>
            </a:fld>
            <a:endParaRPr lang="en-US" smtClean="0"/>
          </a:p>
        </p:txBody>
      </p:sp>
      <p:sp>
        <p:nvSpPr>
          <p:cNvPr id="3076" name="Rectangle 2"/>
          <p:cNvSpPr>
            <a:spLocks noGrp="1" noChangeArrowheads="1"/>
          </p:cNvSpPr>
          <p:nvPr>
            <p:ph type="title"/>
          </p:nvPr>
        </p:nvSpPr>
        <p:spPr/>
        <p:txBody>
          <a:bodyPr/>
          <a:lstStyle/>
          <a:p>
            <a:pPr eaLnBrk="1" hangingPunct="1"/>
            <a:r>
              <a:rPr lang="en-US" smtClean="0"/>
              <a:t>Ex 7: How many cards must be selected from the standard 52 deck to guarantee that at least 3 cards of the same suit are chosen?</a:t>
            </a:r>
          </a:p>
        </p:txBody>
      </p:sp>
      <p:sp>
        <p:nvSpPr>
          <p:cNvPr id="3077" name="Rectangle 3"/>
          <p:cNvSpPr>
            <a:spLocks noGrp="1" noChangeArrowheads="1"/>
          </p:cNvSpPr>
          <p:nvPr>
            <p:ph type="body" idx="1"/>
          </p:nvPr>
        </p:nvSpPr>
        <p:spPr/>
        <p:txBody>
          <a:bodyPr/>
          <a:lstStyle/>
          <a:p>
            <a:pPr eaLnBrk="1" hangingPunct="1">
              <a:buFontTx/>
              <a:buNone/>
            </a:pPr>
            <a:r>
              <a:rPr lang="en-US" sz="1800" smtClean="0"/>
              <a:t>Here the pigeons are the cards and the pigeonholes are the suits. We want </a:t>
            </a:r>
          </a:p>
          <a:p>
            <a:pPr eaLnBrk="1" hangingPunct="1">
              <a:buFontTx/>
              <a:buNone/>
            </a:pPr>
            <a:endParaRPr lang="en-US" sz="1800" smtClean="0"/>
          </a:p>
          <a:p>
            <a:pPr eaLnBrk="1" hangingPunct="1">
              <a:buFontTx/>
              <a:buNone/>
            </a:pPr>
            <a:endParaRPr lang="en-US" sz="1800" smtClean="0"/>
          </a:p>
          <a:p>
            <a:pPr eaLnBrk="1" hangingPunct="1">
              <a:buFontTx/>
              <a:buNone/>
            </a:pPr>
            <a:endParaRPr lang="en-US" sz="1800" smtClean="0"/>
          </a:p>
          <a:p>
            <a:pPr eaLnBrk="1" hangingPunct="1">
              <a:buFontTx/>
              <a:buNone/>
            </a:pPr>
            <a:r>
              <a:rPr lang="en-US" sz="1800" smtClean="0"/>
              <a:t>From this it follows that </a:t>
            </a:r>
            <a:r>
              <a:rPr lang="en-US" sz="1800" i="1" smtClean="0"/>
              <a:t>N</a:t>
            </a:r>
            <a:r>
              <a:rPr lang="en-US" sz="1800" smtClean="0"/>
              <a:t> must be at least one more than 8, or at least 9.</a:t>
            </a:r>
          </a:p>
          <a:p>
            <a:pPr eaLnBrk="1" hangingPunct="1">
              <a:buFontTx/>
              <a:buNone/>
            </a:pPr>
            <a:endParaRPr lang="en-US" sz="1800" smtClean="0"/>
          </a:p>
          <a:p>
            <a:pPr eaLnBrk="1" hangingPunct="1">
              <a:buFontTx/>
              <a:buNone/>
            </a:pPr>
            <a:r>
              <a:rPr lang="en-US" sz="1800" smtClean="0"/>
              <a:t>If we required that we have 3 hearts (or some other specific suit), then we must consider the worst case scenario as occurring when we select all of the other suits before selecting any of the desired suit. Thus the minimum to guarantee this is </a:t>
            </a:r>
          </a:p>
          <a:p>
            <a:pPr eaLnBrk="1" hangingPunct="1">
              <a:buFontTx/>
              <a:buNone/>
            </a:pPr>
            <a:r>
              <a:rPr lang="en-US" sz="1800" i="1" smtClean="0"/>
              <a:t>		</a:t>
            </a:r>
            <a:r>
              <a:rPr lang="en-US" sz="1800" smtClean="0"/>
              <a:t>39 + 3 = 42</a:t>
            </a:r>
          </a:p>
        </p:txBody>
      </p:sp>
      <p:graphicFrame>
        <p:nvGraphicFramePr>
          <p:cNvPr id="3074" name="Object 4"/>
          <p:cNvGraphicFramePr>
            <a:graphicFrameLocks noChangeAspect="1"/>
          </p:cNvGraphicFramePr>
          <p:nvPr/>
        </p:nvGraphicFramePr>
        <p:xfrm>
          <a:off x="2667000" y="2133600"/>
          <a:ext cx="1371600" cy="381000"/>
        </p:xfrm>
        <a:graphic>
          <a:graphicData uri="http://schemas.openxmlformats.org/presentationml/2006/ole">
            <mc:AlternateContent xmlns:mc="http://schemas.openxmlformats.org/markup-compatibility/2006">
              <mc:Choice xmlns:v="urn:schemas-microsoft-com:vml" Requires="v">
                <p:oleObj spid="_x0000_s3075" name="Equation" r:id="rId4" imgW="672840" imgH="228600" progId="Equation.3">
                  <p:embed/>
                </p:oleObj>
              </mc:Choice>
              <mc:Fallback>
                <p:oleObj name="Equation" r:id="rId4" imgW="67284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133600"/>
                        <a:ext cx="1371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p:spPr>
        <p:txBody>
          <a:bodyPr/>
          <a:lstStyle/>
          <a:p>
            <a:fld id="{78510A64-886D-48D0-8A35-074007073FDF}" type="slidenum">
              <a:rPr lang="en-US" smtClean="0"/>
              <a:pPr/>
              <a:t>8</a:t>
            </a:fld>
            <a:endParaRPr lang="en-US" smtClean="0"/>
          </a:p>
        </p:txBody>
      </p:sp>
      <p:sp>
        <p:nvSpPr>
          <p:cNvPr id="4100" name="Rectangle 2"/>
          <p:cNvSpPr>
            <a:spLocks noGrp="1" noChangeArrowheads="1"/>
          </p:cNvSpPr>
          <p:nvPr>
            <p:ph type="title"/>
          </p:nvPr>
        </p:nvSpPr>
        <p:spPr/>
        <p:txBody>
          <a:bodyPr/>
          <a:lstStyle/>
          <a:p>
            <a:pPr eaLnBrk="1" hangingPunct="1"/>
            <a:r>
              <a:rPr lang="en-US" smtClean="0"/>
              <a:t>Ex 8: What is the least number of area codes needed to guarantee that 25 million phones have distinct telephone numbers?</a:t>
            </a:r>
          </a:p>
        </p:txBody>
      </p:sp>
      <p:sp>
        <p:nvSpPr>
          <p:cNvPr id="4101" name="Rectangle 3"/>
          <p:cNvSpPr>
            <a:spLocks noGrp="1" noChangeArrowheads="1"/>
          </p:cNvSpPr>
          <p:nvPr>
            <p:ph type="body" idx="1"/>
          </p:nvPr>
        </p:nvSpPr>
        <p:spPr/>
        <p:txBody>
          <a:bodyPr/>
          <a:lstStyle/>
          <a:p>
            <a:pPr eaLnBrk="1" hangingPunct="1">
              <a:buFontTx/>
              <a:buNone/>
            </a:pPr>
            <a:r>
              <a:rPr lang="en-US" sz="1800" smtClean="0"/>
              <a:t>All phone numbers are of the form </a:t>
            </a:r>
          </a:p>
          <a:p>
            <a:pPr eaLnBrk="1" hangingPunct="1">
              <a:buFontTx/>
              <a:buNone/>
            </a:pPr>
            <a:r>
              <a:rPr lang="en-US" sz="1800" smtClean="0"/>
              <a:t>		{2,3,4,5,6,7,8,9}</a:t>
            </a:r>
            <a:r>
              <a:rPr lang="en-US" sz="1800" smtClean="0">
                <a:solidFill>
                  <a:schemeClr val="hlink"/>
                </a:solidFill>
              </a:rPr>
              <a:t>XX </a:t>
            </a:r>
            <a:r>
              <a:rPr lang="en-US" sz="1800" smtClean="0">
                <a:latin typeface="Symbol" pitchFamily="18" charset="2"/>
              </a:rPr>
              <a:t>- </a:t>
            </a:r>
            <a:r>
              <a:rPr lang="en-US" sz="1800" smtClean="0"/>
              <a:t>{2,3,4,5,6,7,8,9}</a:t>
            </a:r>
            <a:r>
              <a:rPr lang="en-US" sz="1800" smtClean="0">
                <a:solidFill>
                  <a:schemeClr val="hlink"/>
                </a:solidFill>
              </a:rPr>
              <a:t>XX </a:t>
            </a:r>
            <a:r>
              <a:rPr lang="en-US" sz="1800" smtClean="0">
                <a:solidFill>
                  <a:schemeClr val="hlink"/>
                </a:solidFill>
                <a:latin typeface="Symbol" pitchFamily="18" charset="2"/>
              </a:rPr>
              <a:t>- </a:t>
            </a:r>
            <a:r>
              <a:rPr lang="en-US" sz="1800" smtClean="0">
                <a:solidFill>
                  <a:schemeClr val="hlink"/>
                </a:solidFill>
              </a:rPr>
              <a:t>XXXX</a:t>
            </a:r>
            <a:r>
              <a:rPr lang="en-US" sz="1800" smtClean="0"/>
              <a:t> </a:t>
            </a:r>
          </a:p>
          <a:p>
            <a:pPr eaLnBrk="1" hangingPunct="1">
              <a:buFontTx/>
              <a:buNone/>
            </a:pPr>
            <a:endParaRPr lang="en-US" sz="1800" smtClean="0"/>
          </a:p>
          <a:p>
            <a:pPr eaLnBrk="1" hangingPunct="1">
              <a:buFontTx/>
              <a:buNone/>
            </a:pPr>
            <a:r>
              <a:rPr lang="en-US" sz="1800" smtClean="0"/>
              <a:t>where </a:t>
            </a:r>
            <a:r>
              <a:rPr lang="en-US" sz="1800" smtClean="0">
                <a:solidFill>
                  <a:schemeClr val="hlink"/>
                </a:solidFill>
              </a:rPr>
              <a:t>X</a:t>
            </a:r>
            <a:r>
              <a:rPr lang="en-US" sz="1800" smtClean="0"/>
              <a:t> is any digit.</a:t>
            </a:r>
          </a:p>
          <a:p>
            <a:pPr eaLnBrk="1" hangingPunct="1">
              <a:buFontTx/>
              <a:buNone/>
            </a:pPr>
            <a:endParaRPr lang="en-US" sz="1800" smtClean="0"/>
          </a:p>
          <a:p>
            <a:pPr eaLnBrk="1" hangingPunct="1">
              <a:buFontTx/>
              <a:buNone/>
            </a:pPr>
            <a:r>
              <a:rPr lang="en-US" sz="1800" smtClean="0"/>
              <a:t>First count the number of phone numbers without area codes this is</a:t>
            </a:r>
            <a:r>
              <a:rPr lang="en-US" sz="1800" i="1" smtClean="0"/>
              <a:t> </a:t>
            </a:r>
          </a:p>
          <a:p>
            <a:pPr eaLnBrk="1" hangingPunct="1">
              <a:buFontTx/>
              <a:buNone/>
            </a:pPr>
            <a:r>
              <a:rPr lang="en-US" sz="1800" u="sng" smtClean="0"/>
              <a:t>8</a:t>
            </a:r>
            <a:r>
              <a:rPr lang="en-US" sz="1800" smtClean="0"/>
              <a:t>*</a:t>
            </a:r>
            <a:r>
              <a:rPr lang="en-US" sz="1800" u="sng" smtClean="0"/>
              <a:t>10</a:t>
            </a:r>
            <a:r>
              <a:rPr lang="en-US" sz="1800" smtClean="0"/>
              <a:t>*</a:t>
            </a:r>
            <a:r>
              <a:rPr lang="en-US" sz="1800" u="sng" smtClean="0"/>
              <a:t>10</a:t>
            </a:r>
            <a:r>
              <a:rPr lang="en-US" sz="1800" smtClean="0"/>
              <a:t>*</a:t>
            </a:r>
            <a:r>
              <a:rPr lang="en-US" sz="1800" u="sng" smtClean="0"/>
              <a:t>10</a:t>
            </a:r>
            <a:r>
              <a:rPr lang="en-US" sz="1800" smtClean="0"/>
              <a:t>*</a:t>
            </a:r>
            <a:r>
              <a:rPr lang="en-US" sz="1800" u="sng" smtClean="0"/>
              <a:t>10</a:t>
            </a:r>
            <a:r>
              <a:rPr lang="en-US" sz="1800" smtClean="0"/>
              <a:t>*</a:t>
            </a:r>
            <a:r>
              <a:rPr lang="en-US" sz="1800" u="sng" smtClean="0"/>
              <a:t>10</a:t>
            </a:r>
            <a:r>
              <a:rPr lang="en-US" sz="1800" smtClean="0"/>
              <a:t>*</a:t>
            </a:r>
            <a:r>
              <a:rPr lang="en-US" sz="1800" u="sng" smtClean="0"/>
              <a:t>10 </a:t>
            </a:r>
            <a:r>
              <a:rPr lang="en-US" sz="1800" smtClean="0"/>
              <a:t>=8,000,000 many different phone numbers. </a:t>
            </a:r>
          </a:p>
          <a:p>
            <a:pPr eaLnBrk="1" hangingPunct="1">
              <a:buFontTx/>
              <a:buNone/>
            </a:pPr>
            <a:r>
              <a:rPr lang="en-US" sz="1800" smtClean="0"/>
              <a:t>These will be the pigeonholes. </a:t>
            </a:r>
          </a:p>
          <a:p>
            <a:pPr eaLnBrk="1" hangingPunct="1">
              <a:buFontTx/>
              <a:buNone/>
            </a:pPr>
            <a:endParaRPr lang="en-US" sz="1800" smtClean="0"/>
          </a:p>
          <a:p>
            <a:pPr eaLnBrk="1" hangingPunct="1">
              <a:buFontTx/>
              <a:buNone/>
            </a:pPr>
            <a:r>
              <a:rPr lang="en-US" sz="1800" smtClean="0"/>
              <a:t>The phones will be the pigeons (or people desiring a phone)</a:t>
            </a:r>
          </a:p>
          <a:p>
            <a:pPr eaLnBrk="1" hangingPunct="1">
              <a:buFontTx/>
              <a:buNone/>
            </a:pPr>
            <a:endParaRPr lang="en-US" sz="1800" smtClean="0"/>
          </a:p>
          <a:p>
            <a:pPr eaLnBrk="1" hangingPunct="1">
              <a:buFontTx/>
              <a:buNone/>
            </a:pPr>
            <a:r>
              <a:rPr lang="en-US" sz="1800" i="1" smtClean="0"/>
              <a:t>This means that there are at least                 must have the same number.</a:t>
            </a:r>
          </a:p>
          <a:p>
            <a:pPr eaLnBrk="1" hangingPunct="1">
              <a:buFontTx/>
              <a:buNone/>
            </a:pPr>
            <a:endParaRPr lang="en-US" sz="1800" i="1" smtClean="0"/>
          </a:p>
          <a:p>
            <a:pPr eaLnBrk="1" hangingPunct="1">
              <a:buFontTx/>
              <a:buNone/>
            </a:pPr>
            <a:r>
              <a:rPr lang="en-US" sz="1800" smtClean="0"/>
              <a:t>We must have at least 4 area codes to prevent this. </a:t>
            </a:r>
          </a:p>
        </p:txBody>
      </p:sp>
      <p:graphicFrame>
        <p:nvGraphicFramePr>
          <p:cNvPr id="4098" name="Object 4"/>
          <p:cNvGraphicFramePr>
            <a:graphicFrameLocks noChangeAspect="1"/>
          </p:cNvGraphicFramePr>
          <p:nvPr/>
        </p:nvGraphicFramePr>
        <p:xfrm>
          <a:off x="3810000" y="5257800"/>
          <a:ext cx="627063" cy="381000"/>
        </p:xfrm>
        <a:graphic>
          <a:graphicData uri="http://schemas.openxmlformats.org/presentationml/2006/ole">
            <mc:AlternateContent xmlns:mc="http://schemas.openxmlformats.org/markup-compatibility/2006">
              <mc:Choice xmlns:v="urn:schemas-microsoft-com:vml" Requires="v">
                <p:oleObj spid="_x0000_s4099" name="Equation" r:id="rId4" imgW="469800" imgH="228600" progId="Equation.3">
                  <p:embed/>
                </p:oleObj>
              </mc:Choice>
              <mc:Fallback>
                <p:oleObj name="Equation" r:id="rId4" imgW="4698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5257800"/>
                        <a:ext cx="62706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Example 9</a:t>
            </a:r>
          </a:p>
        </p:txBody>
      </p:sp>
      <p:sp>
        <p:nvSpPr>
          <p:cNvPr id="15363" name="Content Placeholder 2"/>
          <p:cNvSpPr>
            <a:spLocks noGrp="1"/>
          </p:cNvSpPr>
          <p:nvPr>
            <p:ph idx="1"/>
          </p:nvPr>
        </p:nvSpPr>
        <p:spPr/>
        <p:txBody>
          <a:bodyPr/>
          <a:lstStyle/>
          <a:p>
            <a:r>
              <a:rPr lang="en-US" smtClean="0"/>
              <a:t>Doesn’t use pigeonhole principle, but it uses similar principles</a:t>
            </a:r>
          </a:p>
        </p:txBody>
      </p:sp>
      <p:sp>
        <p:nvSpPr>
          <p:cNvPr id="15364" name="Slide Number Placeholder 3"/>
          <p:cNvSpPr>
            <a:spLocks noGrp="1"/>
          </p:cNvSpPr>
          <p:nvPr>
            <p:ph type="sldNum" sz="quarter" idx="12"/>
          </p:nvPr>
        </p:nvSpPr>
        <p:spPr>
          <a:noFill/>
        </p:spPr>
        <p:txBody>
          <a:bodyPr/>
          <a:lstStyle/>
          <a:p>
            <a:fld id="{2FA80477-6F67-4142-842D-959C1DF01B2A}" type="slidenum">
              <a:rPr lang="en-US" smtClean="0"/>
              <a:pPr/>
              <a:t>9</a:t>
            </a:fld>
            <a:endParaRPr lang="en-US" smtClean="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1681</Words>
  <Application>Microsoft Office PowerPoint</Application>
  <PresentationFormat>On-screen Show (4:3)</PresentationFormat>
  <Paragraphs>214</Paragraphs>
  <Slides>17</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Symbol</vt:lpstr>
      <vt:lpstr>Times New Roman</vt:lpstr>
      <vt:lpstr>Default Design</vt:lpstr>
      <vt:lpstr>Equation</vt:lpstr>
      <vt:lpstr>Section 5.2</vt:lpstr>
      <vt:lpstr>Statement of the Principle</vt:lpstr>
      <vt:lpstr>Example 4</vt:lpstr>
      <vt:lpstr>Corollary</vt:lpstr>
      <vt:lpstr>The Generalized Pigeonhole Principle</vt:lpstr>
      <vt:lpstr>Example 6</vt:lpstr>
      <vt:lpstr>Ex 7: How many cards must be selected from the standard 52 deck to guarantee that at least 3 cards of the same suit are chosen?</vt:lpstr>
      <vt:lpstr>Ex 8: What is the least number of area codes needed to guarantee that 25 million phones have distinct telephone numbers?</vt:lpstr>
      <vt:lpstr>Example 9</vt:lpstr>
      <vt:lpstr>Computer science lab has 15 workstations and 10 servers. Cables can be used to directly connect work-stations to servers.</vt:lpstr>
      <vt:lpstr>Problem servers and workstations continued</vt:lpstr>
      <vt:lpstr>Elegant applications of the Pigeonhole Principle</vt:lpstr>
      <vt:lpstr>Ex: 11 Show that among any n + 1 positive integers not exceeding 2n there must be an integer that divides one of the other integers</vt:lpstr>
      <vt:lpstr>Theorem: Every sequence of                 distinct real numbers contains a subsequence of length n + 1 that is either strictly increasing or strictly decreasing.</vt:lpstr>
      <vt:lpstr>Proof by contradiction</vt:lpstr>
      <vt:lpstr>Subsequence continued</vt:lpstr>
      <vt:lpstr>Assume that in a group of 6 people each pair of individuals consists of either of two friends or two enemies. Then there are either 3 mutual friends or three mutual enemies.</vt:lpstr>
    </vt:vector>
  </TitlesOfParts>
  <Company>The 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4.2</dc:title>
  <dc:creator>nancyvn</dc:creator>
  <cp:lastModifiedBy>Jorge Cobb</cp:lastModifiedBy>
  <cp:revision>48</cp:revision>
  <dcterms:created xsi:type="dcterms:W3CDTF">2004-11-04T13:50:34Z</dcterms:created>
  <dcterms:modified xsi:type="dcterms:W3CDTF">2017-10-16T15:57:13Z</dcterms:modified>
</cp:coreProperties>
</file>