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9" r:id="rId10"/>
    <p:sldId id="350" r:id="rId11"/>
    <p:sldId id="351" r:id="rId12"/>
    <p:sldId id="344" r:id="rId13"/>
    <p:sldId id="347" r:id="rId14"/>
    <p:sldId id="345" r:id="rId15"/>
    <p:sldId id="348" r:id="rId16"/>
    <p:sldId id="346" r:id="rId17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008000"/>
    <a:srgbClr val="0000FF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198" cy="366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777" y="0"/>
            <a:ext cx="4161810" cy="366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91"/>
            <a:ext cx="4160198" cy="36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777" y="6948791"/>
            <a:ext cx="4161810" cy="36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4AE161-5F74-49FA-B9EB-5D306C12519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198" cy="366409"/>
          </a:xfrm>
          <a:prstGeom prst="rect">
            <a:avLst/>
          </a:prstGeom>
        </p:spPr>
        <p:txBody>
          <a:bodyPr vert="horz" lIns="93113" tIns="46557" rIns="93113" bIns="4655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7777" y="0"/>
            <a:ext cx="4161810" cy="366409"/>
          </a:xfrm>
          <a:prstGeom prst="rect">
            <a:avLst/>
          </a:prstGeom>
        </p:spPr>
        <p:txBody>
          <a:bodyPr vert="horz" lIns="93113" tIns="46557" rIns="93113" bIns="46557" rtlCol="0"/>
          <a:lstStyle>
            <a:lvl1pPr algn="r">
              <a:defRPr sz="1200"/>
            </a:lvl1pPr>
          </a:lstStyle>
          <a:p>
            <a:fld id="{3F4F4AE7-00B7-4E00-91D3-610A5F9D8324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8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13" tIns="46557" rIns="93113" bIns="4655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59799" y="3474396"/>
            <a:ext cx="7681605" cy="3292812"/>
          </a:xfrm>
          <a:prstGeom prst="rect">
            <a:avLst/>
          </a:prstGeom>
        </p:spPr>
        <p:txBody>
          <a:bodyPr vert="horz" lIns="93113" tIns="46557" rIns="93113" bIns="4655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91"/>
            <a:ext cx="4160198" cy="364788"/>
          </a:xfrm>
          <a:prstGeom prst="rect">
            <a:avLst/>
          </a:prstGeom>
        </p:spPr>
        <p:txBody>
          <a:bodyPr vert="horz" lIns="93113" tIns="46557" rIns="93113" bIns="4655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7777" y="6948791"/>
            <a:ext cx="4161810" cy="364788"/>
          </a:xfrm>
          <a:prstGeom prst="rect">
            <a:avLst/>
          </a:prstGeom>
        </p:spPr>
        <p:txBody>
          <a:bodyPr vert="horz" lIns="93113" tIns="46557" rIns="93113" bIns="46557" rtlCol="0" anchor="b"/>
          <a:lstStyle>
            <a:lvl1pPr algn="r">
              <a:defRPr sz="1200"/>
            </a:lvl1pPr>
          </a:lstStyle>
          <a:p>
            <a:fld id="{302788D4-2CB1-4691-861A-BC16785968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788D4-2CB1-4691-861A-BC167859681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788D4-2CB1-4691-861A-BC167859681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788D4-2CB1-4691-861A-BC167859681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788D4-2CB1-4691-861A-BC167859681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788D4-2CB1-4691-861A-BC167859681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788D4-2CB1-4691-861A-BC167859681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788D4-2CB1-4691-861A-BC167859681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788D4-2CB1-4691-861A-BC167859681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788D4-2CB1-4691-861A-BC167859681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788D4-2CB1-4691-861A-BC167859681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788D4-2CB1-4691-861A-BC167859681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788D4-2CB1-4691-861A-BC167859681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788D4-2CB1-4691-861A-BC167859681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788D4-2CB1-4691-861A-BC167859681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788D4-2CB1-4691-861A-BC167859681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788D4-2CB1-4691-861A-BC167859681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5B85E1E-8931-413D-A372-1DE89C7FBBE6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13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013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4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194410-F9B6-440B-9F0B-FBD29BEDB5A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E1A70-EA9C-4093-843C-E33C4594F9D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2BE4D-162A-4B66-B1EE-8009838D37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7AD515-989E-4F8A-BE5C-9F6F9C0C47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395292-D89B-40FA-8A61-37D9A855F4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09EA3-13C3-4870-AB89-C31199FDB97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C78F30-5E73-4F0D-B02E-B7E5A9B6EC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CBF1E-4E7C-42E4-814E-F228F87E667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EDF7B-F223-46F8-816C-D4B7A789C63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9DB2E-88AB-483A-9DAE-C2509DBD173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8ECD8F92-83F7-4D49-B9D8-4FB26DB19CB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03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03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392" name="AutoShape 4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477000"/>
            <a:ext cx="414338" cy="3810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93" name="AutoShape 41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Non-Homogeneous Recurrence Relations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Jorge A. Cobb</a:t>
            </a:r>
          </a:p>
          <a:p>
            <a:endParaRPr lang="en-US" sz="1600" dirty="0"/>
          </a:p>
          <a:p>
            <a:r>
              <a:rPr lang="en-US" smtClean="0"/>
              <a:t>The University </a:t>
            </a:r>
            <a:r>
              <a:rPr lang="en-US" dirty="0"/>
              <a:t>of Texas at Dallas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543800" cy="579438"/>
          </a:xfrm>
        </p:spPr>
        <p:txBody>
          <a:bodyPr/>
          <a:lstStyle/>
          <a:p>
            <a:r>
              <a:rPr lang="en-US" sz="3500"/>
              <a:t>Examples (continued)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r>
              <a:rPr lang="en-US" sz="2600"/>
              <a:t>Assume F(n) = 3</a:t>
            </a:r>
            <a:r>
              <a:rPr lang="en-US" sz="2600" baseline="30000"/>
              <a:t>n</a:t>
            </a:r>
          </a:p>
          <a:p>
            <a:pPr lvl="1"/>
            <a:r>
              <a:rPr lang="en-US" sz="2200"/>
              <a:t>F(n) = Q(n)s</a:t>
            </a:r>
            <a:r>
              <a:rPr lang="en-US" sz="2200" baseline="30000"/>
              <a:t>n</a:t>
            </a:r>
            <a:r>
              <a:rPr lang="en-US" sz="2200"/>
              <a:t> = 1</a:t>
            </a:r>
            <a:r>
              <a:rPr lang="en-US" sz="2200">
                <a:sym typeface="Symbol" pitchFamily="18" charset="2"/>
              </a:rPr>
              <a:t></a:t>
            </a:r>
            <a:r>
              <a:rPr lang="en-US" sz="2200"/>
              <a:t>3</a:t>
            </a:r>
            <a:r>
              <a:rPr lang="en-US" sz="2200" baseline="30000"/>
              <a:t>n</a:t>
            </a:r>
            <a:r>
              <a:rPr lang="en-US" sz="2200"/>
              <a:t> </a:t>
            </a:r>
          </a:p>
          <a:p>
            <a:pPr lvl="1"/>
            <a:r>
              <a:rPr lang="en-US" sz="2200"/>
              <a:t>degree t = 0, s = 3 is a root of mult 2</a:t>
            </a:r>
          </a:p>
          <a:p>
            <a:pPr lvl="1"/>
            <a:r>
              <a:rPr lang="en-US" sz="2200"/>
              <a:t>Particular solution is of the form</a:t>
            </a:r>
            <a:br>
              <a:rPr lang="en-US" sz="2200"/>
            </a:br>
            <a:r>
              <a:rPr lang="en-US" sz="2200"/>
              <a:t>	 </a:t>
            </a:r>
            <a:r>
              <a:rPr lang="en-US" sz="2200">
                <a:solidFill>
                  <a:srgbClr val="FF3300"/>
                </a:solidFill>
              </a:rPr>
              <a:t>n</a:t>
            </a:r>
            <a:r>
              <a:rPr lang="en-US" sz="2200" baseline="30000">
                <a:solidFill>
                  <a:srgbClr val="FF3300"/>
                </a:solidFill>
              </a:rPr>
              <a:t>m</a:t>
            </a:r>
            <a:r>
              <a:rPr lang="en-US" sz="2200"/>
              <a:t>(p</a:t>
            </a:r>
            <a:r>
              <a:rPr lang="en-US" sz="2200" baseline="-25000"/>
              <a:t>t</a:t>
            </a:r>
            <a:r>
              <a:rPr lang="en-US" sz="2200"/>
              <a:t>n</a:t>
            </a:r>
            <a:r>
              <a:rPr lang="en-US" sz="2200" baseline="30000"/>
              <a:t>t</a:t>
            </a:r>
            <a:r>
              <a:rPr lang="en-US" sz="2200"/>
              <a:t> + p</a:t>
            </a:r>
            <a:r>
              <a:rPr lang="en-US" sz="2200" baseline="-25000"/>
              <a:t>t</a:t>
            </a:r>
            <a:r>
              <a:rPr lang="en-US" sz="2200"/>
              <a:t>n</a:t>
            </a:r>
            <a:r>
              <a:rPr lang="en-US" sz="2200" baseline="30000"/>
              <a:t>t-1</a:t>
            </a:r>
            <a:r>
              <a:rPr lang="en-US" sz="2200"/>
              <a:t> + ... + p</a:t>
            </a:r>
            <a:r>
              <a:rPr lang="en-US" sz="2200" baseline="-25000"/>
              <a:t>0</a:t>
            </a:r>
            <a:r>
              <a:rPr lang="en-US" sz="2200"/>
              <a:t>)s</a:t>
            </a:r>
            <a:r>
              <a:rPr lang="en-US" sz="2200" baseline="30000"/>
              <a:t>n</a:t>
            </a:r>
            <a:r>
              <a:rPr lang="en-US" sz="2200"/>
              <a:t/>
            </a:r>
            <a:br>
              <a:rPr lang="en-US" sz="2200"/>
            </a:br>
            <a:r>
              <a:rPr lang="en-US" sz="2200"/>
              <a:t>	 n</a:t>
            </a:r>
            <a:r>
              <a:rPr lang="en-US" sz="2200" baseline="30000"/>
              <a:t>2</a:t>
            </a:r>
            <a:r>
              <a:rPr lang="en-US" sz="2200"/>
              <a:t>(p</a:t>
            </a:r>
            <a:r>
              <a:rPr lang="en-US" sz="2200" baseline="-25000"/>
              <a:t>0</a:t>
            </a:r>
            <a:r>
              <a:rPr lang="en-US" sz="2200"/>
              <a:t>)3</a:t>
            </a:r>
            <a:r>
              <a:rPr lang="en-US" sz="2200" baseline="30000"/>
              <a:t>n</a:t>
            </a:r>
            <a:r>
              <a:rPr lang="en-US" sz="2200"/>
              <a:t> </a:t>
            </a:r>
          </a:p>
          <a:p>
            <a:pPr lvl="1"/>
            <a:r>
              <a:rPr lang="en-US" sz="2200"/>
              <a:t>[</a:t>
            </a:r>
            <a:r>
              <a:rPr lang="en-US" sz="2200">
                <a:solidFill>
                  <a:srgbClr val="FF3300"/>
                </a:solidFill>
              </a:rPr>
              <a:t>NOTE</a:t>
            </a:r>
            <a:r>
              <a:rPr lang="en-US" sz="2200"/>
              <a:t>: This FIXES a</a:t>
            </a:r>
            <a:r>
              <a:rPr lang="en-US" sz="2200" baseline="-25000"/>
              <a:t>0</a:t>
            </a:r>
            <a:r>
              <a:rPr lang="en-US" sz="2200"/>
              <a:t> and a</a:t>
            </a:r>
            <a:r>
              <a:rPr lang="en-US" sz="2200" baseline="-25000"/>
              <a:t>1</a:t>
            </a:r>
            <a:r>
              <a:rPr lang="en-US" sz="2200"/>
              <a:t>, hence, a “particular” solution]</a:t>
            </a:r>
            <a:endParaRPr lang="en-US" sz="2200" baseline="30000"/>
          </a:p>
          <a:p>
            <a:r>
              <a:rPr lang="en-US" sz="2600"/>
              <a:t>Assume F(n) = n3</a:t>
            </a:r>
            <a:r>
              <a:rPr lang="en-US" sz="2600" baseline="30000"/>
              <a:t>n</a:t>
            </a:r>
            <a:endParaRPr lang="en-US" sz="2600"/>
          </a:p>
          <a:p>
            <a:pPr lvl="1"/>
            <a:r>
              <a:rPr lang="en-US" sz="2200"/>
              <a:t>degree t = 1, s = 3 is a root of mult 2</a:t>
            </a:r>
          </a:p>
          <a:p>
            <a:pPr lvl="1"/>
            <a:r>
              <a:rPr lang="en-US" sz="2200"/>
              <a:t>Particular solution is of the form</a:t>
            </a:r>
            <a:br>
              <a:rPr lang="en-US" sz="2200"/>
            </a:br>
            <a:r>
              <a:rPr lang="en-US" sz="2200"/>
              <a:t>	 n</a:t>
            </a:r>
            <a:r>
              <a:rPr lang="en-US" sz="2200" baseline="30000"/>
              <a:t>m</a:t>
            </a:r>
            <a:r>
              <a:rPr lang="en-US" sz="2200"/>
              <a:t>(p</a:t>
            </a:r>
            <a:r>
              <a:rPr lang="en-US" sz="2200" baseline="-25000"/>
              <a:t>t</a:t>
            </a:r>
            <a:r>
              <a:rPr lang="en-US" sz="2200"/>
              <a:t>n</a:t>
            </a:r>
            <a:r>
              <a:rPr lang="en-US" sz="2200" baseline="30000"/>
              <a:t>t</a:t>
            </a:r>
            <a:r>
              <a:rPr lang="en-US" sz="2200"/>
              <a:t> + p</a:t>
            </a:r>
            <a:r>
              <a:rPr lang="en-US" sz="2200" baseline="-25000"/>
              <a:t>t</a:t>
            </a:r>
            <a:r>
              <a:rPr lang="en-US" sz="2200"/>
              <a:t>n</a:t>
            </a:r>
            <a:r>
              <a:rPr lang="en-US" sz="2200" baseline="30000"/>
              <a:t>t-1</a:t>
            </a:r>
            <a:r>
              <a:rPr lang="en-US" sz="2200"/>
              <a:t> + ... + p</a:t>
            </a:r>
            <a:r>
              <a:rPr lang="en-US" sz="2200" baseline="-25000"/>
              <a:t>0</a:t>
            </a:r>
            <a:r>
              <a:rPr lang="en-US" sz="2200"/>
              <a:t>)s</a:t>
            </a:r>
            <a:r>
              <a:rPr lang="en-US" sz="2200" baseline="30000"/>
              <a:t>n</a:t>
            </a:r>
            <a:r>
              <a:rPr lang="en-US" sz="2200"/>
              <a:t/>
            </a:r>
            <a:br>
              <a:rPr lang="en-US" sz="2200"/>
            </a:br>
            <a:r>
              <a:rPr lang="en-US" sz="2200"/>
              <a:t>	n</a:t>
            </a:r>
            <a:r>
              <a:rPr lang="en-US" sz="2200" baseline="30000"/>
              <a:t>2</a:t>
            </a:r>
            <a:r>
              <a:rPr lang="en-US" sz="2200"/>
              <a:t>(p</a:t>
            </a:r>
            <a:r>
              <a:rPr lang="en-US" sz="2200" baseline="-25000"/>
              <a:t>1</a:t>
            </a:r>
            <a:r>
              <a:rPr lang="en-US" sz="2200"/>
              <a:t>n</a:t>
            </a:r>
            <a:r>
              <a:rPr lang="en-US" sz="2200" baseline="30000"/>
              <a:t>1</a:t>
            </a:r>
            <a:r>
              <a:rPr lang="en-US" sz="2200"/>
              <a:t> + p</a:t>
            </a:r>
            <a:r>
              <a:rPr lang="en-US" sz="2200" baseline="-25000"/>
              <a:t>0</a:t>
            </a:r>
            <a:r>
              <a:rPr lang="en-US" sz="2200"/>
              <a:t>)3</a:t>
            </a:r>
            <a:r>
              <a:rPr lang="en-US" sz="2200" baseline="30000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543800" cy="579438"/>
          </a:xfrm>
          <a:noFill/>
          <a:ln/>
        </p:spPr>
        <p:txBody>
          <a:bodyPr/>
          <a:lstStyle/>
          <a:p>
            <a:r>
              <a:rPr lang="en-US" sz="3500"/>
              <a:t>Examples (continued)</a:t>
            </a:r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410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Assume F(n) = n</a:t>
            </a:r>
            <a:r>
              <a:rPr lang="en-US" baseline="30000"/>
              <a:t>2</a:t>
            </a:r>
            <a:r>
              <a:rPr lang="en-US"/>
              <a:t>2</a:t>
            </a:r>
            <a:r>
              <a:rPr lang="en-US" baseline="30000"/>
              <a:t>n</a:t>
            </a:r>
          </a:p>
          <a:p>
            <a:pPr lvl="1">
              <a:lnSpc>
                <a:spcPct val="90000"/>
              </a:lnSpc>
            </a:pPr>
            <a:r>
              <a:rPr lang="en-US"/>
              <a:t>F(n) = Q(n)s</a:t>
            </a:r>
            <a:r>
              <a:rPr lang="en-US" baseline="30000"/>
              <a:t>n</a:t>
            </a:r>
            <a:r>
              <a:rPr lang="en-US"/>
              <a:t> = n</a:t>
            </a:r>
            <a:r>
              <a:rPr lang="en-US" baseline="30000"/>
              <a:t>2</a:t>
            </a:r>
            <a:r>
              <a:rPr lang="en-US"/>
              <a:t>2</a:t>
            </a:r>
            <a:r>
              <a:rPr lang="en-US" baseline="30000"/>
              <a:t>n</a:t>
            </a:r>
            <a:r>
              <a:rPr 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/>
              <a:t>degree t = 2, s = 2 is not a root</a:t>
            </a:r>
          </a:p>
          <a:p>
            <a:pPr lvl="1">
              <a:lnSpc>
                <a:spcPct val="90000"/>
              </a:lnSpc>
            </a:pPr>
            <a:r>
              <a:rPr lang="en-US"/>
              <a:t>Particular solution is of the form</a:t>
            </a:r>
            <a:br>
              <a:rPr lang="en-US"/>
            </a:br>
            <a:r>
              <a:rPr lang="en-US"/>
              <a:t>	 (p</a:t>
            </a:r>
            <a:r>
              <a:rPr lang="en-US" baseline="-25000"/>
              <a:t>t</a:t>
            </a:r>
            <a:r>
              <a:rPr lang="en-US"/>
              <a:t>n</a:t>
            </a:r>
            <a:r>
              <a:rPr lang="en-US" baseline="30000"/>
              <a:t>t</a:t>
            </a:r>
            <a:r>
              <a:rPr lang="en-US"/>
              <a:t> + p</a:t>
            </a:r>
            <a:r>
              <a:rPr lang="en-US" baseline="-25000"/>
              <a:t>t</a:t>
            </a:r>
            <a:r>
              <a:rPr lang="en-US"/>
              <a:t>n</a:t>
            </a:r>
            <a:r>
              <a:rPr lang="en-US" baseline="30000"/>
              <a:t>t-1</a:t>
            </a:r>
            <a:r>
              <a:rPr lang="en-US"/>
              <a:t> + ... + p</a:t>
            </a:r>
            <a:r>
              <a:rPr lang="en-US" baseline="-25000"/>
              <a:t>0</a:t>
            </a:r>
            <a:r>
              <a:rPr lang="en-US"/>
              <a:t>)s</a:t>
            </a:r>
            <a:r>
              <a:rPr lang="en-US" baseline="30000"/>
              <a:t>n</a:t>
            </a:r>
            <a:r>
              <a:rPr lang="en-US"/>
              <a:t/>
            </a:r>
            <a:br>
              <a:rPr lang="en-US"/>
            </a:br>
            <a:r>
              <a:rPr lang="en-US"/>
              <a:t>	 (p</a:t>
            </a:r>
            <a:r>
              <a:rPr lang="en-US" baseline="-25000"/>
              <a:t>2</a:t>
            </a:r>
            <a:r>
              <a:rPr lang="en-US"/>
              <a:t>n</a:t>
            </a:r>
            <a:r>
              <a:rPr lang="en-US" baseline="30000"/>
              <a:t>2</a:t>
            </a:r>
            <a:r>
              <a:rPr lang="en-US"/>
              <a:t> + p</a:t>
            </a:r>
            <a:r>
              <a:rPr lang="en-US" baseline="-25000"/>
              <a:t>1</a:t>
            </a:r>
            <a:r>
              <a:rPr lang="en-US"/>
              <a:t>n + p</a:t>
            </a:r>
            <a:r>
              <a:rPr lang="en-US" baseline="-25000"/>
              <a:t>0</a:t>
            </a:r>
            <a:r>
              <a:rPr lang="en-US"/>
              <a:t>)2</a:t>
            </a:r>
            <a:r>
              <a:rPr lang="en-US" baseline="30000"/>
              <a:t>n</a:t>
            </a:r>
          </a:p>
          <a:p>
            <a:pPr>
              <a:lnSpc>
                <a:spcPct val="90000"/>
              </a:lnSpc>
            </a:pPr>
            <a:r>
              <a:rPr lang="en-US"/>
              <a:t>Assume F(n) = n</a:t>
            </a:r>
            <a:r>
              <a:rPr lang="en-US" baseline="30000"/>
              <a:t>2</a:t>
            </a:r>
            <a:r>
              <a:rPr lang="en-US"/>
              <a:t>3</a:t>
            </a:r>
            <a:r>
              <a:rPr lang="en-US" baseline="30000"/>
              <a:t>n</a:t>
            </a:r>
          </a:p>
          <a:p>
            <a:pPr lvl="1">
              <a:lnSpc>
                <a:spcPct val="90000"/>
              </a:lnSpc>
            </a:pPr>
            <a:r>
              <a:rPr lang="en-US"/>
              <a:t>F(n) = Q(n)s</a:t>
            </a:r>
            <a:r>
              <a:rPr lang="en-US" baseline="30000"/>
              <a:t>n</a:t>
            </a:r>
            <a:r>
              <a:rPr lang="en-US"/>
              <a:t> = n</a:t>
            </a:r>
            <a:r>
              <a:rPr lang="en-US" baseline="30000"/>
              <a:t>2</a:t>
            </a:r>
            <a:r>
              <a:rPr lang="en-US"/>
              <a:t>3</a:t>
            </a:r>
            <a:r>
              <a:rPr lang="en-US" baseline="30000"/>
              <a:t>n</a:t>
            </a:r>
            <a:r>
              <a:rPr 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/>
              <a:t>degree t = 2, s = 3 is a root of multiplicity 2</a:t>
            </a:r>
          </a:p>
          <a:p>
            <a:pPr lvl="1">
              <a:lnSpc>
                <a:spcPct val="90000"/>
              </a:lnSpc>
            </a:pPr>
            <a:r>
              <a:rPr lang="en-US"/>
              <a:t>Particular solution is of the form</a:t>
            </a:r>
            <a:br>
              <a:rPr lang="en-US"/>
            </a:br>
            <a:r>
              <a:rPr lang="en-US"/>
              <a:t>	 n</a:t>
            </a:r>
            <a:r>
              <a:rPr lang="en-US" baseline="30000"/>
              <a:t>m</a:t>
            </a:r>
            <a:r>
              <a:rPr lang="en-US"/>
              <a:t>(p</a:t>
            </a:r>
            <a:r>
              <a:rPr lang="en-US" baseline="-25000"/>
              <a:t>t</a:t>
            </a:r>
            <a:r>
              <a:rPr lang="en-US"/>
              <a:t>n</a:t>
            </a:r>
            <a:r>
              <a:rPr lang="en-US" baseline="30000"/>
              <a:t>t</a:t>
            </a:r>
            <a:r>
              <a:rPr lang="en-US"/>
              <a:t> + p</a:t>
            </a:r>
            <a:r>
              <a:rPr lang="en-US" baseline="-25000"/>
              <a:t>t</a:t>
            </a:r>
            <a:r>
              <a:rPr lang="en-US"/>
              <a:t>n</a:t>
            </a:r>
            <a:r>
              <a:rPr lang="en-US" baseline="30000"/>
              <a:t>t-1</a:t>
            </a:r>
            <a:r>
              <a:rPr lang="en-US"/>
              <a:t> + ... + p</a:t>
            </a:r>
            <a:r>
              <a:rPr lang="en-US" baseline="-25000"/>
              <a:t>0</a:t>
            </a:r>
            <a:r>
              <a:rPr lang="en-US"/>
              <a:t>)s</a:t>
            </a:r>
            <a:r>
              <a:rPr lang="en-US" baseline="30000"/>
              <a:t>n</a:t>
            </a:r>
            <a:r>
              <a:rPr lang="en-US"/>
              <a:t/>
            </a:r>
            <a:br>
              <a:rPr lang="en-US"/>
            </a:br>
            <a:r>
              <a:rPr lang="en-US"/>
              <a:t>	 n</a:t>
            </a:r>
            <a:r>
              <a:rPr lang="en-US" baseline="30000"/>
              <a:t>2</a:t>
            </a:r>
            <a:r>
              <a:rPr lang="en-US"/>
              <a:t>(p</a:t>
            </a:r>
            <a:r>
              <a:rPr lang="en-US" baseline="-25000"/>
              <a:t>2</a:t>
            </a:r>
            <a:r>
              <a:rPr lang="en-US"/>
              <a:t>n</a:t>
            </a:r>
            <a:r>
              <a:rPr lang="en-US" baseline="30000"/>
              <a:t>2</a:t>
            </a:r>
            <a:r>
              <a:rPr lang="en-US"/>
              <a:t> + p</a:t>
            </a:r>
            <a:r>
              <a:rPr lang="en-US" baseline="-25000"/>
              <a:t>1</a:t>
            </a:r>
            <a:r>
              <a:rPr lang="en-US"/>
              <a:t>n + p</a:t>
            </a:r>
            <a:r>
              <a:rPr lang="en-US" baseline="-25000"/>
              <a:t>0</a:t>
            </a:r>
            <a:r>
              <a:rPr lang="en-US"/>
              <a:t>)3</a:t>
            </a:r>
            <a:r>
              <a:rPr lang="en-US" baseline="30000"/>
              <a:t>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of integers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411663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baseline="-25000" dirty="0">
                <a:cs typeface="Arial" charset="0"/>
              </a:rPr>
              <a:t>n</a:t>
            </a:r>
            <a:r>
              <a:rPr lang="en-US" dirty="0"/>
              <a:t> = 1 + 2 + ... + (n+1</a:t>
            </a:r>
            <a:r>
              <a:rPr lang="en-US" dirty="0" smtClean="0"/>
              <a:t>),       </a:t>
            </a:r>
            <a:r>
              <a:rPr lang="en-US" dirty="0" smtClean="0">
                <a:cs typeface="Arial" charset="0"/>
              </a:rPr>
              <a:t>a</a:t>
            </a:r>
            <a:r>
              <a:rPr lang="en-US" baseline="-25000" dirty="0" smtClean="0">
                <a:cs typeface="Arial" charset="0"/>
              </a:rPr>
              <a:t>0</a:t>
            </a:r>
            <a:r>
              <a:rPr lang="en-US" dirty="0" smtClean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= 1</a:t>
            </a:r>
            <a:endParaRPr lang="en-US" dirty="0"/>
          </a:p>
          <a:p>
            <a:r>
              <a:rPr lang="en-US" dirty="0"/>
              <a:t>Recurrence relation:</a:t>
            </a:r>
          </a:p>
          <a:p>
            <a:r>
              <a:rPr lang="en-US" dirty="0"/>
              <a:t>Associated homogeneous RR:</a:t>
            </a:r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The homogeneous RR’s characteristic equation is</a:t>
            </a:r>
          </a:p>
          <a:p>
            <a:r>
              <a:rPr lang="en-US" dirty="0">
                <a:cs typeface="Arial" charset="0"/>
              </a:rPr>
              <a:t>The solution is thus of the form</a:t>
            </a:r>
          </a:p>
          <a:p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a</a:t>
            </a:r>
            <a:r>
              <a:rPr lang="en-US" baseline="-25000" dirty="0">
                <a:cs typeface="Arial" charset="0"/>
              </a:rPr>
              <a:t>0</a:t>
            </a:r>
            <a:r>
              <a:rPr lang="en-US" dirty="0">
                <a:cs typeface="Arial" charset="0"/>
              </a:rPr>
              <a:t> = 1, so ..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4495800" y="1905000"/>
            <a:ext cx="312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a</a:t>
            </a:r>
            <a:r>
              <a:rPr lang="en-US" sz="3200" baseline="-25000"/>
              <a:t>n</a:t>
            </a:r>
            <a:r>
              <a:rPr lang="en-US" sz="3200"/>
              <a:t> = a</a:t>
            </a:r>
            <a:r>
              <a:rPr lang="en-US" sz="3200" baseline="-25000"/>
              <a:t>n-1</a:t>
            </a:r>
            <a:r>
              <a:rPr lang="en-US" sz="3200"/>
              <a:t> + (</a:t>
            </a:r>
            <a:r>
              <a:rPr lang="en-US" sz="3200">
                <a:solidFill>
                  <a:srgbClr val="0000FF"/>
                </a:solidFill>
              </a:rPr>
              <a:t>n+1)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6096000" y="25146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a</a:t>
            </a:r>
            <a:r>
              <a:rPr lang="en-US" sz="3200" baseline="-25000"/>
              <a:t>n</a:t>
            </a:r>
            <a:r>
              <a:rPr lang="en-US" sz="3200"/>
              <a:t> = a</a:t>
            </a:r>
            <a:r>
              <a:rPr lang="en-US" sz="3200" baseline="-25000"/>
              <a:t>n-1</a:t>
            </a:r>
            <a:endParaRPr lang="en-US" sz="3200"/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2895600" y="35814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r - 1 = 0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2590800" y="4648200"/>
            <a:ext cx="2514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a</a:t>
            </a:r>
            <a:r>
              <a:rPr lang="en-US" sz="3200" baseline="-25000"/>
              <a:t>n</a:t>
            </a:r>
            <a:r>
              <a:rPr lang="en-US" sz="3200"/>
              <a:t> = b</a:t>
            </a:r>
            <a:r>
              <a:rPr lang="en-US" sz="3200">
                <a:cs typeface="Arial" charset="0"/>
              </a:rPr>
              <a:t>·</a:t>
            </a:r>
            <a:r>
              <a:rPr lang="en-US" sz="3200"/>
              <a:t>1</a:t>
            </a:r>
            <a:r>
              <a:rPr lang="en-US" sz="3200" baseline="30000"/>
              <a:t>n</a:t>
            </a:r>
            <a:r>
              <a:rPr lang="en-US" sz="3200"/>
              <a:t> = b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2286000" y="5867400"/>
            <a:ext cx="533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nope, you can’t find b yet </a:t>
            </a:r>
            <a:r>
              <a:rPr lang="en-US" sz="3200">
                <a:sym typeface="Wingdings" pitchFamily="2" charset="2"/>
              </a:rPr>
              <a:t>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/>
      <p:bldP spid="95237" grpId="0"/>
      <p:bldP spid="95238" grpId="0"/>
      <p:bldP spid="95239" grpId="0"/>
      <p:bldP spid="952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Sum of integers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763000" cy="4411662"/>
          </a:xfrm>
          <a:noFill/>
          <a:ln/>
        </p:spPr>
        <p:txBody>
          <a:bodyPr/>
          <a:lstStyle/>
          <a:p>
            <a:r>
              <a:rPr lang="en-US" dirty="0"/>
              <a:t>a</a:t>
            </a:r>
            <a:r>
              <a:rPr lang="en-US" baseline="-25000" dirty="0"/>
              <a:t>n</a:t>
            </a:r>
            <a:r>
              <a:rPr lang="en-US" dirty="0"/>
              <a:t> = a</a:t>
            </a:r>
            <a:r>
              <a:rPr lang="en-US" baseline="-25000" dirty="0"/>
              <a:t>n-1</a:t>
            </a:r>
            <a:r>
              <a:rPr lang="en-US" dirty="0"/>
              <a:t> + (n + 1),      F(n) = (n + 1)</a:t>
            </a:r>
          </a:p>
          <a:p>
            <a:r>
              <a:rPr lang="en-US" dirty="0"/>
              <a:t>F(n) </a:t>
            </a:r>
            <a:r>
              <a:rPr lang="en-US" dirty="0" smtClean="0"/>
              <a:t>?=? </a:t>
            </a:r>
            <a:r>
              <a:rPr lang="en-US" dirty="0"/>
              <a:t>(</a:t>
            </a:r>
            <a:r>
              <a:rPr lang="en-US" dirty="0" err="1">
                <a:latin typeface="Symbol" pitchFamily="18" charset="2"/>
              </a:rPr>
              <a:t>b</a:t>
            </a:r>
            <a:r>
              <a:rPr lang="en-US" baseline="-25000" dirty="0" err="1"/>
              <a:t>t</a:t>
            </a:r>
            <a:r>
              <a:rPr lang="en-US" dirty="0" err="1"/>
              <a:t>n</a:t>
            </a:r>
            <a:r>
              <a:rPr lang="en-US" baseline="30000" dirty="0" err="1"/>
              <a:t>t</a:t>
            </a:r>
            <a:r>
              <a:rPr lang="en-US" dirty="0"/>
              <a:t> +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t-1</a:t>
            </a:r>
            <a:r>
              <a:rPr lang="en-US" dirty="0"/>
              <a:t>n</a:t>
            </a:r>
            <a:r>
              <a:rPr lang="en-US" baseline="30000" dirty="0"/>
              <a:t>t-1</a:t>
            </a:r>
            <a:r>
              <a:rPr lang="en-US" dirty="0"/>
              <a:t> + ... +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0</a:t>
            </a:r>
            <a:r>
              <a:rPr lang="en-US" dirty="0"/>
              <a:t>)</a:t>
            </a:r>
            <a:r>
              <a:rPr lang="en-US" dirty="0" err="1"/>
              <a:t>s</a:t>
            </a:r>
            <a:r>
              <a:rPr lang="en-US" baseline="30000" dirty="0" err="1"/>
              <a:t>n</a:t>
            </a:r>
            <a:r>
              <a:rPr lang="en-US" dirty="0"/>
              <a:t> </a:t>
            </a:r>
            <a:r>
              <a:rPr lang="en-US" sz="1600" dirty="0" smtClean="0"/>
              <a:t>(does it match this form?)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F(n) = (n + 1) = (n + 1)·1</a:t>
            </a:r>
            <a:r>
              <a:rPr lang="en-US" baseline="30000" dirty="0"/>
              <a:t>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thus: t = 1,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 </a:t>
            </a:r>
            <a:r>
              <a:rPr lang="en-US" dirty="0"/>
              <a:t>= 1,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0</a:t>
            </a:r>
            <a:r>
              <a:rPr lang="en-US" dirty="0"/>
              <a:t> = 1, s = 1</a:t>
            </a:r>
          </a:p>
          <a:p>
            <a:r>
              <a:rPr lang="en-US" dirty="0"/>
              <a:t>Recall that the homogeneous RR characteristic equation has root = 1 with multiplicity 1</a:t>
            </a:r>
          </a:p>
          <a:p>
            <a:pPr lvl="1"/>
            <a:r>
              <a:rPr lang="en-US" dirty="0"/>
              <a:t>s is thus a characteristic root with multiplicity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of integers continued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11663"/>
          </a:xfrm>
        </p:spPr>
        <p:txBody>
          <a:bodyPr/>
          <a:lstStyle/>
          <a:p>
            <a:r>
              <a:rPr lang="en-US"/>
              <a:t>A particular solution is of the form</a:t>
            </a:r>
          </a:p>
          <a:p>
            <a:pPr lvl="1"/>
            <a:r>
              <a:rPr lang="en-US"/>
              <a:t>n</a:t>
            </a:r>
            <a:r>
              <a:rPr lang="en-US" baseline="30000"/>
              <a:t>m</a:t>
            </a:r>
            <a:r>
              <a:rPr lang="en-US">
                <a:solidFill>
                  <a:srgbClr val="0000FF"/>
                </a:solidFill>
              </a:rPr>
              <a:t>(p</a:t>
            </a:r>
            <a:r>
              <a:rPr lang="en-US" baseline="-25000">
                <a:solidFill>
                  <a:srgbClr val="0000FF"/>
                </a:solidFill>
              </a:rPr>
              <a:t>t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 baseline="30000">
                <a:solidFill>
                  <a:srgbClr val="0000FF"/>
                </a:solidFill>
              </a:rPr>
              <a:t>t</a:t>
            </a:r>
            <a:r>
              <a:rPr lang="en-US">
                <a:solidFill>
                  <a:srgbClr val="0000FF"/>
                </a:solidFill>
              </a:rPr>
              <a:t> + p</a:t>
            </a:r>
            <a:r>
              <a:rPr lang="en-US" baseline="-25000">
                <a:solidFill>
                  <a:srgbClr val="0000FF"/>
                </a:solidFill>
              </a:rPr>
              <a:t>t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 baseline="30000">
                <a:solidFill>
                  <a:srgbClr val="0000FF"/>
                </a:solidFill>
              </a:rPr>
              <a:t>t-1</a:t>
            </a:r>
            <a:r>
              <a:rPr lang="en-US">
                <a:solidFill>
                  <a:srgbClr val="0000FF"/>
                </a:solidFill>
              </a:rPr>
              <a:t> + ... + p</a:t>
            </a:r>
            <a:r>
              <a:rPr lang="en-US" baseline="-25000">
                <a:solidFill>
                  <a:srgbClr val="0000FF"/>
                </a:solidFill>
              </a:rPr>
              <a:t>0</a:t>
            </a:r>
            <a:r>
              <a:rPr lang="en-US">
                <a:solidFill>
                  <a:srgbClr val="0000FF"/>
                </a:solidFill>
              </a:rPr>
              <a:t>)s</a:t>
            </a:r>
            <a:r>
              <a:rPr lang="en-US" baseline="30000">
                <a:solidFill>
                  <a:srgbClr val="0000FF"/>
                </a:solidFill>
              </a:rPr>
              <a:t>n</a:t>
            </a:r>
            <a:r>
              <a:rPr lang="en-US">
                <a:solidFill>
                  <a:srgbClr val="0000FF"/>
                </a:solidFill>
              </a:rPr>
              <a:t>       (recall F(n) = n+1)</a:t>
            </a:r>
          </a:p>
          <a:p>
            <a:r>
              <a:rPr lang="en-US"/>
              <a:t>a</a:t>
            </a:r>
            <a:r>
              <a:rPr lang="en-US" baseline="-25000"/>
              <a:t>n</a:t>
            </a:r>
            <a:r>
              <a:rPr lang="en-US"/>
              <a:t> = n</a:t>
            </a:r>
            <a:r>
              <a:rPr lang="en-US" baseline="30000"/>
              <a:t>1</a:t>
            </a:r>
            <a:r>
              <a:rPr lang="en-US"/>
              <a:t>(p</a:t>
            </a:r>
            <a:r>
              <a:rPr lang="en-US" baseline="-25000"/>
              <a:t>1</a:t>
            </a:r>
            <a:r>
              <a:rPr lang="en-US"/>
              <a:t>n + p</a:t>
            </a:r>
            <a:r>
              <a:rPr lang="en-US" baseline="-25000"/>
              <a:t>0</a:t>
            </a:r>
            <a:r>
              <a:rPr lang="en-US"/>
              <a:t>)1</a:t>
            </a:r>
            <a:r>
              <a:rPr lang="en-US" baseline="30000"/>
              <a:t>n</a:t>
            </a:r>
            <a:r>
              <a:rPr lang="en-US"/>
              <a:t> = 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 baseline="-25000">
                <a:solidFill>
                  <a:srgbClr val="008000"/>
                </a:solidFill>
              </a:rPr>
              <a:t>1</a:t>
            </a:r>
            <a:r>
              <a:rPr lang="en-US">
                <a:solidFill>
                  <a:srgbClr val="008000"/>
                </a:solidFill>
              </a:rPr>
              <a:t>n</a:t>
            </a:r>
            <a:r>
              <a:rPr lang="en-US" baseline="30000">
                <a:solidFill>
                  <a:srgbClr val="008000"/>
                </a:solidFill>
              </a:rPr>
              <a:t>2</a:t>
            </a:r>
            <a:r>
              <a:rPr lang="en-US">
                <a:solidFill>
                  <a:srgbClr val="008000"/>
                </a:solidFill>
              </a:rPr>
              <a:t> + p</a:t>
            </a:r>
            <a:r>
              <a:rPr lang="en-US" baseline="-25000">
                <a:solidFill>
                  <a:srgbClr val="008000"/>
                </a:solidFill>
              </a:rPr>
              <a:t>0</a:t>
            </a:r>
            <a:r>
              <a:rPr lang="en-US">
                <a:solidFill>
                  <a:srgbClr val="008000"/>
                </a:solidFill>
              </a:rPr>
              <a:t>n</a:t>
            </a:r>
          </a:p>
          <a:p>
            <a:r>
              <a:rPr lang="en-US"/>
              <a:t>a</a:t>
            </a:r>
            <a:r>
              <a:rPr lang="en-US" baseline="-25000"/>
              <a:t>n</a:t>
            </a:r>
            <a:r>
              <a:rPr lang="en-US"/>
              <a:t> = </a:t>
            </a:r>
            <a:r>
              <a:rPr lang="en-US">
                <a:solidFill>
                  <a:srgbClr val="663300"/>
                </a:solidFill>
              </a:rPr>
              <a:t>a</a:t>
            </a:r>
            <a:r>
              <a:rPr lang="en-US" baseline="-25000">
                <a:solidFill>
                  <a:srgbClr val="663300"/>
                </a:solidFill>
              </a:rPr>
              <a:t>n-1</a:t>
            </a:r>
            <a:r>
              <a:rPr lang="en-US">
                <a:solidFill>
                  <a:srgbClr val="663300"/>
                </a:solidFill>
              </a:rPr>
              <a:t> + n + 1</a:t>
            </a:r>
            <a:r>
              <a:rPr lang="en-US"/>
              <a:t> </a:t>
            </a:r>
            <a:endParaRPr lang="en-US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>
                <a:solidFill>
                  <a:srgbClr val="008000"/>
                </a:solidFill>
              </a:rPr>
              <a:t>   p</a:t>
            </a:r>
            <a:r>
              <a:rPr lang="en-US" baseline="-25000">
                <a:solidFill>
                  <a:srgbClr val="008000"/>
                </a:solidFill>
              </a:rPr>
              <a:t>1</a:t>
            </a:r>
            <a:r>
              <a:rPr lang="en-US">
                <a:solidFill>
                  <a:srgbClr val="008000"/>
                </a:solidFill>
              </a:rPr>
              <a:t>n</a:t>
            </a:r>
            <a:r>
              <a:rPr lang="en-US" baseline="30000">
                <a:solidFill>
                  <a:srgbClr val="008000"/>
                </a:solidFill>
              </a:rPr>
              <a:t>2</a:t>
            </a:r>
            <a:r>
              <a:rPr lang="en-US">
                <a:solidFill>
                  <a:srgbClr val="008000"/>
                </a:solidFill>
              </a:rPr>
              <a:t> + p</a:t>
            </a:r>
            <a:r>
              <a:rPr lang="en-US" baseline="-25000">
                <a:solidFill>
                  <a:srgbClr val="008000"/>
                </a:solidFill>
              </a:rPr>
              <a:t>0</a:t>
            </a:r>
            <a:r>
              <a:rPr lang="en-US">
                <a:solidFill>
                  <a:srgbClr val="008000"/>
                </a:solidFill>
              </a:rPr>
              <a:t>n</a:t>
            </a:r>
            <a:r>
              <a:rPr lang="en-US"/>
              <a:t> </a:t>
            </a:r>
            <a:br>
              <a:rPr lang="en-US"/>
            </a:br>
            <a:r>
              <a:rPr lang="en-US"/>
              <a:t>= </a:t>
            </a:r>
            <a:r>
              <a:rPr lang="en-US">
                <a:solidFill>
                  <a:srgbClr val="663300"/>
                </a:solidFill>
              </a:rPr>
              <a:t>a</a:t>
            </a:r>
            <a:r>
              <a:rPr lang="en-US" baseline="-25000">
                <a:solidFill>
                  <a:srgbClr val="663300"/>
                </a:solidFill>
              </a:rPr>
              <a:t>n-1</a:t>
            </a:r>
            <a:r>
              <a:rPr lang="en-US">
                <a:solidFill>
                  <a:srgbClr val="663300"/>
                </a:solidFill>
              </a:rPr>
              <a:t> + n + 1</a:t>
            </a:r>
            <a:r>
              <a:rPr lang="en-US"/>
              <a:t> </a:t>
            </a:r>
            <a:br>
              <a:rPr lang="en-US"/>
            </a:br>
            <a:r>
              <a:rPr lang="en-US"/>
              <a:t>= 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 baseline="-25000">
                <a:solidFill>
                  <a:srgbClr val="008000"/>
                </a:solidFill>
              </a:rPr>
              <a:t>1</a:t>
            </a:r>
            <a:r>
              <a:rPr lang="en-US">
                <a:solidFill>
                  <a:srgbClr val="008000"/>
                </a:solidFill>
              </a:rPr>
              <a:t>(n-1)</a:t>
            </a:r>
            <a:r>
              <a:rPr lang="en-US" baseline="30000">
                <a:solidFill>
                  <a:srgbClr val="008000"/>
                </a:solidFill>
              </a:rPr>
              <a:t>2</a:t>
            </a:r>
            <a:r>
              <a:rPr lang="en-US">
                <a:solidFill>
                  <a:srgbClr val="008000"/>
                </a:solidFill>
              </a:rPr>
              <a:t> + p</a:t>
            </a:r>
            <a:r>
              <a:rPr lang="en-US" baseline="-25000">
                <a:solidFill>
                  <a:srgbClr val="008000"/>
                </a:solidFill>
              </a:rPr>
              <a:t>0</a:t>
            </a:r>
            <a:r>
              <a:rPr lang="en-US">
                <a:solidFill>
                  <a:srgbClr val="008000"/>
                </a:solidFill>
              </a:rPr>
              <a:t>(n-1)</a:t>
            </a:r>
            <a:r>
              <a:rPr lang="en-US"/>
              <a:t> + </a:t>
            </a:r>
            <a:r>
              <a:rPr lang="en-US">
                <a:solidFill>
                  <a:srgbClr val="663300"/>
                </a:solidFill>
              </a:rPr>
              <a:t>n + 1</a:t>
            </a:r>
            <a:br>
              <a:rPr lang="en-US">
                <a:solidFill>
                  <a:srgbClr val="663300"/>
                </a:solidFill>
              </a:rPr>
            </a:br>
            <a:r>
              <a:rPr lang="en-US"/>
              <a:t>= p</a:t>
            </a:r>
            <a:r>
              <a:rPr lang="en-US" baseline="-25000"/>
              <a:t>1</a:t>
            </a:r>
            <a:r>
              <a:rPr lang="en-US"/>
              <a:t>(n</a:t>
            </a:r>
            <a:r>
              <a:rPr lang="en-US" baseline="30000"/>
              <a:t>2</a:t>
            </a:r>
            <a:r>
              <a:rPr lang="en-US"/>
              <a:t> – 2n + 1) + p</a:t>
            </a:r>
            <a:r>
              <a:rPr lang="en-US" baseline="-25000"/>
              <a:t>0</a:t>
            </a:r>
            <a:r>
              <a:rPr lang="en-US"/>
              <a:t>(n-1) + n + 1</a:t>
            </a:r>
            <a:br>
              <a:rPr lang="en-US"/>
            </a:br>
            <a:r>
              <a:rPr lang="en-US"/>
              <a:t>= p</a:t>
            </a:r>
            <a:r>
              <a:rPr lang="en-US" baseline="-25000"/>
              <a:t>1</a:t>
            </a:r>
            <a:r>
              <a:rPr lang="en-US"/>
              <a:t>n</a:t>
            </a:r>
            <a:r>
              <a:rPr lang="en-US" baseline="30000"/>
              <a:t>2</a:t>
            </a:r>
            <a:r>
              <a:rPr lang="en-US"/>
              <a:t> + (-2p</a:t>
            </a:r>
            <a:r>
              <a:rPr lang="en-US" baseline="-25000"/>
              <a:t>1</a:t>
            </a:r>
            <a:r>
              <a:rPr lang="en-US"/>
              <a:t> + p</a:t>
            </a:r>
            <a:r>
              <a:rPr lang="en-US" baseline="-25000"/>
              <a:t>0 </a:t>
            </a:r>
            <a:r>
              <a:rPr lang="en-US"/>
              <a:t>+ 1)n + (p</a:t>
            </a:r>
            <a:r>
              <a:rPr lang="en-US" baseline="-25000"/>
              <a:t>1</a:t>
            </a:r>
            <a:r>
              <a:rPr lang="en-US"/>
              <a:t>-p</a:t>
            </a:r>
            <a:r>
              <a:rPr lang="en-US" baseline="-25000"/>
              <a:t>0</a:t>
            </a:r>
            <a:r>
              <a:rPr lang="en-US"/>
              <a:t>) + 1</a:t>
            </a:r>
          </a:p>
          <a:p>
            <a:r>
              <a:rPr lang="en-US"/>
              <a:t>(-2p</a:t>
            </a:r>
            <a:r>
              <a:rPr lang="en-US" baseline="-25000"/>
              <a:t>1</a:t>
            </a:r>
            <a:r>
              <a:rPr lang="en-US"/>
              <a:t> + 1)n + (p</a:t>
            </a:r>
            <a:r>
              <a:rPr lang="en-US" baseline="-25000"/>
              <a:t>1</a:t>
            </a:r>
            <a:r>
              <a:rPr lang="en-US"/>
              <a:t>-p</a:t>
            </a:r>
            <a:r>
              <a:rPr lang="en-US" baseline="-25000"/>
              <a:t>0</a:t>
            </a:r>
            <a:r>
              <a:rPr lang="en-US"/>
              <a:t>) + 1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(-2p</a:t>
            </a:r>
            <a:r>
              <a:rPr lang="en-US" baseline="-25000" dirty="0"/>
              <a:t>1</a:t>
            </a:r>
            <a:r>
              <a:rPr lang="en-US" dirty="0"/>
              <a:t> + 1)n + (p</a:t>
            </a:r>
            <a:r>
              <a:rPr lang="en-US" baseline="-25000" dirty="0"/>
              <a:t>1 </a:t>
            </a:r>
            <a:r>
              <a:rPr lang="en-US" dirty="0"/>
              <a:t>- p</a:t>
            </a:r>
            <a:r>
              <a:rPr lang="en-US" baseline="-25000" dirty="0"/>
              <a:t>0</a:t>
            </a:r>
            <a:r>
              <a:rPr lang="en-US" dirty="0"/>
              <a:t>) + 1 = 0</a:t>
            </a:r>
          </a:p>
          <a:p>
            <a:r>
              <a:rPr lang="en-US" dirty="0"/>
              <a:t>For this to be true, -2p</a:t>
            </a:r>
            <a:r>
              <a:rPr lang="en-US" baseline="-25000" dirty="0"/>
              <a:t>1</a:t>
            </a:r>
            <a:r>
              <a:rPr lang="en-US" dirty="0"/>
              <a:t> + 1 = 0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⇔ p</a:t>
            </a:r>
            <a:r>
              <a:rPr lang="en-US" baseline="-25000" dirty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= 1/2</a:t>
            </a:r>
          </a:p>
          <a:p>
            <a:r>
              <a:rPr lang="en-US" dirty="0"/>
              <a:t>(-2/2 + 1)n + (p</a:t>
            </a:r>
            <a:r>
              <a:rPr lang="en-US" baseline="-25000" dirty="0"/>
              <a:t>1 </a:t>
            </a:r>
            <a:r>
              <a:rPr lang="en-US" dirty="0"/>
              <a:t>- p</a:t>
            </a:r>
            <a:r>
              <a:rPr lang="en-US" baseline="-25000" dirty="0"/>
              <a:t>0</a:t>
            </a:r>
            <a:r>
              <a:rPr lang="en-US" dirty="0"/>
              <a:t>) + 1 = </a:t>
            </a:r>
            <a:r>
              <a:rPr lang="en-US" dirty="0" smtClean="0"/>
              <a:t>0</a:t>
            </a:r>
          </a:p>
          <a:p>
            <a:r>
              <a:rPr lang="en-US" dirty="0" smtClean="0"/>
              <a:t>(0)n </a:t>
            </a:r>
            <a:r>
              <a:rPr lang="en-US" dirty="0"/>
              <a:t>+ (p</a:t>
            </a:r>
            <a:r>
              <a:rPr lang="en-US" baseline="-25000" dirty="0"/>
              <a:t>1 </a:t>
            </a:r>
            <a:r>
              <a:rPr lang="en-US" dirty="0"/>
              <a:t>- p</a:t>
            </a:r>
            <a:r>
              <a:rPr lang="en-US" baseline="-25000" dirty="0"/>
              <a:t>0</a:t>
            </a:r>
            <a:r>
              <a:rPr lang="en-US" dirty="0"/>
              <a:t>) + 1 = 0</a:t>
            </a:r>
          </a:p>
          <a:p>
            <a:r>
              <a:rPr lang="en-US" dirty="0"/>
              <a:t>(p</a:t>
            </a:r>
            <a:r>
              <a:rPr lang="en-US" baseline="-25000" dirty="0"/>
              <a:t>1 </a:t>
            </a:r>
            <a:r>
              <a:rPr lang="en-US" dirty="0"/>
              <a:t>- p</a:t>
            </a:r>
            <a:r>
              <a:rPr lang="en-US" baseline="-25000" dirty="0"/>
              <a:t>0</a:t>
            </a:r>
            <a:r>
              <a:rPr lang="en-US" dirty="0"/>
              <a:t>) + 1 = </a:t>
            </a:r>
            <a:r>
              <a:rPr lang="en-US" dirty="0" smtClean="0"/>
              <a:t>0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 p</a:t>
            </a:r>
            <a:r>
              <a:rPr lang="en-US" baseline="-25000" dirty="0">
                <a:ea typeface="Arial Unicode MS" pitchFamily="34" charset="-128"/>
                <a:cs typeface="Arial Unicode MS" pitchFamily="34" charset="-128"/>
              </a:rPr>
              <a:t>0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= p</a:t>
            </a:r>
            <a:r>
              <a:rPr lang="en-US" baseline="-25000" dirty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+ 1 =  3/2</a:t>
            </a:r>
          </a:p>
          <a:p>
            <a:endParaRPr lang="en-US" dirty="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Sum of integers 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of integers continued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Therefore the particular solution is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and all solutions are of the form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From the initial condition a</a:t>
            </a:r>
            <a:r>
              <a:rPr lang="en-US" baseline="-25000"/>
              <a:t>0</a:t>
            </a:r>
            <a:r>
              <a:rPr lang="en-US"/>
              <a:t>=1, we obtain</a:t>
            </a:r>
          </a:p>
          <a:p>
            <a:r>
              <a:rPr lang="en-US"/>
              <a:t>a</a:t>
            </a:r>
            <a:r>
              <a:rPr lang="en-US" baseline="-25000"/>
              <a:t>0</a:t>
            </a:r>
            <a:r>
              <a:rPr lang="en-US"/>
              <a:t> = 1 = 0</a:t>
            </a:r>
            <a:r>
              <a:rPr lang="en-US">
                <a:cs typeface="Arial" charset="0"/>
              </a:rPr>
              <a:t>·(0 + 3)/2 + b, so b=1</a:t>
            </a: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1514475" y="2244725"/>
          <a:ext cx="640556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4" name="Equation" r:id="rId4" imgW="2323800" imgH="393480" progId="Equation.3">
                  <p:embed/>
                </p:oleObj>
              </mc:Choice>
              <mc:Fallback>
                <p:oleObj name="Equation" r:id="rId4" imgW="232380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2244725"/>
                        <a:ext cx="6405563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838200" y="4038600"/>
          <a:ext cx="27432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5" name="Equation" r:id="rId6" imgW="1041120" imgH="393480" progId="Equation.3">
                  <p:embed/>
                </p:oleObj>
              </mc:Choice>
              <mc:Fallback>
                <p:oleObj name="Equation" r:id="rId6" imgW="104112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38600"/>
                        <a:ext cx="2743200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609600" y="2746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sz="3900" b="1">
                <a:solidFill>
                  <a:schemeClr val="tx2"/>
                </a:solidFill>
              </a:rPr>
              <a:t>Linear nonhomogeneous recurrence relations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609600" y="18716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3000"/>
              <a:t>Still constant coefficients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3000"/>
              <a:t>Non-homogeneous:</a:t>
            </a: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2600"/>
              <a:t>We now have one or more additional terms which depend on </a:t>
            </a:r>
            <a:r>
              <a:rPr lang="en-US" sz="2600" i="1"/>
              <a:t>n</a:t>
            </a:r>
            <a:r>
              <a:rPr lang="en-US" sz="2600"/>
              <a:t> but not on previous values of a</a:t>
            </a:r>
            <a:r>
              <a:rPr lang="en-US" sz="2600" baseline="-25000"/>
              <a:t>n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3000"/>
              <a:t>Examples:</a:t>
            </a: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2600"/>
              <a:t>a</a:t>
            </a:r>
            <a:r>
              <a:rPr lang="en-US" sz="2600" baseline="-25000"/>
              <a:t>n </a:t>
            </a:r>
            <a:r>
              <a:rPr lang="en-US" sz="2600"/>
              <a:t>= a</a:t>
            </a:r>
            <a:r>
              <a:rPr lang="en-US" sz="2600" baseline="-25000"/>
              <a:t>n-1 </a:t>
            </a:r>
            <a:r>
              <a:rPr lang="en-US" sz="2600">
                <a:solidFill>
                  <a:srgbClr val="FF3300"/>
                </a:solidFill>
              </a:rPr>
              <a:t>+ n</a:t>
            </a:r>
            <a:r>
              <a:rPr lang="en-US" sz="2600"/>
              <a:t>,    a</a:t>
            </a:r>
            <a:r>
              <a:rPr lang="en-US" sz="2600" baseline="-25000"/>
              <a:t>n </a:t>
            </a:r>
            <a:r>
              <a:rPr lang="en-US" sz="2600"/>
              <a:t>= a</a:t>
            </a:r>
            <a:r>
              <a:rPr lang="en-US" sz="2600" baseline="-25000"/>
              <a:t>n-2</a:t>
            </a:r>
            <a:r>
              <a:rPr lang="en-US" sz="2600"/>
              <a:t> + </a:t>
            </a:r>
            <a:r>
              <a:rPr lang="en-US" sz="2600">
                <a:solidFill>
                  <a:srgbClr val="FF3300"/>
                </a:solidFill>
              </a:rPr>
              <a:t>n</a:t>
            </a:r>
            <a:r>
              <a:rPr lang="en-US" sz="2600" baseline="30000">
                <a:solidFill>
                  <a:srgbClr val="FF3300"/>
                </a:solidFill>
              </a:rPr>
              <a:t>2</a:t>
            </a:r>
            <a:r>
              <a:rPr lang="en-US" sz="2600">
                <a:solidFill>
                  <a:srgbClr val="FF3300"/>
                </a:solidFill>
              </a:rPr>
              <a:t> + 1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3000"/>
              <a:t>General form:</a:t>
            </a: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2600"/>
              <a:t>a</a:t>
            </a:r>
            <a:r>
              <a:rPr lang="en-US" sz="2600" baseline="-25000"/>
              <a:t>n</a:t>
            </a:r>
            <a:r>
              <a:rPr lang="en-US" sz="2600"/>
              <a:t> = c</a:t>
            </a:r>
            <a:r>
              <a:rPr lang="en-US" sz="2600" baseline="-25000"/>
              <a:t>1</a:t>
            </a:r>
            <a:r>
              <a:rPr lang="en-US" sz="2600"/>
              <a:t>a</a:t>
            </a:r>
            <a:r>
              <a:rPr lang="en-US" sz="2600" baseline="-25000"/>
              <a:t>n-1</a:t>
            </a:r>
            <a:r>
              <a:rPr lang="en-US" sz="2600"/>
              <a:t> + c</a:t>
            </a:r>
            <a:r>
              <a:rPr lang="en-US" sz="2600" baseline="-25000"/>
              <a:t>2</a:t>
            </a:r>
            <a:r>
              <a:rPr lang="en-US" sz="2600"/>
              <a:t>a</a:t>
            </a:r>
            <a:r>
              <a:rPr lang="en-US" sz="2600" baseline="-25000"/>
              <a:t>n-2</a:t>
            </a:r>
            <a:r>
              <a:rPr lang="en-US" sz="2600"/>
              <a:t> + ... + c</a:t>
            </a:r>
            <a:r>
              <a:rPr lang="en-US" sz="2600" baseline="-25000"/>
              <a:t>k</a:t>
            </a:r>
            <a:r>
              <a:rPr lang="en-US" sz="2600"/>
              <a:t>a</a:t>
            </a:r>
            <a:r>
              <a:rPr lang="en-US" sz="2600" baseline="-25000"/>
              <a:t>n-k</a:t>
            </a:r>
            <a:r>
              <a:rPr lang="en-US" sz="2600"/>
              <a:t> + </a:t>
            </a:r>
            <a:r>
              <a:rPr lang="en-US" sz="2600">
                <a:solidFill>
                  <a:srgbClr val="FF3300"/>
                </a:solidFill>
              </a:rPr>
              <a:t>F(n)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0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0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Associated homogeneous recurrence relation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ignore F(n) in the previous form, we obtain the </a:t>
            </a:r>
            <a:r>
              <a:rPr lang="en-US" i="1" dirty="0"/>
              <a:t>homogeneous</a:t>
            </a:r>
            <a:r>
              <a:rPr lang="en-US" dirty="0"/>
              <a:t> recurrence relation associated with the non-homogeneous one we are trying to solve</a:t>
            </a:r>
          </a:p>
          <a:p>
            <a:r>
              <a:rPr lang="en-US" b="1" dirty="0"/>
              <a:t>Theorem 5</a:t>
            </a:r>
            <a:r>
              <a:rPr lang="en-US" dirty="0"/>
              <a:t>: If {</a:t>
            </a:r>
            <a:r>
              <a:rPr lang="en-US" dirty="0" smtClean="0"/>
              <a:t>a</a:t>
            </a:r>
            <a:r>
              <a:rPr lang="en-US" baseline="-25000" dirty="0" smtClean="0"/>
              <a:t>n</a:t>
            </a:r>
            <a:r>
              <a:rPr lang="en-US" dirty="0" smtClean="0"/>
              <a:t>} </a:t>
            </a:r>
            <a:r>
              <a:rPr lang="en-US" dirty="0"/>
              <a:t>is a </a:t>
            </a:r>
            <a:r>
              <a:rPr lang="en-US" dirty="0" smtClean="0"/>
              <a:t>solution </a:t>
            </a:r>
            <a:r>
              <a:rPr lang="en-US" dirty="0"/>
              <a:t>for a nonhomogeneous recurrence relation, then all solutions </a:t>
            </a:r>
            <a:r>
              <a:rPr lang="en-US" dirty="0" smtClean="0"/>
              <a:t>are </a:t>
            </a:r>
            <a:r>
              <a:rPr lang="en-US" dirty="0"/>
              <a:t>of the form {</a:t>
            </a:r>
            <a:r>
              <a:rPr lang="en-US" dirty="0" smtClean="0"/>
              <a:t>a</a:t>
            </a:r>
            <a:r>
              <a:rPr lang="en-US" baseline="-25000" dirty="0" smtClean="0"/>
              <a:t>n</a:t>
            </a:r>
            <a:r>
              <a:rPr lang="en-US" dirty="0" smtClean="0"/>
              <a:t>}+{</a:t>
            </a:r>
            <a:r>
              <a:rPr lang="en-US" dirty="0"/>
              <a:t>a</a:t>
            </a:r>
            <a:r>
              <a:rPr lang="en-US" baseline="-25000" dirty="0"/>
              <a:t>n</a:t>
            </a:r>
            <a:r>
              <a:rPr lang="en-US" baseline="30000" dirty="0"/>
              <a:t>(h)</a:t>
            </a:r>
            <a:r>
              <a:rPr lang="en-US" dirty="0"/>
              <a:t>}, where {a</a:t>
            </a:r>
            <a:r>
              <a:rPr lang="en-US" baseline="-25000" dirty="0"/>
              <a:t>n</a:t>
            </a:r>
            <a:r>
              <a:rPr lang="en-US" baseline="30000" dirty="0"/>
              <a:t>(h)</a:t>
            </a:r>
            <a:r>
              <a:rPr lang="en-US" dirty="0"/>
              <a:t>} is a solution of the </a:t>
            </a:r>
            <a:r>
              <a:rPr lang="en-US" dirty="0" smtClean="0"/>
              <a:t>homogeneous </a:t>
            </a:r>
            <a:r>
              <a:rPr lang="en-US" dirty="0"/>
              <a:t>recurrence </a:t>
            </a:r>
            <a:r>
              <a:rPr lang="en-US" dirty="0" smtClean="0"/>
              <a:t>relation obtained from the original relation.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81000"/>
            <a:ext cx="7543800" cy="1295400"/>
          </a:xfrm>
        </p:spPr>
        <p:txBody>
          <a:bodyPr/>
          <a:lstStyle/>
          <a:p>
            <a:r>
              <a:rPr lang="en-US"/>
              <a:t>Proving Theorem 5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6962"/>
            <a:ext cx="8458200" cy="4525963"/>
          </a:xfrm>
        </p:spPr>
        <p:txBody>
          <a:bodyPr/>
          <a:lstStyle/>
          <a:p>
            <a:r>
              <a:rPr lang="en-US" sz="2600" dirty="0"/>
              <a:t>Suppose {</a:t>
            </a:r>
            <a:r>
              <a:rPr lang="en-US" sz="2600" dirty="0" smtClean="0"/>
              <a:t>a</a:t>
            </a:r>
            <a:r>
              <a:rPr lang="en-US" sz="2600" baseline="-25000" dirty="0" smtClean="0"/>
              <a:t>n</a:t>
            </a:r>
            <a:r>
              <a:rPr lang="en-US" sz="2600" dirty="0" smtClean="0"/>
              <a:t>} </a:t>
            </a:r>
            <a:r>
              <a:rPr lang="en-US" sz="2600" dirty="0"/>
              <a:t>is </a:t>
            </a:r>
            <a:r>
              <a:rPr lang="en-US" sz="2600" dirty="0" smtClean="0"/>
              <a:t>a </a:t>
            </a:r>
            <a:r>
              <a:rPr lang="en-US" sz="2600" dirty="0"/>
              <a:t>solution and </a:t>
            </a:r>
            <a:r>
              <a:rPr lang="en-US" sz="2600" dirty="0" smtClean="0"/>
              <a:t>{</a:t>
            </a:r>
            <a:r>
              <a:rPr lang="en-US" sz="2600" dirty="0" err="1" smtClean="0"/>
              <a:t>a’</a:t>
            </a:r>
            <a:r>
              <a:rPr lang="en-US" sz="2600" baseline="-25000" dirty="0" err="1" smtClean="0"/>
              <a:t>n</a:t>
            </a:r>
            <a:r>
              <a:rPr lang="en-US" sz="2600" dirty="0" smtClean="0"/>
              <a:t>} </a:t>
            </a:r>
            <a:r>
              <a:rPr lang="en-US" sz="2600" dirty="0"/>
              <a:t>is another solution</a:t>
            </a:r>
          </a:p>
          <a:p>
            <a:pPr marL="0" indent="0" algn="ctr">
              <a:buNone/>
            </a:pPr>
            <a:r>
              <a:rPr lang="en-US" sz="2400" dirty="0" smtClean="0"/>
              <a:t>a</a:t>
            </a:r>
            <a:r>
              <a:rPr lang="en-US" sz="2400" baseline="-25000" dirty="0" smtClean="0"/>
              <a:t>n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    =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n-1</a:t>
            </a:r>
            <a:r>
              <a:rPr lang="en-US" sz="2400" baseline="30000" dirty="0"/>
              <a:t> </a:t>
            </a:r>
            <a:r>
              <a:rPr lang="en-US" sz="2400" dirty="0" smtClean="0"/>
              <a:t>  </a:t>
            </a:r>
            <a:r>
              <a:rPr lang="en-US" sz="2400" baseline="30000" dirty="0" smtClean="0"/>
              <a:t> </a:t>
            </a:r>
            <a:r>
              <a:rPr lang="en-US" sz="2400" dirty="0"/>
              <a:t>+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n-2</a:t>
            </a:r>
            <a:r>
              <a:rPr lang="en-US" sz="2400" baseline="30000" dirty="0"/>
              <a:t> </a:t>
            </a:r>
            <a:r>
              <a:rPr lang="en-US" sz="2400" dirty="0" smtClean="0"/>
              <a:t>  </a:t>
            </a:r>
            <a:r>
              <a:rPr lang="en-US" sz="2400" baseline="30000" dirty="0" smtClean="0"/>
              <a:t> </a:t>
            </a:r>
            <a:r>
              <a:rPr lang="en-US" sz="2400" dirty="0"/>
              <a:t>+ ... +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k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n</a:t>
            </a:r>
            <a:r>
              <a:rPr lang="en-US" sz="2400" baseline="-25000" dirty="0" smtClean="0"/>
              <a:t>-k</a:t>
            </a:r>
            <a:r>
              <a:rPr lang="en-US" sz="2400" baseline="300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+ F(n)</a:t>
            </a:r>
          </a:p>
          <a:p>
            <a:pPr marL="0" indent="0" algn="ctr">
              <a:buNone/>
            </a:pPr>
            <a:r>
              <a:rPr lang="en-US" sz="2400" dirty="0" err="1" smtClean="0"/>
              <a:t>a’</a:t>
            </a:r>
            <a:r>
              <a:rPr lang="en-US" sz="2400" baseline="-25000" dirty="0" err="1" smtClean="0"/>
              <a:t>n</a:t>
            </a:r>
            <a:r>
              <a:rPr lang="en-US" sz="2400" dirty="0"/>
              <a:t> </a:t>
            </a:r>
            <a:r>
              <a:rPr lang="en-US" sz="2400" dirty="0" smtClean="0"/>
              <a:t>   = c</a:t>
            </a:r>
            <a:r>
              <a:rPr lang="en-US" sz="2400" baseline="-25000" dirty="0" smtClean="0"/>
              <a:t>1</a:t>
            </a:r>
            <a:r>
              <a:rPr lang="en-US" sz="2400" dirty="0"/>
              <a:t>a</a:t>
            </a:r>
            <a:r>
              <a:rPr lang="en-US" sz="2400" dirty="0" smtClean="0"/>
              <a:t>’</a:t>
            </a:r>
            <a:r>
              <a:rPr lang="en-US" sz="2400" baseline="-25000" dirty="0" smtClean="0"/>
              <a:t>n-1</a:t>
            </a:r>
            <a:r>
              <a:rPr lang="en-US" sz="2400" dirty="0" smtClean="0"/>
              <a:t>  +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a’</a:t>
            </a:r>
            <a:r>
              <a:rPr lang="en-US" sz="2400" baseline="-25000" dirty="0" smtClean="0"/>
              <a:t>n-2</a:t>
            </a:r>
            <a:r>
              <a:rPr lang="en-US" sz="2400" dirty="0" smtClean="0"/>
              <a:t>   + </a:t>
            </a:r>
            <a:r>
              <a:rPr lang="en-US" sz="2400" dirty="0"/>
              <a:t>... +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k</a:t>
            </a:r>
            <a:r>
              <a:rPr lang="en-US" sz="2400" dirty="0" err="1" smtClean="0"/>
              <a:t>a’</a:t>
            </a:r>
            <a:r>
              <a:rPr lang="en-US" sz="2400" baseline="-25000" dirty="0" err="1" smtClean="0"/>
              <a:t>n</a:t>
            </a:r>
            <a:r>
              <a:rPr lang="en-US" sz="2400" baseline="-25000" dirty="0" smtClean="0"/>
              <a:t>-k</a:t>
            </a:r>
            <a:r>
              <a:rPr lang="en-US" sz="2400" dirty="0" smtClean="0"/>
              <a:t> </a:t>
            </a:r>
            <a:r>
              <a:rPr lang="en-US" sz="2400" dirty="0"/>
              <a:t>+ F(n)</a:t>
            </a:r>
          </a:p>
          <a:p>
            <a:r>
              <a:rPr lang="en-US" sz="2600" dirty="0"/>
              <a:t>By subtracting the first equation from the second,</a:t>
            </a:r>
          </a:p>
          <a:p>
            <a:pPr marL="0" indent="0" algn="ctr">
              <a:buNone/>
            </a:pPr>
            <a:r>
              <a:rPr lang="en-US" sz="2400" dirty="0" err="1" smtClean="0"/>
              <a:t>a'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(a’</a:t>
            </a:r>
            <a:r>
              <a:rPr lang="en-US" sz="2400" baseline="-25000" dirty="0" smtClean="0"/>
              <a:t>n-1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n-1</a:t>
            </a:r>
            <a:r>
              <a:rPr lang="en-US" sz="2400" dirty="0" smtClean="0"/>
              <a:t>) </a:t>
            </a:r>
            <a:r>
              <a:rPr lang="en-US" sz="2400" dirty="0"/>
              <a:t>+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(a’</a:t>
            </a:r>
            <a:r>
              <a:rPr lang="en-US" sz="2400" baseline="-25000" dirty="0" smtClean="0"/>
              <a:t>n-2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n-2</a:t>
            </a:r>
            <a:r>
              <a:rPr lang="en-US" sz="2400" dirty="0" smtClean="0"/>
              <a:t>) </a:t>
            </a:r>
            <a:r>
              <a:rPr lang="en-US" sz="2400" dirty="0"/>
              <a:t>+ ... +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(</a:t>
            </a:r>
            <a:r>
              <a:rPr lang="en-US" sz="2400" dirty="0" err="1" smtClean="0"/>
              <a:t>a’</a:t>
            </a:r>
            <a:r>
              <a:rPr lang="en-US" sz="2400" baseline="-25000" dirty="0" err="1" smtClean="0"/>
              <a:t>n</a:t>
            </a:r>
            <a:r>
              <a:rPr lang="en-US" sz="2400" baseline="-25000" dirty="0" smtClean="0"/>
              <a:t>-k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n-k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600" dirty="0" smtClean="0"/>
              <a:t>Let a</a:t>
            </a:r>
            <a:r>
              <a:rPr lang="en-US" sz="2600" baseline="30000" dirty="0" smtClean="0"/>
              <a:t>(h)</a:t>
            </a:r>
            <a:r>
              <a:rPr lang="en-US" sz="2600" baseline="-25000" dirty="0"/>
              <a:t> n</a:t>
            </a:r>
            <a:r>
              <a:rPr lang="en-US" sz="2600" dirty="0" smtClean="0"/>
              <a:t> = </a:t>
            </a:r>
            <a:r>
              <a:rPr lang="en-US" sz="2600" dirty="0" err="1" smtClean="0"/>
              <a:t>a’</a:t>
            </a:r>
            <a:r>
              <a:rPr lang="en-US" sz="2600" baseline="-25000" dirty="0" err="1" smtClean="0"/>
              <a:t>n</a:t>
            </a:r>
            <a:r>
              <a:rPr lang="en-US" sz="2600" dirty="0" smtClean="0"/>
              <a:t> </a:t>
            </a:r>
            <a:r>
              <a:rPr lang="en-US" sz="2600" dirty="0"/>
              <a:t>– </a:t>
            </a:r>
            <a:r>
              <a:rPr lang="en-US" sz="2600" dirty="0" smtClean="0"/>
              <a:t>a</a:t>
            </a:r>
            <a:r>
              <a:rPr lang="en-US" sz="2600" baseline="-25000" dirty="0" smtClean="0"/>
              <a:t>n</a:t>
            </a:r>
            <a:r>
              <a:rPr lang="en-US" sz="2600" dirty="0" smtClean="0"/>
              <a:t>. Thus, </a:t>
            </a:r>
          </a:p>
          <a:p>
            <a:pPr marL="0" indent="0" algn="ctr">
              <a:buNone/>
            </a:pPr>
            <a:r>
              <a:rPr lang="en-US" sz="2400" dirty="0" smtClean="0"/>
              <a:t>a</a:t>
            </a:r>
            <a:r>
              <a:rPr lang="en-US" sz="2400" baseline="30000" dirty="0"/>
              <a:t>(h)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   </a:t>
            </a:r>
            <a:r>
              <a:rPr lang="en-US" sz="2400" dirty="0"/>
              <a:t>=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a</a:t>
            </a:r>
            <a:r>
              <a:rPr lang="en-US" sz="2400" baseline="30000" dirty="0"/>
              <a:t>(h)</a:t>
            </a:r>
            <a:r>
              <a:rPr lang="en-US" sz="2400" baseline="-25000" dirty="0" smtClean="0"/>
              <a:t>n-1</a:t>
            </a:r>
            <a:r>
              <a:rPr lang="en-US" sz="2400" dirty="0" smtClean="0"/>
              <a:t>  </a:t>
            </a:r>
            <a:r>
              <a:rPr lang="en-US" sz="2400" dirty="0"/>
              <a:t>+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a</a:t>
            </a:r>
            <a:r>
              <a:rPr lang="en-US" sz="2400" baseline="30000" dirty="0"/>
              <a:t>(h)</a:t>
            </a:r>
            <a:r>
              <a:rPr lang="en-US" sz="2400" baseline="-25000" dirty="0" smtClean="0"/>
              <a:t>n-2</a:t>
            </a:r>
            <a:r>
              <a:rPr lang="en-US" sz="2400" dirty="0" smtClean="0"/>
              <a:t>   </a:t>
            </a:r>
            <a:r>
              <a:rPr lang="en-US" sz="2400" dirty="0"/>
              <a:t>+ ... +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k</a:t>
            </a:r>
            <a:r>
              <a:rPr lang="en-US" sz="2400" dirty="0" err="1" smtClean="0"/>
              <a:t>a</a:t>
            </a:r>
            <a:r>
              <a:rPr lang="en-US" sz="2400" baseline="30000" dirty="0" smtClean="0"/>
              <a:t>(h)</a:t>
            </a:r>
            <a:r>
              <a:rPr lang="en-US" sz="2400" baseline="-25000" dirty="0" smtClean="0"/>
              <a:t>n-k</a:t>
            </a:r>
            <a:endParaRPr lang="en-US" sz="2400" dirty="0"/>
          </a:p>
          <a:p>
            <a:r>
              <a:rPr lang="en-US" sz="2600" dirty="0" smtClean="0"/>
              <a:t>Obviously, {a</a:t>
            </a:r>
            <a:r>
              <a:rPr lang="en-US" sz="2600" baseline="30000" dirty="0" smtClean="0"/>
              <a:t>(h</a:t>
            </a:r>
            <a:r>
              <a:rPr lang="en-US" sz="2600" baseline="30000" dirty="0"/>
              <a:t>)</a:t>
            </a:r>
            <a:r>
              <a:rPr lang="en-US" sz="2600" dirty="0" smtClean="0"/>
              <a:t>} is </a:t>
            </a:r>
            <a:r>
              <a:rPr lang="en-US" sz="2600" dirty="0"/>
              <a:t>a solution of the associated homogeneous recurrence </a:t>
            </a:r>
            <a:r>
              <a:rPr lang="en-US" sz="2600" dirty="0" smtClean="0"/>
              <a:t>relation</a:t>
            </a:r>
          </a:p>
          <a:p>
            <a:r>
              <a:rPr lang="en-US" sz="2600" dirty="0" smtClean="0"/>
              <a:t>Note that </a:t>
            </a:r>
            <a:r>
              <a:rPr lang="en-US" sz="2600" dirty="0" err="1" smtClean="0"/>
              <a:t>a’</a:t>
            </a:r>
            <a:r>
              <a:rPr lang="en-US" sz="2600" baseline="-25000" dirty="0" err="1" smtClean="0"/>
              <a:t>n</a:t>
            </a:r>
            <a:r>
              <a:rPr lang="en-US" sz="2600" dirty="0" smtClean="0"/>
              <a:t> = a</a:t>
            </a:r>
            <a:r>
              <a:rPr lang="en-US" sz="2600" baseline="-25000" dirty="0" smtClean="0"/>
              <a:t>n</a:t>
            </a:r>
            <a:r>
              <a:rPr lang="en-US" sz="2600" dirty="0" smtClean="0"/>
              <a:t> + a</a:t>
            </a:r>
            <a:r>
              <a:rPr lang="en-US" sz="2600" baseline="30000" dirty="0" smtClean="0"/>
              <a:t>(h</a:t>
            </a:r>
            <a:r>
              <a:rPr lang="en-US" sz="2600" baseline="30000" dirty="0"/>
              <a:t>)</a:t>
            </a:r>
            <a:r>
              <a:rPr lang="en-US" sz="2600" baseline="-25000" dirty="0"/>
              <a:t> n</a:t>
            </a:r>
            <a:r>
              <a:rPr lang="en-US" sz="2600" dirty="0"/>
              <a:t> </a:t>
            </a:r>
            <a:endParaRPr lang="en-US" sz="2600" dirty="0" smtClean="0"/>
          </a:p>
          <a:p>
            <a:r>
              <a:rPr lang="en-US" sz="2600" dirty="0" smtClean="0"/>
              <a:t>Thus, </a:t>
            </a:r>
            <a:r>
              <a:rPr lang="en-US" sz="2600" b="1" i="1" dirty="0" smtClean="0"/>
              <a:t>any</a:t>
            </a:r>
            <a:r>
              <a:rPr lang="en-US" sz="2600" b="1" dirty="0" smtClean="0"/>
              <a:t> </a:t>
            </a:r>
            <a:r>
              <a:rPr lang="en-US" sz="2600" dirty="0" smtClean="0"/>
              <a:t>solution a’</a:t>
            </a:r>
            <a:r>
              <a:rPr lang="en-US" sz="2600" baseline="-25000" dirty="0"/>
              <a:t> n</a:t>
            </a:r>
            <a:r>
              <a:rPr lang="en-US" sz="2600" dirty="0" smtClean="0"/>
              <a:t> can be written as the sum of </a:t>
            </a:r>
            <a:r>
              <a:rPr lang="en-US" sz="2600" b="1" i="1" dirty="0" smtClean="0"/>
              <a:t>a given</a:t>
            </a:r>
            <a:r>
              <a:rPr lang="en-US" sz="2600" dirty="0" smtClean="0"/>
              <a:t> solution plus a homogeneous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solutions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Finding a particular solution is the tricky part</a:t>
            </a:r>
          </a:p>
          <a:p>
            <a:r>
              <a:rPr lang="en-US"/>
              <a:t>There are general solutions for certain classes of functions F(n) but not for every possible F(n)</a:t>
            </a:r>
          </a:p>
          <a:p>
            <a:r>
              <a:rPr lang="en-US"/>
              <a:t>Sometimes, we have to guess on possible forms based on F(n)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baseline="-25000" dirty="0"/>
              <a:t>n</a:t>
            </a:r>
            <a:r>
              <a:rPr lang="en-US" dirty="0"/>
              <a:t> = 2a</a:t>
            </a:r>
            <a:r>
              <a:rPr lang="en-US" baseline="-25000" dirty="0"/>
              <a:t>n-1</a:t>
            </a:r>
            <a:r>
              <a:rPr lang="en-US" dirty="0"/>
              <a:t> + 2n, a</a:t>
            </a:r>
            <a:r>
              <a:rPr lang="en-US" baseline="-25000" dirty="0"/>
              <a:t>1</a:t>
            </a:r>
            <a:r>
              <a:rPr lang="en-US" dirty="0"/>
              <a:t> = 6</a:t>
            </a:r>
          </a:p>
          <a:p>
            <a:r>
              <a:rPr lang="en-US" dirty="0"/>
              <a:t>The homogeneous solution is</a:t>
            </a:r>
          </a:p>
          <a:p>
            <a:pPr lvl="1"/>
            <a:r>
              <a:rPr lang="en-US" dirty="0"/>
              <a:t>a</a:t>
            </a:r>
            <a:r>
              <a:rPr lang="en-US" baseline="-25000" dirty="0"/>
              <a:t>n</a:t>
            </a:r>
            <a:r>
              <a:rPr lang="en-US" baseline="30000" dirty="0"/>
              <a:t>(h)</a:t>
            </a:r>
            <a:r>
              <a:rPr lang="en-US" dirty="0"/>
              <a:t> = </a:t>
            </a:r>
            <a:r>
              <a:rPr lang="en-US" dirty="0">
                <a:solidFill>
                  <a:srgbClr val="663300"/>
                </a:solidFill>
              </a:rPr>
              <a:t>b2</a:t>
            </a:r>
            <a:r>
              <a:rPr lang="en-US" baseline="30000" dirty="0">
                <a:solidFill>
                  <a:srgbClr val="663300"/>
                </a:solidFill>
              </a:rPr>
              <a:t>n</a:t>
            </a:r>
            <a:r>
              <a:rPr lang="en-US" dirty="0"/>
              <a:t> where b is some constant</a:t>
            </a:r>
          </a:p>
          <a:p>
            <a:r>
              <a:rPr lang="en-US" dirty="0"/>
              <a:t>For a particular solution, guess</a:t>
            </a:r>
          </a:p>
          <a:p>
            <a:r>
              <a:rPr lang="en-US" dirty="0"/>
              <a:t>a</a:t>
            </a:r>
            <a:r>
              <a:rPr lang="en-US" baseline="-25000" dirty="0"/>
              <a:t>n</a:t>
            </a:r>
            <a:r>
              <a:rPr lang="en-US" baseline="30000" dirty="0"/>
              <a:t>(p)</a:t>
            </a:r>
            <a:r>
              <a:rPr lang="en-US" dirty="0"/>
              <a:t> = </a:t>
            </a:r>
            <a:r>
              <a:rPr lang="en-US" dirty="0" err="1">
                <a:solidFill>
                  <a:srgbClr val="008000"/>
                </a:solidFill>
              </a:rPr>
              <a:t>cn</a:t>
            </a:r>
            <a:r>
              <a:rPr lang="en-US" dirty="0">
                <a:solidFill>
                  <a:srgbClr val="008000"/>
                </a:solidFill>
              </a:rPr>
              <a:t> + d</a:t>
            </a:r>
            <a:r>
              <a:rPr lang="en-US" dirty="0"/>
              <a:t> = 2a</a:t>
            </a:r>
            <a:r>
              <a:rPr lang="en-US" baseline="-25000" dirty="0"/>
              <a:t>n-1</a:t>
            </a:r>
            <a:r>
              <a:rPr lang="en-US" baseline="30000" dirty="0"/>
              <a:t>(p)</a:t>
            </a:r>
            <a:r>
              <a:rPr lang="en-US" dirty="0"/>
              <a:t> + 2n =                   2(</a:t>
            </a:r>
            <a:r>
              <a:rPr lang="en-US" dirty="0">
                <a:solidFill>
                  <a:srgbClr val="008000"/>
                </a:solidFill>
              </a:rPr>
              <a:t>c(n-1) + d</a:t>
            </a:r>
            <a:r>
              <a:rPr lang="en-US" dirty="0"/>
              <a:t>) + 2n = (2c + 2)n – 2c + 2d</a:t>
            </a:r>
          </a:p>
          <a:p>
            <a:r>
              <a:rPr lang="en-US" dirty="0"/>
              <a:t>0 = (c + 2)n + (d – 2c</a:t>
            </a:r>
            <a:r>
              <a:rPr lang="en-US" dirty="0" smtClean="0"/>
              <a:t>) </a:t>
            </a:r>
            <a:r>
              <a:rPr lang="en-US" sz="2000" dirty="0" smtClean="0"/>
              <a:t>(can we make it = 0 for all n????)</a:t>
            </a:r>
            <a:endParaRPr lang="en-US" dirty="0"/>
          </a:p>
          <a:p>
            <a:r>
              <a:rPr lang="en-US" dirty="0"/>
              <a:t>c + 2 = 0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⇔ c = -2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 – 2c = 0 ⇔ d + 4 = 0 ⇔ d = -4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6400800" y="3124200"/>
            <a:ext cx="2514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a</a:t>
            </a:r>
            <a:r>
              <a:rPr lang="en-US" sz="3200" baseline="-25000"/>
              <a:t>n</a:t>
            </a:r>
            <a:r>
              <a:rPr lang="en-US" sz="3200" baseline="30000"/>
              <a:t>(p)</a:t>
            </a:r>
            <a:r>
              <a:rPr lang="en-US" sz="3200"/>
              <a:t> = </a:t>
            </a:r>
            <a:r>
              <a:rPr lang="en-US" sz="3200">
                <a:solidFill>
                  <a:srgbClr val="008000"/>
                </a:solidFill>
              </a:rPr>
              <a:t>cn + 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continued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determined that </a:t>
            </a:r>
            <a:r>
              <a:rPr lang="en-US" i="1" u="sng"/>
              <a:t>any</a:t>
            </a:r>
            <a:r>
              <a:rPr lang="en-US"/>
              <a:t> solution is of the form</a:t>
            </a:r>
            <a:br>
              <a:rPr lang="en-US"/>
            </a:br>
            <a:r>
              <a:rPr lang="en-US"/>
              <a:t>		a</a:t>
            </a:r>
            <a:r>
              <a:rPr lang="en-US" baseline="-25000"/>
              <a:t>n</a:t>
            </a:r>
            <a:r>
              <a:rPr lang="en-US"/>
              <a:t> = – 2n – 4 + </a:t>
            </a:r>
            <a:r>
              <a:rPr lang="en-US">
                <a:solidFill>
                  <a:srgbClr val="663300"/>
                </a:solidFill>
              </a:rPr>
              <a:t>b2</a:t>
            </a:r>
            <a:r>
              <a:rPr lang="en-US" baseline="30000">
                <a:solidFill>
                  <a:srgbClr val="663300"/>
                </a:solidFill>
              </a:rPr>
              <a:t>n</a:t>
            </a:r>
          </a:p>
          <a:p>
            <a:r>
              <a:rPr lang="en-US"/>
              <a:t>With a</a:t>
            </a:r>
            <a:r>
              <a:rPr lang="en-US" baseline="-25000"/>
              <a:t>1</a:t>
            </a:r>
            <a:r>
              <a:rPr lang="en-US"/>
              <a:t> = 6, we have</a:t>
            </a:r>
          </a:p>
          <a:p>
            <a:r>
              <a:rPr lang="en-US"/>
              <a:t>a</a:t>
            </a:r>
            <a:r>
              <a:rPr lang="en-US" baseline="-25000"/>
              <a:t>1</a:t>
            </a:r>
            <a:r>
              <a:rPr lang="en-US"/>
              <a:t> = 6 = – 2</a:t>
            </a: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·1</a:t>
            </a:r>
            <a:r>
              <a:rPr lang="en-US"/>
              <a:t> – 4 + b2</a:t>
            </a:r>
            <a:r>
              <a:rPr lang="en-US" baseline="30000"/>
              <a:t>1</a:t>
            </a:r>
            <a:r>
              <a:rPr lang="en-US"/>
              <a:t> = – 6 + 2b</a:t>
            </a:r>
            <a:endParaRPr lang="en-US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/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 = 6</a:t>
            </a:r>
          </a:p>
          <a:p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en-US" baseline="-25000"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n-US"/>
              <a:t>–</a:t>
            </a: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2n – 4 + 6·2</a:t>
            </a:r>
            <a:r>
              <a:rPr lang="en-US" baseline="30000">
                <a:ea typeface="Arial Unicode MS" pitchFamily="34" charset="-128"/>
                <a:cs typeface="Arial Unicode MS" pitchFamily="34" charset="-128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Polynomial and exponential F(n)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Theorem 6</a:t>
            </a:r>
            <a:r>
              <a:rPr lang="en-US"/>
              <a:t>: If the function F(n) is of the form F(n) = (</a:t>
            </a:r>
            <a:r>
              <a:rPr lang="en-US">
                <a:latin typeface="Symbol" pitchFamily="18" charset="2"/>
              </a:rPr>
              <a:t>b</a:t>
            </a:r>
            <a:r>
              <a:rPr lang="en-US" baseline="-25000"/>
              <a:t>t</a:t>
            </a:r>
            <a:r>
              <a:rPr lang="en-US"/>
              <a:t>n</a:t>
            </a:r>
            <a:r>
              <a:rPr lang="en-US" baseline="30000"/>
              <a:t>t</a:t>
            </a:r>
            <a:r>
              <a:rPr lang="en-US"/>
              <a:t> + </a:t>
            </a:r>
            <a:r>
              <a:rPr lang="en-US">
                <a:latin typeface="Symbol" pitchFamily="18" charset="2"/>
              </a:rPr>
              <a:t>b</a:t>
            </a:r>
            <a:r>
              <a:rPr lang="en-US" baseline="-25000"/>
              <a:t>t-1</a:t>
            </a:r>
            <a:r>
              <a:rPr lang="en-US"/>
              <a:t>n</a:t>
            </a:r>
            <a:r>
              <a:rPr lang="en-US" baseline="30000"/>
              <a:t>t-1</a:t>
            </a:r>
            <a:r>
              <a:rPr lang="en-US"/>
              <a:t> + ... + </a:t>
            </a:r>
            <a:r>
              <a:rPr lang="en-US">
                <a:latin typeface="Symbol" pitchFamily="18" charset="2"/>
              </a:rPr>
              <a:t>b</a:t>
            </a:r>
            <a:r>
              <a:rPr lang="en-US" baseline="-25000"/>
              <a:t>0</a:t>
            </a:r>
            <a:r>
              <a:rPr lang="en-US"/>
              <a:t>)s</a:t>
            </a:r>
            <a:r>
              <a:rPr lang="en-US" baseline="30000"/>
              <a:t>n</a:t>
            </a:r>
            <a:r>
              <a:rPr lang="en-US"/>
              <a:t>, then</a:t>
            </a:r>
          </a:p>
          <a:p>
            <a:pPr lvl="1"/>
            <a:r>
              <a:rPr lang="en-US"/>
              <a:t>If </a:t>
            </a:r>
            <a:r>
              <a:rPr lang="en-US">
                <a:solidFill>
                  <a:srgbClr val="FF3300"/>
                </a:solidFill>
              </a:rPr>
              <a:t>s is not a root</a:t>
            </a:r>
            <a:r>
              <a:rPr lang="en-US"/>
              <a:t> of the characteristic equation of the associated homogeneous recurrence relation, there is a solution of the form</a:t>
            </a:r>
            <a:br>
              <a:rPr lang="en-US"/>
            </a:br>
            <a:r>
              <a:rPr lang="en-US"/>
              <a:t>			(p</a:t>
            </a:r>
            <a:r>
              <a:rPr lang="en-US" baseline="-25000"/>
              <a:t>t</a:t>
            </a:r>
            <a:r>
              <a:rPr lang="en-US"/>
              <a:t>n</a:t>
            </a:r>
            <a:r>
              <a:rPr lang="en-US" baseline="30000"/>
              <a:t>t</a:t>
            </a:r>
            <a:r>
              <a:rPr lang="en-US"/>
              <a:t> + p</a:t>
            </a:r>
            <a:r>
              <a:rPr lang="en-US" baseline="-25000"/>
              <a:t>t</a:t>
            </a:r>
            <a:r>
              <a:rPr lang="en-US"/>
              <a:t>n</a:t>
            </a:r>
            <a:r>
              <a:rPr lang="en-US" baseline="30000"/>
              <a:t>t-1</a:t>
            </a:r>
            <a:r>
              <a:rPr lang="en-US"/>
              <a:t> + ... + p</a:t>
            </a:r>
            <a:r>
              <a:rPr lang="en-US" baseline="-25000"/>
              <a:t>0</a:t>
            </a:r>
            <a:r>
              <a:rPr lang="en-US"/>
              <a:t>)s</a:t>
            </a:r>
            <a:r>
              <a:rPr lang="en-US" baseline="30000"/>
              <a:t>n</a:t>
            </a:r>
          </a:p>
          <a:p>
            <a:pPr lvl="1"/>
            <a:r>
              <a:rPr lang="en-US"/>
              <a:t>If </a:t>
            </a:r>
            <a:r>
              <a:rPr lang="en-US">
                <a:solidFill>
                  <a:srgbClr val="FF3300"/>
                </a:solidFill>
              </a:rPr>
              <a:t>s is such a root with multiplicity m</a:t>
            </a:r>
            <a:r>
              <a:rPr lang="en-US"/>
              <a:t>, then there is a solution of the form</a:t>
            </a:r>
            <a:br>
              <a:rPr lang="en-US"/>
            </a:br>
            <a:r>
              <a:rPr lang="en-US"/>
              <a:t>			n</a:t>
            </a:r>
            <a:r>
              <a:rPr lang="en-US" baseline="30000"/>
              <a:t>m</a:t>
            </a:r>
            <a:r>
              <a:rPr lang="en-US"/>
              <a:t>(p</a:t>
            </a:r>
            <a:r>
              <a:rPr lang="en-US" baseline="-25000"/>
              <a:t>t</a:t>
            </a:r>
            <a:r>
              <a:rPr lang="en-US"/>
              <a:t>n</a:t>
            </a:r>
            <a:r>
              <a:rPr lang="en-US" baseline="30000"/>
              <a:t>t</a:t>
            </a:r>
            <a:r>
              <a:rPr lang="en-US"/>
              <a:t> + p</a:t>
            </a:r>
            <a:r>
              <a:rPr lang="en-US" baseline="-25000"/>
              <a:t>t</a:t>
            </a:r>
            <a:r>
              <a:rPr lang="en-US"/>
              <a:t>n</a:t>
            </a:r>
            <a:r>
              <a:rPr lang="en-US" baseline="30000"/>
              <a:t>t-1</a:t>
            </a:r>
            <a:r>
              <a:rPr lang="en-US"/>
              <a:t> + ... + p</a:t>
            </a:r>
            <a:r>
              <a:rPr lang="en-US" baseline="-25000"/>
              <a:t>0</a:t>
            </a:r>
            <a:r>
              <a:rPr lang="en-US"/>
              <a:t>)s</a:t>
            </a:r>
            <a:r>
              <a:rPr lang="en-US" baseline="30000"/>
              <a:t>n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-25000"/>
              <a:t>n</a:t>
            </a:r>
            <a:r>
              <a:rPr lang="en-US"/>
              <a:t> = 6a</a:t>
            </a:r>
            <a:r>
              <a:rPr lang="en-US" baseline="-25000"/>
              <a:t>n-1</a:t>
            </a:r>
            <a:r>
              <a:rPr lang="en-US"/>
              <a:t> – 9a</a:t>
            </a:r>
            <a:r>
              <a:rPr lang="en-US" baseline="-25000"/>
              <a:t>n-2</a:t>
            </a:r>
            <a:r>
              <a:rPr lang="en-US"/>
              <a:t> + F(n)</a:t>
            </a:r>
          </a:p>
          <a:p>
            <a:r>
              <a:rPr lang="en-US"/>
              <a:t>Characteristic eq: r</a:t>
            </a:r>
            <a:r>
              <a:rPr lang="en-US" baseline="30000"/>
              <a:t>2</a:t>
            </a:r>
            <a:r>
              <a:rPr lang="en-US"/>
              <a:t> – 6r + 9 = (r - 3)</a:t>
            </a:r>
            <a:r>
              <a:rPr lang="en-US" baseline="30000"/>
              <a:t>2</a:t>
            </a:r>
          </a:p>
          <a:p>
            <a:r>
              <a:rPr lang="en-US"/>
              <a:t>Root  r = 3, multiplicity m = 2</a:t>
            </a:r>
          </a:p>
          <a:p>
            <a:r>
              <a:rPr lang="en-US"/>
              <a:t>We consider cases where F(n) = Q(n)s</a:t>
            </a:r>
            <a:r>
              <a:rPr lang="en-US" baseline="30000"/>
              <a:t>n</a:t>
            </a:r>
            <a:r>
              <a:rPr lang="en-US"/>
              <a:t>, for some polynomial Q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1378</TotalTime>
  <Words>956</Words>
  <Application>Microsoft Office PowerPoint</Application>
  <PresentationFormat>On-screen Show (4:3)</PresentationFormat>
  <Paragraphs>132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Unicode MS</vt:lpstr>
      <vt:lpstr>Calibri</vt:lpstr>
      <vt:lpstr>Symbol</vt:lpstr>
      <vt:lpstr>Wingdings</vt:lpstr>
      <vt:lpstr>Network</vt:lpstr>
      <vt:lpstr>Equation</vt:lpstr>
      <vt:lpstr>Non-Homogeneous Recurrence Relations</vt:lpstr>
      <vt:lpstr>PowerPoint Presentation</vt:lpstr>
      <vt:lpstr>Associated homogeneous recurrence relation</vt:lpstr>
      <vt:lpstr>Proving Theorem 5</vt:lpstr>
      <vt:lpstr>Finding solutions</vt:lpstr>
      <vt:lpstr>Example</vt:lpstr>
      <vt:lpstr>Example continued</vt:lpstr>
      <vt:lpstr>Polynomial and exponential F(n)</vt:lpstr>
      <vt:lpstr>Examples</vt:lpstr>
      <vt:lpstr>Examples (continued)</vt:lpstr>
      <vt:lpstr>Examples (continued)</vt:lpstr>
      <vt:lpstr>Sum of integers</vt:lpstr>
      <vt:lpstr>Sum of integers</vt:lpstr>
      <vt:lpstr>Sum of integers continued</vt:lpstr>
      <vt:lpstr>Sum of integers continued</vt:lpstr>
      <vt:lpstr>Sum of integers continued</vt:lpstr>
    </vt:vector>
  </TitlesOfParts>
  <Company>University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Non-Homogeneous Recurrence Relations</dc:title>
  <dc:creator>Vasileios Hatzivassiloglou</dc:creator>
  <cp:lastModifiedBy>Cobb, Jorge</cp:lastModifiedBy>
  <cp:revision>65</cp:revision>
  <cp:lastPrinted>1601-01-01T00:00:00Z</cp:lastPrinted>
  <dcterms:created xsi:type="dcterms:W3CDTF">1601-01-01T00:00:00Z</dcterms:created>
  <dcterms:modified xsi:type="dcterms:W3CDTF">2017-10-31T15:51:17Z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