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2" r:id="rId3"/>
    <p:sldId id="273" r:id="rId4"/>
    <p:sldId id="272" r:id="rId5"/>
    <p:sldId id="263" r:id="rId6"/>
    <p:sldId id="274" r:id="rId7"/>
    <p:sldId id="258" r:id="rId8"/>
    <p:sldId id="256" r:id="rId9"/>
    <p:sldId id="257" r:id="rId10"/>
    <p:sldId id="259" r:id="rId11"/>
    <p:sldId id="260" r:id="rId12"/>
    <p:sldId id="275" r:id="rId13"/>
    <p:sldId id="276" r:id="rId14"/>
    <p:sldId id="277" r:id="rId15"/>
    <p:sldId id="278" r:id="rId16"/>
    <p:sldId id="279" r:id="rId17"/>
    <p:sldId id="295" r:id="rId18"/>
    <p:sldId id="296" r:id="rId19"/>
    <p:sldId id="297" r:id="rId20"/>
    <p:sldId id="280" r:id="rId21"/>
    <p:sldId id="284" r:id="rId22"/>
    <p:sldId id="288" r:id="rId23"/>
    <p:sldId id="285" r:id="rId24"/>
    <p:sldId id="286" r:id="rId25"/>
    <p:sldId id="294" r:id="rId26"/>
    <p:sldId id="287" r:id="rId27"/>
    <p:sldId id="293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thi, B" initials="MB" lastIdx="0" clrIdx="0">
    <p:extLst>
      <p:ext uri="{19B8F6BF-5375-455C-9EA6-DF929625EA0E}">
        <p15:presenceInfo xmlns:p15="http://schemas.microsoft.com/office/powerpoint/2012/main" userId="S-1-5-21-796845957-1580818891-1343024091-344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803B-D40D-4C86-9AD6-0EC9C6E60D8B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502A7-A86F-4092-845E-C08C8BC5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 of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9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662" y="1825625"/>
            <a:ext cx="735267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59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Pooled model</a:t>
            </a:r>
            <a:endParaRPr lang="en-US" i="1" dirty="0" smtClean="0"/>
          </a:p>
          <a:p>
            <a:pPr lvl="1"/>
            <a:r>
              <a:rPr lang="en-US" dirty="0" smtClean="0"/>
              <a:t>coefficients (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) are common to all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</a:p>
          <a:p>
            <a:pPr lvl="1"/>
            <a:endParaRPr lang="en-US" i="1" dirty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  <a:p>
            <a:pPr lvl="1"/>
            <a:r>
              <a:rPr lang="en-US" dirty="0" smtClean="0"/>
              <a:t>Assumption 3 (no correlation between errors corresponding to the same individual) is now violated.</a:t>
            </a:r>
          </a:p>
          <a:p>
            <a:pPr lvl="1"/>
            <a:r>
              <a:rPr lang="en-US" dirty="0" smtClean="0"/>
              <a:t>Variance is not constant over all observations.</a:t>
            </a:r>
          </a:p>
          <a:p>
            <a:pPr lvl="1"/>
            <a:r>
              <a:rPr lang="en-US" dirty="0" smtClean="0"/>
              <a:t>Hypotheses tests not valid.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355823"/>
              </p:ext>
            </p:extLst>
          </p:nvPr>
        </p:nvGraphicFramePr>
        <p:xfrm>
          <a:off x="2769899" y="2951678"/>
          <a:ext cx="36655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899" y="2951678"/>
                        <a:ext cx="366553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7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5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Idea: All cross sections (firms or individuals) are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from each other in either </a:t>
            </a:r>
            <a:r>
              <a:rPr lang="en-US" dirty="0" smtClean="0">
                <a:solidFill>
                  <a:srgbClr val="FF0000"/>
                </a:solidFill>
              </a:rPr>
              <a:t>observed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unobserved</a:t>
            </a:r>
            <a:r>
              <a:rPr lang="en-US" dirty="0" smtClean="0"/>
              <a:t> ways or both.</a:t>
            </a:r>
          </a:p>
          <a:p>
            <a:r>
              <a:rPr lang="en-US" dirty="0" smtClean="0"/>
              <a:t>For instance, in OLS we assume </a:t>
            </a:r>
            <a:r>
              <a:rPr lang="el-GR" dirty="0" smtClean="0"/>
              <a:t>β</a:t>
            </a:r>
            <a:r>
              <a:rPr lang="en-US" dirty="0" smtClean="0"/>
              <a:t> of price is constant over all persons. However, we know that some people are more price sensitive than others.</a:t>
            </a:r>
          </a:p>
          <a:p>
            <a:r>
              <a:rPr lang="en-US" dirty="0" smtClean="0"/>
              <a:t>If price sensitivity is affected by Income, i.e., high income households are less price sensitive then we can model this as follows:</a:t>
            </a:r>
          </a:p>
          <a:p>
            <a:pPr lvl="1"/>
            <a:r>
              <a:rPr lang="en-US" dirty="0" smtClean="0"/>
              <a:t>Sales = a + b Price</a:t>
            </a:r>
          </a:p>
          <a:p>
            <a:pPr lvl="1"/>
            <a:r>
              <a:rPr lang="en-US" dirty="0" smtClean="0"/>
              <a:t>Let us assume b depends on income, or </a:t>
            </a:r>
            <a:r>
              <a:rPr lang="en-US" dirty="0" smtClean="0"/>
              <a:t>(b </a:t>
            </a:r>
            <a:r>
              <a:rPr lang="en-US" dirty="0" smtClean="0"/>
              <a:t>= c + </a:t>
            </a:r>
            <a:r>
              <a:rPr lang="en-US" dirty="0" smtClean="0"/>
              <a:t>d*Income)</a:t>
            </a:r>
            <a:endParaRPr lang="en-US" dirty="0" smtClean="0"/>
          </a:p>
          <a:p>
            <a:pPr lvl="1"/>
            <a:r>
              <a:rPr lang="en-US" dirty="0" smtClean="0"/>
              <a:t>Substituting we get</a:t>
            </a:r>
          </a:p>
          <a:p>
            <a:pPr lvl="1"/>
            <a:r>
              <a:rPr lang="en-US" dirty="0" smtClean="0"/>
              <a:t>Sales = a + (</a:t>
            </a:r>
            <a:r>
              <a:rPr lang="en-US" dirty="0" smtClean="0"/>
              <a:t>c + d*Income</a:t>
            </a:r>
            <a:r>
              <a:rPr lang="en-US" dirty="0" smtClean="0"/>
              <a:t>)*Price = a + c*Price + d*Income*Price</a:t>
            </a:r>
          </a:p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FF0000"/>
                </a:solidFill>
              </a:rPr>
              <a:t>interaction terms </a:t>
            </a:r>
            <a:r>
              <a:rPr lang="en-US" dirty="0" smtClean="0"/>
              <a:t>can account for </a:t>
            </a:r>
            <a:r>
              <a:rPr lang="en-US" dirty="0" smtClean="0">
                <a:solidFill>
                  <a:srgbClr val="FF0000"/>
                </a:solidFill>
              </a:rPr>
              <a:t>observed heterogeneity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and Unobserved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believe </a:t>
            </a:r>
            <a:r>
              <a:rPr lang="en-US" dirty="0" smtClean="0">
                <a:solidFill>
                  <a:srgbClr val="FF0000"/>
                </a:solidFill>
              </a:rPr>
              <a:t>heterogeneity</a:t>
            </a:r>
            <a:r>
              <a:rPr lang="en-US" dirty="0" smtClean="0"/>
              <a:t> is due to </a:t>
            </a:r>
            <a:r>
              <a:rPr lang="en-US" dirty="0" smtClean="0">
                <a:solidFill>
                  <a:srgbClr val="FF0000"/>
                </a:solidFill>
              </a:rPr>
              <a:t>observed</a:t>
            </a:r>
            <a:r>
              <a:rPr lang="en-US" dirty="0" smtClean="0"/>
              <a:t> characteristics then we can include interaction terms in the regression model and interpret it accordingly.</a:t>
            </a:r>
          </a:p>
          <a:p>
            <a:r>
              <a:rPr lang="en-US" dirty="0" smtClean="0"/>
              <a:t>However, if there are unobserved factors that affect heterogeneity e.g. </a:t>
            </a:r>
            <a:r>
              <a:rPr lang="en-US" dirty="0" smtClean="0"/>
              <a:t>different price sensitivity, smart </a:t>
            </a:r>
            <a:r>
              <a:rPr lang="en-US" dirty="0" smtClean="0"/>
              <a:t>shoppers, </a:t>
            </a:r>
            <a:r>
              <a:rPr lang="en-US" dirty="0" smtClean="0"/>
              <a:t>different preferences </a:t>
            </a:r>
            <a:r>
              <a:rPr lang="en-US" dirty="0" smtClean="0"/>
              <a:t>etc</a:t>
            </a:r>
            <a:r>
              <a:rPr lang="en-US" dirty="0" smtClean="0"/>
              <a:t>., </a:t>
            </a:r>
          </a:p>
          <a:p>
            <a:r>
              <a:rPr lang="en-US" dirty="0" smtClean="0"/>
              <a:t>T</a:t>
            </a:r>
            <a:r>
              <a:rPr lang="en-US" dirty="0" smtClean="0"/>
              <a:t>hen </a:t>
            </a:r>
            <a:r>
              <a:rPr lang="en-US" dirty="0" smtClean="0"/>
              <a:t>panel data allows us more methods to control unobserved heterogeneity.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Intercepts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simplification is the intercepts </a:t>
            </a:r>
            <a:r>
              <a:rPr lang="el-GR" dirty="0" smtClean="0"/>
              <a:t>β</a:t>
            </a:r>
            <a:r>
              <a:rPr lang="en-US" baseline="-25000" dirty="0" smtClean="0"/>
              <a:t>1i</a:t>
            </a:r>
            <a:r>
              <a:rPr lang="en-US" dirty="0" smtClean="0"/>
              <a:t> are different for different individuals but the slope coefficients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r>
              <a:rPr lang="en-US" dirty="0" smtClean="0"/>
              <a:t> and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 are assumed to be constant for all individuals: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Individual intercepts are included to ‘‘control’’ for individual-specific, time-invariant characteristics.</a:t>
            </a:r>
          </a:p>
          <a:p>
            <a:pPr lvl="1"/>
            <a:r>
              <a:rPr lang="en-US" dirty="0" smtClean="0"/>
              <a:t>A model with these features is called a </a:t>
            </a:r>
            <a:r>
              <a:rPr lang="en-US" b="1" dirty="0" smtClean="0"/>
              <a:t>fixed effects model</a:t>
            </a:r>
            <a:endParaRPr lang="en-US" dirty="0" smtClean="0"/>
          </a:p>
          <a:p>
            <a:pPr lvl="2"/>
            <a:r>
              <a:rPr lang="en-US" dirty="0" smtClean="0"/>
              <a:t>The intercepts are called </a:t>
            </a:r>
            <a:r>
              <a:rPr lang="en-US" b="1" dirty="0" smtClean="0"/>
              <a:t>fixed effects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65829"/>
              </p:ext>
            </p:extLst>
          </p:nvPr>
        </p:nvGraphicFramePr>
        <p:xfrm>
          <a:off x="3404754" y="3178360"/>
          <a:ext cx="3727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562040" imgH="203040" progId="Equation.DSMT4">
                  <p:embed/>
                </p:oleObj>
              </mc:Choice>
              <mc:Fallback>
                <p:oleObj name="Equation" r:id="rId3" imgW="1562040" imgH="203040" progId="Equation.DSMT4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754" y="3178360"/>
                        <a:ext cx="37274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61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dummy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two methods for estimating above equation: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least squares dummy variable estimator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fixed effects estimator</a:t>
            </a:r>
          </a:p>
          <a:p>
            <a:r>
              <a:rPr lang="en-US" dirty="0" smtClean="0"/>
              <a:t>One way to estimate the model is to include an intercept dummy variable (indicator variable) for each individual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029833"/>
              </p:ext>
            </p:extLst>
          </p:nvPr>
        </p:nvGraphicFramePr>
        <p:xfrm>
          <a:off x="1495301" y="4135948"/>
          <a:ext cx="7543800" cy="93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3466800" imgH="431640" progId="Equation.DSMT4">
                  <p:embed/>
                </p:oleObj>
              </mc:Choice>
              <mc:Fallback>
                <p:oleObj name="Equation" r:id="rId3" imgW="3466800" imgH="431640" progId="Equation.DSMT4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301" y="4135948"/>
                        <a:ext cx="7543800" cy="939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764635"/>
              </p:ext>
            </p:extLst>
          </p:nvPr>
        </p:nvGraphicFramePr>
        <p:xfrm>
          <a:off x="1785813" y="5483535"/>
          <a:ext cx="69627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5" imgW="3047760" imgH="215640" progId="Equation.DSMT4">
                  <p:embed/>
                </p:oleObj>
              </mc:Choice>
              <mc:Fallback>
                <p:oleObj name="Equation" r:id="rId5" imgW="3047760" imgH="215640" progId="Equation.DSMT4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813" y="5483535"/>
                        <a:ext cx="696277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42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64" y="593132"/>
            <a:ext cx="939193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18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Effects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data on individual </a:t>
            </a:r>
            <a:r>
              <a:rPr lang="en-US" i="1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the </a:t>
            </a:r>
            <a:r>
              <a:rPr lang="en-US" dirty="0" smtClean="0"/>
              <a:t>y and x variables across </a:t>
            </a:r>
            <a:r>
              <a:rPr lang="en-US" dirty="0"/>
              <a:t>time:</a:t>
            </a:r>
          </a:p>
          <a:p>
            <a:pPr lvl="1"/>
            <a:endParaRPr lang="en-US" b="1" i="1" dirty="0"/>
          </a:p>
          <a:p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80339"/>
              </p:ext>
            </p:extLst>
          </p:nvPr>
        </p:nvGraphicFramePr>
        <p:xfrm>
          <a:off x="3340100" y="2560059"/>
          <a:ext cx="551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2311200" imgH="203040" progId="Equation.DSMT4">
                  <p:embed/>
                </p:oleObj>
              </mc:Choice>
              <mc:Fallback>
                <p:oleObj name="Equation" r:id="rId3" imgW="2311200" imgH="203040" progId="Equation.DSMT4">
                  <p:embed/>
                  <p:pic>
                    <p:nvPicPr>
                      <p:cNvPr id="921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560059"/>
                        <a:ext cx="55118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732818"/>
              </p:ext>
            </p:extLst>
          </p:nvPr>
        </p:nvGraphicFramePr>
        <p:xfrm>
          <a:off x="3511984" y="4154198"/>
          <a:ext cx="46894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5" imgW="1955520" imgH="380880" progId="Equation.DSMT4">
                  <p:embed/>
                </p:oleObj>
              </mc:Choice>
              <mc:Fallback>
                <p:oleObj name="Equation" r:id="rId5" imgW="1955520" imgH="380880" progId="Equation.DSMT4">
                  <p:embed/>
                  <p:pic>
                    <p:nvPicPr>
                      <p:cNvPr id="92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984" y="4154198"/>
                        <a:ext cx="468947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780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fact that the parameters do not change over time, we can simplify this as: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535749"/>
              </p:ext>
            </p:extLst>
          </p:nvPr>
        </p:nvGraphicFramePr>
        <p:xfrm>
          <a:off x="2445327" y="2865582"/>
          <a:ext cx="7029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933640" imgH="736560" progId="Equation.DSMT4">
                  <p:embed/>
                </p:oleObj>
              </mc:Choice>
              <mc:Fallback>
                <p:oleObj name="Equation" r:id="rId3" imgW="2933640" imgH="736560" progId="Equation.DSMT4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327" y="2865582"/>
                        <a:ext cx="702945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10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estimator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59378"/>
              </p:ext>
            </p:extLst>
          </p:nvPr>
        </p:nvGraphicFramePr>
        <p:xfrm>
          <a:off x="3232799" y="2216729"/>
          <a:ext cx="6243638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2603160" imgH="1028520" progId="Equation.DSMT4">
                  <p:embed/>
                </p:oleObj>
              </mc:Choice>
              <mc:Fallback>
                <p:oleObj name="Equation" r:id="rId3" imgW="2603160" imgH="1028520" progId="Equation.DSMT4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799" y="2216729"/>
                        <a:ext cx="6243638" cy="246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77017"/>
              </p:ext>
            </p:extLst>
          </p:nvPr>
        </p:nvGraphicFramePr>
        <p:xfrm>
          <a:off x="5108286" y="5329381"/>
          <a:ext cx="2856704" cy="491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286" y="5329381"/>
                        <a:ext cx="2856704" cy="4914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/>
          <a:lstStyle/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Linear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mean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is given by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expected value of the random error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0</a:t>
            </a:r>
            <a:endParaRPr lang="en-US" dirty="0" smtClean="0"/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Constant variance (homoscedasticity)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distributed about their mean value, following probability distributions that all have the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variance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339789"/>
              </p:ext>
            </p:extLst>
          </p:nvPr>
        </p:nvGraphicFramePr>
        <p:xfrm>
          <a:off x="3659579" y="2851026"/>
          <a:ext cx="28781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130040" imgH="228600" progId="Equation.DSMT4">
                  <p:embed/>
                </p:oleObj>
              </mc:Choice>
              <mc:Fallback>
                <p:oleObj name="Equation" r:id="rId3" imgW="1130040" imgH="2286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579" y="2851026"/>
                        <a:ext cx="28781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07026"/>
              </p:ext>
            </p:extLst>
          </p:nvPr>
        </p:nvGraphicFramePr>
        <p:xfrm>
          <a:off x="4000098" y="5732896"/>
          <a:ext cx="2197100" cy="57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098" y="5732896"/>
                        <a:ext cx="2197100" cy="579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7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801" y="1258785"/>
            <a:ext cx="9940397" cy="399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28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29" y="1844625"/>
            <a:ext cx="10509043" cy="387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much did unobserved heterogeneity matter?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144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effects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differences are assumed to be random deviations from the mean and can be included in our model by specifying the intercept to consist of a fixed part that represents the population average and random individual differences from the population average: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random individual differences </a:t>
            </a:r>
            <a:r>
              <a:rPr lang="en-US" i="1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called </a:t>
            </a:r>
            <a:r>
              <a:rPr lang="en-US" b="1" dirty="0" smtClean="0"/>
              <a:t>random effects </a:t>
            </a:r>
            <a:r>
              <a:rPr lang="en-US" dirty="0" smtClean="0"/>
              <a:t>and have:</a:t>
            </a:r>
          </a:p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432300" y="3632200"/>
          <a:ext cx="15906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103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632200"/>
                        <a:ext cx="15906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1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smtClean="0"/>
              <a:t>effects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2418" y="2005012"/>
          <a:ext cx="441483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3" imgW="1841400" imgH="609480" progId="Equation.DSMT4">
                  <p:embed/>
                </p:oleObj>
              </mc:Choice>
              <mc:Fallback>
                <p:oleObj name="Equation" r:id="rId3" imgW="1841400" imgH="609480" progId="Equation.DSMT4">
                  <p:embed/>
                  <p:pic>
                    <p:nvPicPr>
                      <p:cNvPr id="10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418" y="2005012"/>
                        <a:ext cx="4414838" cy="146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26914"/>
              </p:ext>
            </p:extLst>
          </p:nvPr>
        </p:nvGraphicFramePr>
        <p:xfrm>
          <a:off x="2796381" y="3781424"/>
          <a:ext cx="44608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5" imgW="1854000" imgH="596880" progId="Equation.DSMT4">
                  <p:embed/>
                </p:oleObj>
              </mc:Choice>
              <mc:Fallback>
                <p:oleObj name="Equation" r:id="rId5" imgW="1854000" imgH="596880" progId="Equation.DSMT4">
                  <p:embed/>
                  <p:pic>
                    <p:nvPicPr>
                      <p:cNvPr id="104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1" y="3781424"/>
                        <a:ext cx="4460875" cy="143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84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combined error term is: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random effects error has two components:</a:t>
            </a:r>
          </a:p>
          <a:p>
            <a:pPr lvl="2"/>
            <a:r>
              <a:rPr lang="en-US" dirty="0" smtClean="0"/>
              <a:t>One for the individual deviations from the average</a:t>
            </a:r>
          </a:p>
          <a:p>
            <a:pPr lvl="2"/>
            <a:r>
              <a:rPr lang="en-US" dirty="0" smtClean="0"/>
              <a:t>One for the regression </a:t>
            </a:r>
            <a:r>
              <a:rPr lang="en-US" dirty="0" smtClean="0"/>
              <a:t>error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random effects model is often called an </a:t>
            </a:r>
            <a:r>
              <a:rPr lang="en-US" b="1" dirty="0" smtClean="0"/>
              <a:t>error components model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398962" y="2424112"/>
          <a:ext cx="15446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3" imgW="647640" imgH="203040" progId="Equation.DSMT4">
                  <p:embed/>
                </p:oleObj>
              </mc:Choice>
              <mc:Fallback>
                <p:oleObj name="Equation" r:id="rId3" imgW="647640" imgH="203040" progId="Equation.DSMT4">
                  <p:embed/>
                  <p:pic>
                    <p:nvPicPr>
                      <p:cNvPr id="105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2" y="2424112"/>
                        <a:ext cx="154463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8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better– fixed or random effects?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834862"/>
            <a:ext cx="523009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Fixed effects model</a:t>
            </a:r>
          </a:p>
          <a:p>
            <a:r>
              <a:rPr lang="en-US" dirty="0" smtClean="0"/>
              <a:t>No problem of correlation.</a:t>
            </a:r>
          </a:p>
          <a:p>
            <a:r>
              <a:rPr lang="en-US" dirty="0" smtClean="0"/>
              <a:t>Easy to estimate.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dirty="0" smtClean="0"/>
              <a:t>Many parameters and loss of degrees of freedom.</a:t>
            </a:r>
          </a:p>
          <a:p>
            <a:r>
              <a:rPr lang="en-US" dirty="0" smtClean="0"/>
              <a:t>Cannot estimate the effect of time invariant variables such as gender, race, education etc.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979036"/>
            <a:ext cx="5230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Random Effects model</a:t>
            </a:r>
          </a:p>
          <a:p>
            <a:r>
              <a:rPr lang="en-US" dirty="0"/>
              <a:t>Can estimate the effect of time invariant variables such as gender, race, education etc.</a:t>
            </a:r>
          </a:p>
          <a:p>
            <a:r>
              <a:rPr lang="en-US" dirty="0" smtClean="0"/>
              <a:t>No loss </a:t>
            </a:r>
            <a:r>
              <a:rPr lang="en-US" dirty="0"/>
              <a:t>of degrees of freedom.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</a:t>
            </a:r>
          </a:p>
          <a:p>
            <a:r>
              <a:rPr lang="en-US" dirty="0" smtClean="0"/>
              <a:t>Problem </a:t>
            </a:r>
            <a:r>
              <a:rPr lang="en-US" dirty="0"/>
              <a:t>of </a:t>
            </a:r>
            <a:r>
              <a:rPr lang="en-US" dirty="0" smtClean="0"/>
              <a:t>correlation between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X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2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17487"/>
            <a:ext cx="10515600" cy="1325563"/>
          </a:xfrm>
        </p:spPr>
        <p:txBody>
          <a:bodyPr/>
          <a:lstStyle/>
          <a:p>
            <a:r>
              <a:rPr lang="en-US" dirty="0" smtClean="0"/>
              <a:t>SAS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543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PROC </a:t>
            </a:r>
            <a:r>
              <a:rPr lang="en-US" dirty="0" smtClean="0"/>
              <a:t>PANEL</a:t>
            </a:r>
            <a:endParaRPr lang="en-US" dirty="0" smtClean="0"/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proc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panel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data=a;       </a:t>
            </a:r>
            <a:endParaRPr lang="en-US" altLang="en-US" dirty="0" smtClean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 CS_ID TS_ID;       </a:t>
            </a:r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model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y = x1 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x2/ 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fixone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ranone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fixtwo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rantwo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un</a:t>
            </a:r>
            <a:r>
              <a:rPr lang="en-US" altLang="en-US" dirty="0" smtClean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 smtClean="0"/>
          </a:p>
          <a:p>
            <a:r>
              <a:rPr lang="en-US" dirty="0"/>
              <a:t>FIXONE - One way fixed </a:t>
            </a:r>
            <a:r>
              <a:rPr lang="en-US" dirty="0" smtClean="0"/>
              <a:t>effects – cross section (CS) heterogeneity</a:t>
            </a:r>
            <a:endParaRPr lang="en-US" dirty="0"/>
          </a:p>
          <a:p>
            <a:r>
              <a:rPr lang="en-US" dirty="0"/>
              <a:t>FIXTWO - Two way fixed </a:t>
            </a:r>
            <a:r>
              <a:rPr lang="en-US" dirty="0" smtClean="0"/>
              <a:t>effects </a:t>
            </a:r>
            <a:r>
              <a:rPr lang="en-US" dirty="0" smtClean="0"/>
              <a:t>– CS + TS </a:t>
            </a:r>
            <a:r>
              <a:rPr lang="en-US" dirty="0" smtClean="0"/>
              <a:t>heterogeneity</a:t>
            </a:r>
            <a:endParaRPr lang="en-US" dirty="0"/>
          </a:p>
          <a:p>
            <a:r>
              <a:rPr lang="en-US" dirty="0"/>
              <a:t>RANONE - One way random </a:t>
            </a:r>
            <a:r>
              <a:rPr lang="en-US" dirty="0" smtClean="0"/>
              <a:t>effects (CS het)</a:t>
            </a:r>
            <a:endParaRPr lang="en-US" dirty="0"/>
          </a:p>
          <a:p>
            <a:r>
              <a:rPr lang="en-US" dirty="0"/>
              <a:t>RANTWO – Two way random </a:t>
            </a:r>
            <a:r>
              <a:rPr lang="en-US" dirty="0" smtClean="0"/>
              <a:t>effects (</a:t>
            </a:r>
            <a:r>
              <a:rPr lang="en-US" dirty="0" smtClean="0"/>
              <a:t>CS + TS </a:t>
            </a:r>
            <a:r>
              <a:rPr lang="en-US" dirty="0" smtClean="0"/>
              <a:t>het)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71450" y="288181"/>
            <a:ext cx="5770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1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681"/>
            <a:ext cx="10515600" cy="1325563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42293"/>
              </p:ext>
            </p:extLst>
          </p:nvPr>
        </p:nvGraphicFramePr>
        <p:xfrm>
          <a:off x="838200" y="1102418"/>
          <a:ext cx="10515600" cy="555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967">
                  <a:extLst>
                    <a:ext uri="{9D8B030D-6E8A-4147-A177-3AD203B41FA5}">
                      <a16:colId xmlns:a16="http://schemas.microsoft.com/office/drawing/2014/main" val="292426099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3352562202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592063398"/>
                    </a:ext>
                  </a:extLst>
                </a:gridCol>
                <a:gridCol w="888076">
                  <a:extLst>
                    <a:ext uri="{9D8B030D-6E8A-4147-A177-3AD203B41FA5}">
                      <a16:colId xmlns:a16="http://schemas.microsoft.com/office/drawing/2014/main" val="18276594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88670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4874491"/>
                    </a:ext>
                  </a:extLst>
                </a:gridCol>
              </a:tblGrid>
              <a:tr h="4437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3" marR="4963" marT="4963" marB="4963" anchor="ctr"/>
                </a:tc>
                <a:tc gridSpan="3">
                  <a:txBody>
                    <a:bodyPr/>
                    <a:lstStyle/>
                    <a:p>
                      <a:endParaRPr lang="en-US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7948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Estimation Method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RanTwo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247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Cross Sections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183645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Series Length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3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40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7642" marR="47642" marT="23821" marB="23821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82375002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Fit Statistics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4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0.3481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DFE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63088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0.0158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Root MSE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0.1258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70671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R-Square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0.8136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 </a:t>
                      </a:r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4600994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Estimates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98671135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Cross Sections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0.046907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1200"/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7204594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Time Series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0.00906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8419245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Variance Component for Error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0.008749</a:t>
                      </a:r>
                      <a:endParaRPr lang="en-US" sz="2000" dirty="0">
                        <a:effectLst/>
                      </a:endParaRPr>
                    </a:p>
                    <a:p>
                      <a:r>
                        <a:rPr lang="en-US" sz="1800" dirty="0">
                          <a:effectLst/>
                        </a:rPr>
                        <a:t> 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 gridSpan="2"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47642" marR="47642" marT="23821" marB="23821"/>
                </a:tc>
                <a:extLst>
                  <a:ext uri="{0D108BD9-81ED-4DB2-BD59-A6C34878D82A}">
                    <a16:rowId xmlns:a16="http://schemas.microsoft.com/office/drawing/2014/main" val="3433438666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437744" y="4442691"/>
            <a:ext cx="2706255" cy="1185303"/>
          </a:xfrm>
          <a:prstGeom prst="wedgeEllipseCallout">
            <a:avLst>
              <a:gd name="adj1" fmla="val -55645"/>
              <a:gd name="adj2" fmla="val 741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Variance for CS is much larger than that for 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098537"/>
              </p:ext>
            </p:extLst>
          </p:nvPr>
        </p:nvGraphicFramePr>
        <p:xfrm>
          <a:off x="838200" y="1825625"/>
          <a:ext cx="8412480" cy="142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43408106"/>
                    </a:ext>
                  </a:extLst>
                </a:gridCol>
                <a:gridCol w="2744585">
                  <a:extLst>
                    <a:ext uri="{9D8B030D-6E8A-4147-A177-3AD203B41FA5}">
                      <a16:colId xmlns:a16="http://schemas.microsoft.com/office/drawing/2014/main" val="3263386330"/>
                    </a:ext>
                  </a:extLst>
                </a:gridCol>
                <a:gridCol w="3564775">
                  <a:extLst>
                    <a:ext uri="{9D8B030D-6E8A-4147-A177-3AD203B41FA5}">
                      <a16:colId xmlns:a16="http://schemas.microsoft.com/office/drawing/2014/main" val="408162094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Hausman</a:t>
                      </a:r>
                      <a:r>
                        <a:rPr lang="en-US" sz="2000" dirty="0">
                          <a:effectLst/>
                        </a:rPr>
                        <a:t> Test for Random Effects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DF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 Value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Pr</a:t>
                      </a:r>
                      <a:r>
                        <a:rPr lang="en-US" sz="2000" dirty="0">
                          <a:effectLst/>
                        </a:rPr>
                        <a:t> &gt; 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extLst>
                  <a:ext uri="{0D108BD9-81ED-4DB2-BD59-A6C34878D82A}">
                    <a16:rowId xmlns:a16="http://schemas.microsoft.com/office/drawing/2014/main" val="29906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26.46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&lt;.0001</a:t>
                      </a:r>
                      <a:endParaRPr lang="en-US" sz="2400" dirty="0">
                        <a:effectLst/>
                      </a:endParaRPr>
                    </a:p>
                    <a:p>
                      <a:r>
                        <a:rPr lang="en-US" sz="2000" dirty="0">
                          <a:effectLst/>
                        </a:rPr>
                        <a:t> 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29291517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31920"/>
            <a:ext cx="9129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Hausman</a:t>
            </a:r>
            <a:r>
              <a:rPr lang="en-US" dirty="0" smtClean="0"/>
              <a:t> test rejects Null hypotheses of no correlation between error term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and X variables, </a:t>
            </a:r>
          </a:p>
          <a:p>
            <a:r>
              <a:rPr lang="en-US" dirty="0" smtClean="0"/>
              <a:t>then use Fixed Effects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06950"/>
              </p:ext>
            </p:extLst>
          </p:nvPr>
        </p:nvGraphicFramePr>
        <p:xfrm>
          <a:off x="838200" y="1825625"/>
          <a:ext cx="10515603" cy="210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64062515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13940769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39236806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5564934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7127552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52304503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Parameter Estimates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DF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Estimate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Standard Error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 Value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</a:t>
                      </a:r>
                      <a:r>
                        <a:rPr lang="en-US" sz="2400" dirty="0">
                          <a:effectLst/>
                        </a:rPr>
                        <a:t> &gt; |t|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b"/>
                </a:tc>
                <a:extLst>
                  <a:ext uri="{0D108BD9-81ED-4DB2-BD59-A6C34878D82A}">
                    <a16:rowId xmlns:a16="http://schemas.microsoft.com/office/drawing/2014/main" val="29042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Intercept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-2.99992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0.6478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-4.63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67994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output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0.746596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0.0762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9.80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&lt;.0001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739" marR="34739" marT="34739" marB="34739" anchor="ctr"/>
                </a:tc>
                <a:extLst>
                  <a:ext uri="{0D108BD9-81ED-4DB2-BD59-A6C34878D82A}">
                    <a16:rowId xmlns:a16="http://schemas.microsoft.com/office/drawing/2014/main" val="314406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3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Autocorrelation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sample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uncorrelated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have zero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implying that there is no linear association among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pPr marL="91440">
              <a:defRPr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 (not random),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must take at least two different values</a:t>
            </a:r>
          </a:p>
          <a:p>
            <a:pPr marL="91440">
              <a:defRPr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Assumption 5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optional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 values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normally distributed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about their mean for each value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51338"/>
              </p:ext>
            </p:extLst>
          </p:nvPr>
        </p:nvGraphicFramePr>
        <p:xfrm>
          <a:off x="3629891" y="3028207"/>
          <a:ext cx="43648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1739880" imgH="241200" progId="Equation.3">
                  <p:embed/>
                </p:oleObj>
              </mc:Choice>
              <mc:Fallback>
                <p:oleObj name="Equation" r:id="rId3" imgW="1739880" imgH="241200" progId="Equation.3">
                  <p:embed/>
                  <p:pic>
                    <p:nvPicPr>
                      <p:cNvPr id="7" name="Object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891" y="3028207"/>
                        <a:ext cx="436483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4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data\Carter UE\Figures\POE Artwork\POE Artwork\fig_02_03.jpg"/>
          <p:cNvPicPr preferRelativeResize="0">
            <a:picLocks noGrp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182" y="1175657"/>
            <a:ext cx="7742712" cy="483325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65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704423"/>
          </a:xfrm>
        </p:spPr>
        <p:txBody>
          <a:bodyPr/>
          <a:lstStyle/>
          <a:p>
            <a:r>
              <a:rPr lang="en-US" dirty="0" smtClean="0"/>
              <a:t>Unbiasedness = Mean(b) – </a:t>
            </a:r>
            <a:r>
              <a:rPr lang="el-GR" dirty="0" smtClean="0"/>
              <a:t>β</a:t>
            </a:r>
            <a:endParaRPr lang="en-US" dirty="0" smtClean="0"/>
          </a:p>
          <a:p>
            <a:pPr lvl="1"/>
            <a:r>
              <a:rPr lang="en-US" dirty="0" smtClean="0"/>
              <a:t>An estimator is unbiased if the mean of the estimated parameter (b) is equal to the true parameter (</a:t>
            </a:r>
            <a:r>
              <a:rPr lang="el-GR" dirty="0" smtClean="0"/>
              <a:t>β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An estimator is efficient if for a given sample size, the variance of (b) is smaller than the variance of any other estimator.</a:t>
            </a:r>
          </a:p>
          <a:p>
            <a:r>
              <a:rPr lang="en-US" dirty="0" smtClean="0"/>
              <a:t>Consistency – large sample property</a:t>
            </a:r>
          </a:p>
          <a:p>
            <a:pPr lvl="1"/>
            <a:r>
              <a:rPr lang="en-US" dirty="0" smtClean="0"/>
              <a:t>As the sample gets infinitely larger, the estimator (b) converges to the true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Mean squared error = E(b-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marL="457200" lvl="1" indent="0">
              <a:buNone/>
            </a:pPr>
            <a:r>
              <a:rPr lang="en-US" baseline="30000" dirty="0" smtClean="0"/>
              <a:t>= </a:t>
            </a:r>
            <a:r>
              <a:rPr lang="en-US" dirty="0" smtClean="0"/>
              <a:t>[bias(b)]</a:t>
            </a:r>
            <a:r>
              <a:rPr lang="en-US" baseline="30000" dirty="0" smtClean="0"/>
              <a:t>2 </a:t>
            </a:r>
            <a:r>
              <a:rPr lang="en-US" dirty="0" smtClean="0"/>
              <a:t>+ </a:t>
            </a:r>
            <a:r>
              <a:rPr lang="en-US" dirty="0" err="1" smtClean="0"/>
              <a:t>Var</a:t>
            </a:r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and heteroscedasticity affect </a:t>
            </a:r>
            <a:r>
              <a:rPr lang="en-US" dirty="0" smtClean="0">
                <a:solidFill>
                  <a:srgbClr val="FF0000"/>
                </a:solidFill>
              </a:rPr>
              <a:t>efficiency</a:t>
            </a:r>
            <a:r>
              <a:rPr lang="en-US" dirty="0" smtClean="0"/>
              <a:t> but not </a:t>
            </a:r>
            <a:r>
              <a:rPr lang="en-US" dirty="0" smtClean="0">
                <a:solidFill>
                  <a:srgbClr val="FF0000"/>
                </a:solidFill>
              </a:rPr>
              <a:t>unbiasedness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 of </a:t>
            </a:r>
            <a:r>
              <a:rPr lang="el-GR" dirty="0" smtClean="0"/>
              <a:t>β</a:t>
            </a:r>
            <a:r>
              <a:rPr lang="en-US" dirty="0" smtClean="0"/>
              <a:t>. That is they affect the standard errors.</a:t>
            </a:r>
          </a:p>
          <a:p>
            <a:r>
              <a:rPr lang="en-US" dirty="0" smtClean="0"/>
              <a:t>Therefore hypotheses tests will be incorrect and inferences will be prone to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time series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sales over time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= a + b*t +c*t</a:t>
            </a:r>
            <a:r>
              <a:rPr lang="en-US" baseline="30000" dirty="0" smtClean="0"/>
              <a:t>2</a:t>
            </a:r>
            <a:r>
              <a:rPr lang="en-US" dirty="0" smtClean="0"/>
              <a:t>+d* t</a:t>
            </a:r>
            <a:r>
              <a:rPr lang="en-US" baseline="30000" dirty="0" smtClean="0"/>
              <a:t>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Lagged effects of advertising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t</a:t>
            </a:r>
            <a:r>
              <a:rPr lang="en-US" dirty="0" smtClean="0"/>
              <a:t> = a + b* </a:t>
            </a:r>
            <a:r>
              <a:rPr lang="en-US" dirty="0" err="1" smtClean="0"/>
              <a:t>Ad</a:t>
            </a:r>
            <a:r>
              <a:rPr lang="en-US" baseline="-25000" dirty="0" err="1" smtClean="0"/>
              <a:t>t</a:t>
            </a:r>
            <a:r>
              <a:rPr lang="en-US" dirty="0" smtClean="0"/>
              <a:t> + c* Ad</a:t>
            </a:r>
            <a:r>
              <a:rPr lang="en-US" baseline="-25000" dirty="0" smtClean="0"/>
              <a:t>t-1</a:t>
            </a:r>
            <a:r>
              <a:rPr lang="en-US" dirty="0" smtClean="0"/>
              <a:t> + d* Ad</a:t>
            </a:r>
            <a:r>
              <a:rPr lang="en-US" baseline="-25000" dirty="0" smtClean="0"/>
              <a:t>t-2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Panel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Murthi</a:t>
            </a:r>
          </a:p>
        </p:txBody>
      </p:sp>
    </p:spTree>
    <p:extLst>
      <p:ext uri="{BB962C8B-B14F-4D97-AF65-F5344CB8AC3E}">
        <p14:creationId xmlns:p14="http://schemas.microsoft.com/office/powerpoint/2010/main" val="123664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sectional data – N observations 1 time period</a:t>
            </a:r>
          </a:p>
          <a:p>
            <a:r>
              <a:rPr lang="en-US" dirty="0" smtClean="0"/>
              <a:t>Time series data – N small, T large</a:t>
            </a:r>
          </a:p>
          <a:p>
            <a:r>
              <a:rPr lang="en-US" dirty="0" smtClean="0"/>
              <a:t>Panel data – N large, T small/large</a:t>
            </a:r>
          </a:p>
          <a:p>
            <a:pPr lvl="1"/>
            <a:r>
              <a:rPr lang="en-US" dirty="0" smtClean="0"/>
              <a:t>Balanced panel – each CS has the same number of observations</a:t>
            </a:r>
          </a:p>
          <a:p>
            <a:pPr lvl="2"/>
            <a:r>
              <a:rPr lang="en-US" dirty="0" smtClean="0"/>
              <a:t>Multiple year data for firms</a:t>
            </a:r>
          </a:p>
          <a:p>
            <a:pPr lvl="1"/>
            <a:r>
              <a:rPr lang="en-US" dirty="0" smtClean="0"/>
              <a:t>Unbalanced panel – each CS may have different number of observations</a:t>
            </a:r>
          </a:p>
          <a:p>
            <a:pPr lvl="2"/>
            <a:r>
              <a:rPr lang="en-US" dirty="0" smtClean="0"/>
              <a:t>Brand choice data for individual households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1160</Words>
  <Application>Microsoft Office PowerPoint</Application>
  <PresentationFormat>Widescreen</PresentationFormat>
  <Paragraphs>187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Equation</vt:lpstr>
      <vt:lpstr>Assumptions of regression Model</vt:lpstr>
      <vt:lpstr>Assumptions of Regression model</vt:lpstr>
      <vt:lpstr>Assumptions continued..</vt:lpstr>
      <vt:lpstr>PowerPoint Presentation</vt:lpstr>
      <vt:lpstr>Properties of estimators</vt:lpstr>
      <vt:lpstr>PowerPoint Presentation</vt:lpstr>
      <vt:lpstr>Simple time series models</vt:lpstr>
      <vt:lpstr>Analysis of Panel data</vt:lpstr>
      <vt:lpstr>Types of data</vt:lpstr>
      <vt:lpstr>Panel data</vt:lpstr>
      <vt:lpstr>Pooled Model</vt:lpstr>
      <vt:lpstr>Heterogeneity</vt:lpstr>
      <vt:lpstr>Observed and Unobserved heterogeneity</vt:lpstr>
      <vt:lpstr>Fixed Intercepts model</vt:lpstr>
      <vt:lpstr>Least squares dummy estimator</vt:lpstr>
      <vt:lpstr>PowerPoint Presentation</vt:lpstr>
      <vt:lpstr>Fixed Effects estimator</vt:lpstr>
      <vt:lpstr>Fixed Effects estimator</vt:lpstr>
      <vt:lpstr>Fixed Effects estimator</vt:lpstr>
      <vt:lpstr>PowerPoint Presentation</vt:lpstr>
      <vt:lpstr>How much did unobserved heterogeneity matter?</vt:lpstr>
      <vt:lpstr>Random effects model</vt:lpstr>
      <vt:lpstr>Random effects</vt:lpstr>
      <vt:lpstr>PowerPoint Presentation</vt:lpstr>
      <vt:lpstr>Which is better– fixed or random effects?</vt:lpstr>
      <vt:lpstr>SAS Code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Panel data</dc:title>
  <dc:creator>Murthi, B</dc:creator>
  <cp:lastModifiedBy>Murthi, B</cp:lastModifiedBy>
  <cp:revision>17</cp:revision>
  <dcterms:created xsi:type="dcterms:W3CDTF">2017-02-14T23:46:52Z</dcterms:created>
  <dcterms:modified xsi:type="dcterms:W3CDTF">2019-02-14T19:46:00Z</dcterms:modified>
</cp:coreProperties>
</file>