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8" r:id="rId5"/>
    <p:sldId id="279" r:id="rId6"/>
    <p:sldId id="260" r:id="rId7"/>
    <p:sldId id="280" r:id="rId8"/>
    <p:sldId id="281" r:id="rId9"/>
    <p:sldId id="282" r:id="rId10"/>
    <p:sldId id="283" r:id="rId11"/>
    <p:sldId id="284" r:id="rId12"/>
    <p:sldId id="261" r:id="rId13"/>
    <p:sldId id="262" r:id="rId14"/>
    <p:sldId id="264" r:id="rId15"/>
    <p:sldId id="267" r:id="rId16"/>
    <p:sldId id="268" r:id="rId17"/>
    <p:sldId id="275" r:id="rId18"/>
    <p:sldId id="285" r:id="rId19"/>
    <p:sldId id="269" r:id="rId20"/>
    <p:sldId id="270" r:id="rId21"/>
    <p:sldId id="271" r:id="rId22"/>
    <p:sldId id="286" r:id="rId23"/>
    <p:sldId id="272" r:id="rId24"/>
    <p:sldId id="273" r:id="rId25"/>
    <p:sldId id="277" r:id="rId26"/>
    <p:sldId id="276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B7B8E-D638-4C0E-B8C8-6F249242F48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E3FE3-7CE4-4556-862D-4DFEE0F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5047A7-4529-42ED-B356-49543496939E}" type="slidenum">
              <a:rPr lang="en-US">
                <a:latin typeface="Arial" charset="0"/>
              </a:rPr>
              <a:pPr eaLnBrk="1" hangingPunct="1"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4B28B4-1C69-4C9B-AAD9-43D93280E9D2}" type="slidenum">
              <a:rPr lang="en-US">
                <a:latin typeface="Arial" charset="0"/>
              </a:rPr>
              <a:pPr eaLnBrk="1" hangingPunct="1"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C27DD4-0396-45CC-BB01-38E5BD111935}" type="slidenum">
              <a:rPr lang="en-US">
                <a:latin typeface="Arial" charset="0"/>
              </a:rPr>
              <a:pPr eaLnBrk="1" hangingPunct="1"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7C71E1-C6FA-4066-BA67-E3761F379BB2}" type="slidenum">
              <a:rPr lang="en-US">
                <a:latin typeface="Arial" charset="0"/>
              </a:rPr>
              <a:pPr eaLnBrk="1" hangingPunct="1"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FD8FB9-969E-4310-86BB-151FCD4DD0B3}" type="slidenum">
              <a:rPr lang="en-US">
                <a:latin typeface="Arial" charset="0"/>
              </a:rPr>
              <a:pPr eaLnBrk="1" hangingPunct="1"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9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25050" y="6443667"/>
            <a:ext cx="2416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10: Random </a:t>
            </a: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Regressors and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Moment-Based Estimation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6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7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37D0-C065-40CD-BFEB-100D3C2C562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0659-191E-4402-BEB9-2240A16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7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ndogeneity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8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Omitted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Wage = a + b*</a:t>
            </a:r>
            <a:r>
              <a:rPr lang="en-US" dirty="0" err="1" smtClean="0"/>
              <a:t>educ</a:t>
            </a:r>
            <a:r>
              <a:rPr lang="en-US" dirty="0" smtClean="0"/>
              <a:t> + c* </a:t>
            </a:r>
            <a:r>
              <a:rPr lang="en-US" dirty="0" err="1" smtClean="0"/>
              <a:t>exper</a:t>
            </a:r>
            <a:r>
              <a:rPr lang="en-US" dirty="0" smtClean="0"/>
              <a:t>		(1)</a:t>
            </a:r>
          </a:p>
          <a:p>
            <a:endParaRPr lang="en-US" dirty="0" smtClean="0"/>
          </a:p>
          <a:p>
            <a:r>
              <a:rPr lang="en-US" dirty="0" smtClean="0"/>
              <a:t>What is omitted?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us suppose wage is </a:t>
            </a:r>
            <a:r>
              <a:rPr lang="en-US" dirty="0" smtClean="0"/>
              <a:t>a </a:t>
            </a:r>
            <a:r>
              <a:rPr lang="en-US" dirty="0" smtClean="0"/>
              <a:t>function of </a:t>
            </a:r>
            <a:r>
              <a:rPr lang="en-US" dirty="0" smtClean="0"/>
              <a:t>ability, which is </a:t>
            </a:r>
            <a:r>
              <a:rPr lang="en-US" dirty="0" smtClean="0"/>
              <a:t>unobserved.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creates omitted variable bias if </a:t>
            </a:r>
            <a:r>
              <a:rPr lang="en-US" dirty="0" smtClean="0"/>
              <a:t>ability is correlated with EDUC. – OLS is inconsistent.</a:t>
            </a:r>
          </a:p>
          <a:p>
            <a:r>
              <a:rPr lang="en-US" dirty="0" smtClean="0"/>
              <a:t>No problem if omitted variable is not correlated with X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simultaneity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Quantity </a:t>
            </a:r>
            <a:r>
              <a:rPr lang="en-US" dirty="0" smtClean="0"/>
              <a:t>= a + b* </a:t>
            </a:r>
            <a:r>
              <a:rPr lang="en-US" dirty="0" smtClean="0"/>
              <a:t>price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Price = c + d </a:t>
            </a:r>
            <a:r>
              <a:rPr lang="en-US" dirty="0" smtClean="0"/>
              <a:t>*Quantity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Quantity </a:t>
            </a:r>
            <a:r>
              <a:rPr lang="en-US" dirty="0" smtClean="0"/>
              <a:t>and Price are </a:t>
            </a:r>
            <a:r>
              <a:rPr lang="en-US" dirty="0" smtClean="0">
                <a:solidFill>
                  <a:srgbClr val="FF0000"/>
                </a:solidFill>
              </a:rPr>
              <a:t>endogenous</a:t>
            </a:r>
            <a:r>
              <a:rPr lang="en-US" dirty="0" smtClean="0"/>
              <a:t>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Market for computers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Demand function</a:t>
            </a:r>
            <a:r>
              <a:rPr lang="en-US" dirty="0" smtClean="0"/>
              <a:t>: f(price, income)</a:t>
            </a:r>
            <a:endParaRPr lang="en-US" baseline="30000" dirty="0" smtClean="0"/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62432"/>
              </p:ext>
            </p:extLst>
          </p:nvPr>
        </p:nvGraphicFramePr>
        <p:xfrm>
          <a:off x="1905000" y="2209800"/>
          <a:ext cx="426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1638300" imgH="228600" progId="Equation.DSMT4">
                  <p:embed/>
                </p:oleObj>
              </mc:Choice>
              <mc:Fallback>
                <p:oleObj name="Equation" r:id="rId4" imgW="163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426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009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Supply function</a:t>
            </a:r>
            <a:endParaRPr lang="en-US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Quantity supplied </a:t>
            </a:r>
            <a:r>
              <a:rPr lang="en-US" dirty="0" smtClean="0"/>
              <a:t>is a function of the price suppliers receive and the </a:t>
            </a:r>
            <a:r>
              <a:rPr lang="en-US" dirty="0" smtClean="0"/>
              <a:t>cost </a:t>
            </a:r>
            <a:r>
              <a:rPr lang="en-US" dirty="0" smtClean="0"/>
              <a:t>of needed materials, </a:t>
            </a:r>
            <a:r>
              <a:rPr lang="en-US" i="1" dirty="0" err="1" smtClean="0">
                <a:latin typeface="Times New Roman" pitchFamily="18" charset="0"/>
              </a:rPr>
              <a:t>M</a:t>
            </a:r>
            <a:r>
              <a:rPr lang="en-US" i="1" baseline="-25000" dirty="0" err="1" smtClean="0">
                <a:latin typeface="Times New Roman" pitchFamily="18" charset="0"/>
              </a:rPr>
              <a:t>i</a:t>
            </a:r>
            <a:endParaRPr lang="en-US" dirty="0" smtClean="0">
              <a:latin typeface="Times New Roman" pitchFamily="18" charset="0"/>
            </a:endParaRPr>
          </a:p>
        </p:txBody>
      </p:sp>
      <p:graphicFrame>
        <p:nvGraphicFramePr>
          <p:cNvPr id="19462" name="Object 8"/>
          <p:cNvGraphicFramePr>
            <a:graphicFrameLocks noChangeAspect="1"/>
          </p:cNvGraphicFramePr>
          <p:nvPr/>
        </p:nvGraphicFramePr>
        <p:xfrm>
          <a:off x="1447800" y="3352800"/>
          <a:ext cx="4394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1625600" imgH="228600" progId="Equation.DSMT4">
                  <p:embed/>
                </p:oleObj>
              </mc:Choice>
              <mc:Fallback>
                <p:oleObj name="Equation" r:id="rId4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4394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37860"/>
              </p:ext>
            </p:extLst>
          </p:nvPr>
        </p:nvGraphicFramePr>
        <p:xfrm>
          <a:off x="1371600" y="4572000"/>
          <a:ext cx="4648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6" imgW="1676400" imgH="228600" progId="Equation.DSMT4">
                  <p:embed/>
                </p:oleObj>
              </mc:Choice>
              <mc:Fallback>
                <p:oleObj name="Equation" r:id="rId6" imgW="1676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648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8091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Equilibrium condition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Demand: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Supply: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36450"/>
              </p:ext>
            </p:extLst>
          </p:nvPr>
        </p:nvGraphicFramePr>
        <p:xfrm>
          <a:off x="2701190" y="2209800"/>
          <a:ext cx="3657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1676400" imgH="228600" progId="Equation.DSMT4">
                  <p:embed/>
                </p:oleObj>
              </mc:Choice>
              <mc:Fallback>
                <p:oleObj name="Equation" r:id="rId4" imgW="1676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190" y="2209800"/>
                        <a:ext cx="36576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137308"/>
              </p:ext>
            </p:extLst>
          </p:nvPr>
        </p:nvGraphicFramePr>
        <p:xfrm>
          <a:off x="2971800" y="16002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6" imgW="1638300" imgH="228600" progId="Equation.DSMT4">
                  <p:embed/>
                </p:oleObj>
              </mc:Choice>
              <mc:Fallback>
                <p:oleObj name="Equation" r:id="rId6" imgW="163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327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3200400"/>
            <a:ext cx="7668766" cy="2380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dirty="0" smtClean="0"/>
              <a:t>equilibrium, </a:t>
            </a:r>
            <a:r>
              <a:rPr lang="en-US" sz="2800" i="1" dirty="0" err="1" smtClean="0">
                <a:latin typeface="Times New Roman" pitchFamily="18" charset="0"/>
              </a:rPr>
              <a:t>Q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S</a:t>
            </a:r>
            <a:r>
              <a:rPr lang="en-US" sz="2800" i="1" baseline="30000" dirty="0" smtClean="0">
                <a:latin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</a:rPr>
              <a:t>= </a:t>
            </a:r>
            <a:r>
              <a:rPr lang="en-US" sz="2800" i="1" dirty="0" err="1" smtClean="0">
                <a:latin typeface="Times New Roman" pitchFamily="18" charset="0"/>
              </a:rPr>
              <a:t>Q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D</a:t>
            </a:r>
            <a:r>
              <a:rPr lang="en-US" sz="2800" dirty="0" smtClean="0"/>
              <a:t> and </a:t>
            </a:r>
            <a:r>
              <a:rPr lang="en-US" sz="2800" i="1" dirty="0" err="1" smtClean="0">
                <a:latin typeface="Times New Roman" pitchFamily="18" charset="0"/>
              </a:rPr>
              <a:t>P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S</a:t>
            </a:r>
            <a:r>
              <a:rPr lang="en-US" sz="2800" i="1" baseline="30000" dirty="0" smtClean="0">
                <a:latin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</a:rPr>
              <a:t>= </a:t>
            </a:r>
            <a:r>
              <a:rPr lang="en-US" sz="2800" i="1" dirty="0" err="1" smtClean="0">
                <a:latin typeface="Times New Roman" pitchFamily="18" charset="0"/>
              </a:rPr>
              <a:t>P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D</a:t>
            </a:r>
            <a:endParaRPr lang="en-US" sz="2800" i="1" baseline="30000" dirty="0" smtClean="0">
              <a:latin typeface="Times New Roman" pitchFamily="18" charset="0"/>
            </a:endParaRPr>
          </a:p>
          <a:p>
            <a:endParaRPr lang="en-US" sz="2800" i="1" baseline="30000" dirty="0">
              <a:latin typeface="Times New Roman" pitchFamily="18" charset="0"/>
            </a:endParaRPr>
          </a:p>
          <a:p>
            <a:r>
              <a:rPr lang="en-US" sz="2800" dirty="0" smtClean="0"/>
              <a:t>Is </a:t>
            </a:r>
            <a:r>
              <a:rPr lang="en-US" sz="2800" i="1" dirty="0" err="1" smtClean="0">
                <a:latin typeface="Times New Roman" pitchFamily="18" charset="0"/>
              </a:rPr>
              <a:t>P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D</a:t>
            </a:r>
            <a:r>
              <a:rPr lang="en-US" sz="2800" dirty="0" smtClean="0"/>
              <a:t> correlated with </a:t>
            </a:r>
            <a:r>
              <a:rPr lang="en-US" sz="2800" i="1" dirty="0" err="1" smtClean="0">
                <a:latin typeface="Symbol" pitchFamily="18" charset="2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D</a:t>
            </a:r>
            <a:r>
              <a:rPr lang="en-US" sz="2800" i="1" baseline="30000" dirty="0" smtClean="0"/>
              <a:t> </a:t>
            </a:r>
            <a:r>
              <a:rPr lang="en-US" sz="2800" dirty="0" smtClean="0"/>
              <a:t>? If it is, then regressing </a:t>
            </a:r>
            <a:r>
              <a:rPr lang="en-US" sz="2800" i="1" dirty="0" smtClean="0">
                <a:latin typeface="Times New Roman" pitchFamily="18" charset="0"/>
              </a:rPr>
              <a:t>Q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against </a:t>
            </a:r>
            <a:r>
              <a:rPr lang="en-US" sz="2800" i="1" dirty="0" smtClean="0">
                <a:latin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i="1" dirty="0" smtClean="0">
                <a:latin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smtClean="0"/>
              <a:t>will not yield a consistent </a:t>
            </a:r>
          </a:p>
          <a:p>
            <a:r>
              <a:rPr lang="en-US" sz="2800" dirty="0" smtClean="0"/>
              <a:t>estimate of </a:t>
            </a:r>
            <a:r>
              <a:rPr lang="en-US" sz="2800" i="1" dirty="0" smtClean="0">
                <a:latin typeface="Symbol" pitchFamily="18" charset="2"/>
              </a:rPr>
              <a:t>b</a:t>
            </a:r>
            <a:r>
              <a:rPr lang="en-US" sz="2800" baseline="-25000" dirty="0" smtClean="0">
                <a:latin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smtClean="0"/>
              <a:t>(or </a:t>
            </a:r>
            <a:r>
              <a:rPr lang="en-US" sz="2800" i="1" dirty="0" smtClean="0">
                <a:latin typeface="Symbol" pitchFamily="18" charset="2"/>
              </a:rPr>
              <a:t>b</a:t>
            </a:r>
            <a:r>
              <a:rPr lang="en-US" sz="2800" baseline="-25000" dirty="0" smtClean="0">
                <a:latin typeface="Times New Roman" pitchFamily="18" charset="0"/>
              </a:rPr>
              <a:t>2</a:t>
            </a:r>
            <a:r>
              <a:rPr lang="en-US" sz="2800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73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happens if demand jumps?</a:t>
            </a:r>
            <a:endParaRPr lang="en-US" dirty="0" smtClean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93763" y="3048000"/>
            <a:ext cx="7945437" cy="3048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Suppose </a:t>
            </a:r>
            <a:r>
              <a:rPr lang="en-US" sz="2800" i="1" dirty="0" err="1" smtClean="0">
                <a:latin typeface="Symbol" pitchFamily="18" charset="2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D</a:t>
            </a:r>
            <a:r>
              <a:rPr lang="en-US" sz="2800" i="1" baseline="30000" dirty="0" smtClean="0"/>
              <a:t> </a:t>
            </a:r>
            <a:r>
              <a:rPr lang="en-US" sz="2800" dirty="0" smtClean="0"/>
              <a:t>&gt; 0 (there is a positive shock </a:t>
            </a:r>
            <a:br>
              <a:rPr lang="en-US" sz="2800" dirty="0" smtClean="0"/>
            </a:br>
            <a:r>
              <a:rPr lang="en-US" sz="2800" dirty="0" smtClean="0"/>
              <a:t>to demand). This shock makes </a:t>
            </a:r>
            <a:r>
              <a:rPr lang="en-US" sz="2800" i="1" dirty="0" err="1" smtClean="0">
                <a:latin typeface="Times New Roman" pitchFamily="18" charset="0"/>
              </a:rPr>
              <a:t>Q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smtClean="0"/>
              <a:t>greater than usual. In equilibrium, </a:t>
            </a:r>
            <a:r>
              <a:rPr lang="en-US" sz="2800" i="1" dirty="0" err="1" smtClean="0">
                <a:latin typeface="Times New Roman" pitchFamily="18" charset="0"/>
              </a:rPr>
              <a:t>Q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D</a:t>
            </a:r>
            <a:r>
              <a:rPr lang="en-US" sz="2800" i="1" baseline="30000" dirty="0" smtClean="0">
                <a:latin typeface="Times New Roman" pitchFamily="18" charset="0"/>
              </a:rPr>
              <a:t> </a:t>
            </a:r>
            <a:r>
              <a:rPr lang="en-US" sz="2800" i="1" dirty="0" smtClean="0"/>
              <a:t>= </a:t>
            </a:r>
            <a:r>
              <a:rPr lang="en-US" sz="2800" i="1" dirty="0" err="1" smtClean="0">
                <a:latin typeface="Times New Roman" pitchFamily="18" charset="0"/>
              </a:rPr>
              <a:t>Q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S</a:t>
            </a:r>
            <a:r>
              <a:rPr lang="en-US" sz="28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To balance the supply equation, </a:t>
            </a:r>
            <a:r>
              <a:rPr lang="en-US" sz="2800" i="1" dirty="0" err="1" smtClean="0">
                <a:latin typeface="Times New Roman" pitchFamily="18" charset="0"/>
              </a:rPr>
              <a:t>P</a:t>
            </a:r>
            <a:r>
              <a:rPr lang="en-US" sz="2800" i="1" baseline="-25000" dirty="0" err="1" smtClean="0">
                <a:latin typeface="Times New Roman" pitchFamily="18" charset="0"/>
              </a:rPr>
              <a:t>i</a:t>
            </a:r>
            <a:r>
              <a:rPr lang="en-US" sz="2800" i="1" baseline="30000" dirty="0" err="1" smtClean="0">
                <a:latin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smtClean="0"/>
              <a:t>must increase. Suppliers must be paid a higher price to supply the greater demanded quantity.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295400" y="1520825"/>
          <a:ext cx="4495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4" imgW="1676400" imgH="228600" progId="Equation.DSMT4">
                  <p:embed/>
                </p:oleObj>
              </mc:Choice>
              <mc:Fallback>
                <p:oleObj name="Equation" r:id="rId4" imgW="1676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0825"/>
                        <a:ext cx="4495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295400" y="2279650"/>
          <a:ext cx="4419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6" imgW="1638300" imgH="228600" progId="Equation.DSMT4">
                  <p:embed/>
                </p:oleObj>
              </mc:Choice>
              <mc:Fallback>
                <p:oleObj name="Equation" r:id="rId6" imgW="163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79650"/>
                        <a:ext cx="4419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563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Endogenous Variables (cont.)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ONLY the endogenous variables adjust in response to supply or demand shocks.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The exogenous variables (income, materials costs) are fixed and do not adjust.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Since price affects sales and sales affects price, there is </a:t>
            </a:r>
            <a:r>
              <a:rPr lang="en-US" dirty="0" smtClean="0">
                <a:solidFill>
                  <a:srgbClr val="FF0000"/>
                </a:solidFill>
              </a:rPr>
              <a:t>simultaneity</a:t>
            </a:r>
            <a:r>
              <a:rPr lang="en-US" dirty="0" smtClean="0"/>
              <a:t>. Both endogenous variables act on each other simultaneously.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OLS will give biased estimates (called </a:t>
            </a:r>
            <a:r>
              <a:rPr lang="en-US" dirty="0" smtClean="0">
                <a:solidFill>
                  <a:srgbClr val="FF0000"/>
                </a:solidFill>
              </a:rPr>
              <a:t>simultaneity bias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953535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/>
              <a:t>example of simultaneity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is affected by advertising expenditure.</a:t>
            </a:r>
          </a:p>
          <a:p>
            <a:r>
              <a:rPr lang="en-US" dirty="0" smtClean="0"/>
              <a:t>Advertising expenditure is decided based on sales.</a:t>
            </a:r>
          </a:p>
          <a:p>
            <a:r>
              <a:rPr lang="en-US" dirty="0" smtClean="0"/>
              <a:t>Leads to a simultaneous system of equations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Performance ~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8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errors-in-variables</a:t>
            </a:r>
            <a:r>
              <a:rPr lang="en-US" dirty="0"/>
              <a:t> problem occurs when an explanatory variable is measured with error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087220"/>
              </p:ext>
            </p:extLst>
          </p:nvPr>
        </p:nvGraphicFramePr>
        <p:xfrm>
          <a:off x="303213" y="2667000"/>
          <a:ext cx="2725737" cy="269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1333440" imgH="1320480" progId="Equation.DSMT4">
                  <p:embed/>
                </p:oleObj>
              </mc:Choice>
              <mc:Fallback>
                <p:oleObj name="Equation" r:id="rId3" imgW="1333440" imgH="1320480" progId="Equation.DSMT4">
                  <p:embed/>
                  <p:pic>
                    <p:nvPicPr>
                      <p:cNvPr id="560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2667000"/>
                        <a:ext cx="2725737" cy="26973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906060"/>
              </p:ext>
            </p:extLst>
          </p:nvPr>
        </p:nvGraphicFramePr>
        <p:xfrm>
          <a:off x="3182937" y="4635500"/>
          <a:ext cx="565785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5" imgW="2361960" imgH="698400" progId="Equation.DSMT4">
                  <p:embed/>
                </p:oleObj>
              </mc:Choice>
              <mc:Fallback>
                <p:oleObj name="Equation" r:id="rId5" imgW="2361960" imgH="698400" progId="Equation.DSMT4">
                  <p:embed/>
                  <p:pic>
                    <p:nvPicPr>
                      <p:cNvPr id="561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7" y="4635500"/>
                        <a:ext cx="5657850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813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Bias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Mortality rate is higher at good cancer hospitals.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can this be?</a:t>
            </a:r>
          </a:p>
          <a:p>
            <a:pPr marL="0" indent="0">
              <a:buNone/>
            </a:pPr>
            <a:r>
              <a:rPr lang="en-US" dirty="0" smtClean="0"/>
              <a:t>	Mortality = a + b*hospital rating</a:t>
            </a:r>
          </a:p>
          <a:p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 smtClean="0"/>
              <a:t>grades of special coaching students are lower than students with no such coaching. Why?</a:t>
            </a:r>
          </a:p>
          <a:p>
            <a:pPr marL="0" indent="0">
              <a:buNone/>
            </a:pPr>
            <a:r>
              <a:rPr lang="en-US" dirty="0" smtClean="0"/>
              <a:t>	GPA = a + b*Hours of coaching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is because </a:t>
            </a:r>
            <a:r>
              <a:rPr lang="en-US" dirty="0" smtClean="0"/>
              <a:t>selection is not random but  </a:t>
            </a:r>
            <a:r>
              <a:rPr lang="en-US" dirty="0" smtClean="0"/>
              <a:t>endogenous.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problem is called </a:t>
            </a:r>
            <a:r>
              <a:rPr lang="en-US" dirty="0" smtClean="0">
                <a:solidFill>
                  <a:srgbClr val="FF0000"/>
                </a:solidFill>
              </a:rPr>
              <a:t>selection</a:t>
            </a:r>
            <a:r>
              <a:rPr lang="en-US" dirty="0" smtClean="0"/>
              <a:t> and causes </a:t>
            </a:r>
            <a:r>
              <a:rPr lang="en-US" dirty="0" smtClean="0">
                <a:solidFill>
                  <a:srgbClr val="FF0000"/>
                </a:solidFill>
              </a:rPr>
              <a:t>selection bias</a:t>
            </a:r>
            <a:r>
              <a:rPr lang="en-US" dirty="0" smtClean="0"/>
              <a:t>.</a:t>
            </a:r>
            <a:endParaRPr lang="en-US" baseline="-2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that consumers are different from each other in their consumer behavior</a:t>
            </a:r>
          </a:p>
          <a:p>
            <a:pPr lvl="1"/>
            <a:r>
              <a:rPr lang="en-US" dirty="0" smtClean="0"/>
              <a:t>In observed ways – education, income, age etc.</a:t>
            </a:r>
          </a:p>
          <a:p>
            <a:pPr lvl="2"/>
            <a:r>
              <a:rPr lang="en-US" dirty="0" smtClean="0"/>
              <a:t>Include demographics as interaction variables</a:t>
            </a:r>
          </a:p>
          <a:p>
            <a:pPr lvl="1"/>
            <a:r>
              <a:rPr lang="en-US" dirty="0" smtClean="0"/>
              <a:t>In an unobserved manner – </a:t>
            </a:r>
          </a:p>
          <a:p>
            <a:pPr lvl="2"/>
            <a:r>
              <a:rPr lang="en-US" dirty="0" smtClean="0"/>
              <a:t>Use fixed effects </a:t>
            </a:r>
            <a:r>
              <a:rPr lang="en-US" dirty="0" smtClean="0"/>
              <a:t>(FE) models </a:t>
            </a:r>
            <a:endParaRPr lang="en-US" dirty="0" smtClean="0"/>
          </a:p>
          <a:p>
            <a:pPr lvl="2"/>
            <a:r>
              <a:rPr lang="en-US" dirty="0" smtClean="0"/>
              <a:t>Use random effects </a:t>
            </a:r>
            <a:r>
              <a:rPr lang="en-US" dirty="0" smtClean="0"/>
              <a:t>(RE) models</a:t>
            </a:r>
          </a:p>
          <a:p>
            <a:pPr lvl="2"/>
            <a:r>
              <a:rPr lang="en-US" dirty="0" err="1" smtClean="0"/>
              <a:t>Hausman</a:t>
            </a:r>
            <a:r>
              <a:rPr lang="en-US" dirty="0" smtClean="0"/>
              <a:t> test – if you reject null </a:t>
            </a:r>
            <a:r>
              <a:rPr lang="en-US" dirty="0" err="1" smtClean="0"/>
              <a:t>hyp</a:t>
            </a:r>
            <a:r>
              <a:rPr lang="en-US" dirty="0" smtClean="0"/>
              <a:t> (</a:t>
            </a:r>
            <a:r>
              <a:rPr lang="en-US" dirty="0" err="1" smtClean="0"/>
              <a:t>Cov</a:t>
            </a:r>
            <a:r>
              <a:rPr lang="en-US" dirty="0" smtClean="0"/>
              <a:t>=0), then FE is correct. Otherwise 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85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are exogenous and endogenous?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Consider a model of fashion.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number of people who wear a type of clothing depends on how stylish the clothes are and how comfortable they are.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stylish clothes are depend on how many people are wearing them and on the quality of the materials used.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are the endogenous variables?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are the reduced form estimation equations (in terms of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Symbol" pitchFamily="18" charset="2"/>
              </a:rPr>
              <a:t>p</a:t>
            </a:r>
            <a:r>
              <a:rPr lang="en-US" sz="2400" dirty="0" smtClean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9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The number of people wearing the clothes and the stylishness are endogenous.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The comfort and the quality of materials </a:t>
            </a:r>
            <a:br>
              <a:rPr lang="en-US" dirty="0" smtClean="0"/>
            </a:br>
            <a:r>
              <a:rPr lang="en-US" dirty="0" smtClean="0"/>
              <a:t>are exogenous.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Reduced form equations: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678169"/>
              </p:ext>
            </p:extLst>
          </p:nvPr>
        </p:nvGraphicFramePr>
        <p:xfrm>
          <a:off x="990600" y="4800600"/>
          <a:ext cx="69865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2921000" imgH="520700" progId="Equation.DSMT4">
                  <p:embed/>
                </p:oleObj>
              </mc:Choice>
              <mc:Fallback>
                <p:oleObj name="Equation" r:id="rId3" imgW="2921000" imgH="520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6986587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26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instrument variables (z)</a:t>
            </a:r>
          </a:p>
          <a:p>
            <a:pPr marL="971550" lvl="1" indent="-514350" hangingPunct="0">
              <a:buFont typeface="+mj-lt"/>
              <a:buAutoNum type="arabicPeriod"/>
            </a:pPr>
            <a:r>
              <a:rPr lang="en-US" dirty="0"/>
              <a:t>z does not have a direct effect on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</a:p>
          <a:p>
            <a:pPr marL="971550" lvl="1" indent="-514350" hangingPunct="0">
              <a:buFont typeface="+mj-lt"/>
              <a:buAutoNum type="arabicPeriod"/>
            </a:pPr>
            <a:r>
              <a:rPr lang="en-US" dirty="0" smtClean="0"/>
              <a:t>z </a:t>
            </a:r>
            <a:r>
              <a:rPr lang="en-US" dirty="0"/>
              <a:t>is not correlated with the regression error term </a:t>
            </a:r>
            <a:r>
              <a:rPr lang="en-US" i="1" dirty="0" smtClean="0"/>
              <a:t>e – </a:t>
            </a:r>
            <a:r>
              <a:rPr lang="en-US" dirty="0" smtClean="0"/>
              <a:t>it is exogenous</a:t>
            </a:r>
            <a:endParaRPr lang="en-US" dirty="0"/>
          </a:p>
          <a:p>
            <a:pPr marL="971550" lvl="1" indent="-514350" hangingPunct="0">
              <a:buFont typeface="+mj-lt"/>
              <a:buAutoNum type="arabicPeriod"/>
            </a:pPr>
            <a:r>
              <a:rPr lang="en-US" i="1" dirty="0"/>
              <a:t>z</a:t>
            </a:r>
            <a:r>
              <a:rPr lang="en-US" dirty="0"/>
              <a:t> is strongly </a:t>
            </a:r>
            <a:r>
              <a:rPr lang="en-US" dirty="0" smtClean="0"/>
              <a:t>correlated </a:t>
            </a:r>
            <a:r>
              <a:rPr lang="en-US" dirty="0"/>
              <a:t>with </a:t>
            </a:r>
            <a:r>
              <a:rPr lang="en-US" i="1" dirty="0"/>
              <a:t>x</a:t>
            </a:r>
            <a:r>
              <a:rPr lang="en-US" dirty="0"/>
              <a:t>, the endogenous explanatory </a:t>
            </a:r>
            <a:r>
              <a:rPr lang="en-US" dirty="0" smtClean="0"/>
              <a:t>variable</a:t>
            </a:r>
          </a:p>
          <a:p>
            <a:pPr marL="457200" lvl="1" indent="0" hangingPunct="0">
              <a:buNone/>
            </a:pPr>
            <a:r>
              <a:rPr lang="en-US" dirty="0" smtClean="0"/>
              <a:t>E.g., use last week’s price as Z for price.</a:t>
            </a:r>
          </a:p>
          <a:p>
            <a:pPr marL="457200" lvl="1" indent="0" hangingPunct="0">
              <a:buNone/>
            </a:pPr>
            <a:r>
              <a:rPr lang="en-US" dirty="0" smtClean="0"/>
              <a:t>Or use adjacent city’s price.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8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deal with multiple IV?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two stage least squares (2SLS)</a:t>
            </a:r>
          </a:p>
          <a:p>
            <a:r>
              <a:rPr lang="en-US" dirty="0" smtClean="0"/>
              <a:t>Stage 1: regress price against all exogenous variables and calculate the predicted price.</a:t>
            </a:r>
          </a:p>
          <a:p>
            <a:r>
              <a:rPr lang="en-US" dirty="0" smtClean="0"/>
              <a:t>This predicted price is now independent of the error term in the demand equation.</a:t>
            </a:r>
          </a:p>
          <a:p>
            <a:r>
              <a:rPr lang="en-US" dirty="0" smtClean="0"/>
              <a:t>Stage 2: Use predicted price (instead of price) in the second regression of the Demand equation.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5867400"/>
            <a:ext cx="4572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Demand: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Supply: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95197"/>
              </p:ext>
            </p:extLst>
          </p:nvPr>
        </p:nvGraphicFramePr>
        <p:xfrm>
          <a:off x="2971800" y="5743492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1638300" imgH="228600" progId="Equation.DSMT4">
                  <p:embed/>
                </p:oleObj>
              </mc:Choice>
              <mc:Fallback>
                <p:oleObj name="Equation" r:id="rId3" imgW="16383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43492"/>
                        <a:ext cx="327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32438"/>
              </p:ext>
            </p:extLst>
          </p:nvPr>
        </p:nvGraphicFramePr>
        <p:xfrm>
          <a:off x="2971800" y="6232115"/>
          <a:ext cx="3657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1676400" imgH="228600" progId="Equation.DSMT4">
                  <p:embed/>
                </p:oleObj>
              </mc:Choice>
              <mc:Fallback>
                <p:oleObj name="Equation" r:id="rId5" imgW="1676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232115"/>
                        <a:ext cx="3657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935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 SYSLIN 2SLS SIMPLE;</a:t>
            </a:r>
          </a:p>
          <a:p>
            <a:pPr marL="0" indent="0">
              <a:buNone/>
            </a:pPr>
            <a:r>
              <a:rPr lang="en-US" dirty="0"/>
              <a:t>ENDOGENOUS </a:t>
            </a:r>
            <a:r>
              <a:rPr lang="en-US" dirty="0" smtClean="0"/>
              <a:t>Q P;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INSTRUMENTS  I M;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</a:t>
            </a:r>
            <a:r>
              <a:rPr lang="en-US" dirty="0" smtClean="0"/>
              <a:t>Q = P   I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</a:t>
            </a:r>
            <a:r>
              <a:rPr lang="en-US" dirty="0" smtClean="0"/>
              <a:t>P = Q   M; </a:t>
            </a:r>
          </a:p>
          <a:p>
            <a:pPr marL="0" indent="0">
              <a:buNone/>
            </a:pPr>
            <a:r>
              <a:rPr lang="en-US" dirty="0" smtClean="0"/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9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Pioneering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en-US" dirty="0" smtClean="0"/>
              <a:t>MS = f</a:t>
            </a:r>
            <a:r>
              <a:rPr lang="en-US" dirty="0"/>
              <a:t>( PQ, PLB, P, PION, PION*AD)</a:t>
            </a:r>
          </a:p>
          <a:p>
            <a:pPr marL="400050" lvl="1" indent="0">
              <a:buNone/>
            </a:pPr>
            <a:r>
              <a:rPr lang="en-US" dirty="0" smtClean="0"/>
              <a:t>PQ = f(PION</a:t>
            </a:r>
            <a:r>
              <a:rPr lang="en-US" dirty="0"/>
              <a:t>, DC, AD)</a:t>
            </a:r>
          </a:p>
          <a:p>
            <a:pPr marL="400050" lvl="1" indent="0">
              <a:buNone/>
            </a:pPr>
            <a:r>
              <a:rPr lang="en-US" dirty="0" smtClean="0"/>
              <a:t>PLB = f(DC</a:t>
            </a:r>
            <a:r>
              <a:rPr lang="en-US" dirty="0"/>
              <a:t>, PION, R&amp;D)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MS 	</a:t>
            </a:r>
            <a:r>
              <a:rPr lang="en-US" dirty="0" smtClean="0"/>
              <a:t> =</a:t>
            </a:r>
            <a:r>
              <a:rPr lang="en-US" dirty="0"/>
              <a:t>market share				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PQ</a:t>
            </a:r>
            <a:r>
              <a:rPr lang="en-US" dirty="0"/>
              <a:t>	</a:t>
            </a:r>
            <a:r>
              <a:rPr lang="en-US" dirty="0" smtClean="0"/>
              <a:t> =</a:t>
            </a:r>
            <a:r>
              <a:rPr lang="en-US" dirty="0"/>
              <a:t>product quality</a:t>
            </a:r>
          </a:p>
          <a:p>
            <a:pPr marL="400050" lvl="1" indent="0">
              <a:buNone/>
            </a:pPr>
            <a:r>
              <a:rPr lang="en-US" dirty="0"/>
              <a:t>PLB	</a:t>
            </a:r>
            <a:r>
              <a:rPr lang="en-US" dirty="0" smtClean="0"/>
              <a:t> =</a:t>
            </a:r>
            <a:r>
              <a:rPr lang="en-US" dirty="0"/>
              <a:t>product line breadth			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P</a:t>
            </a:r>
            <a:r>
              <a:rPr lang="en-US" dirty="0"/>
              <a:t>	</a:t>
            </a:r>
            <a:r>
              <a:rPr lang="en-US" dirty="0" smtClean="0"/>
              <a:t> =</a:t>
            </a:r>
            <a:r>
              <a:rPr lang="en-US" dirty="0"/>
              <a:t>price</a:t>
            </a:r>
          </a:p>
          <a:p>
            <a:pPr marL="400050" lvl="1" indent="0">
              <a:buNone/>
            </a:pPr>
            <a:r>
              <a:rPr lang="en-US" dirty="0"/>
              <a:t>AD	</a:t>
            </a:r>
            <a:r>
              <a:rPr lang="en-US" dirty="0" smtClean="0"/>
              <a:t> =</a:t>
            </a:r>
            <a:r>
              <a:rPr lang="en-US" dirty="0"/>
              <a:t>Advertising dollars			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DC</a:t>
            </a:r>
            <a:r>
              <a:rPr lang="en-US" dirty="0"/>
              <a:t>	</a:t>
            </a:r>
            <a:r>
              <a:rPr lang="en-US" dirty="0" smtClean="0"/>
              <a:t> =</a:t>
            </a:r>
            <a:r>
              <a:rPr lang="en-US" dirty="0"/>
              <a:t>direct costs</a:t>
            </a:r>
          </a:p>
          <a:p>
            <a:pPr marL="400050" lvl="1" indent="0">
              <a:buNone/>
            </a:pPr>
            <a:r>
              <a:rPr lang="en-US" dirty="0" smtClean="0"/>
              <a:t>R&amp;D =</a:t>
            </a:r>
            <a:r>
              <a:rPr lang="en-US" dirty="0"/>
              <a:t>research and development</a:t>
            </a:r>
          </a:p>
          <a:p>
            <a:pPr marL="400050" lvl="1" indent="0">
              <a:buNone/>
            </a:pPr>
            <a:r>
              <a:rPr lang="en-US" dirty="0" smtClean="0"/>
              <a:t>PION =whether </a:t>
            </a:r>
            <a:r>
              <a:rPr lang="en-US" dirty="0"/>
              <a:t>the firm is a pioneer (=1) or not (=0)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86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2SLS 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34127"/>
              </p:ext>
            </p:extLst>
          </p:nvPr>
        </p:nvGraphicFramePr>
        <p:xfrm>
          <a:off x="533402" y="1523999"/>
          <a:ext cx="8153398" cy="3947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8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8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t-values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PQ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t-values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t-values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Intercept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26.77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171.70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2.12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5.46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2.28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PQ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24.32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2.41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2.05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13.00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5.52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104.20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-1.94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2.11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20.99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3.61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4.31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PION*AD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3.03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101.50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2.59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3.12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-2.13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2.13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R&amp;D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6.74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0.11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2.35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3.44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2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Seemingly unrelated regression (SUR)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MS</a:t>
            </a:r>
            <a:r>
              <a:rPr lang="en-US" baseline="-25000" dirty="0" smtClean="0"/>
              <a:t>1</a:t>
            </a:r>
            <a:r>
              <a:rPr lang="en-US" dirty="0" smtClean="0"/>
              <a:t> = a</a:t>
            </a:r>
            <a:r>
              <a:rPr lang="en-US" baseline="-25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Price + </a:t>
            </a:r>
            <a:r>
              <a:rPr lang="el-GR" dirty="0" smtClean="0">
                <a:cs typeface="Times New Roman"/>
              </a:rPr>
              <a:t>ε</a:t>
            </a:r>
            <a:r>
              <a:rPr lang="en-US" baseline="-25000" dirty="0" smtClean="0">
                <a:cs typeface="Times New Roman"/>
              </a:rPr>
              <a:t>1</a:t>
            </a:r>
            <a:endParaRPr lang="en-US" dirty="0" smtClean="0"/>
          </a:p>
          <a:p>
            <a:r>
              <a:rPr lang="en-US" dirty="0" smtClean="0"/>
              <a:t>MS</a:t>
            </a:r>
            <a:r>
              <a:rPr lang="en-US" baseline="-25000" dirty="0"/>
              <a:t>2</a:t>
            </a:r>
            <a:r>
              <a:rPr lang="en-US" dirty="0" smtClean="0"/>
              <a:t> = a</a:t>
            </a:r>
            <a:r>
              <a:rPr lang="en-US" baseline="-25000" dirty="0"/>
              <a:t>2</a:t>
            </a:r>
            <a:r>
              <a:rPr lang="en-US" dirty="0" smtClean="0"/>
              <a:t> + b</a:t>
            </a:r>
            <a:r>
              <a:rPr lang="en-US" baseline="-25000" dirty="0"/>
              <a:t>2</a:t>
            </a:r>
            <a:r>
              <a:rPr lang="en-US" dirty="0" smtClean="0"/>
              <a:t> Price + </a:t>
            </a:r>
            <a:r>
              <a:rPr lang="el-GR" dirty="0" smtClean="0">
                <a:cs typeface="Times New Roman"/>
              </a:rPr>
              <a:t>ε</a:t>
            </a:r>
            <a:r>
              <a:rPr lang="en-US" baseline="-25000" dirty="0" smtClean="0">
                <a:cs typeface="Times New Roman"/>
              </a:rPr>
              <a:t>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MS</a:t>
            </a:r>
            <a:r>
              <a:rPr lang="en-US" baseline="-25000" dirty="0" smtClean="0"/>
              <a:t>1</a:t>
            </a:r>
            <a:r>
              <a:rPr lang="en-US" dirty="0" smtClean="0"/>
              <a:t> and MS</a:t>
            </a:r>
            <a:r>
              <a:rPr lang="en-US" baseline="-25000" dirty="0" smtClean="0"/>
              <a:t>2</a:t>
            </a:r>
            <a:r>
              <a:rPr lang="en-US" dirty="0" smtClean="0"/>
              <a:t> add up to 1. If one MS goes up, the other share goes down. </a:t>
            </a:r>
          </a:p>
          <a:p>
            <a:r>
              <a:rPr lang="en-US" dirty="0" smtClean="0"/>
              <a:t>So </a:t>
            </a:r>
            <a:r>
              <a:rPr lang="el-GR" dirty="0" smtClean="0">
                <a:cs typeface="Times New Roman"/>
              </a:rPr>
              <a:t>ε</a:t>
            </a:r>
            <a:r>
              <a:rPr lang="en-US" baseline="-25000" dirty="0" smtClean="0">
                <a:cs typeface="Times New Roman"/>
              </a:rPr>
              <a:t>1 </a:t>
            </a:r>
            <a:r>
              <a:rPr lang="en-US" dirty="0" smtClean="0">
                <a:cs typeface="Times New Roman"/>
              </a:rPr>
              <a:t>and</a:t>
            </a:r>
            <a:r>
              <a:rPr lang="en-US" baseline="-25000" dirty="0" smtClean="0">
                <a:cs typeface="Times New Roman"/>
              </a:rPr>
              <a:t> </a:t>
            </a:r>
            <a:r>
              <a:rPr lang="el-GR" dirty="0" smtClean="0">
                <a:cs typeface="Times New Roman"/>
              </a:rPr>
              <a:t>ε</a:t>
            </a:r>
            <a:r>
              <a:rPr lang="en-US" baseline="-25000" dirty="0" smtClean="0">
                <a:cs typeface="Times New Roman"/>
              </a:rPr>
              <a:t>2 </a:t>
            </a:r>
            <a:r>
              <a:rPr lang="en-US" dirty="0" smtClean="0">
                <a:cs typeface="Times New Roman"/>
              </a:rPr>
              <a:t>are correlated.</a:t>
            </a:r>
          </a:p>
          <a:p>
            <a:r>
              <a:rPr lang="en-US" dirty="0" smtClean="0">
                <a:cs typeface="Times New Roman"/>
              </a:rPr>
              <a:t>If error terms are correlated but there is no simultaneity, use SUR models</a:t>
            </a:r>
          </a:p>
          <a:p>
            <a:endParaRPr lang="en-US" dirty="0" smtClean="0"/>
          </a:p>
          <a:p>
            <a:r>
              <a:rPr lang="en-US" dirty="0" smtClean="0">
                <a:cs typeface="Times New Roman"/>
              </a:rPr>
              <a:t>If error terms are correlated </a:t>
            </a:r>
            <a:r>
              <a:rPr lang="en-US" b="1" dirty="0" smtClean="0">
                <a:cs typeface="Times New Roman"/>
              </a:rPr>
              <a:t>and </a:t>
            </a:r>
            <a:r>
              <a:rPr lang="en-US" dirty="0" smtClean="0">
                <a:cs typeface="Times New Roman"/>
              </a:rPr>
              <a:t>there is simultaneity, use 3SLS (three stage least squares)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2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8743"/>
            <a:ext cx="8229600" cy="48696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far, we focused </a:t>
            </a:r>
            <a:r>
              <a:rPr lang="en-US" dirty="0" smtClean="0"/>
              <a:t>on one regression equation and </a:t>
            </a:r>
            <a:r>
              <a:rPr lang="en-US" dirty="0" smtClean="0"/>
              <a:t>one </a:t>
            </a:r>
            <a:r>
              <a:rPr lang="en-US" dirty="0" smtClean="0"/>
              <a:t>dependent variable.</a:t>
            </a:r>
          </a:p>
          <a:p>
            <a:pPr>
              <a:spcBef>
                <a:spcPct val="2000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We </a:t>
            </a:r>
            <a:r>
              <a:rPr lang="en-US" dirty="0" smtClean="0"/>
              <a:t>assume that 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/>
              <a:t> variables are fixed across samples and were determined somewhere outside the model. That is, these variables are </a:t>
            </a:r>
            <a:r>
              <a:rPr lang="en-US" dirty="0" smtClean="0">
                <a:solidFill>
                  <a:srgbClr val="FF0000"/>
                </a:solidFill>
              </a:rPr>
              <a:t>exogenous</a:t>
            </a:r>
            <a:r>
              <a:rPr lang="en-US" dirty="0"/>
              <a:t>.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E.g., In </a:t>
            </a:r>
            <a:r>
              <a:rPr lang="en-US" dirty="0"/>
              <a:t>a sales </a:t>
            </a:r>
            <a:r>
              <a:rPr lang="en-US" dirty="0" smtClean="0"/>
              <a:t>equation, gender</a:t>
            </a:r>
            <a:r>
              <a:rPr lang="en-US" dirty="0" smtClean="0"/>
              <a:t>, income, age are exogenous. For a person, they are fixed and unaffected by sales.</a:t>
            </a:r>
          </a:p>
          <a:p>
            <a:pPr marL="0" indent="0">
              <a:spcBef>
                <a:spcPct val="2000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653091"/>
              </p:ext>
            </p:extLst>
          </p:nvPr>
        </p:nvGraphicFramePr>
        <p:xfrm>
          <a:off x="1828800" y="2438400"/>
          <a:ext cx="4076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600200" imgH="203200" progId="Equation.DSMT4">
                  <p:embed/>
                </p:oleObj>
              </mc:Choice>
              <mc:Fallback>
                <p:oleObj name="Equation" r:id="rId3" imgW="16002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40767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87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x is not fixed but is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e.g., price, is not fixed but varies with sales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As </a:t>
            </a:r>
            <a:r>
              <a:rPr lang="en-US" dirty="0"/>
              <a:t>long as the data are obtained by random sampling and the other usual assumptions hold, OLS is best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OLS </a:t>
            </a:r>
            <a:r>
              <a:rPr lang="en-US" dirty="0"/>
              <a:t>is unbiased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OLS is the best linear unbiased estimator and the estimator of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 is unbiased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usual interval estimation and hypothesis testing procedures are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If x is random, it may be correlated with error term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dirty="0" smtClean="0"/>
              <a:t>If </a:t>
            </a:r>
            <a:r>
              <a:rPr lang="en-US" sz="3600" dirty="0" err="1"/>
              <a:t>cov</a:t>
            </a:r>
            <a:r>
              <a:rPr lang="en-US" sz="3600" dirty="0"/>
              <a:t>(</a:t>
            </a:r>
            <a:r>
              <a:rPr lang="en-US" sz="3600" i="1" dirty="0" err="1"/>
              <a:t>x</a:t>
            </a:r>
            <a:r>
              <a:rPr lang="en-US" sz="3600" dirty="0" err="1"/>
              <a:t>,</a:t>
            </a:r>
            <a:r>
              <a:rPr lang="en-US" sz="3600" i="1" dirty="0" err="1"/>
              <a:t>e</a:t>
            </a:r>
            <a:r>
              <a:rPr lang="en-US" sz="3600" dirty="0"/>
              <a:t>) </a:t>
            </a:r>
            <a:r>
              <a:rPr lang="x-none" sz="3600" dirty="0"/>
              <a:t>≠</a:t>
            </a:r>
            <a:r>
              <a:rPr lang="en-US" sz="3600" dirty="0"/>
              <a:t> </a:t>
            </a:r>
            <a:r>
              <a:rPr lang="en-US" sz="3600" dirty="0" smtClean="0"/>
              <a:t>0, </a:t>
            </a:r>
            <a:r>
              <a:rPr lang="en-US" sz="3600" dirty="0"/>
              <a:t>then the </a:t>
            </a:r>
            <a:r>
              <a:rPr lang="en-US" sz="3600" dirty="0" smtClean="0"/>
              <a:t>OLS </a:t>
            </a:r>
            <a:r>
              <a:rPr lang="en-US" sz="3600" dirty="0"/>
              <a:t>estimators are inconsistent. </a:t>
            </a:r>
          </a:p>
          <a:p>
            <a:pPr marL="1371600" lvl="3" indent="0">
              <a:buNone/>
            </a:pPr>
            <a:r>
              <a:rPr lang="en-US" sz="2800" dirty="0"/>
              <a:t>They do not converge to the true parameter values even in very large samples. </a:t>
            </a:r>
          </a:p>
          <a:p>
            <a:pPr marL="1371600" lvl="3" indent="0">
              <a:buNone/>
            </a:pPr>
            <a:r>
              <a:rPr lang="en-US" sz="2800" dirty="0"/>
              <a:t>None of our usual hypothesis testing or interval estimation procedures are valid.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47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Sales = a + b* Price</a:t>
            </a:r>
          </a:p>
          <a:p>
            <a:r>
              <a:rPr lang="en-US" dirty="0" smtClean="0"/>
              <a:t>Is price exogenous?</a:t>
            </a:r>
          </a:p>
          <a:p>
            <a:r>
              <a:rPr lang="en-US" dirty="0" smtClean="0"/>
              <a:t>Does a manager lower prices when sales are lower than expected?</a:t>
            </a:r>
          </a:p>
          <a:p>
            <a:r>
              <a:rPr lang="en-US" dirty="0" smtClean="0"/>
              <a:t>So, one can write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price = c + d *sales</a:t>
            </a:r>
          </a:p>
          <a:p>
            <a:pPr marL="0" indent="0">
              <a:buNone/>
            </a:pPr>
            <a:r>
              <a:rPr lang="en-US" dirty="0" smtClean="0"/>
              <a:t>Now, both sales </a:t>
            </a:r>
            <a:r>
              <a:rPr lang="en-US" dirty="0" smtClean="0"/>
              <a:t>and </a:t>
            </a:r>
            <a:r>
              <a:rPr lang="en-US" dirty="0" smtClean="0"/>
              <a:t>price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endogenous</a:t>
            </a:r>
            <a:r>
              <a:rPr lang="en-US" dirty="0" smtClean="0"/>
              <a:t>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0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10.1.3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Why Least Squares Estimation Fails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0359" y="443468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FIGURE 10.1 (b) Plot of data, true and fitted regression functions</a:t>
            </a:r>
            <a:endParaRPr lang="pt-BR" dirty="0" smtClean="0">
              <a:solidFill>
                <a:schemeClr val="bg1"/>
              </a:solidFill>
            </a:endParaRPr>
          </a:p>
        </p:txBody>
      </p:sp>
      <p:pic>
        <p:nvPicPr>
          <p:cNvPr id="558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400" y="1447800"/>
            <a:ext cx="6732587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980358" y="27969"/>
            <a:ext cx="6935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cov</a:t>
            </a:r>
            <a:r>
              <a:rPr lang="en-US" dirty="0"/>
              <a:t>(x, </a:t>
            </a:r>
            <a:r>
              <a:rPr lang="en-US" i="1" dirty="0"/>
              <a:t>e</a:t>
            </a:r>
            <a:r>
              <a:rPr lang="en-US" dirty="0"/>
              <a:t>) is not zero, OLS is biased —</a:t>
            </a:r>
          </a:p>
          <a:p>
            <a:pPr lvl="1"/>
            <a:r>
              <a:rPr lang="en-US" dirty="0"/>
              <a:t>this bias will not disappear no matter how large the sample </a:t>
            </a:r>
          </a:p>
          <a:p>
            <a:pPr lvl="1"/>
            <a:r>
              <a:rPr lang="en-US" dirty="0"/>
              <a:t>OLS is inconsistent.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11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Endogeneity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Definition: When </a:t>
            </a:r>
            <a:r>
              <a:rPr lang="en-US" dirty="0"/>
              <a:t>an explanatory variable and the error term are correlated, the explanatory variable is said to be </a:t>
            </a:r>
            <a:r>
              <a:rPr lang="en-US" b="1" dirty="0"/>
              <a:t>endogenous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e</a:t>
            </a:r>
            <a:r>
              <a:rPr lang="en-US" dirty="0"/>
              <a:t>) </a:t>
            </a:r>
            <a:r>
              <a:rPr lang="x-none" dirty="0"/>
              <a:t>≠</a:t>
            </a:r>
            <a:r>
              <a:rPr lang="en-US" dirty="0"/>
              <a:t> 0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069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Endogeneity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 </a:t>
            </a:r>
            <a:r>
              <a:rPr lang="en-US" dirty="0"/>
              <a:t>of </a:t>
            </a:r>
            <a:r>
              <a:rPr lang="en-US" dirty="0" err="1"/>
              <a:t>endogeneity</a:t>
            </a:r>
            <a:endParaRPr lang="en-US" dirty="0"/>
          </a:p>
          <a:p>
            <a:pPr lvl="1"/>
            <a:r>
              <a:rPr lang="en-US" dirty="0"/>
              <a:t>Omitted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Reverse causality or simultaneity</a:t>
            </a:r>
          </a:p>
          <a:p>
            <a:pPr lvl="1"/>
            <a:r>
              <a:rPr lang="en-US" dirty="0"/>
              <a:t>Measurement </a:t>
            </a:r>
            <a:r>
              <a:rPr lang="en-US" dirty="0" smtClean="0"/>
              <a:t>error in X variables</a:t>
            </a:r>
          </a:p>
          <a:p>
            <a:pPr lvl="1"/>
            <a:r>
              <a:rPr lang="en-US" dirty="0" smtClean="0"/>
              <a:t>Selection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5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1018</Words>
  <Application>Microsoft Office PowerPoint</Application>
  <PresentationFormat>On-screen Show (4:3)</PresentationFormat>
  <Paragraphs>245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Tahoma</vt:lpstr>
      <vt:lpstr>Times New Roman</vt:lpstr>
      <vt:lpstr>Office Theme</vt:lpstr>
      <vt:lpstr>Equation</vt:lpstr>
      <vt:lpstr>Endogeneity</vt:lpstr>
      <vt:lpstr>Heterogeneity</vt:lpstr>
      <vt:lpstr>Endogeneity</vt:lpstr>
      <vt:lpstr>If x is not fixed but is random</vt:lpstr>
      <vt:lpstr>If x is random, it may be correlated with error term</vt:lpstr>
      <vt:lpstr>Example</vt:lpstr>
      <vt:lpstr>PowerPoint Presentation</vt:lpstr>
      <vt:lpstr>Endogeneity</vt:lpstr>
      <vt:lpstr>Endogeneity</vt:lpstr>
      <vt:lpstr>Omitted variable</vt:lpstr>
      <vt:lpstr>Example of simultaneity</vt:lpstr>
      <vt:lpstr>Market for computers</vt:lpstr>
      <vt:lpstr>Supply function</vt:lpstr>
      <vt:lpstr>Equilibrium condition</vt:lpstr>
      <vt:lpstr>What happens if demand jumps?</vt:lpstr>
      <vt:lpstr>Endogenous Variables (cont.)</vt:lpstr>
      <vt:lpstr>Another example of simultaneity</vt:lpstr>
      <vt:lpstr>Measurement error</vt:lpstr>
      <vt:lpstr>Selection Bias examples</vt:lpstr>
      <vt:lpstr>What are exogenous and endogenous?</vt:lpstr>
      <vt:lpstr>PowerPoint Presentation</vt:lpstr>
      <vt:lpstr>Solution</vt:lpstr>
      <vt:lpstr>How to deal with multiple IV?</vt:lpstr>
      <vt:lpstr>SAS Code</vt:lpstr>
      <vt:lpstr>Pioneering advantages</vt:lpstr>
      <vt:lpstr>Interpreting 2SLS output</vt:lpstr>
      <vt:lpstr>Seemingly unrelated regression (SUR)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endogeneity</dc:title>
  <dc:creator>Murthi, B P</dc:creator>
  <cp:lastModifiedBy>Murthi, B</cp:lastModifiedBy>
  <cp:revision>15</cp:revision>
  <dcterms:created xsi:type="dcterms:W3CDTF">2015-11-17T19:02:57Z</dcterms:created>
  <dcterms:modified xsi:type="dcterms:W3CDTF">2019-02-14T21:02:44Z</dcterms:modified>
</cp:coreProperties>
</file>