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99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57" r:id="rId15"/>
    <p:sldId id="292" r:id="rId16"/>
    <p:sldId id="310" r:id="rId17"/>
    <p:sldId id="293" r:id="rId18"/>
    <p:sldId id="291" r:id="rId19"/>
    <p:sldId id="294" r:id="rId20"/>
    <p:sldId id="297" r:id="rId21"/>
    <p:sldId id="295" r:id="rId22"/>
    <p:sldId id="274" r:id="rId23"/>
    <p:sldId id="311" r:id="rId24"/>
    <p:sldId id="275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30" r:id="rId38"/>
    <p:sldId id="332" r:id="rId39"/>
    <p:sldId id="336" r:id="rId40"/>
    <p:sldId id="333" r:id="rId41"/>
    <p:sldId id="337" r:id="rId42"/>
    <p:sldId id="338" r:id="rId43"/>
    <p:sldId id="339" r:id="rId44"/>
    <p:sldId id="340" r:id="rId45"/>
    <p:sldId id="341" r:id="rId46"/>
    <p:sldId id="324" r:id="rId47"/>
    <p:sldId id="325" r:id="rId48"/>
    <p:sldId id="326" r:id="rId49"/>
    <p:sldId id="327" r:id="rId50"/>
    <p:sldId id="335" r:id="rId51"/>
    <p:sldId id="33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32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C7D48-449E-934E-BFFD-2DC1E197DD9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F602-CC65-5941-9ED7-BCE6D6CE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SADC Course in Statistics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F8C97-B3C5-45E2-BD1A-31E05CEE70D7}" type="slidenum">
              <a:rPr lang="en-US"/>
              <a:pPr/>
              <a:t>5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4</a:t>
            </a:r>
            <a:r>
              <a:rPr lang="en-GB" baseline="30000"/>
              <a:t>th</a:t>
            </a:r>
            <a:r>
              <a:rPr lang="en-GB"/>
              <a:t> quarter seems to the busiest but as next slide shows that is an illusion created by the trend effect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SADC Course in Statistics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04C3-E135-42B3-AEDE-3AFFCE1141F8}" type="slidenum">
              <a:rPr lang="en-US"/>
              <a:pPr/>
              <a:t>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You will notice that the activity in the first quarter ( difference between the last quarter of the year and the first quarter figure) shows considerable more activity than a similar difference between the 3</a:t>
            </a:r>
            <a:r>
              <a:rPr lang="en-GB" baseline="30000"/>
              <a:t>rd</a:t>
            </a:r>
            <a:r>
              <a:rPr lang="en-GB"/>
              <a:t> and 4</a:t>
            </a:r>
            <a:r>
              <a:rPr lang="en-GB" baseline="30000"/>
              <a:t>th</a:t>
            </a:r>
            <a:r>
              <a:rPr lang="en-GB"/>
              <a:t> quarters , which reflects the activity in the 4</a:t>
            </a:r>
            <a:r>
              <a:rPr lang="en-GB" baseline="30000"/>
              <a:t>th</a:t>
            </a:r>
            <a:r>
              <a:rPr lang="en-GB"/>
              <a:t> quarter – we will see this more clearly later in the session</a:t>
            </a:r>
          </a:p>
          <a:p>
            <a:endParaRPr lang="en-GB"/>
          </a:p>
          <a:p>
            <a:r>
              <a:rPr lang="en-GB"/>
              <a:t>For now we just want to keep in mind that when time factor is involved, just looking at the figures might give you a misleading picture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68855-9146-4F19-977E-54D4D341F3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FF0-A278-4656-95D1-D4E2646DC7A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68855-9146-4F19-977E-54D4D341F3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6624638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1525" y="1196975"/>
            <a:ext cx="4105275" cy="2516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1525" y="3865563"/>
            <a:ext cx="4105275" cy="2516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2438" y="6519863"/>
            <a:ext cx="676275" cy="476250"/>
          </a:xfrm>
        </p:spPr>
        <p:txBody>
          <a:bodyPr/>
          <a:lstStyle>
            <a:lvl1pPr>
              <a:defRPr/>
            </a:lvl1pPr>
          </a:lstStyle>
          <a:p>
            <a:fld id="{5F6E5B65-B658-4EAF-87A2-A689ABC99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23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6624638" cy="777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1525" y="1196975"/>
            <a:ext cx="4105275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2438" y="6519863"/>
            <a:ext cx="676275" cy="476250"/>
          </a:xfrm>
        </p:spPr>
        <p:txBody>
          <a:bodyPr/>
          <a:lstStyle>
            <a:lvl1pPr>
              <a:defRPr/>
            </a:lvl1pPr>
          </a:lstStyle>
          <a:p>
            <a:fld id="{40E5B6F5-1020-41E2-8CA5-37AE24624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41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6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0A4-3FB0-3443-9DE0-A8AC90144EE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2B64-06DE-5F42-874F-D569C8A34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Basic Time Series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208595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Measures of Forecast Accuracy </a:t>
            </a:r>
            <a:endParaRPr lang="en-US" dirty="0"/>
          </a:p>
        </p:txBody>
      </p:sp>
      <p:sp>
        <p:nvSpPr>
          <p:cNvPr id="20483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MSE: the </a:t>
            </a:r>
            <a:r>
              <a:rPr lang="en-US" altLang="en-US" sz="2400" dirty="0">
                <a:solidFill>
                  <a:srgbClr val="FF0000"/>
                </a:solidFill>
              </a:rPr>
              <a:t>Mean Squared Error</a:t>
            </a:r>
            <a:r>
              <a:rPr lang="en-US" altLang="en-US" sz="2400" dirty="0"/>
              <a:t> between forecast and actual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MAD: the </a:t>
            </a:r>
            <a:r>
              <a:rPr lang="en-US" altLang="en-US" sz="2400" dirty="0">
                <a:solidFill>
                  <a:srgbClr val="FF0000"/>
                </a:solidFill>
              </a:rPr>
              <a:t>Mean Absolute Deviation</a:t>
            </a:r>
            <a:r>
              <a:rPr lang="en-US" altLang="en-US" sz="2400" dirty="0"/>
              <a:t> between forecast and actual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MAPE: the </a:t>
            </a:r>
            <a:r>
              <a:rPr lang="en-US" altLang="en-US" sz="2400" dirty="0">
                <a:solidFill>
                  <a:srgbClr val="FF0000"/>
                </a:solidFill>
              </a:rPr>
              <a:t>Mean Absolute Percent Error</a:t>
            </a:r>
            <a:r>
              <a:rPr lang="en-US" altLang="en-US" sz="2400" dirty="0"/>
              <a:t> between forecast and actual</a:t>
            </a:r>
          </a:p>
        </p:txBody>
      </p:sp>
      <p:graphicFrame>
        <p:nvGraphicFramePr>
          <p:cNvPr id="20486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2118526"/>
              </p:ext>
            </p:extLst>
          </p:nvPr>
        </p:nvGraphicFramePr>
        <p:xfrm>
          <a:off x="4437504" y="1417638"/>
          <a:ext cx="4049271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ocument" r:id="rId3" imgW="2254797" imgH="695918" progId="Word.Document.8">
                  <p:embed/>
                </p:oleObj>
              </mc:Choice>
              <mc:Fallback>
                <p:oleObj name="Document" r:id="rId3" imgW="2254797" imgH="69591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04" y="1417638"/>
                        <a:ext cx="4049271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2560894"/>
              </p:ext>
            </p:extLst>
          </p:nvPr>
        </p:nvGraphicFramePr>
        <p:xfrm>
          <a:off x="4437504" y="2661138"/>
          <a:ext cx="38457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5" imgW="2257313" imgH="519781" progId="Word.Document.8">
                  <p:embed/>
                </p:oleObj>
              </mc:Choice>
              <mc:Fallback>
                <p:oleObj name="Document" r:id="rId5" imgW="2257313" imgH="519781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04" y="2661138"/>
                        <a:ext cx="38457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71240"/>
              </p:ext>
            </p:extLst>
          </p:nvPr>
        </p:nvGraphicFramePr>
        <p:xfrm>
          <a:off x="4495800" y="3709065"/>
          <a:ext cx="3502025" cy="116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7" imgW="1925852" imgH="732942" progId="Word.Document.8">
                  <p:embed/>
                </p:oleObj>
              </mc:Choice>
              <mc:Fallback>
                <p:oleObj name="Document" r:id="rId7" imgW="1925852" imgH="732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09065"/>
                        <a:ext cx="3502025" cy="1162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0EACF-5496-48D1-A146-4D10BFB80DFB}" type="slidenum">
              <a:rPr lang="en-US" altLang="en-US" sz="1200">
                <a:solidFill>
                  <a:srgbClr val="F36F32"/>
                </a:solidFill>
              </a:rPr>
              <a:pPr/>
              <a:t>10</a:t>
            </a:fld>
            <a:endParaRPr lang="en-US" altLang="en-US" sz="1200">
              <a:solidFill>
                <a:srgbClr val="F36F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7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Exponential Smoothing Model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Exponential smoothing</a:t>
            </a:r>
            <a:r>
              <a:rPr lang="en-US" altLang="en-US" dirty="0"/>
              <a:t> weights recent observations more than older ones.</a:t>
            </a:r>
          </a:p>
        </p:txBody>
      </p:sp>
      <p:sp>
        <p:nvSpPr>
          <p:cNvPr id="235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12A229C-53FB-49B2-AF36-14125815FB0B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3352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38200" y="3200400"/>
            <a:ext cx="8105775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kern="0" dirty="0">
                <a:latin typeface="+mn-lt"/>
              </a:rPr>
              <a:t>Where </a:t>
            </a:r>
            <a:r>
              <a:rPr lang="el-GR" sz="2600" i="1" kern="0" dirty="0">
                <a:latin typeface="Times New Roman"/>
                <a:cs typeface="Times New Roman"/>
              </a:rPr>
              <a:t>α</a:t>
            </a:r>
            <a:r>
              <a:rPr lang="en-US" sz="2600" kern="0" dirty="0">
                <a:latin typeface="+mn-lt"/>
              </a:rPr>
              <a:t> (the </a:t>
            </a:r>
            <a:r>
              <a:rPr lang="en-US" sz="2600" b="1" kern="0" dirty="0">
                <a:latin typeface="+mn-lt"/>
              </a:rPr>
              <a:t>smoothing constant) </a:t>
            </a:r>
            <a:r>
              <a:rPr lang="en-US" sz="2600" kern="0" dirty="0">
                <a:latin typeface="+mn-lt"/>
              </a:rPr>
              <a:t>is some number between zero and one.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i="1" kern="0" dirty="0">
                <a:latin typeface="+mn-lt"/>
              </a:rPr>
              <a:t>S</a:t>
            </a:r>
            <a:r>
              <a:rPr lang="en-US" sz="2600" i="1" kern="0" baseline="-25000" dirty="0">
                <a:latin typeface="+mn-lt"/>
              </a:rPr>
              <a:t>t</a:t>
            </a:r>
            <a:r>
              <a:rPr lang="en-US" sz="2600" i="1" kern="0" dirty="0">
                <a:latin typeface="+mn-lt"/>
              </a:rPr>
              <a:t> </a:t>
            </a:r>
            <a:r>
              <a:rPr lang="en-US" sz="2600" kern="0" dirty="0">
                <a:latin typeface="+mn-lt"/>
              </a:rPr>
              <a:t>is the </a:t>
            </a:r>
            <a:r>
              <a:rPr lang="en-US" sz="2600" b="1" kern="0" dirty="0">
                <a:latin typeface="+mn-lt"/>
              </a:rPr>
              <a:t>smoothed value</a:t>
            </a:r>
            <a:r>
              <a:rPr lang="en-US" sz="2600" kern="0" dirty="0">
                <a:latin typeface="+mn-lt"/>
              </a:rPr>
              <a:t> of the observations (our “best guess” as to the value of the mean)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  <a:defRPr/>
            </a:pPr>
            <a:r>
              <a:rPr lang="en-US" sz="2600" kern="0" dirty="0">
                <a:latin typeface="+mn-lt"/>
              </a:rPr>
              <a:t>Our forecasting procedure sets the forecast </a:t>
            </a:r>
            <a:r>
              <a:rPr lang="en-US" sz="2600" i="1" kern="0" dirty="0">
                <a:latin typeface="+mn-lt"/>
              </a:rPr>
              <a:t>F</a:t>
            </a:r>
            <a:r>
              <a:rPr lang="en-US" sz="2600" i="1" kern="0" baseline="-25000" dirty="0">
                <a:latin typeface="+mn-lt"/>
              </a:rPr>
              <a:t>t+1</a:t>
            </a:r>
            <a:r>
              <a:rPr lang="en-US" sz="2600" kern="0" dirty="0">
                <a:latin typeface="+mn-lt"/>
              </a:rPr>
              <a:t> = </a:t>
            </a:r>
            <a:r>
              <a:rPr lang="en-US" sz="2600" i="1" kern="0" dirty="0">
                <a:latin typeface="+mn-lt"/>
              </a:rPr>
              <a:t>S</a:t>
            </a:r>
            <a:r>
              <a:rPr lang="en-US" sz="2600" i="1" kern="0" baseline="-25000" dirty="0">
                <a:latin typeface="+mn-lt"/>
              </a:rPr>
              <a:t>t</a:t>
            </a:r>
            <a:r>
              <a:rPr lang="en-US" sz="2600" kern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900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815" y="283369"/>
            <a:ext cx="6553200" cy="56673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400" b="0" dirty="0"/>
              <a:t>Comparison of Weights Placed on </a:t>
            </a:r>
            <a:r>
              <a:rPr lang="en-US" altLang="en-US" sz="2400" b="0" i="1" dirty="0"/>
              <a:t>k</a:t>
            </a:r>
            <a:r>
              <a:rPr lang="en-US" altLang="en-US" sz="2400" b="0" dirty="0"/>
              <a:t>-year-old Data </a:t>
            </a:r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541C767-B490-474B-9B08-D1BC7E8FE2B3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12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" y="949660"/>
            <a:ext cx="7669607" cy="550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6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Summary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Moving average (MA) and exponential smoothing (ES) models are widely used for routine short-term forecasting.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They assume that the future will resemble the past. That is, no expected changes.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However, the exponential smoothing procedure is sophisticated enough to permit representations of a linear trend and a cyclical factor in its calculations.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Exponential smoothing procedures are adaptive. </a:t>
            </a:r>
          </a:p>
        </p:txBody>
      </p:sp>
      <p:sp>
        <p:nvSpPr>
          <p:cNvPr id="337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8975921-94C0-4F27-AD37-D2B101F75B9B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13</a:t>
            </a:fld>
            <a:endParaRPr lang="en-US" altLang="en-US" sz="1200">
              <a:solidFill>
                <a:srgbClr val="F36F3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Time Series?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an Economic Time Series</a:t>
            </a:r>
          </a:p>
          <a:p>
            <a:pPr lvl="1"/>
            <a:r>
              <a:rPr lang="en-US" dirty="0"/>
              <a:t>Observed 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Time domain:  A “process”  </a:t>
            </a:r>
          </a:p>
          <a:p>
            <a:pPr marL="857250" lvl="2" indent="0" algn="ctr">
              <a:buNone/>
            </a:pPr>
            <a:r>
              <a:rPr lang="en-US" dirty="0"/>
              <a:t>y(t)  =  ax(t)  +  by(t-1) + 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Autocorrelation</a:t>
            </a:r>
            <a:r>
              <a:rPr lang="en-US" dirty="0"/>
              <a:t> (Serial Correlation)</a:t>
            </a:r>
          </a:p>
          <a:p>
            <a:pPr marL="0" indent="0" algn="ctr">
              <a:buNone/>
            </a:pP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Y</a:t>
            </a:r>
            <a:r>
              <a:rPr lang="en-US" sz="2800" baseline="-25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=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b’x</a:t>
            </a:r>
            <a:r>
              <a:rPr lang="en-US" sz="2800" baseline="-25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+  </a:t>
            </a:r>
            <a:r>
              <a:rPr lang="el-GR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Cov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l-GR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l-GR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ε</a:t>
            </a:r>
            <a:r>
              <a:rPr lang="en-US" sz="2800" baseline="-25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t-1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≠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autocorrelation?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Durbin-Watson statistic (DW)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reg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model sales = </a:t>
            </a:r>
            <a:r>
              <a:rPr lang="en-US" dirty="0" err="1"/>
              <a:t>adv</a:t>
            </a:r>
            <a:r>
              <a:rPr lang="en-US" dirty="0"/>
              <a:t> comp / DW;</a:t>
            </a:r>
          </a:p>
          <a:p>
            <a:pPr marL="400050" lvl="1" indent="0">
              <a:buNone/>
            </a:pPr>
            <a:r>
              <a:rPr lang="en-US" dirty="0"/>
              <a:t>run;</a:t>
            </a:r>
          </a:p>
          <a:p>
            <a:endParaRPr lang="en-US" dirty="0"/>
          </a:p>
          <a:p>
            <a:r>
              <a:rPr lang="en-US" dirty="0"/>
              <a:t>DW ranges from 0-4</a:t>
            </a:r>
          </a:p>
          <a:p>
            <a:pPr marL="400050" lvl="1" indent="0">
              <a:buNone/>
            </a:pPr>
            <a:r>
              <a:rPr lang="en-US" dirty="0"/>
              <a:t>DW 2-4 negative autocorrelation</a:t>
            </a:r>
          </a:p>
          <a:p>
            <a:pPr marL="400050" lvl="1" indent="0">
              <a:buNone/>
            </a:pPr>
            <a:r>
              <a:rPr lang="en-US" dirty="0"/>
              <a:t>DW 0-2 positive autocorrelation</a:t>
            </a:r>
          </a:p>
          <a:p>
            <a:pPr marL="400050" lvl="1" indent="0">
              <a:buNone/>
            </a:pPr>
            <a:r>
              <a:rPr lang="en-US" dirty="0"/>
              <a:t>DW=2 no autocorrelation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4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Positive and negative auto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9006"/>
            <a:ext cx="8924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2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autoreg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model sales = </a:t>
            </a:r>
            <a:r>
              <a:rPr lang="en-US" dirty="0" err="1"/>
              <a:t>adv</a:t>
            </a:r>
            <a:r>
              <a:rPr lang="en-US" dirty="0"/>
              <a:t> comp / </a:t>
            </a:r>
            <a:r>
              <a:rPr lang="en-US" dirty="0" err="1"/>
              <a:t>DWprob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run;</a:t>
            </a:r>
          </a:p>
          <a:p>
            <a:r>
              <a:rPr lang="en-US" dirty="0" err="1">
                <a:solidFill>
                  <a:srgbClr val="FF0000"/>
                </a:solidFill>
              </a:rPr>
              <a:t>DWprob</a:t>
            </a:r>
            <a:r>
              <a:rPr lang="en-US" dirty="0"/>
              <a:t> gives the p-value associated with DW statistic.</a:t>
            </a:r>
          </a:p>
        </p:txBody>
      </p:sp>
    </p:spTree>
    <p:extLst>
      <p:ext uri="{BB962C8B-B14F-4D97-AF65-F5344CB8AC3E}">
        <p14:creationId xmlns:p14="http://schemas.microsoft.com/office/powerpoint/2010/main" val="134857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Linear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Quadratic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 + c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Exponential growth curve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A*</a:t>
            </a:r>
            <a:r>
              <a:rPr lang="en-US" dirty="0" err="1"/>
              <a:t>exp</a:t>
            </a:r>
            <a:r>
              <a:rPr lang="en-US" dirty="0"/>
              <a:t>(c</a:t>
            </a:r>
            <a:r>
              <a:rPr lang="en-US" baseline="-25000" dirty="0"/>
              <a:t>2</a:t>
            </a:r>
            <a:r>
              <a:rPr lang="en-US" dirty="0"/>
              <a:t>t)</a:t>
            </a:r>
          </a:p>
          <a:p>
            <a:pPr lvl="1"/>
            <a:r>
              <a:rPr lang="en-US" dirty="0"/>
              <a:t>Log(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log(A) + c</a:t>
            </a:r>
            <a:r>
              <a:rPr lang="en-US" baseline="-25000" dirty="0"/>
              <a:t>2</a:t>
            </a:r>
            <a:r>
              <a:rPr lang="en-US" dirty="0"/>
              <a:t>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Autoregressive trend model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t-1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4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seasonality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trend model with seasonal dummy variables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+ c</a:t>
            </a:r>
            <a:r>
              <a:rPr lang="en-US" baseline="-25000" dirty="0"/>
              <a:t>2</a:t>
            </a:r>
            <a:r>
              <a:rPr lang="en-US" dirty="0"/>
              <a:t>t + c</a:t>
            </a:r>
            <a:r>
              <a:rPr lang="en-US" baseline="-25000" dirty="0"/>
              <a:t>3</a:t>
            </a:r>
            <a:r>
              <a:rPr lang="en-US" dirty="0"/>
              <a:t>Season</a:t>
            </a:r>
            <a:r>
              <a:rPr lang="en-US" baseline="-25000" dirty="0"/>
              <a:t>1</a:t>
            </a:r>
            <a:r>
              <a:rPr lang="en-US" dirty="0"/>
              <a:t> + c</a:t>
            </a:r>
            <a:r>
              <a:rPr lang="en-US" baseline="-25000" dirty="0"/>
              <a:t>4</a:t>
            </a:r>
            <a:r>
              <a:rPr lang="en-US" dirty="0"/>
              <a:t>Season</a:t>
            </a:r>
            <a:r>
              <a:rPr lang="en-US" baseline="-25000" dirty="0"/>
              <a:t>2</a:t>
            </a:r>
            <a:r>
              <a:rPr lang="en-US" dirty="0"/>
              <a:t> + c</a:t>
            </a:r>
            <a:r>
              <a:rPr lang="en-US" baseline="-25000" dirty="0"/>
              <a:t>5</a:t>
            </a:r>
            <a:r>
              <a:rPr lang="en-US" dirty="0"/>
              <a:t>Season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E6D00-B94C-4057-9235-3F0A72E22A05}" type="slidenum">
              <a:rPr lang="en-US"/>
              <a:pPr/>
              <a:t>2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188913"/>
            <a:ext cx="7705725" cy="647700"/>
          </a:xfrm>
        </p:spPr>
        <p:txBody>
          <a:bodyPr>
            <a:normAutofit fontScale="90000"/>
          </a:bodyPr>
          <a:lstStyle/>
          <a:p>
            <a:r>
              <a:rPr lang="en-GB"/>
              <a:t>Basics: Definitions and Notation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981075"/>
            <a:ext cx="8410575" cy="55435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time series is a collection of observations made sequentially through time</a:t>
            </a:r>
          </a:p>
          <a:p>
            <a:pPr>
              <a:lnSpc>
                <a:spcPct val="100000"/>
              </a:lnSpc>
              <a:buFontTx/>
              <a:buNone/>
            </a:pPr>
            <a:endParaRPr lang="en-GB" sz="1200" dirty="0"/>
          </a:p>
          <a:p>
            <a:pPr>
              <a:lnSpc>
                <a:spcPct val="100000"/>
              </a:lnSpc>
            </a:pPr>
            <a:r>
              <a:rPr lang="en-GB" dirty="0"/>
              <a:t>Such observations may be denoted by	</a:t>
            </a:r>
            <a:r>
              <a:rPr lang="en-GB" sz="900" dirty="0"/>
              <a:t>		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dirty="0"/>
              <a:t>		    Y</a:t>
            </a:r>
            <a:r>
              <a:rPr lang="en-GB" baseline="-25000" dirty="0"/>
              <a:t>1</a:t>
            </a:r>
            <a:r>
              <a:rPr lang="en-GB" dirty="0"/>
              <a:t>	, Y</a:t>
            </a:r>
            <a:r>
              <a:rPr lang="en-GB" baseline="-25000" dirty="0"/>
              <a:t>2</a:t>
            </a:r>
            <a:r>
              <a:rPr lang="en-GB" dirty="0"/>
              <a:t> ,Y</a:t>
            </a:r>
            <a:r>
              <a:rPr lang="en-GB" baseline="-25000" dirty="0"/>
              <a:t>3  </a:t>
            </a:r>
            <a:r>
              <a:rPr lang="en-GB" dirty="0"/>
              <a:t>, …	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 , …	, Y</a:t>
            </a:r>
            <a:r>
              <a:rPr lang="en-GB" baseline="-25000" dirty="0"/>
              <a:t>T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000" dirty="0"/>
              <a:t>			   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sz="1000" dirty="0"/>
              <a:t>		</a:t>
            </a:r>
            <a:r>
              <a:rPr lang="en-GB" sz="1800" dirty="0"/>
              <a:t>		observation at time t</a:t>
            </a:r>
            <a:r>
              <a:rPr lang="en-GB" dirty="0"/>
              <a:t>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GB" dirty="0"/>
              <a:t>	since data are usually collected at discrete points in time</a:t>
            </a:r>
          </a:p>
          <a:p>
            <a:pPr>
              <a:lnSpc>
                <a:spcPct val="100000"/>
              </a:lnSpc>
              <a:buFontTx/>
              <a:buNone/>
            </a:pPr>
            <a:endParaRPr lang="en-GB" sz="1000" dirty="0"/>
          </a:p>
          <a:p>
            <a:pPr>
              <a:lnSpc>
                <a:spcPct val="100000"/>
              </a:lnSpc>
            </a:pPr>
            <a:r>
              <a:rPr lang="en-GB" dirty="0"/>
              <a:t>The interval between observations can be any time interval (hours within days, days, weeks, months, years, </a:t>
            </a:r>
            <a:r>
              <a:rPr lang="en-GB" dirty="0" err="1"/>
              <a:t>etc</a:t>
            </a:r>
            <a:r>
              <a:rPr lang="en-GB" dirty="0"/>
              <a:t>).</a:t>
            </a:r>
          </a:p>
        </p:txBody>
      </p:sp>
      <p:sp>
        <p:nvSpPr>
          <p:cNvPr id="964612" name="Line 4"/>
          <p:cNvSpPr>
            <a:spLocks noChangeShapeType="1"/>
          </p:cNvSpPr>
          <p:nvPr/>
        </p:nvSpPr>
        <p:spPr bwMode="auto">
          <a:xfrm flipV="1">
            <a:off x="4240213" y="3135934"/>
            <a:ext cx="0" cy="287337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lags of X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t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t-1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t-2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</a:p>
          <a:p>
            <a:endParaRPr lang="en-US" baseline="-25000" dirty="0">
              <a:cs typeface="Times New Roman"/>
            </a:endParaRPr>
          </a:p>
          <a:p>
            <a:r>
              <a:rPr lang="en-US" dirty="0">
                <a:cs typeface="Times New Roman"/>
              </a:rPr>
              <a:t>S</a:t>
            </a:r>
            <a:r>
              <a:rPr lang="en-US" baseline="-25000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 = sales at time t</a:t>
            </a:r>
          </a:p>
          <a:p>
            <a:r>
              <a:rPr lang="en-US" dirty="0">
                <a:cs typeface="Times New Roman"/>
              </a:rPr>
              <a:t>A</a:t>
            </a:r>
            <a:r>
              <a:rPr lang="en-US" baseline="-25000" dirty="0">
                <a:cs typeface="Times New Roman"/>
              </a:rPr>
              <a:t>t</a:t>
            </a:r>
            <a:r>
              <a:rPr lang="en-US" dirty="0">
                <a:cs typeface="Times New Roman"/>
              </a:rPr>
              <a:t> = Ad expenditure at time t</a:t>
            </a:r>
            <a:endParaRPr lang="en-US" baseline="-25000" dirty="0"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Advertising effects last for a long period of time.</a:t>
            </a:r>
          </a:p>
          <a:p>
            <a:r>
              <a:rPr lang="en-US" dirty="0">
                <a:cs typeface="Times New Roman"/>
              </a:rPr>
              <a:t>Above model is called </a:t>
            </a:r>
            <a:r>
              <a:rPr lang="en-US" dirty="0">
                <a:solidFill>
                  <a:srgbClr val="FF0000"/>
                </a:solidFill>
                <a:cs typeface="Times New Roman"/>
              </a:rPr>
              <a:t>distributed lag </a:t>
            </a:r>
            <a:r>
              <a:rPr lang="en-US" dirty="0">
                <a:cs typeface="Times New Roman"/>
              </a:rPr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37294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lags of 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Y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Y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This is called a autoregressive model (AR)</a:t>
            </a:r>
          </a:p>
          <a:p>
            <a:endParaRPr lang="en-US" dirty="0"/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</a:t>
            </a:r>
          </a:p>
          <a:p>
            <a:r>
              <a:rPr lang="en-US" dirty="0">
                <a:cs typeface="Times New Roman"/>
              </a:rPr>
              <a:t>This is called a moving average model (MA)</a:t>
            </a: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ARMA model has both components.</a:t>
            </a:r>
          </a:p>
          <a:p>
            <a:r>
              <a:rPr lang="en-US" dirty="0">
                <a:cs typeface="Times New Roman"/>
              </a:rPr>
              <a:t>PROC 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Time Series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Is the underlying process invariant w.r.t.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Yes – then the time series is said to be </a:t>
            </a:r>
            <a:r>
              <a:rPr lang="en-US" sz="2800" dirty="0">
                <a:solidFill>
                  <a:srgbClr val="FF0000"/>
                </a:solidFill>
              </a:rPr>
              <a:t>stationary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Otherwise it is non-stationary.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a stationary process the mean, variance and covariance are all stationary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series is non-stationary, it can be made stationary by first differencing.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i.e. compute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– y</a:t>
            </a:r>
            <a:r>
              <a:rPr lang="en-US" sz="2800" baseline="-25000" dirty="0"/>
              <a:t>t-1</a:t>
            </a:r>
            <a:r>
              <a:rPr lang="en-US" sz="2800" dirty="0"/>
              <a:t> . Test if this variable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208188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e/e1/Stationarycomparison.png/390px-Stationary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52" y="274638"/>
            <a:ext cx="6669332" cy="66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7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vs. Nonstationary Series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grayscl/>
          </a:blip>
          <a:srcRect/>
          <a:stretch>
            <a:fillRect/>
          </a:stretch>
        </p:blipFill>
        <p:spPr>
          <a:xfrm>
            <a:off x="1066800" y="1752600"/>
            <a:ext cx="7426099" cy="4324381"/>
          </a:xfrm>
          <a:noFill/>
        </p:spPr>
      </p:pic>
    </p:spTree>
    <p:extLst>
      <p:ext uri="{BB962C8B-B14F-4D97-AF65-F5344CB8AC3E}">
        <p14:creationId xmlns:p14="http://schemas.microsoft.com/office/powerpoint/2010/main" val="404522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Time Series Analysis -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Lag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Modeling lags of X variables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t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A</a:t>
            </a:r>
            <a:r>
              <a:rPr lang="en-US" baseline="-25000" dirty="0"/>
              <a:t>t-1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A</a:t>
            </a:r>
            <a:r>
              <a:rPr lang="en-US" baseline="-25000" dirty="0"/>
              <a:t>t-2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</a:p>
          <a:p>
            <a:r>
              <a:rPr lang="en-US" dirty="0">
                <a:cs typeface="Times New Roman"/>
              </a:rPr>
              <a:t>Example: Advertising effects last for along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58785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write it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 = difference in unemployment levels</a:t>
            </a:r>
          </a:p>
          <a:p>
            <a:r>
              <a:rPr lang="en-US" dirty="0"/>
              <a:t>We can calculate the growth in output, </a:t>
            </a:r>
            <a:r>
              <a:rPr lang="en-US" i="1" dirty="0"/>
              <a:t>G</a:t>
            </a:r>
            <a:r>
              <a:rPr lang="en-US" dirty="0"/>
              <a:t>, as: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107" y="215758"/>
            <a:ext cx="7122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Law: Change in unemployment is related to growth in GDP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667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9.10</a:t>
            </a: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1371600" y="2362316"/>
          <a:ext cx="7543800" cy="609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997000" imgH="241200" progId="Equation.DSMT4">
                  <p:embed/>
                </p:oleObj>
              </mc:Choice>
              <mc:Fallback>
                <p:oleObj name="Equation" r:id="rId3" imgW="2997000" imgH="241200" progId="Equation.DSMT4">
                  <p:embed/>
                  <p:pic>
                    <p:nvPicPr>
                      <p:cNvPr id="583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316"/>
                        <a:ext cx="7543800" cy="609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4844534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9.11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05200" y="4572000"/>
          <a:ext cx="333487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333487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0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308" y="1257300"/>
            <a:ext cx="7469187" cy="50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676402" y="328748"/>
            <a:ext cx="7238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Change in the U.S. unemployment rate </a:t>
            </a:r>
          </a:p>
          <a:p>
            <a:r>
              <a:rPr lang="en-US" sz="2400" dirty="0"/>
              <a:t>1985Q3 to 2009Q3</a:t>
            </a:r>
          </a:p>
        </p:txBody>
      </p:sp>
    </p:spTree>
    <p:extLst>
      <p:ext uri="{BB962C8B-B14F-4D97-AF65-F5344CB8AC3E}">
        <p14:creationId xmlns:p14="http://schemas.microsoft.com/office/powerpoint/2010/main" val="1771334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9751" y="456168"/>
            <a:ext cx="674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U.S. GDP growth: 1985Q2 to 2009Q3</a:t>
            </a:r>
          </a:p>
        </p:txBody>
      </p:sp>
      <p:pic>
        <p:nvPicPr>
          <p:cNvPr id="58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757" y="1293813"/>
            <a:ext cx="6897687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34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Weekly Sales over time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Stock price of a company over time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Malaria incidence or deaths over calendar years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Daily maximum temperatures</a:t>
            </a:r>
          </a:p>
          <a:p>
            <a:pPr marL="1074738" lvl="1" indent="-446088">
              <a:lnSpc>
                <a:spcPct val="100000"/>
              </a:lnSpc>
              <a:spcBef>
                <a:spcPct val="0"/>
              </a:spcBef>
            </a:pPr>
            <a:r>
              <a:rPr lang="en-GB" sz="2600" dirty="0"/>
              <a:t>Hourly records of babies born at a maternity hospital</a:t>
            </a:r>
          </a:p>
          <a:p>
            <a:pPr marL="228600" indent="0">
              <a:spcBef>
                <a:spcPct val="0"/>
              </a:spcBef>
              <a:buNone/>
            </a:pPr>
            <a:endParaRPr lang="en-GB" sz="2800" b="1" i="1" dirty="0">
              <a:solidFill>
                <a:srgbClr val="CC0000"/>
              </a:solidFill>
            </a:endParaRPr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>
                <a:solidFill>
                  <a:srgbClr val="CC0000"/>
                </a:solidFill>
              </a:rPr>
              <a:t>Continuous Time </a:t>
            </a:r>
            <a:r>
              <a:rPr lang="en-GB" sz="2800" b="1" i="1" dirty="0"/>
              <a:t>series</a:t>
            </a:r>
            <a:r>
              <a:rPr lang="en-GB" sz="2800" b="1" i="1" dirty="0">
                <a:solidFill>
                  <a:srgbClr val="CC0000"/>
                </a:solidFill>
              </a:rPr>
              <a:t> – </a:t>
            </a:r>
            <a:r>
              <a:rPr lang="en-GB" sz="2800" i="1" dirty="0"/>
              <a:t>temperature, air pollution</a:t>
            </a:r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 err="1"/>
              <a:t>vs</a:t>
            </a:r>
            <a:endParaRPr lang="en-GB" sz="2800" b="1" i="1" dirty="0"/>
          </a:p>
          <a:p>
            <a:pPr marL="228600" indent="0">
              <a:spcBef>
                <a:spcPct val="0"/>
              </a:spcBef>
              <a:buNone/>
            </a:pPr>
            <a:r>
              <a:rPr lang="en-GB" sz="2800" b="1" i="1" dirty="0">
                <a:solidFill>
                  <a:srgbClr val="CC0000"/>
                </a:solidFill>
              </a:rPr>
              <a:t>Discrete Time </a:t>
            </a:r>
            <a:r>
              <a:rPr lang="en-GB" sz="2800" b="1" i="1" dirty="0"/>
              <a:t>series</a:t>
            </a:r>
            <a:r>
              <a:rPr lang="en-GB" sz="2800" b="1" i="1" dirty="0">
                <a:solidFill>
                  <a:srgbClr val="CC0000"/>
                </a:solidFill>
              </a:rPr>
              <a:t> – </a:t>
            </a:r>
            <a:r>
              <a:rPr lang="en-GB" sz="2800" i="1" dirty="0"/>
              <a:t>number of road accidents, sales, market shares</a:t>
            </a:r>
          </a:p>
          <a:p>
            <a:pPr marL="228600" indent="0">
              <a:spcBef>
                <a:spcPct val="0"/>
              </a:spcBef>
              <a:buNone/>
            </a:pPr>
            <a:r>
              <a:rPr lang="en-GB" sz="2800" dirty="0"/>
              <a:t>Time is discrete – week, month etc.</a:t>
            </a:r>
            <a:endParaRPr lang="en-GB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11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70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318413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Spreadsheet of Observations for Distributed Lag Model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72485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037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2700" y="3184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Finite Distributed Lags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9.2.2</a:t>
            </a:r>
          </a:p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An Example: </a:t>
            </a:r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9781" y="456168"/>
            <a:ext cx="62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Estimates for </a:t>
            </a:r>
            <a:r>
              <a:rPr lang="en-US" dirty="0" err="1"/>
              <a:t>Okun’s</a:t>
            </a:r>
            <a:r>
              <a:rPr lang="en-US" dirty="0"/>
              <a:t> Law Finite Distributed Lag Model</a:t>
            </a:r>
          </a:p>
        </p:txBody>
      </p:sp>
      <p:pic>
        <p:nvPicPr>
          <p:cNvPr id="588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643" y="1272209"/>
            <a:ext cx="7872357" cy="505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70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Stationary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Is the underlying process invariant with respect to time?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Yes – then the time series is said to be stationary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Otherwise it is non-stationary.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a stationary process the mean, variance and covariance are all stationary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a series is non-stationary, it can be made stationary by first differencing.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i.e. compute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– y</a:t>
            </a:r>
            <a:r>
              <a:rPr lang="en-US" sz="2800" baseline="-25000" dirty="0"/>
              <a:t>t-1</a:t>
            </a:r>
            <a:r>
              <a:rPr lang="en-US" sz="2800" dirty="0"/>
              <a:t>. Check if this variable is stationary.</a:t>
            </a:r>
          </a:p>
        </p:txBody>
      </p:sp>
    </p:spTree>
    <p:extLst>
      <p:ext uri="{BB962C8B-B14F-4D97-AF65-F5344CB8AC3E}">
        <p14:creationId xmlns:p14="http://schemas.microsoft.com/office/powerpoint/2010/main" val="3250233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stationary variable is one that is not explosive, nor trending, and nor wandering aimlessly without returning to its mean (i.e. not a random walk)</a:t>
            </a:r>
          </a:p>
          <a:p>
            <a:endParaRPr lang="en-US" dirty="0"/>
          </a:p>
          <a:p>
            <a:r>
              <a:rPr lang="en-US" dirty="0"/>
              <a:t>Mean(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Mean(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) 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=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) 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t+k</a:t>
            </a:r>
            <a:r>
              <a:rPr lang="en-US" dirty="0"/>
              <a:t>) =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t+m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t+k+m</a:t>
            </a:r>
            <a:r>
              <a:rPr lang="en-US" dirty="0"/>
              <a:t>) </a:t>
            </a:r>
          </a:p>
          <a:p>
            <a:r>
              <a:rPr lang="en-US" dirty="0"/>
              <a:t>for any value of 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373" y="432822"/>
            <a:ext cx="598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14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57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98600"/>
            <a:ext cx="6681787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79875" y="361146"/>
            <a:ext cx="63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stationary variable </a:t>
            </a:r>
          </a:p>
        </p:txBody>
      </p:sp>
    </p:spTree>
    <p:extLst>
      <p:ext uri="{BB962C8B-B14F-4D97-AF65-F5344CB8AC3E}">
        <p14:creationId xmlns:p14="http://schemas.microsoft.com/office/powerpoint/2010/main" val="306826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2700" y="4073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45702"/>
            <a:ext cx="7391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</a:t>
            </a:r>
            <a:r>
              <a:rPr lang="en-US" sz="2800" dirty="0" err="1"/>
              <a:t>nonstationary</a:t>
            </a:r>
            <a:r>
              <a:rPr lang="en-US" sz="2800" dirty="0"/>
              <a:t> variable that is ‘‘slow-turning’’ or ‘‘wandering’’</a:t>
            </a:r>
            <a:r>
              <a:rPr lang="en-US" dirty="0"/>
              <a:t> </a:t>
            </a:r>
          </a:p>
        </p:txBody>
      </p:sp>
      <p:pic>
        <p:nvPicPr>
          <p:cNvPr id="561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3606" y="1524000"/>
            <a:ext cx="607218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03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9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9.1.2a</a:t>
            </a:r>
          </a:p>
          <a:p>
            <a:pPr algn="ctr"/>
            <a:r>
              <a:rPr lang="en-US" sz="11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Stationarity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1096" y="309076"/>
            <a:ext cx="7430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series of a </a:t>
            </a:r>
            <a:r>
              <a:rPr lang="en-US" sz="2800" dirty="0" err="1"/>
              <a:t>nonstationary</a:t>
            </a:r>
            <a:r>
              <a:rPr lang="en-US" sz="2800" dirty="0"/>
              <a:t> variable: Trend</a:t>
            </a:r>
          </a:p>
        </p:txBody>
      </p:sp>
      <p:pic>
        <p:nvPicPr>
          <p:cNvPr id="562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598613"/>
            <a:ext cx="670718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2785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18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walk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7480702" cy="41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	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 = 0, 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t,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) = 0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Generated for example by flips of a coin.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If heads, value  = 1,  if tails, value = -1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Forecast: Y</a:t>
            </a:r>
            <a:r>
              <a:rPr lang="en-US" sz="2800" baseline="-25000" dirty="0"/>
              <a:t>t+1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</a:t>
            </a:r>
          </a:p>
          <a:p>
            <a:pPr lvl="4"/>
            <a:r>
              <a:rPr lang="en-US" sz="2800" dirty="0"/>
              <a:t>Y</a:t>
            </a:r>
            <a:r>
              <a:rPr lang="en-US" sz="2800" baseline="-25000" dirty="0"/>
              <a:t>t+2</a:t>
            </a:r>
            <a:r>
              <a:rPr lang="en-US" sz="2800" dirty="0"/>
              <a:t> = </a:t>
            </a:r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endParaRPr lang="en-US" sz="2800" baseline="-25000" dirty="0"/>
          </a:p>
          <a:p>
            <a:r>
              <a:rPr lang="en-US" sz="3600" baseline="-25000" dirty="0"/>
              <a:t>But the standard error of the forecast increases over time</a:t>
            </a:r>
          </a:p>
          <a:p>
            <a:pPr lvl="4"/>
            <a:endParaRPr lang="en-US" sz="2800" baseline="-25000" dirty="0"/>
          </a:p>
          <a:p>
            <a:r>
              <a:rPr lang="en-US" sz="2800" dirty="0"/>
              <a:t>If we know a series follows a random walk model, </a:t>
            </a:r>
          </a:p>
          <a:p>
            <a:r>
              <a:rPr lang="en-US" sz="2800" dirty="0"/>
              <a:t>then there is no point in fitting a model.</a:t>
            </a:r>
          </a:p>
        </p:txBody>
      </p:sp>
    </p:spTree>
    <p:extLst>
      <p:ext uri="{BB962C8B-B14F-4D97-AF65-F5344CB8AC3E}">
        <p14:creationId xmlns:p14="http://schemas.microsoft.com/office/powerpoint/2010/main" val="61538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404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for Random 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3160" y="1470990"/>
            <a:ext cx="78406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= a + </a:t>
            </a:r>
            <a:r>
              <a:rPr lang="en-US" sz="2800" dirty="0" err="1"/>
              <a:t>bt</a:t>
            </a:r>
            <a:r>
              <a:rPr lang="en-US" sz="2800" baseline="-25000" dirty="0"/>
              <a:t> </a:t>
            </a:r>
            <a:r>
              <a:rPr lang="en-US" sz="2800" dirty="0"/>
              <a:t>+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/>
              <a:t>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	</a:t>
            </a:r>
            <a:r>
              <a:rPr lang="en-US" sz="2800" dirty="0">
                <a:latin typeface="Times New Roman"/>
                <a:cs typeface="Times New Roman"/>
              </a:rPr>
              <a:t>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 = 0, E(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t,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) = 0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Y</a:t>
            </a:r>
            <a:r>
              <a:rPr lang="en-US" sz="2800" baseline="-25000" dirty="0" err="1"/>
              <a:t>t</a:t>
            </a:r>
            <a:r>
              <a:rPr lang="en-US" sz="2800" dirty="0"/>
              <a:t> - Y</a:t>
            </a:r>
            <a:r>
              <a:rPr lang="en-US" sz="2800" baseline="-25000" dirty="0"/>
              <a:t>t-1 </a:t>
            </a:r>
            <a:r>
              <a:rPr lang="en-US" sz="2800" dirty="0"/>
              <a:t>= a + </a:t>
            </a:r>
            <a:r>
              <a:rPr lang="en-US" sz="2800" dirty="0" err="1"/>
              <a:t>bt</a:t>
            </a:r>
            <a:r>
              <a:rPr lang="en-US" sz="2800" baseline="-25000" dirty="0"/>
              <a:t> </a:t>
            </a:r>
            <a:r>
              <a:rPr lang="en-US" sz="2800" dirty="0"/>
              <a:t>+ (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>
                <a:latin typeface="Times New Roman"/>
                <a:cs typeface="Times New Roman"/>
              </a:rPr>
              <a:t>-1)</a:t>
            </a:r>
            <a:r>
              <a:rPr lang="en-US" sz="2800" dirty="0"/>
              <a:t>Y</a:t>
            </a:r>
            <a:r>
              <a:rPr lang="en-US" sz="2800" baseline="-25000" dirty="0"/>
              <a:t>t-1</a:t>
            </a:r>
            <a:r>
              <a:rPr lang="en-US" sz="2800" dirty="0"/>
              <a:t> + </a:t>
            </a:r>
            <a:r>
              <a:rPr lang="el-GR" sz="2800" dirty="0">
                <a:latin typeface="Times New Roman"/>
                <a:cs typeface="Times New Roman"/>
              </a:rPr>
              <a:t>ε</a:t>
            </a:r>
            <a:r>
              <a:rPr lang="en-US" sz="2800" baseline="-25000" dirty="0">
                <a:latin typeface="Times New Roman"/>
                <a:cs typeface="Times New Roman"/>
              </a:rPr>
              <a:t>t	</a:t>
            </a:r>
          </a:p>
          <a:p>
            <a:endParaRPr lang="en-US" sz="2800" dirty="0"/>
          </a:p>
          <a:p>
            <a:r>
              <a:rPr lang="en-US" sz="2800" dirty="0"/>
              <a:t>If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dirty="0">
                <a:latin typeface="Times New Roman"/>
                <a:cs typeface="Times New Roman"/>
              </a:rPr>
              <a:t>=1, then series is random walk and non-stationary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Dickey Fuller tests (DF) – unit root tests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Augmented Dickey Fuller tests (ADF)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73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486" y="1736035"/>
            <a:ext cx="6363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Regression one random walk against another will </a:t>
            </a:r>
          </a:p>
          <a:p>
            <a:r>
              <a:rPr lang="en-US" sz="2400" dirty="0"/>
              <a:t>give spurious results.</a:t>
            </a:r>
          </a:p>
          <a:p>
            <a:endParaRPr lang="en-US" sz="2400" dirty="0"/>
          </a:p>
          <a:p>
            <a:r>
              <a:rPr lang="en-US" sz="2400" dirty="0"/>
              <a:t>If a series follows random walk, differencing </a:t>
            </a:r>
          </a:p>
          <a:p>
            <a:r>
              <a:rPr lang="en-US" sz="2400" dirty="0"/>
              <a:t>might remove that.</a:t>
            </a:r>
          </a:p>
        </p:txBody>
      </p:sp>
    </p:spTree>
    <p:extLst>
      <p:ext uri="{BB962C8B-B14F-4D97-AF65-F5344CB8AC3E}">
        <p14:creationId xmlns:p14="http://schemas.microsoft.com/office/powerpoint/2010/main" val="105770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3823E-8124-453A-A8DE-747A439EA957}" type="slidenum">
              <a:rPr lang="en-US"/>
              <a:pPr/>
              <a:t>4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7475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GB"/>
              <a:t>Objectives of a time series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95338"/>
            <a:ext cx="8640763" cy="58023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Description</a:t>
            </a:r>
            <a:r>
              <a:rPr lang="en-GB" sz="2600" dirty="0"/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Merely to describe the patterns over time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Explanation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Can the pattern observed over time be explained in terms of other factors or causes? 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9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Prediction (forecasting)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Can past records help us to predict what will happen in the future?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sz="9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600" dirty="0">
                <a:solidFill>
                  <a:srgbClr val="FF0000"/>
                </a:solidFill>
              </a:rPr>
              <a:t>Improving the past system/behaviour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GB" dirty="0"/>
              <a:t>If factors affecting the behaviour of a variable over time can be identified, action may be taken to improve the system, e.g. action over increasing levels of air pollution</a:t>
            </a:r>
          </a:p>
        </p:txBody>
      </p:sp>
    </p:spTree>
    <p:extLst>
      <p:ext uri="{BB962C8B-B14F-4D97-AF65-F5344CB8AC3E}">
        <p14:creationId xmlns:p14="http://schemas.microsoft.com/office/powerpoint/2010/main" val="4287553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148" y="308233"/>
            <a:ext cx="3759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Checking for white noise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530" y="1470991"/>
            <a:ext cx="652435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Bartlett’s test: to test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=0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Sample autocorrelation coefficients are  </a:t>
            </a:r>
          </a:p>
          <a:p>
            <a:r>
              <a:rPr lang="en-US" sz="2800" dirty="0"/>
              <a:t>	approximately N(0,1/</a:t>
            </a:r>
            <a:r>
              <a:rPr lang="en-US" sz="2800" dirty="0" err="1"/>
              <a:t>sqrt</a:t>
            </a:r>
            <a:r>
              <a:rPr lang="en-US" sz="2800" dirty="0"/>
              <a:t>(T))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Q-test : joint test that all </a:t>
            </a:r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=0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368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the </a:t>
            </a:r>
            <a:r>
              <a:rPr lang="en-US" dirty="0">
                <a:solidFill>
                  <a:srgbClr val="FF0000"/>
                </a:solidFill>
              </a:rPr>
              <a:t>population correlation</a:t>
            </a:r>
            <a:r>
              <a:rPr lang="en-US" dirty="0"/>
              <a:t> between two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given by: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autoregressive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427" y="340248"/>
            <a:ext cx="670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2166" y="2249556"/>
          <a:ext cx="3086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371600" imgH="507960" progId="Equation.DSMT4">
                  <p:embed/>
                </p:oleObj>
              </mc:Choice>
              <mc:Fallback>
                <p:oleObj name="Equation" r:id="rId3" imgW="1371600" imgH="5079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166" y="2249556"/>
                        <a:ext cx="3086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05427" y="4369905"/>
          <a:ext cx="5629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2501900" imgH="508000" progId="Equation.DSMT4">
                  <p:embed/>
                </p:oleObj>
              </mc:Choice>
              <mc:Fallback>
                <p:oleObj name="Equation" r:id="rId5" imgW="2501900" imgH="5080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427" y="4369905"/>
                        <a:ext cx="56292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0435" y="5698435"/>
            <a:ext cx="3958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/>
                <a:cs typeface="Times New Roman"/>
              </a:rPr>
              <a:t>ρ</a:t>
            </a:r>
            <a:r>
              <a:rPr lang="en-US" sz="2800" baseline="-25000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dirty="0" err="1">
                <a:latin typeface="Times New Roman"/>
                <a:cs typeface="Times New Roman"/>
              </a:rPr>
              <a:t>cov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baseline="-25000" dirty="0">
                <a:latin typeface="Times New Roman"/>
                <a:cs typeface="Times New Roman"/>
              </a:rPr>
              <a:t>-k</a:t>
            </a:r>
            <a:r>
              <a:rPr lang="en-US" sz="2800" dirty="0">
                <a:latin typeface="Times New Roman"/>
                <a:cs typeface="Times New Roman"/>
              </a:rPr>
              <a:t>)/ </a:t>
            </a:r>
            <a:r>
              <a:rPr lang="en-US" sz="2800" dirty="0" err="1">
                <a:latin typeface="Times New Roman"/>
                <a:cs typeface="Times New Roman"/>
              </a:rPr>
              <a:t>var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dirty="0" err="1">
                <a:latin typeface="Times New Roman"/>
                <a:cs typeface="Times New Roman"/>
              </a:rPr>
              <a:t>G</a:t>
            </a:r>
            <a:r>
              <a:rPr lang="en-US" sz="2800" baseline="-25000" dirty="0" err="1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697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Applying this to our problem, we get for the first four autocorrelations: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034909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9.16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943100" y="3962400"/>
          <a:ext cx="6229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2768400" imgH="228600" progId="Equation.DSMT4">
                  <p:embed/>
                </p:oleObj>
              </mc:Choice>
              <mc:Fallback>
                <p:oleObj name="Equation" r:id="rId3" imgW="2768400" imgH="228600" progId="Equation.DSMT4">
                  <p:embed/>
                  <p:pic>
                    <p:nvPicPr>
                      <p:cNvPr id="594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962400"/>
                        <a:ext cx="6229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971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do we test whether an autocorrelation is significantly different from zero?</a:t>
            </a:r>
          </a:p>
          <a:p>
            <a:pPr lvl="1"/>
            <a:r>
              <a:rPr lang="pt-BR" dirty="0"/>
              <a:t>The null hypothesis is </a:t>
            </a:r>
            <a:r>
              <a:rPr lang="pt-BR" i="1" dirty="0"/>
              <a:t>H</a:t>
            </a:r>
            <a:r>
              <a:rPr lang="pt-BR" baseline="-25000" dirty="0"/>
              <a:t>0</a:t>
            </a:r>
            <a:r>
              <a:rPr lang="pt-BR" dirty="0"/>
              <a:t>: </a:t>
            </a:r>
            <a:r>
              <a:rPr lang="el-GR" dirty="0"/>
              <a:t>ρ</a:t>
            </a:r>
            <a:r>
              <a:rPr lang="en-US" i="1" baseline="-25000" dirty="0"/>
              <a:t>k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A suitable test statistic is: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95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9.17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3124200" y="4267200"/>
          <a:ext cx="3829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594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67200"/>
                        <a:ext cx="38290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692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our problem,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We conclude that </a:t>
            </a:r>
            <a:r>
              <a:rPr lang="en-US" i="1" dirty="0"/>
              <a:t>G</a:t>
            </a:r>
            <a:r>
              <a:rPr lang="en-US" dirty="0"/>
              <a:t>, the quarterly growth rate in U.S. GDP, exhibits significant serial correlation at lags one and two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 Autocorrelation</a:t>
            </a:r>
          </a:p>
        </p:txBody>
      </p:sp>
      <p:graphicFrame>
        <p:nvGraphicFramePr>
          <p:cNvPr id="594948" name="Object 2"/>
          <p:cNvGraphicFramePr>
            <a:graphicFrameLocks noChangeAspect="1"/>
          </p:cNvGraphicFramePr>
          <p:nvPr/>
        </p:nvGraphicFramePr>
        <p:xfrm>
          <a:off x="1752600" y="1905000"/>
          <a:ext cx="697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098520" imgH="507960" progId="Equation.DSMT4">
                  <p:embed/>
                </p:oleObj>
              </mc:Choice>
              <mc:Fallback>
                <p:oleObj name="Equation" r:id="rId3" imgW="3098520" imgH="507960" progId="Equation.DSMT4">
                  <p:embed/>
                  <p:pic>
                    <p:nvPicPr>
                      <p:cNvPr id="59494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697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63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Serial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9.3.1b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Correlagram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02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1193800"/>
            <a:ext cx="7164387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98771" y="457200"/>
            <a:ext cx="29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FIGURE 9.6 Correlogram for </a:t>
            </a:r>
            <a:r>
              <a:rPr lang="pt-BR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7524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490330"/>
            <a:ext cx="364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Multiplier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8226" y="1139687"/>
            <a:ext cx="7765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e</a:t>
            </a:r>
            <a:r>
              <a:rPr lang="en-US" sz="2400" baseline="-25000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e</a:t>
            </a:r>
            <a:r>
              <a:rPr lang="en-US" sz="2400" baseline="-25000" dirty="0"/>
              <a:t>t-1</a:t>
            </a:r>
            <a:r>
              <a:rPr lang="en-US" sz="2400" dirty="0"/>
              <a:t> are correlated, then one way to model the relationship between them is to write: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lvl="1"/>
            <a:r>
              <a:rPr lang="en-US" sz="2400" dirty="0"/>
              <a:t>We can substitute this into a simple regression equation: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28599" y="2118139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800100" imgH="228600" progId="Equation.DSMT4">
                  <p:embed/>
                </p:oleObj>
              </mc:Choice>
              <mc:Fallback>
                <p:oleObj name="Equation" r:id="rId3" imgW="800100" imgH="2286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99" y="2118139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71537" y="4075043"/>
          <a:ext cx="35544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460500" imgH="228600" progId="Equation.DSMT4">
                  <p:embed/>
                </p:oleObj>
              </mc:Choice>
              <mc:Fallback>
                <p:oleObj name="Equation" r:id="rId5" imgW="146050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37" y="4075043"/>
                        <a:ext cx="35544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51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derive the relevant auxiliary regression for the autocorrelation LM test, we write the test equation as: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But since we know that                           , we get: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06763" y="2667000"/>
          <a:ext cx="3408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667000"/>
                        <a:ext cx="3408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9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9.25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62600" y="3581400"/>
          <a:ext cx="2401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1028520" imgH="228600" progId="Equation.DSMT4">
                  <p:embed/>
                </p:oleObj>
              </mc:Choice>
              <mc:Fallback>
                <p:oleObj name="Equation" r:id="rId5" imgW="1028520" imgH="228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2401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7163" y="4876800"/>
          <a:ext cx="4802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876800"/>
                        <a:ext cx="48021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769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Rearranging, we get: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l-GR" dirty="0"/>
              <a:t>ρ</a:t>
            </a:r>
            <a:r>
              <a:rPr lang="en-US" dirty="0"/>
              <a:t> = 0 is true, then LM = </a:t>
            </a:r>
            <a:r>
              <a:rPr lang="en-US" i="1" dirty="0"/>
              <a:t>T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has an approximate </a:t>
            </a:r>
            <a:r>
              <a:rPr lang="el-GR" dirty="0"/>
              <a:t>χ</a:t>
            </a:r>
            <a:r>
              <a:rPr lang="x-none" baseline="30000"/>
              <a:t>2</a:t>
            </a:r>
            <a:r>
              <a:rPr lang="en-US" baseline="-25000" dirty="0"/>
              <a:t>(1)</a:t>
            </a:r>
            <a:r>
              <a:rPr lang="en-US" dirty="0"/>
              <a:t> distribution </a:t>
            </a:r>
          </a:p>
          <a:p>
            <a:pPr lvl="2"/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x-none" baseline="30000"/>
              <a:t>2</a:t>
            </a:r>
            <a:r>
              <a:rPr lang="en-US" dirty="0"/>
              <a:t> are the sample size and goodness-of-fit statistic, respectively, from least squares estimation of Eq. 9.26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 Tests for Serially Correlated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460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Lagrange Multiplier Test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667000" y="2438400"/>
          <a:ext cx="515778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2209680" imgH="482400" progId="Equation.DSMT4">
                  <p:embed/>
                </p:oleObj>
              </mc:Choice>
              <mc:Fallback>
                <p:oleObj name="Equation" r:id="rId3" imgW="2209680" imgH="4824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515778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8165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9.26</a:t>
            </a:r>
          </a:p>
        </p:txBody>
      </p:sp>
    </p:spTree>
    <p:extLst>
      <p:ext uri="{BB962C8B-B14F-4D97-AF65-F5344CB8AC3E}">
        <p14:creationId xmlns:p14="http://schemas.microsoft.com/office/powerpoint/2010/main" val="2566712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now write: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estimated value of </a:t>
            </a:r>
            <a:r>
              <a:rPr lang="el-GR" dirty="0"/>
              <a:t>ρ</a:t>
            </a:r>
            <a:r>
              <a:rPr lang="en-US" dirty="0"/>
              <a:t> is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= 0, then the Durbin-Watson statistic </a:t>
            </a:r>
            <a:r>
              <a:rPr lang="en-US" i="1" dirty="0"/>
              <a:t>d</a:t>
            </a:r>
            <a:r>
              <a:rPr lang="en-US" dirty="0"/>
              <a:t> ≈ 2</a:t>
            </a:r>
          </a:p>
          <a:p>
            <a:pPr lvl="2"/>
            <a:r>
              <a:rPr lang="en-US" dirty="0"/>
              <a:t>This is taken as an indication that the model errors are not </a:t>
            </a:r>
            <a:r>
              <a:rPr lang="en-US" dirty="0" err="1"/>
              <a:t>autocorrelated</a:t>
            </a:r>
            <a:endParaRPr lang="en-US" dirty="0"/>
          </a:p>
          <a:p>
            <a:pPr lvl="1"/>
            <a:r>
              <a:rPr lang="en-US" dirty="0"/>
              <a:t>If the estimate of </a:t>
            </a:r>
            <a:r>
              <a:rPr lang="el-GR" dirty="0"/>
              <a:t>ρ</a:t>
            </a:r>
            <a:r>
              <a:rPr lang="en-US" dirty="0"/>
              <a:t> happened to be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= 1 then  </a:t>
            </a:r>
            <a:r>
              <a:rPr lang="en-US" i="1" dirty="0"/>
              <a:t>d </a:t>
            </a:r>
            <a:r>
              <a:rPr lang="en-US" dirty="0"/>
              <a:t>≈ 0</a:t>
            </a:r>
          </a:p>
          <a:p>
            <a:pPr lvl="2"/>
            <a:r>
              <a:rPr lang="en-US" dirty="0"/>
              <a:t>A low value for the Durbin-Watson statistic implies that the model errors are correlated, and </a:t>
            </a:r>
            <a:r>
              <a:rPr lang="el-GR" dirty="0"/>
              <a:t>ρ</a:t>
            </a:r>
            <a:r>
              <a:rPr lang="en-US" dirty="0"/>
              <a:t> &gt; 0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2126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9A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Durbin-Watson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981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9A.3</a:t>
            </a:r>
          </a:p>
        </p:txBody>
      </p:sp>
      <p:graphicFrame>
        <p:nvGraphicFramePr>
          <p:cNvPr id="781315" name="Object 3"/>
          <p:cNvGraphicFramePr>
            <a:graphicFrameLocks noChangeAspect="1"/>
          </p:cNvGraphicFramePr>
          <p:nvPr/>
        </p:nvGraphicFramePr>
        <p:xfrm>
          <a:off x="3886200" y="1828800"/>
          <a:ext cx="1846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78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18462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1428" y="311968"/>
            <a:ext cx="509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Durbin Watson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3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E42C7-FE82-4F41-84AF-CF9E2A0342CC}" type="slidenum">
              <a:rPr lang="en-US"/>
              <a:pPr/>
              <a:t>5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9144000" cy="765175"/>
          </a:xfrm>
        </p:spPr>
        <p:txBody>
          <a:bodyPr/>
          <a:lstStyle/>
          <a:p>
            <a:r>
              <a:rPr lang="en-GB"/>
              <a:t>Jumping to conclusions from raw data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713788" cy="1152525"/>
          </a:xfrm>
        </p:spPr>
        <p:txBody>
          <a:bodyPr/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2000" b="1" dirty="0"/>
              <a:t>Data (interval-scale)</a:t>
            </a:r>
            <a:r>
              <a:rPr lang="en-GB" sz="2000" dirty="0"/>
              <a:t>: Company profits (‘000 dollars)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GB" sz="2000" b="1" dirty="0"/>
              <a:t>Objective</a:t>
            </a:r>
            <a:r>
              <a:rPr lang="en-GB" sz="2000" dirty="0"/>
              <a:t>: To study changes in profit figures over consecutive quarters</a:t>
            </a:r>
          </a:p>
          <a:p>
            <a:pPr marL="0" indent="0">
              <a:lnSpc>
                <a:spcPct val="100000"/>
              </a:lnSpc>
            </a:pPr>
            <a:endParaRPr lang="en-GB" sz="900" dirty="0"/>
          </a:p>
        </p:txBody>
      </p:sp>
      <p:graphicFrame>
        <p:nvGraphicFramePr>
          <p:cNvPr id="970756" name="Group 4"/>
          <p:cNvGraphicFramePr>
            <a:graphicFrameLocks noGrp="1"/>
          </p:cNvGraphicFramePr>
          <p:nvPr>
            <p:ph sz="quarter" idx="3"/>
          </p:nvPr>
        </p:nvGraphicFramePr>
        <p:xfrm>
          <a:off x="755650" y="2192338"/>
          <a:ext cx="7416800" cy="3168651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Quarter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667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699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739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779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823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835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875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931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855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939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967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0798" name="Rectangle 46"/>
          <p:cNvSpPr>
            <a:spLocks noChangeArrowheads="1"/>
          </p:cNvSpPr>
          <p:nvPr/>
        </p:nvSpPr>
        <p:spPr bwMode="auto">
          <a:xfrm>
            <a:off x="612775" y="5556250"/>
            <a:ext cx="79343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chemeClr val="tx1"/>
                </a:solidFill>
              </a:rPr>
              <a:t>Impression is that the 4</a:t>
            </a:r>
            <a:r>
              <a:rPr lang="en-GB" baseline="30000">
                <a:solidFill>
                  <a:schemeClr val="tx1"/>
                </a:solidFill>
              </a:rPr>
              <a:t>th</a:t>
            </a:r>
            <a:r>
              <a:rPr lang="en-GB">
                <a:solidFill>
                  <a:schemeClr val="tx1"/>
                </a:solidFill>
              </a:rPr>
              <a:t> quarter is always higher than the 1</a:t>
            </a:r>
            <a:r>
              <a:rPr lang="en-GB" baseline="30000">
                <a:solidFill>
                  <a:schemeClr val="tx1"/>
                </a:solidFill>
              </a:rPr>
              <a:t>st</a:t>
            </a:r>
            <a:r>
              <a:rPr lang="en-GB">
                <a:solidFill>
                  <a:schemeClr val="tx1"/>
                </a:solidFill>
              </a:rPr>
              <a:t> quarter</a:t>
            </a:r>
          </a:p>
        </p:txBody>
      </p:sp>
    </p:spTree>
    <p:extLst>
      <p:ext uri="{BB962C8B-B14F-4D97-AF65-F5344CB8AC3E}">
        <p14:creationId xmlns:p14="http://schemas.microsoft.com/office/powerpoint/2010/main" val="200209152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Autoregressive model AR(3)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n-US" dirty="0"/>
              <a:t>S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n-US" dirty="0"/>
              <a:t>S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endParaRPr lang="en-US" dirty="0"/>
          </a:p>
          <a:p>
            <a:r>
              <a:rPr lang="en-US" dirty="0">
                <a:cs typeface="Times New Roman"/>
              </a:rPr>
              <a:t>Moving average model MA(3)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t-2</a:t>
            </a:r>
            <a:r>
              <a:rPr lang="en-US" dirty="0"/>
              <a:t> + a</a:t>
            </a:r>
            <a:r>
              <a:rPr lang="en-US" baseline="-25000" dirty="0"/>
              <a:t>3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t-3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</a:t>
            </a: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A model with both components is called a ARMA(1,1)  model.</a:t>
            </a:r>
          </a:p>
          <a:p>
            <a:r>
              <a:rPr lang="en-US" dirty="0"/>
              <a:t>S</a:t>
            </a:r>
            <a:r>
              <a:rPr lang="en-US" baseline="-25000" dirty="0"/>
              <a:t>t</a:t>
            </a:r>
            <a:r>
              <a:rPr lang="en-US" dirty="0"/>
              <a:t> =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/>
              <a:t> + a</a:t>
            </a:r>
            <a:r>
              <a:rPr lang="en-US" baseline="-25000" dirty="0"/>
              <a:t>2 </a:t>
            </a:r>
            <a:r>
              <a:rPr lang="el-GR" dirty="0">
                <a:cs typeface="Times New Roman"/>
              </a:rPr>
              <a:t>ε </a:t>
            </a:r>
            <a:r>
              <a:rPr lang="en-US" baseline="-25000" dirty="0"/>
              <a:t>t-1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+ </a:t>
            </a:r>
            <a:r>
              <a:rPr lang="el-GR" dirty="0">
                <a:cs typeface="Times New Roman"/>
              </a:rPr>
              <a:t>ε</a:t>
            </a:r>
            <a:r>
              <a:rPr lang="en-US" baseline="-25000" dirty="0">
                <a:cs typeface="Times New Roman"/>
              </a:rPr>
              <a:t>t 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de-trend and de-</a:t>
            </a:r>
            <a:r>
              <a:rPr lang="en-US" dirty="0" err="1"/>
              <a:t>seasonalize</a:t>
            </a:r>
            <a:r>
              <a:rPr lang="en-US" dirty="0"/>
              <a:t> the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variable 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-  Y</a:t>
            </a:r>
            <a:r>
              <a:rPr lang="en-US" baseline="-25000" dirty="0"/>
              <a:t>t-12</a:t>
            </a:r>
            <a:r>
              <a:rPr lang="en-US" dirty="0"/>
              <a:t> = a + b t + </a:t>
            </a:r>
            <a:r>
              <a:rPr lang="el-GR" dirty="0">
                <a:latin typeface="Times New Roman"/>
                <a:cs typeface="Times New Roman"/>
              </a:rPr>
              <a:t>ε</a:t>
            </a:r>
            <a:r>
              <a:rPr lang="en-US" baseline="-25000" dirty="0">
                <a:latin typeface="Times New Roman"/>
                <a:cs typeface="Times New Roman"/>
              </a:rPr>
              <a:t>t</a:t>
            </a:r>
          </a:p>
          <a:p>
            <a:r>
              <a:rPr lang="en-US" dirty="0">
                <a:latin typeface="Times New Roman"/>
                <a:cs typeface="Times New Roman"/>
              </a:rPr>
              <a:t>Check if </a:t>
            </a:r>
            <a:r>
              <a:rPr lang="en-US" dirty="0" err="1">
                <a:latin typeface="Times New Roman"/>
                <a:cs typeface="Times New Roman"/>
              </a:rPr>
              <a:t>Y</a:t>
            </a:r>
            <a:r>
              <a:rPr lang="en-US" baseline="-25000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follows a random walk. </a:t>
            </a:r>
          </a:p>
          <a:p>
            <a:r>
              <a:rPr lang="en-US" dirty="0">
                <a:latin typeface="Times New Roman"/>
                <a:cs typeface="Times New Roman"/>
              </a:rPr>
              <a:t>Look at ACF plots: if ACF drops to zero after q lags, then it indicates a MA(q) model.</a:t>
            </a:r>
          </a:p>
          <a:p>
            <a:r>
              <a:rPr lang="en-US" dirty="0">
                <a:latin typeface="Times New Roman"/>
                <a:cs typeface="Times New Roman"/>
              </a:rPr>
              <a:t>Look at PACF plots: if PACF drops to zero after p lags, then it indicates a AR(p) model.</a:t>
            </a:r>
          </a:p>
          <a:p>
            <a:r>
              <a:rPr lang="en-US" dirty="0"/>
              <a:t>If both ACF and PACF do not become zero, it indicates ARMA (</a:t>
            </a:r>
            <a:r>
              <a:rPr lang="en-US" dirty="0" err="1"/>
              <a:t>p,q</a:t>
            </a:r>
            <a:r>
              <a:rPr lang="en-US" dirty="0"/>
              <a:t>) model</a:t>
            </a:r>
          </a:p>
          <a:p>
            <a:r>
              <a:rPr lang="en-US" dirty="0"/>
              <a:t>If ACF and PACF are zero at all t periods, it indicates a white noise process.</a:t>
            </a:r>
          </a:p>
        </p:txBody>
      </p:sp>
    </p:spTree>
    <p:extLst>
      <p:ext uri="{BB962C8B-B14F-4D97-AF65-F5344CB8AC3E}">
        <p14:creationId xmlns:p14="http://schemas.microsoft.com/office/powerpoint/2010/main" val="7755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FDEB-57D3-43DF-BF99-6A528D818290}" type="slidenum">
              <a:rPr lang="en-US"/>
              <a:pPr/>
              <a:t>6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103188"/>
            <a:ext cx="6624638" cy="777875"/>
          </a:xfrm>
        </p:spPr>
        <p:txBody>
          <a:bodyPr/>
          <a:lstStyle/>
          <a:p>
            <a:r>
              <a:rPr lang="en-GB"/>
              <a:t>Take a look again…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9750" y="5229225"/>
            <a:ext cx="8064500" cy="1008063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GB"/>
              <a:t>Previous impression is largely because there is a general increase over time</a:t>
            </a:r>
          </a:p>
        </p:txBody>
      </p:sp>
      <p:graphicFrame>
        <p:nvGraphicFramePr>
          <p:cNvPr id="972809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568325" y="981075"/>
          <a:ext cx="69850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hart" r:id="rId4" imgW="4419600" imgH="2571902" progId="Excel.Chart.8">
                  <p:embed/>
                </p:oleObj>
              </mc:Choice>
              <mc:Fallback>
                <p:oleObj name="Chart" r:id="rId4" imgW="4419600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981075"/>
                        <a:ext cx="69850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3722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0346" y="281890"/>
            <a:ext cx="5848102" cy="9548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b="0" dirty="0"/>
              <a:t>Three Aspects of Time Series Behavior</a:t>
            </a:r>
            <a:br>
              <a:rPr lang="en-US" altLang="en-US" sz="2400" b="0" dirty="0"/>
            </a:br>
            <a:r>
              <a:rPr lang="en-US" altLang="en-US" sz="2400" b="0" dirty="0"/>
              <a:t>Data: </a:t>
            </a:r>
            <a:r>
              <a:rPr lang="en-US" altLang="en-US" sz="2400" b="0" dirty="0" err="1"/>
              <a:t>Y</a:t>
            </a:r>
            <a:r>
              <a:rPr lang="en-US" altLang="en-US" sz="2400" b="0" baseline="-25000" dirty="0" err="1"/>
              <a:t>t</a:t>
            </a:r>
            <a:r>
              <a:rPr lang="en-US" altLang="en-US" sz="2400" b="0" dirty="0"/>
              <a:t> and t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2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3A27555-972E-4C51-9EAC-9183EC2811F9}" type="slidenum">
              <a:rPr lang="en-US" altLang="en-US" sz="1200">
                <a:solidFill>
                  <a:srgbClr val="F36F32"/>
                </a:solidFill>
                <a:latin typeface="Times New Roman" pitchFamily="18" charset="0"/>
              </a:rPr>
              <a:pPr/>
              <a:t>7</a:t>
            </a:fld>
            <a:endParaRPr lang="en-US" altLang="en-US" sz="1200" dirty="0">
              <a:solidFill>
                <a:srgbClr val="F36F32"/>
              </a:solidFill>
              <a:latin typeface="Times New Roman" pitchFamily="18" charset="0"/>
            </a:endParaRPr>
          </a:p>
        </p:txBody>
      </p:sp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151132"/>
            <a:ext cx="25908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27" y="2193236"/>
            <a:ext cx="2552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232754"/>
            <a:ext cx="26701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9443" y="4002157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1548" y="4022036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8122" y="403615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88556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i="1" dirty="0"/>
              <a:t>n</a:t>
            </a:r>
            <a:r>
              <a:rPr lang="en-US" altLang="en-US" dirty="0"/>
              <a:t>-period </a:t>
            </a:r>
            <a:r>
              <a:rPr lang="en-US" altLang="en-US" b="1" dirty="0"/>
              <a:t>moving average</a:t>
            </a:r>
            <a:r>
              <a:rPr lang="en-US" altLang="en-US" dirty="0"/>
              <a:t> builds a forecast by averaging the observations in the most recent </a:t>
            </a:r>
            <a:r>
              <a:rPr lang="en-US" altLang="en-US" i="1" dirty="0"/>
              <a:t>n</a:t>
            </a:r>
            <a:r>
              <a:rPr lang="en-US" altLang="en-US" dirty="0"/>
              <a:t> periods: 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where 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t</a:t>
            </a:r>
            <a:r>
              <a:rPr lang="en-US" altLang="en-US" dirty="0"/>
              <a:t> represents the observation made in period </a:t>
            </a:r>
            <a:r>
              <a:rPr lang="en-US" altLang="en-US" i="1" dirty="0"/>
              <a:t>t</a:t>
            </a:r>
            <a:r>
              <a:rPr lang="en-US" altLang="en-US" dirty="0"/>
              <a:t>, and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t</a:t>
            </a:r>
            <a:r>
              <a:rPr lang="en-US" altLang="en-US" dirty="0"/>
              <a:t> denotes the moving average.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The Moving-Average Model </a:t>
            </a:r>
            <a:endParaRPr lang="en-US" altLang="en-US" dirty="0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22287"/>
              </p:ext>
            </p:extLst>
          </p:nvPr>
        </p:nvGraphicFramePr>
        <p:xfrm>
          <a:off x="2397125" y="3127375"/>
          <a:ext cx="4349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2029748" imgH="250904" progId="Word.Document.8">
                  <p:embed/>
                </p:oleObj>
              </mc:Choice>
              <mc:Fallback>
                <p:oleObj name="Document" r:id="rId3" imgW="2029748" imgH="250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127375"/>
                        <a:ext cx="4349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0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Example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7" y="1417638"/>
            <a:ext cx="8999403" cy="531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1988</Words>
  <Application>Microsoft Office PowerPoint</Application>
  <PresentationFormat>On-screen Show (4:3)</PresentationFormat>
  <Paragraphs>390</Paragraphs>
  <Slides>51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Tahoma</vt:lpstr>
      <vt:lpstr>Times New Roman</vt:lpstr>
      <vt:lpstr>Wingdings</vt:lpstr>
      <vt:lpstr>Office Theme</vt:lpstr>
      <vt:lpstr>Chart</vt:lpstr>
      <vt:lpstr>Document</vt:lpstr>
      <vt:lpstr>Equation</vt:lpstr>
      <vt:lpstr>Basic Time Series Analysis</vt:lpstr>
      <vt:lpstr>Basics: Definitions and Notation</vt:lpstr>
      <vt:lpstr>Examples of time series</vt:lpstr>
      <vt:lpstr>Objectives of a time series</vt:lpstr>
      <vt:lpstr>Jumping to conclusions from raw data</vt:lpstr>
      <vt:lpstr>Take a look again…</vt:lpstr>
      <vt:lpstr>Three Aspects of Time Series Behavior Data: Yt and t</vt:lpstr>
      <vt:lpstr>The Moving-Average Model </vt:lpstr>
      <vt:lpstr>Moving Average Example</vt:lpstr>
      <vt:lpstr>Measures of Forecast Accuracy </vt:lpstr>
      <vt:lpstr>The Exponential Smoothing Model </vt:lpstr>
      <vt:lpstr>Comparison of Weights Placed on k-year-old Data </vt:lpstr>
      <vt:lpstr>Summary </vt:lpstr>
      <vt:lpstr>Why Time Series?</vt:lpstr>
      <vt:lpstr>How to detect autocorrelation?</vt:lpstr>
      <vt:lpstr>PowerPoint Presentation</vt:lpstr>
      <vt:lpstr>PowerPoint Presentation</vt:lpstr>
      <vt:lpstr>Modeling trends</vt:lpstr>
      <vt:lpstr>Modeling seasonality</vt:lpstr>
      <vt:lpstr>Modeling lags of X variables</vt:lpstr>
      <vt:lpstr>Modeling lags of Y variable</vt:lpstr>
      <vt:lpstr>Stationary Time Series</vt:lpstr>
      <vt:lpstr>PowerPoint Presentation</vt:lpstr>
      <vt:lpstr>Stationary vs. Nonstationary Series</vt:lpstr>
      <vt:lpstr>Time Series Analysis - Part 2</vt:lpstr>
      <vt:lpstr>Distributed Lag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Stationary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time series models</vt:lpstr>
      <vt:lpstr>PowerPoint Presentation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Mina Ameri</dc:creator>
  <cp:lastModifiedBy>Manisha Gupta</cp:lastModifiedBy>
  <cp:revision>35</cp:revision>
  <cp:lastPrinted>2019-07-30T04:25:10Z</cp:lastPrinted>
  <dcterms:created xsi:type="dcterms:W3CDTF">2015-11-05T03:58:41Z</dcterms:created>
  <dcterms:modified xsi:type="dcterms:W3CDTF">2019-07-30T04:25:51Z</dcterms:modified>
</cp:coreProperties>
</file>