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7" r:id="rId4"/>
    <p:sldId id="288" r:id="rId5"/>
    <p:sldId id="258" r:id="rId6"/>
    <p:sldId id="257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3" r:id="rId16"/>
    <p:sldId id="269" r:id="rId17"/>
    <p:sldId id="274" r:id="rId18"/>
    <p:sldId id="270" r:id="rId19"/>
    <p:sldId id="286" r:id="rId20"/>
    <p:sldId id="271" r:id="rId21"/>
    <p:sldId id="272" r:id="rId22"/>
    <p:sldId id="275" r:id="rId23"/>
    <p:sldId id="278" r:id="rId24"/>
    <p:sldId id="276" r:id="rId25"/>
    <p:sldId id="277" r:id="rId26"/>
    <p:sldId id="279" r:id="rId27"/>
    <p:sldId id="281" r:id="rId28"/>
    <p:sldId id="280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D0734-7E65-4925-ADD3-986C194B1D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22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DF512-51D9-471C-8BB5-4D35E2FE29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34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F85C3-ADD1-45D4-8D18-8C0AAB9F56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32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6DB1E-B9BB-4130-B91B-BCE359D49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14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BAD5F-840A-4261-A900-D492E0A457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18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9476F6-C80D-4AC7-A2FE-E4A583C777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55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9F232D-AC27-4043-97B2-7FE0EF435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79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D9E306-3EAE-42E2-B60B-32D000539E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11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66BABD-B509-46C4-803F-FACC138BAC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90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17639-7E3B-467E-B884-F9D367D85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39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1E4EB-9043-4AD4-A01E-F503191CC2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26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D2B5090-6ACD-45FB-9517-9F7E62DCEB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idre.ucla.edu/sa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Predictive Analysis with SAS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B.P.S. Murthi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Read data stored in text file</a:t>
            </a:r>
            <a:br>
              <a:rPr lang="en-US" altLang="en-US" sz="4000" smtClean="0"/>
            </a:br>
            <a:r>
              <a:rPr lang="en-US" altLang="en-US" sz="3200" smtClean="0"/>
              <a:t>(Each Variable has a fixed length)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DATA </a:t>
            </a:r>
            <a:r>
              <a:rPr lang="en-US" altLang="en-US" sz="2400" smtClean="0">
                <a:solidFill>
                  <a:srgbClr val="FF0000"/>
                </a:solidFill>
              </a:rPr>
              <a:t>a1</a:t>
            </a:r>
            <a:r>
              <a:rPr lang="en-US" altLang="en-US" sz="240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INFILE “</a:t>
            </a:r>
            <a:r>
              <a:rPr lang="en-US" altLang="en-US" sz="2400" smtClean="0">
                <a:solidFill>
                  <a:srgbClr val="FF0000"/>
                </a:solidFill>
              </a:rPr>
              <a:t>c:\murthi\billion.dat</a:t>
            </a:r>
            <a:r>
              <a:rPr lang="en-US" altLang="en-US" sz="2400" smtClean="0"/>
              <a:t>”;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INPUT </a:t>
            </a:r>
            <a:r>
              <a:rPr lang="en-US" altLang="en-US" sz="2400" smtClean="0">
                <a:solidFill>
                  <a:srgbClr val="FF0000"/>
                </a:solidFill>
              </a:rPr>
              <a:t>name $ 1-9 var2 10-15 var3 22-26</a:t>
            </a:r>
            <a:r>
              <a:rPr lang="en-US" altLang="en-US" sz="240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RUN;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INPUT </a:t>
            </a:r>
            <a:r>
              <a:rPr lang="en-US" altLang="en-US" sz="2400" smtClean="0">
                <a:solidFill>
                  <a:srgbClr val="FF0000"/>
                </a:solidFill>
              </a:rPr>
              <a:t>name $ 9. var2 6. @22 var3 5.2</a:t>
            </a:r>
            <a:r>
              <a:rPr lang="en-US" altLang="en-US" sz="240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INPUT </a:t>
            </a:r>
            <a:r>
              <a:rPr lang="en-US" altLang="en-US" sz="2400" smtClean="0">
                <a:solidFill>
                  <a:srgbClr val="FF0000"/>
                </a:solidFill>
              </a:rPr>
              <a:t>name $ 1-9 (var2 var3) (6. 5.2)</a:t>
            </a:r>
            <a:r>
              <a:rPr lang="en-US" altLang="en-US" sz="2400" smtClean="0"/>
              <a:t>;</a:t>
            </a:r>
            <a:endParaRPr lang="en-US" altLang="en-US" sz="28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Read data stored in text file</a:t>
            </a:r>
            <a:br>
              <a:rPr lang="en-US" altLang="en-US" sz="4000" smtClean="0"/>
            </a:br>
            <a:r>
              <a:rPr lang="en-US" altLang="en-US" sz="3200" smtClean="0"/>
              <a:t>(Variables separated by a comma)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514600"/>
            <a:ext cx="7696200" cy="3611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DATA </a:t>
            </a:r>
            <a:r>
              <a:rPr lang="en-US" altLang="en-US" smtClean="0">
                <a:solidFill>
                  <a:srgbClr val="FF0000"/>
                </a:solidFill>
              </a:rPr>
              <a:t>a1</a:t>
            </a:r>
            <a:r>
              <a:rPr lang="en-US" altLang="en-US" smtClean="0"/>
              <a:t>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INFILE “</a:t>
            </a:r>
            <a:r>
              <a:rPr lang="en-US" altLang="en-US" smtClean="0">
                <a:solidFill>
                  <a:srgbClr val="FF0000"/>
                </a:solidFill>
              </a:rPr>
              <a:t>c:\murthi\billion.csv</a:t>
            </a:r>
            <a:r>
              <a:rPr lang="en-US" altLang="en-US" smtClean="0"/>
              <a:t>” DLM=’</a:t>
            </a:r>
            <a:r>
              <a:rPr lang="en-US" altLang="en-US" smtClean="0">
                <a:solidFill>
                  <a:srgbClr val="FF0000"/>
                </a:solidFill>
              </a:rPr>
              <a:t>,</a:t>
            </a:r>
            <a:r>
              <a:rPr lang="en-US" altLang="en-US" smtClean="0"/>
              <a:t>’ 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INPUT </a:t>
            </a:r>
            <a:r>
              <a:rPr lang="en-US" altLang="en-US" smtClean="0">
                <a:solidFill>
                  <a:srgbClr val="FF0000"/>
                </a:solidFill>
              </a:rPr>
              <a:t>name $ var2 var3</a:t>
            </a:r>
            <a:r>
              <a:rPr lang="en-US" altLang="en-US" smtClean="0"/>
              <a:t>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RUN;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Other useful INFILE options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INFILE “</a:t>
            </a:r>
            <a:r>
              <a:rPr lang="en-US" altLang="en-US" sz="2000" smtClean="0">
                <a:solidFill>
                  <a:srgbClr val="FF0000"/>
                </a:solidFill>
              </a:rPr>
              <a:t>c:\murthi\billion.csv</a:t>
            </a:r>
            <a:r>
              <a:rPr lang="en-US" altLang="en-US" sz="2000" smtClean="0"/>
              <a:t>” DLM=’</a:t>
            </a:r>
            <a:r>
              <a:rPr lang="en-US" altLang="en-US" sz="2000" smtClean="0">
                <a:solidFill>
                  <a:srgbClr val="FF0000"/>
                </a:solidFill>
              </a:rPr>
              <a:t>,</a:t>
            </a:r>
            <a:r>
              <a:rPr lang="en-US" altLang="en-US" sz="2000" smtClean="0"/>
              <a:t>’ FIRSTOBS=4 missover;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FIRSTOBS= </a:t>
            </a:r>
            <a:r>
              <a:rPr lang="en-US" altLang="en-US" sz="2000" smtClean="0">
                <a:solidFill>
                  <a:srgbClr val="FF0000"/>
                </a:solidFill>
              </a:rPr>
              <a:t>4</a:t>
            </a:r>
            <a:r>
              <a:rPr lang="en-US" altLang="en-US" sz="2000" smtClean="0"/>
              <a:t> 	Begin reading data from 4</a:t>
            </a:r>
            <a:r>
              <a:rPr lang="en-US" altLang="en-US" sz="2000" baseline="30000" smtClean="0"/>
              <a:t>th</a:t>
            </a:r>
            <a:r>
              <a:rPr lang="en-US" altLang="en-US" sz="2000" smtClean="0"/>
              <a:t> row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MISSOVER 	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By default SAS will go to the next data line to read more data if SAS has reached the end of the line and it still has more variables to read.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The MISSOVER statement tells SAS not to go to the next line if it runs out of data.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Nyugen	89	76	91	82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Ramos	67	72	80	76	86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Ribbins	76	65	79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DATA </a:t>
            </a:r>
            <a:r>
              <a:rPr lang="en-US" altLang="en-US" sz="2000" smtClean="0">
                <a:solidFill>
                  <a:srgbClr val="FF0000"/>
                </a:solidFill>
              </a:rPr>
              <a:t>class102</a:t>
            </a:r>
            <a:r>
              <a:rPr lang="en-US" altLang="en-US" sz="200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INFILE '</a:t>
            </a:r>
            <a:r>
              <a:rPr lang="en-US" altLang="en-US" sz="2000" smtClean="0">
                <a:solidFill>
                  <a:srgbClr val="FF0000"/>
                </a:solidFill>
              </a:rPr>
              <a:t>scores.dat</a:t>
            </a:r>
            <a:r>
              <a:rPr lang="en-US" altLang="en-US" sz="2000" smtClean="0"/>
              <a:t>' MISSOVER;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INPUT </a:t>
            </a:r>
            <a:r>
              <a:rPr lang="en-US" altLang="en-US" sz="2000" smtClean="0">
                <a:solidFill>
                  <a:srgbClr val="FF0000"/>
                </a:solidFill>
              </a:rPr>
              <a:t>names$ test1 test2 test3 test4</a:t>
            </a:r>
            <a:r>
              <a:rPr lang="en-US" altLang="en-US" sz="2000" smtClean="0"/>
              <a:t> </a:t>
            </a:r>
            <a:r>
              <a:rPr lang="en-US" altLang="en-US" sz="2000" smtClean="0">
                <a:solidFill>
                  <a:srgbClr val="FF0000"/>
                </a:solidFill>
              </a:rPr>
              <a:t>test5</a:t>
            </a:r>
            <a:r>
              <a:rPr lang="en-US" altLang="en-US" sz="200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RUN;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To Create a Permanent SAS Dataset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LIBNAME </a:t>
            </a:r>
            <a:r>
              <a:rPr lang="en-US" altLang="en-US" smtClean="0">
                <a:solidFill>
                  <a:srgbClr val="FF0000"/>
                </a:solidFill>
              </a:rPr>
              <a:t>cc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FF0000"/>
                </a:solidFill>
              </a:rPr>
              <a:t>'c:\mylib</a:t>
            </a:r>
            <a:r>
              <a:rPr lang="en-US" altLang="en-US" smtClean="0"/>
              <a:t>';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DATA </a:t>
            </a:r>
            <a:r>
              <a:rPr lang="en-US" altLang="en-US" smtClean="0">
                <a:solidFill>
                  <a:srgbClr val="FF0000"/>
                </a:solidFill>
              </a:rPr>
              <a:t>cc.billion</a:t>
            </a:r>
            <a:r>
              <a:rPr lang="en-US" altLang="en-US" smtClean="0"/>
              <a:t>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INFILE “</a:t>
            </a:r>
            <a:r>
              <a:rPr lang="en-US" altLang="en-US" smtClean="0">
                <a:solidFill>
                  <a:srgbClr val="FF0000"/>
                </a:solidFill>
              </a:rPr>
              <a:t>c:\murthi\billion.csv</a:t>
            </a:r>
            <a:r>
              <a:rPr lang="en-US" altLang="en-US" smtClean="0"/>
              <a:t>” DLM=’</a:t>
            </a:r>
            <a:r>
              <a:rPr lang="en-US" altLang="en-US" smtClean="0">
                <a:solidFill>
                  <a:srgbClr val="FF0000"/>
                </a:solidFill>
              </a:rPr>
              <a:t>,</a:t>
            </a:r>
            <a:r>
              <a:rPr lang="en-US" altLang="en-US" smtClean="0"/>
              <a:t>’ 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INPUT </a:t>
            </a:r>
            <a:r>
              <a:rPr lang="en-US" altLang="en-US" smtClean="0">
                <a:solidFill>
                  <a:srgbClr val="FF0000"/>
                </a:solidFill>
              </a:rPr>
              <a:t>name $ var2 var3</a:t>
            </a:r>
            <a:r>
              <a:rPr lang="en-US" altLang="en-US" smtClean="0"/>
              <a:t>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RUN;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To Read a Permanent SAS Dataset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6705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LIBNAME  </a:t>
            </a:r>
            <a:r>
              <a:rPr lang="en-US" altLang="en-US" smtClean="0">
                <a:solidFill>
                  <a:srgbClr val="FF0000"/>
                </a:solidFill>
              </a:rPr>
              <a:t>q2</a:t>
            </a:r>
            <a:r>
              <a:rPr lang="en-US" altLang="en-US" smtClean="0"/>
              <a:t>  </a:t>
            </a:r>
            <a:r>
              <a:rPr lang="en-US" altLang="en-US" smtClean="0">
                <a:solidFill>
                  <a:srgbClr val="FF0000"/>
                </a:solidFill>
              </a:rPr>
              <a:t>'c:\mylib</a:t>
            </a:r>
            <a:r>
              <a:rPr lang="en-US" altLang="en-US" smtClean="0"/>
              <a:t>';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DATA  </a:t>
            </a:r>
            <a:r>
              <a:rPr lang="en-US" altLang="en-US" smtClean="0">
                <a:solidFill>
                  <a:srgbClr val="FF0000"/>
                </a:solidFill>
              </a:rPr>
              <a:t>a1</a:t>
            </a:r>
            <a:r>
              <a:rPr lang="en-US" altLang="en-US" smtClean="0"/>
              <a:t>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SET  </a:t>
            </a:r>
            <a:r>
              <a:rPr lang="en-US" altLang="en-US" smtClean="0">
                <a:solidFill>
                  <a:srgbClr val="FF0000"/>
                </a:solidFill>
              </a:rPr>
              <a:t>q2.billion</a:t>
            </a:r>
            <a:r>
              <a:rPr lang="en-US" altLang="en-US" smtClean="0"/>
              <a:t>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RUN;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Creating a New Dataset in a Text File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7162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DATA </a:t>
            </a:r>
            <a:r>
              <a:rPr lang="en-US" altLang="en-US" smtClean="0">
                <a:solidFill>
                  <a:srgbClr val="FF0000"/>
                </a:solidFill>
              </a:rPr>
              <a:t>a2</a:t>
            </a:r>
            <a:r>
              <a:rPr lang="en-US" altLang="en-US" smtClean="0"/>
              <a:t>;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SET </a:t>
            </a:r>
            <a:r>
              <a:rPr lang="en-US" altLang="en-US" smtClean="0">
                <a:solidFill>
                  <a:srgbClr val="FF0000"/>
                </a:solidFill>
              </a:rPr>
              <a:t>a1</a:t>
            </a:r>
            <a:r>
              <a:rPr lang="en-US" altLang="en-US" smtClean="0"/>
              <a:t>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FILE ‘</a:t>
            </a:r>
            <a:r>
              <a:rPr lang="en-US" altLang="en-US" smtClean="0">
                <a:solidFill>
                  <a:srgbClr val="FF0000"/>
                </a:solidFill>
              </a:rPr>
              <a:t>c:\newbillion.dat</a:t>
            </a:r>
            <a:r>
              <a:rPr lang="en-US" altLang="en-US" smtClean="0"/>
              <a:t>’;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PUT </a:t>
            </a:r>
            <a:r>
              <a:rPr lang="en-US" altLang="en-US" smtClean="0">
                <a:solidFill>
                  <a:srgbClr val="FF0000"/>
                </a:solidFill>
              </a:rPr>
              <a:t>name 1-9 var3 12-16</a:t>
            </a:r>
            <a:r>
              <a:rPr lang="en-US" altLang="en-US" smtClean="0"/>
              <a:t>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RUN;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Create subsets or redefine variables</a:t>
            </a:r>
            <a:br>
              <a:rPr lang="en-US" altLang="en-US" sz="3600" smtClean="0"/>
            </a:br>
            <a:r>
              <a:rPr lang="en-US" altLang="en-US" sz="3600" smtClean="0"/>
              <a:t>IF-THEN statements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DATA a1; SET q4;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IF cost="." THEN cost='NA';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IF sex="F" THEN DELETE;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IF INCOME="Low";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IF type= 'tragedy' or type='comedy' or type='history' THEN keep;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IF service=high THEN ds1=1;ELSE ds1=0;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IF service=medium THEN ds2=1;ELSE ds2=0;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RUN;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/>
              <a:t>PLOTTING GRAPHS AND CHARTS</a:t>
            </a:r>
            <a:r>
              <a:rPr lang="en-US" altLang="en-US" sz="3200" smtClean="0"/>
              <a:t/>
            </a:r>
            <a:br>
              <a:rPr lang="en-US" altLang="en-US" sz="3200" smtClean="0"/>
            </a:br>
            <a:endParaRPr lang="en-US" altLang="en-US" sz="32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PROC GPLOT data=bb;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PLOT day*rain / haxis=’MON' 'TUES' 'WED’ 'THURS' 'FRI'  vaxis=10 to 100 by 10;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First variable (day) goes on the vertical axis and the second variable goes on the horizontal axis.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OVERLAY option : 		To draw two graphs on a single sheet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E.g. PLOT therapy*month trtests*month /OVERLAY;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PROC GCHART data=bb;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HBAR variable/options;		Horizontal bar graphs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VBAR variable/options;		Vertical bar graphs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PIE variable/options;			Pie carts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read a few observations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Use OPTIONS statement</a:t>
            </a:r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OPTIONS obs=10;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DATA a1;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….;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RUN;</a:t>
            </a:r>
          </a:p>
          <a:p>
            <a:pPr eaLnBrk="1" hangingPunct="1"/>
            <a:r>
              <a:rPr lang="en-US" altLang="en-US" sz="2800" smtClean="0"/>
              <a:t>This restriction stays in effect until another OPTIONS statement is used.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OPTIONS obs=10000;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To write comments to yourself on the program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/* This program reads the dataset “billion” and does a regression using sales as dependent variable and price as the independent variable. N=576 */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DATA a1;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SET b1;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PROC REG;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MODEL sales = price;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RUN;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learn SAS?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Most Large firms </a:t>
            </a:r>
            <a:r>
              <a:rPr lang="en-US" altLang="en-US" sz="2800" dirty="0" smtClean="0"/>
              <a:t>use SAS. Next popular software is </a:t>
            </a:r>
            <a:r>
              <a:rPr lang="en-US" altLang="en-US" sz="2800" dirty="0" smtClean="0"/>
              <a:t>IBM_SPSS</a:t>
            </a:r>
            <a:r>
              <a:rPr lang="en-US" altLang="en-US" sz="2800" dirty="0" smtClean="0"/>
              <a:t>. </a:t>
            </a:r>
            <a:r>
              <a:rPr lang="en-US" altLang="en-US" sz="2800" dirty="0" smtClean="0"/>
              <a:t>Small and medium size forms prefer to use R as it is free.</a:t>
            </a:r>
            <a:endParaRPr lang="en-US" alt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Jobs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SAS (or R) experts - $</a:t>
            </a:r>
            <a:r>
              <a:rPr lang="en-US" altLang="en-US" sz="2400" dirty="0" smtClean="0"/>
              <a:t>60-80K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SAS + </a:t>
            </a:r>
            <a:r>
              <a:rPr lang="en-US" altLang="en-US" sz="2400" dirty="0" smtClean="0"/>
              <a:t>Management experts – $</a:t>
            </a:r>
            <a:r>
              <a:rPr lang="en-US" altLang="en-US" sz="2400" dirty="0" smtClean="0"/>
              <a:t>100K-120K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Once data shortage is now a data glut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Grocery scanner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Internet transactions and clickstream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Stock transactions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Mobile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Internet of Things data</a:t>
            </a:r>
            <a:endParaRPr lang="en-US" altLang="en-US" sz="24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/>
              <a:t>TITLE statements and FOOTNOTE statements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 can use these anywhere in the program.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TITLE 'Regression Analysis';</a:t>
            </a:r>
          </a:p>
          <a:p>
            <a:pPr eaLnBrk="1" hangingPunct="1"/>
            <a:r>
              <a:rPr lang="en-US" altLang="en-US" smtClean="0"/>
              <a:t>FOOTNOTE 'For Data Analysis Course';</a:t>
            </a:r>
          </a:p>
          <a:p>
            <a:pPr eaLnBrk="1" hangingPunct="1"/>
            <a:r>
              <a:rPr lang="en-US" altLang="en-US" smtClean="0"/>
              <a:t>FOOTNOTE2 'Summer 2006';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/>
              <a:t>LABEL statements</a:t>
            </a:r>
            <a:r>
              <a:rPr lang="en-US" altLang="en-US" sz="4000" smtClean="0"/>
              <a:t/>
            </a:r>
            <a:br>
              <a:rPr lang="en-US" altLang="en-US" sz="4000" smtClean="0"/>
            </a:br>
            <a:endParaRPr lang="en-US" altLang="en-US" sz="40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this statement to define 8 letter variable names more clearly on the report.  Labels can be up to 40 characters long.  Can be used in a DATA statement or a PROC statement.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LABEL mpg = 'Miles per Gallon';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 statements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These define statistical procedures</a:t>
            </a:r>
          </a:p>
          <a:p>
            <a:pPr eaLnBrk="1" hangingPunct="1"/>
            <a:r>
              <a:rPr lang="en-US" altLang="en-US" smtClean="0"/>
              <a:t>Need not be preceded with DATA statement</a:t>
            </a:r>
          </a:p>
          <a:p>
            <a:pPr eaLnBrk="1" hangingPunct="1"/>
            <a:r>
              <a:rPr lang="en-US" altLang="en-US" smtClean="0"/>
              <a:t>Default output is automatically printed until cancelled. With DATA statement, you will not get any output unless you ask for it.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PROC SORT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Sorting data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mtClean="0"/>
              <a:t>PROC SORT DATA= a1 OUT=b1;BY age; RUN;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mtClean="0"/>
              <a:t>PROC SORT DATA=a1;by price DESCENDING mpg;RUN;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 PRINT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PROC PRINT DATA=bb; VAR mpg midprice; BY manufac; RUN;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 MEANS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PROC MEANS DATA=a1 options;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Default output: N, MEAN, STD. DEV., MIN, MAX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You can request other information such as: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NMISS, RANGE, SUM, VAR,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PROC SORT; BY domestic;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PROC MEANS; VAR mpg; BY domestic;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PROC MEANS; VAR mpg; CLASS domestic;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PROC MEANS; VAR mpg midprice; CLASS domestic;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OUTPUT OUT=stats MEAN=mmpg mpr STD=smpg;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PROC FREQ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Calculate frequencies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Default output:  frequency, percent, cumulative frequency, cumulative percentage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PROC FREQ; TABLE domestic; RUN;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PROC FREQ; TABLE domestic*stkshft / CHISQ OUT=newdata; RUN;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computes frequency in a two way table and computes the chi-square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 CORR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 correlations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PROC CORR;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VAR y x1 x2 x3;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RUN;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PROC REG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Regression model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PROC REG;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MODEL y = x1 x2 x3;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RUN;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MERGING DATA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/>
              <a:t>Stacking data one below the other  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Data sets have the same variable names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Assume you have read three datasets a1 (1996 data), a2 (1997 data), and a3 (1998).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Now you want to create a new dataset that puts one dataset below the other.</a:t>
            </a:r>
            <a:r>
              <a:rPr lang="en-US" altLang="en-US" smtClean="0"/>
              <a:t>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DATA new;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SET a1 a2 a3; RUN;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SAS at UTD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All programs &gt;Accessories&gt; Remote Desktop Connection</a:t>
            </a:r>
          </a:p>
          <a:p>
            <a:r>
              <a:rPr lang="en-US" sz="2800" dirty="0" smtClean="0"/>
              <a:t>Computer: </a:t>
            </a:r>
            <a:r>
              <a:rPr lang="en-US" sz="2800" dirty="0" err="1" smtClean="0"/>
              <a:t>SMVSASClassC</a:t>
            </a:r>
            <a:endParaRPr lang="en-US" sz="2800" dirty="0" smtClean="0"/>
          </a:p>
          <a:p>
            <a:r>
              <a:rPr lang="en-US" sz="2800" dirty="0" smtClean="0"/>
              <a:t>Click Connect</a:t>
            </a:r>
          </a:p>
          <a:p>
            <a:r>
              <a:rPr lang="en-US" sz="2800" dirty="0" smtClean="0"/>
              <a:t>Log in with UTD username and password.</a:t>
            </a:r>
          </a:p>
          <a:p>
            <a:r>
              <a:rPr lang="en-US" sz="2800" dirty="0" smtClean="0"/>
              <a:t>Open SAS 9.4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Always remember to sign out. UTD has a limited number of licenses.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21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INTERLEAVING DATASETS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66294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PROC SORT data=a1;by name year;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PROC SORT data=a2;by name year;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DATA new;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SET a1 a2;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BY id;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RUN;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smtClean="0"/>
              <a:t>One-to-One Match Merge</a:t>
            </a:r>
            <a:r>
              <a:rPr lang="en-US" altLang="en-US" sz="4000" smtClean="0"/>
              <a:t/>
            </a:r>
            <a:br>
              <a:rPr lang="en-US" altLang="en-US" sz="4000" smtClean="0"/>
            </a:br>
            <a:endParaRPr lang="en-US" altLang="en-US" sz="40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7010400" cy="4525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mtClean="0"/>
              <a:t>DATA new;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MERGE a1 a2;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BY id; RUN;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One-to-many match merge.</a:t>
            </a:r>
            <a:br>
              <a:rPr lang="en-US" altLang="en-US" smtClean="0">
                <a:solidFill>
                  <a:schemeClr val="tx1"/>
                </a:solidFill>
              </a:rPr>
            </a:b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PROC SORT data=a1;BY id;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PROC SORT data=a2;BY id;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DATA new;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MERGE a1 (IN=aa) a2; IF aa; BY id; RUN;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useful website for 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https://stats.idre.ucla.edu/sas/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9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Windows SAS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Important windows </a:t>
            </a:r>
          </a:p>
          <a:p>
            <a:pPr lvl="1" eaLnBrk="1" hangingPunct="1"/>
            <a:r>
              <a:rPr lang="en-US" altLang="en-US" dirty="0" smtClean="0"/>
              <a:t>The EDITOR window is used for typing  the SAS program.</a:t>
            </a:r>
          </a:p>
          <a:p>
            <a:pPr lvl="1" eaLnBrk="1" hangingPunct="1"/>
            <a:r>
              <a:rPr lang="en-US" altLang="en-US" dirty="0" smtClean="0"/>
              <a:t>The LOG window shows errors in SAS commands, if any.</a:t>
            </a:r>
          </a:p>
          <a:p>
            <a:pPr lvl="1" eaLnBrk="1" hangingPunct="1"/>
            <a:r>
              <a:rPr lang="en-US" altLang="en-US" dirty="0" smtClean="0"/>
              <a:t>The OUTPUT window shows the output.</a:t>
            </a:r>
            <a:endParaRPr lang="en-US" altLang="en-US" i="1" dirty="0" smtClean="0"/>
          </a:p>
          <a:p>
            <a:pPr lvl="1" eaLnBrk="1" hangingPunct="1"/>
            <a:r>
              <a:rPr lang="en-US" altLang="en-US" dirty="0" smtClean="0"/>
              <a:t>RESULTS window</a:t>
            </a:r>
          </a:p>
          <a:p>
            <a:pPr lvl="1" eaLnBrk="1" hangingPunct="1"/>
            <a:r>
              <a:rPr lang="en-US" altLang="en-US" dirty="0" smtClean="0"/>
              <a:t>EXPLORER window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2800" dirty="0" smtClean="0"/>
              <a:t>Every SAS statement ends with a semicolon - </a:t>
            </a:r>
            <a:r>
              <a:rPr lang="en-US" altLang="en-US" sz="2800" b="1" dirty="0" smtClean="0"/>
              <a:t>;</a:t>
            </a:r>
          </a:p>
          <a:p>
            <a:pPr marL="609600" indent="-609600" eaLnBrk="1" hangingPunct="1"/>
            <a:r>
              <a:rPr lang="en-US" altLang="en-US" sz="2800" dirty="0" smtClean="0"/>
              <a:t>Variable names MUST BE:</a:t>
            </a:r>
          </a:p>
          <a:p>
            <a:pPr marL="990600" lvl="1" indent="-533400" eaLnBrk="1" hangingPunct="1"/>
            <a:r>
              <a:rPr lang="en-US" altLang="en-US" sz="2400" dirty="0" smtClean="0"/>
              <a:t>Eight or fewer characters in length</a:t>
            </a:r>
          </a:p>
          <a:p>
            <a:pPr marL="990600" lvl="1" indent="-533400" eaLnBrk="1" hangingPunct="1"/>
            <a:r>
              <a:rPr lang="en-US" altLang="en-US" sz="2400" dirty="0" smtClean="0"/>
              <a:t>Must start with a letter or an underscore ( _ ).</a:t>
            </a:r>
          </a:p>
          <a:p>
            <a:pPr marL="990600" lvl="1" indent="-533400" eaLnBrk="1" hangingPunct="1"/>
            <a:r>
              <a:rPr lang="en-US" altLang="en-US" sz="2400" dirty="0" smtClean="0"/>
              <a:t>Can contain letters, numerals, or underscore. </a:t>
            </a:r>
          </a:p>
          <a:p>
            <a:pPr marL="609600" indent="-609600" eaLnBrk="1" hangingPunct="1"/>
            <a:r>
              <a:rPr lang="en-US" altLang="en-US" sz="2800" dirty="0" smtClean="0"/>
              <a:t>Alphabetic and numeric data</a:t>
            </a:r>
          </a:p>
          <a:p>
            <a:pPr marL="609600" indent="-609600" eaLnBrk="1" hangingPunct="1"/>
            <a:r>
              <a:rPr lang="en-US" altLang="en-US" sz="2800" dirty="0" smtClean="0"/>
              <a:t>For missing numerical data, use a single period </a:t>
            </a:r>
            <a:r>
              <a:rPr lang="en-US" altLang="en-US" sz="2800" dirty="0" smtClean="0"/>
              <a:t>(.)</a:t>
            </a:r>
            <a:endParaRPr lang="en-US" altLang="en-US" sz="2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types of SAS datasets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Temporary SAS datasets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created only for the duration of the session  </a:t>
            </a:r>
          </a:p>
          <a:p>
            <a:pPr lvl="1" eaLnBrk="1" hangingPunct="1"/>
            <a:r>
              <a:rPr lang="en-US" altLang="en-US" smtClean="0"/>
              <a:t>disappear when SAS is closed. </a:t>
            </a:r>
          </a:p>
          <a:p>
            <a:pPr eaLnBrk="1" hangingPunct="1"/>
            <a:r>
              <a:rPr lang="en-US" altLang="en-US" i="1" smtClean="0"/>
              <a:t>Permanent SAS datasets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Stay in the directory after session is over.</a:t>
            </a:r>
          </a:p>
          <a:p>
            <a:pPr lvl="1" eaLnBrk="1" hangingPunct="1"/>
            <a:r>
              <a:rPr lang="en-US" altLang="en-US" smtClean="0"/>
              <a:t>Easy to read again</a:t>
            </a:r>
          </a:p>
          <a:p>
            <a:pPr lvl="1" eaLnBrk="1" hangingPunct="1"/>
            <a:r>
              <a:rPr lang="en-US" altLang="en-US" smtClean="0"/>
              <a:t>Remembers variable names and where data is stored.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Read data that is input </a:t>
            </a:r>
            <a:r>
              <a:rPr lang="en-US" altLang="en-US" dirty="0" smtClean="0"/>
              <a:t>in </a:t>
            </a:r>
            <a:r>
              <a:rPr lang="en-US" altLang="en-US" dirty="0" smtClean="0"/>
              <a:t>SAS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600200"/>
            <a:ext cx="5867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DATA </a:t>
            </a:r>
            <a:r>
              <a:rPr lang="en-US" altLang="en-US" smtClean="0">
                <a:solidFill>
                  <a:srgbClr val="FF0000"/>
                </a:solidFill>
              </a:rPr>
              <a:t>a1</a:t>
            </a:r>
            <a:r>
              <a:rPr lang="en-US" altLang="en-US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INPUT </a:t>
            </a:r>
            <a:r>
              <a:rPr lang="en-US" altLang="en-US" smtClean="0">
                <a:solidFill>
                  <a:srgbClr val="FF0000"/>
                </a:solidFill>
              </a:rPr>
              <a:t>age income score</a:t>
            </a:r>
            <a:r>
              <a:rPr lang="en-US" altLang="en-US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CARDS;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FF0000"/>
                </a:solidFill>
              </a:rPr>
              <a:t>10 20 30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FF0000"/>
                </a:solidFill>
              </a:rPr>
              <a:t>40 50 60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FF0000"/>
                </a:solidFill>
              </a:rPr>
              <a:t>70 80 90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RUN;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Read data stored in </a:t>
            </a:r>
            <a:r>
              <a:rPr lang="en-US" altLang="en-US" sz="4000" dirty="0" smtClean="0"/>
              <a:t>a text </a:t>
            </a:r>
            <a:r>
              <a:rPr lang="en-US" altLang="en-US" sz="4000" dirty="0" smtClean="0"/>
              <a:t>file</a:t>
            </a:r>
            <a:br>
              <a:rPr lang="en-US" altLang="en-US" sz="4000" dirty="0" smtClean="0"/>
            </a:br>
            <a:r>
              <a:rPr lang="en-US" altLang="en-US" sz="3200" dirty="0" smtClean="0"/>
              <a:t>(variables separated by space)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362200"/>
            <a:ext cx="7162800" cy="3763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DATA </a:t>
            </a:r>
            <a:r>
              <a:rPr lang="en-US" altLang="en-US" smtClean="0">
                <a:solidFill>
                  <a:srgbClr val="FF0000"/>
                </a:solidFill>
              </a:rPr>
              <a:t>bb</a:t>
            </a:r>
            <a:r>
              <a:rPr lang="en-US" altLang="en-US" smtClean="0"/>
              <a:t>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INFILE “</a:t>
            </a:r>
            <a:r>
              <a:rPr lang="en-US" altLang="en-US" smtClean="0">
                <a:solidFill>
                  <a:srgbClr val="FF0000"/>
                </a:solidFill>
              </a:rPr>
              <a:t>c:\murthi\billion.dat</a:t>
            </a:r>
            <a:r>
              <a:rPr lang="en-US" altLang="en-US" smtClean="0"/>
              <a:t>”;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INPUT </a:t>
            </a:r>
            <a:r>
              <a:rPr lang="en-US" altLang="en-US" smtClean="0">
                <a:solidFill>
                  <a:srgbClr val="FF0000"/>
                </a:solidFill>
              </a:rPr>
              <a:t>var1 var2 var3</a:t>
            </a:r>
            <a:r>
              <a:rPr lang="en-US" altLang="en-US" smtClean="0"/>
              <a:t>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RUN;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1133</Words>
  <Application>Microsoft Office PowerPoint</Application>
  <PresentationFormat>On-screen Show (4:3)</PresentationFormat>
  <Paragraphs>227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Default Design</vt:lpstr>
      <vt:lpstr>Predictive Analysis with SAS</vt:lpstr>
      <vt:lpstr>Why learn SAS?</vt:lpstr>
      <vt:lpstr>Accessing SAS at UTD</vt:lpstr>
      <vt:lpstr>Very useful website for SAS</vt:lpstr>
      <vt:lpstr>Windows SAS</vt:lpstr>
      <vt:lpstr>BASICS</vt:lpstr>
      <vt:lpstr>Two types of SAS datasets</vt:lpstr>
      <vt:lpstr>Read data that is input in SAS</vt:lpstr>
      <vt:lpstr>Read data stored in a text file (variables separated by space)</vt:lpstr>
      <vt:lpstr>Read data stored in text file (Each Variable has a fixed length)</vt:lpstr>
      <vt:lpstr>Read data stored in text file (Variables separated by a comma)</vt:lpstr>
      <vt:lpstr>Other useful INFILE options</vt:lpstr>
      <vt:lpstr>To Create a Permanent SAS Dataset</vt:lpstr>
      <vt:lpstr>To Read a Permanent SAS Dataset</vt:lpstr>
      <vt:lpstr>Creating a New Dataset in a Text File</vt:lpstr>
      <vt:lpstr>Create subsets or redefine variables IF-THEN statements</vt:lpstr>
      <vt:lpstr>PLOTTING GRAPHS AND CHARTS </vt:lpstr>
      <vt:lpstr>To read a few observations</vt:lpstr>
      <vt:lpstr>To write comments to yourself on the program</vt:lpstr>
      <vt:lpstr>TITLE statements and FOOTNOTE statements</vt:lpstr>
      <vt:lpstr>LABEL statements </vt:lpstr>
      <vt:lpstr>PROC statements</vt:lpstr>
      <vt:lpstr>PROC SORT</vt:lpstr>
      <vt:lpstr>PROC PRINT</vt:lpstr>
      <vt:lpstr>PROC MEANS</vt:lpstr>
      <vt:lpstr>PROC FREQ</vt:lpstr>
      <vt:lpstr>PROC CORR</vt:lpstr>
      <vt:lpstr>PROC REG</vt:lpstr>
      <vt:lpstr>MERGING DATA</vt:lpstr>
      <vt:lpstr>INTERLEAVING DATASETS</vt:lpstr>
      <vt:lpstr>One-to-One Match Merge </vt:lpstr>
      <vt:lpstr>One-to-many match merge. </vt:lpstr>
    </vt:vector>
  </TitlesOfParts>
  <Company>UT Dallas SOM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</dc:title>
  <dc:creator>murthi</dc:creator>
  <cp:lastModifiedBy>Murthi, B</cp:lastModifiedBy>
  <cp:revision>9</cp:revision>
  <dcterms:created xsi:type="dcterms:W3CDTF">2006-05-18T16:16:37Z</dcterms:created>
  <dcterms:modified xsi:type="dcterms:W3CDTF">2018-01-08T22:48:07Z</dcterms:modified>
</cp:coreProperties>
</file>