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86" r:id="rId2"/>
    <p:sldId id="266" r:id="rId3"/>
    <p:sldId id="267" r:id="rId4"/>
    <p:sldId id="268" r:id="rId5"/>
    <p:sldId id="269" r:id="rId6"/>
    <p:sldId id="270" r:id="rId7"/>
    <p:sldId id="271" r:id="rId8"/>
    <p:sldId id="275" r:id="rId9"/>
    <p:sldId id="272" r:id="rId10"/>
    <p:sldId id="273" r:id="rId11"/>
    <p:sldId id="274" r:id="rId12"/>
    <p:sldId id="276" r:id="rId13"/>
    <p:sldId id="287" r:id="rId14"/>
    <p:sldId id="288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6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9" d="100"/>
          <a:sy n="109" d="100"/>
        </p:scale>
        <p:origin x="12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100</c:v>
                </c:pt>
                <c:pt idx="1">
                  <c:v>200</c:v>
                </c:pt>
                <c:pt idx="2">
                  <c:v>350</c:v>
                </c:pt>
                <c:pt idx="3">
                  <c:v>550</c:v>
                </c:pt>
                <c:pt idx="4">
                  <c:v>680</c:v>
                </c:pt>
                <c:pt idx="5">
                  <c:v>900</c:v>
                </c:pt>
                <c:pt idx="6">
                  <c:v>1200</c:v>
                </c:pt>
                <c:pt idx="7">
                  <c:v>1500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22-436E-B303-1E535705A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50656"/>
        <c:axId val="36535616"/>
      </c:scatterChart>
      <c:valAx>
        <c:axId val="4595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535616"/>
        <c:crosses val="autoZero"/>
        <c:crossBetween val="midCat"/>
      </c:valAx>
      <c:valAx>
        <c:axId val="36535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50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828C6F-15FD-433F-9219-F3921E5DB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10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E02C4-C745-49FD-AB83-AAE6AAB581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DD43E-2995-4E27-AABB-A15AC6DA9B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A9466-CBD2-4042-A334-8CCC1E01F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55059-8B14-4800-9C6B-5AD46628B3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DDA2F-3D45-4B4A-B431-7AD7C3A7BF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22F38-C08B-4DD0-9ECF-A94973990B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E5C60-066A-4F6D-A9F5-883F9BFF50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01B4D-C8BA-4F42-B602-3A855CBD9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CCE9-C14B-49B7-874E-BA0A3C087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50212-077B-4636-9E9A-44011DB288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FE598-6960-4BC7-94EE-388DC2FF2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4A011B-8B35-44E9-A7E3-18A4C853E3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5096" y="2130425"/>
            <a:ext cx="5023104" cy="1470025"/>
          </a:xfrm>
        </p:spPr>
        <p:txBody>
          <a:bodyPr/>
          <a:lstStyle/>
          <a:p>
            <a:r>
              <a:rPr lang="en-US" dirty="0" smtClean="0"/>
              <a:t>Bass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3657600" cy="1752600"/>
          </a:xfrm>
        </p:spPr>
        <p:txBody>
          <a:bodyPr/>
          <a:lstStyle/>
          <a:p>
            <a:r>
              <a:rPr lang="en-US" sz="2000" dirty="0" smtClean="0"/>
              <a:t>Murthi </a:t>
            </a:r>
          </a:p>
          <a:p>
            <a:r>
              <a:rPr lang="en-US" sz="2000" dirty="0" smtClean="0"/>
              <a:t>2017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2825496" cy="39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t* and 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Time </a:t>
            </a:r>
            <a:r>
              <a:rPr lang="en-US" b="1" dirty="0"/>
              <a:t>to reach peak sales t*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t* = </a:t>
            </a:r>
            <a:r>
              <a:rPr lang="en-US" dirty="0" err="1"/>
              <a:t>ln</a:t>
            </a:r>
            <a:r>
              <a:rPr lang="en-US" dirty="0"/>
              <a:t> (q/p)*1/(</a:t>
            </a:r>
            <a:r>
              <a:rPr lang="en-US" dirty="0" err="1"/>
              <a:t>p+q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Peak </a:t>
            </a:r>
            <a:r>
              <a:rPr lang="en-US" b="1" dirty="0"/>
              <a:t>sales S*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S* = M*(</a:t>
            </a:r>
            <a:r>
              <a:rPr lang="en-US" dirty="0" err="1"/>
              <a:t>p+q</a:t>
            </a:r>
            <a:r>
              <a:rPr lang="en-US" dirty="0"/>
              <a:t>)</a:t>
            </a:r>
            <a:r>
              <a:rPr lang="en-US" baseline="30000" dirty="0"/>
              <a:t>2 </a:t>
            </a:r>
            <a:r>
              <a:rPr lang="en-US" dirty="0"/>
              <a:t>/ (4*q)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with p, q, and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We know p, q, and M. The equation for Sales is: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 smtClean="0"/>
              <a:t>p</a:t>
            </a:r>
            <a:r>
              <a:rPr lang="en-US" dirty="0"/>
              <a:t>+(q/M)*</a:t>
            </a:r>
            <a:r>
              <a:rPr lang="en-US" dirty="0" smtClean="0"/>
              <a:t>N</a:t>
            </a:r>
            <a:r>
              <a:rPr lang="en-US" baseline="-25000" dirty="0" smtClean="0"/>
              <a:t>t-1</a:t>
            </a:r>
            <a:r>
              <a:rPr lang="en-US" dirty="0" smtClean="0"/>
              <a:t>]* </a:t>
            </a:r>
            <a:r>
              <a:rPr lang="en-US" dirty="0"/>
              <a:t>[M – N</a:t>
            </a:r>
            <a:r>
              <a:rPr lang="en-US" baseline="-25000" dirty="0"/>
              <a:t>t-1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At time t=1, N</a:t>
            </a:r>
            <a:r>
              <a:rPr lang="en-US" sz="2800" baseline="-25000" dirty="0"/>
              <a:t>0</a:t>
            </a:r>
            <a:r>
              <a:rPr lang="en-US" sz="2800" dirty="0" smtClean="0"/>
              <a:t>= 0, so S</a:t>
            </a:r>
            <a:r>
              <a:rPr lang="en-US" sz="2800" baseline="-25000" dirty="0"/>
              <a:t>1</a:t>
            </a:r>
            <a:r>
              <a:rPr lang="en-US" sz="2800" dirty="0" smtClean="0"/>
              <a:t>=</a:t>
            </a:r>
            <a:r>
              <a:rPr lang="en-US" sz="2800" dirty="0" err="1" smtClean="0"/>
              <a:t>pM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At time t=2, 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0+S</a:t>
            </a:r>
            <a:r>
              <a:rPr lang="en-US" sz="2800" baseline="-25000" dirty="0"/>
              <a:t>1</a:t>
            </a:r>
            <a:r>
              <a:rPr lang="en-US" sz="2800" dirty="0" smtClean="0"/>
              <a:t>, calculate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At time </a:t>
            </a:r>
            <a:r>
              <a:rPr lang="en-US" sz="2800" dirty="0" smtClean="0"/>
              <a:t>t=3, 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</a:t>
            </a:r>
            <a:r>
              <a:rPr lang="en-US" sz="2800" dirty="0"/>
              <a:t>calculate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3</a:t>
            </a:r>
          </a:p>
          <a:p>
            <a:pPr marL="0" indent="0">
              <a:buNone/>
            </a:pPr>
            <a:r>
              <a:rPr lang="en-US" sz="2800" dirty="0" smtClean="0"/>
              <a:t>And so on …</a:t>
            </a:r>
            <a:endParaRPr lang="en-US" sz="2800" dirty="0"/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4332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Bass Model (GBM)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Bass model ignored the effect of prices and advertising. Prices decline over time and advertising also changes over time.</a:t>
            </a:r>
          </a:p>
          <a:p>
            <a:r>
              <a:rPr lang="en-US" dirty="0" smtClean="0"/>
              <a:t>The GBM model can account for the effect of prices and advertising.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6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sz="2400" dirty="0" smtClean="0"/>
              <a:t>SAS Code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5486400"/>
          </a:xfrm>
        </p:spPr>
        <p:txBody>
          <a:bodyPr/>
          <a:lstStyle/>
          <a:p>
            <a:r>
              <a:rPr lang="en-US" sz="1800" dirty="0"/>
              <a:t>Data a1;</a:t>
            </a:r>
          </a:p>
          <a:p>
            <a:r>
              <a:rPr lang="en-US" sz="1800" dirty="0"/>
              <a:t>input week download;</a:t>
            </a:r>
          </a:p>
          <a:p>
            <a:r>
              <a:rPr lang="en-US" sz="1800" dirty="0"/>
              <a:t>cards;</a:t>
            </a:r>
          </a:p>
          <a:p>
            <a:r>
              <a:rPr lang="en-US" sz="1100" dirty="0"/>
              <a:t>1   15987</a:t>
            </a:r>
          </a:p>
          <a:p>
            <a:r>
              <a:rPr lang="en-US" sz="1100" dirty="0"/>
              <a:t>2   37865</a:t>
            </a:r>
          </a:p>
          <a:p>
            <a:r>
              <a:rPr lang="en-US" sz="1100" dirty="0"/>
              <a:t>3   77632</a:t>
            </a:r>
          </a:p>
          <a:p>
            <a:r>
              <a:rPr lang="en-US" sz="1100" dirty="0"/>
              <a:t>4   99743</a:t>
            </a:r>
          </a:p>
          <a:p>
            <a:r>
              <a:rPr lang="en-US" sz="1100" dirty="0"/>
              <a:t>5   132000</a:t>
            </a:r>
          </a:p>
          <a:p>
            <a:r>
              <a:rPr lang="en-US" sz="1100" dirty="0"/>
              <a:t>6   152882</a:t>
            </a:r>
          </a:p>
          <a:p>
            <a:r>
              <a:rPr lang="en-US" sz="1100" dirty="0"/>
              <a:t>7   164413</a:t>
            </a:r>
          </a:p>
          <a:p>
            <a:r>
              <a:rPr lang="en-US" sz="1100" dirty="0"/>
              <a:t>8   174000</a:t>
            </a:r>
          </a:p>
          <a:p>
            <a:r>
              <a:rPr lang="en-US" sz="1100" dirty="0"/>
              <a:t>9   200000</a:t>
            </a:r>
          </a:p>
          <a:p>
            <a:r>
              <a:rPr lang="en-US" sz="1100" dirty="0"/>
              <a:t>10  225000</a:t>
            </a:r>
          </a:p>
          <a:p>
            <a:r>
              <a:rPr lang="en-US" sz="1100" dirty="0"/>
              <a:t>11  290881</a:t>
            </a:r>
          </a:p>
          <a:p>
            <a:r>
              <a:rPr lang="en-US" sz="1100" dirty="0"/>
              <a:t>12  358370</a:t>
            </a:r>
          </a:p>
          <a:p>
            <a:r>
              <a:rPr lang="en-US" sz="1100" dirty="0"/>
              <a:t>13  344566</a:t>
            </a:r>
          </a:p>
          <a:p>
            <a:r>
              <a:rPr lang="en-US" sz="1100" dirty="0"/>
              <a:t>14  334000</a:t>
            </a:r>
          </a:p>
          <a:p>
            <a:r>
              <a:rPr lang="en-US" sz="1100" dirty="0"/>
              <a:t>15  332000</a:t>
            </a:r>
          </a:p>
          <a:p>
            <a:r>
              <a:rPr lang="en-US" sz="1100" dirty="0"/>
              <a:t>16  327000</a:t>
            </a:r>
          </a:p>
          <a:p>
            <a:r>
              <a:rPr lang="en-US" sz="1100" dirty="0"/>
              <a:t>17  325163</a:t>
            </a:r>
          </a:p>
          <a:p>
            <a:r>
              <a:rPr lang="en-US" sz="1100" dirty="0"/>
              <a:t>18  270014</a:t>
            </a:r>
          </a:p>
          <a:p>
            <a:r>
              <a:rPr lang="en-US" sz="1100" dirty="0"/>
              <a:t>19  257000</a:t>
            </a:r>
          </a:p>
          <a:p>
            <a:r>
              <a:rPr lang="en-US" sz="1100" dirty="0"/>
              <a:t>20  233000</a:t>
            </a:r>
          </a:p>
          <a:p>
            <a:r>
              <a:rPr lang="en-US" sz="1100" dirty="0"/>
              <a:t>21  198000</a:t>
            </a:r>
          </a:p>
          <a:p>
            <a:r>
              <a:rPr lang="en-US" sz="11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919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sz="2800" dirty="0" smtClean="0"/>
              <a:t>SAS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data</a:t>
            </a:r>
            <a:r>
              <a:rPr lang="en-US" sz="1400" dirty="0"/>
              <a:t> </a:t>
            </a:r>
            <a:r>
              <a:rPr lang="en-US" sz="1400" dirty="0" err="1"/>
              <a:t>new;set</a:t>
            </a:r>
            <a:r>
              <a:rPr lang="en-US" sz="1400" dirty="0"/>
              <a:t> a1;</a:t>
            </a:r>
          </a:p>
          <a:p>
            <a:pPr marL="0" indent="0">
              <a:buNone/>
            </a:pPr>
            <a:r>
              <a:rPr lang="en-US" sz="1400" dirty="0" err="1"/>
              <a:t>cumd</a:t>
            </a:r>
            <a:r>
              <a:rPr lang="en-US" sz="1400" dirty="0"/>
              <a:t> + </a:t>
            </a:r>
            <a:r>
              <a:rPr lang="en-US" sz="1400" dirty="0" err="1" smtClean="0"/>
              <a:t>download;lagd</a:t>
            </a:r>
            <a:r>
              <a:rPr lang="en-US" sz="1400" dirty="0" smtClean="0"/>
              <a:t> </a:t>
            </a:r>
            <a:r>
              <a:rPr lang="en-US" sz="1400" dirty="0"/>
              <a:t>=lag(</a:t>
            </a:r>
            <a:r>
              <a:rPr lang="en-US" sz="1400" dirty="0" err="1"/>
              <a:t>cumd</a:t>
            </a:r>
            <a:r>
              <a:rPr lang="en-US" sz="1400" dirty="0" smtClean="0"/>
              <a:t>);</a:t>
            </a:r>
            <a:r>
              <a:rPr lang="en-US" sz="1400" dirty="0" err="1" smtClean="0"/>
              <a:t>sqrd</a:t>
            </a:r>
            <a:r>
              <a:rPr lang="en-US" sz="1400" dirty="0" smtClean="0"/>
              <a:t>=</a:t>
            </a:r>
            <a:r>
              <a:rPr lang="en-US" sz="1400" dirty="0" err="1" smtClean="0"/>
              <a:t>lagd</a:t>
            </a:r>
            <a:r>
              <a:rPr lang="en-US" sz="1400" dirty="0" smtClean="0"/>
              <a:t>*</a:t>
            </a:r>
            <a:r>
              <a:rPr lang="en-US" sz="1400" dirty="0" err="1" smtClean="0"/>
              <a:t>lagd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 err="1"/>
              <a:t>proc</a:t>
            </a:r>
            <a:r>
              <a:rPr lang="en-US" sz="1400" dirty="0"/>
              <a:t> </a:t>
            </a:r>
            <a:r>
              <a:rPr lang="en-US" sz="1400" b="1" dirty="0" err="1"/>
              <a:t>reg</a:t>
            </a:r>
            <a:r>
              <a:rPr lang="en-US" sz="1400" dirty="0"/>
              <a:t> </a:t>
            </a:r>
            <a:r>
              <a:rPr lang="en-US" sz="1400" dirty="0" err="1"/>
              <a:t>outest</a:t>
            </a:r>
            <a:r>
              <a:rPr lang="en-US" sz="1400" dirty="0"/>
              <a:t>=</a:t>
            </a:r>
            <a:r>
              <a:rPr lang="en-US" sz="1400" dirty="0" err="1"/>
              <a:t>coeff;model</a:t>
            </a:r>
            <a:r>
              <a:rPr lang="en-US" sz="1400" dirty="0"/>
              <a:t> download = </a:t>
            </a:r>
            <a:r>
              <a:rPr lang="en-US" sz="1400" dirty="0" err="1"/>
              <a:t>lagd</a:t>
            </a:r>
            <a:r>
              <a:rPr lang="en-US" sz="1400" dirty="0"/>
              <a:t> </a:t>
            </a:r>
            <a:r>
              <a:rPr lang="en-US" sz="1400" dirty="0" err="1"/>
              <a:t>sqrd;</a:t>
            </a:r>
            <a:r>
              <a:rPr lang="en-US" sz="1400" b="1" dirty="0" err="1"/>
              <a:t>run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 err="1"/>
              <a:t>proc</a:t>
            </a:r>
            <a:r>
              <a:rPr lang="en-US" sz="1400" dirty="0"/>
              <a:t> </a:t>
            </a:r>
            <a:r>
              <a:rPr lang="en-US" sz="1400" b="1" dirty="0"/>
              <a:t>print</a:t>
            </a:r>
            <a:r>
              <a:rPr lang="en-US" sz="1400" dirty="0"/>
              <a:t> data=</a:t>
            </a:r>
            <a:r>
              <a:rPr lang="en-US" sz="1400" dirty="0" err="1"/>
              <a:t>coeff;</a:t>
            </a:r>
            <a:r>
              <a:rPr lang="en-US" sz="1400" b="1" dirty="0" err="1"/>
              <a:t>run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/>
              <a:t>data</a:t>
            </a:r>
            <a:r>
              <a:rPr lang="en-US" sz="1400" dirty="0"/>
              <a:t> a2;set </a:t>
            </a:r>
            <a:r>
              <a:rPr lang="en-US" sz="1400" dirty="0" err="1"/>
              <a:t>coeff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M=(-</a:t>
            </a:r>
            <a:r>
              <a:rPr lang="en-US" sz="1400" dirty="0" err="1"/>
              <a:t>lagd</a:t>
            </a:r>
            <a:r>
              <a:rPr lang="en-US" sz="1400" dirty="0"/>
              <a:t>-(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lagd</a:t>
            </a:r>
            <a:r>
              <a:rPr lang="en-US" sz="1400" dirty="0"/>
              <a:t>*lagd-</a:t>
            </a:r>
            <a:r>
              <a:rPr lang="en-US" sz="1400" b="1" dirty="0"/>
              <a:t>4</a:t>
            </a:r>
            <a:r>
              <a:rPr lang="en-US" sz="1400" dirty="0"/>
              <a:t>*intercept*</a:t>
            </a:r>
            <a:r>
              <a:rPr lang="en-US" sz="1400" dirty="0" err="1"/>
              <a:t>sqrd</a:t>
            </a:r>
            <a:r>
              <a:rPr lang="en-US" sz="1400" dirty="0"/>
              <a:t>)))/(</a:t>
            </a:r>
            <a:r>
              <a:rPr lang="en-US" sz="1400" b="1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sqrd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p=intercept/m;</a:t>
            </a:r>
          </a:p>
          <a:p>
            <a:pPr marL="0" indent="0">
              <a:buNone/>
            </a:pPr>
            <a:r>
              <a:rPr lang="en-US" sz="1400" dirty="0"/>
              <a:t>q=</a:t>
            </a:r>
            <a:r>
              <a:rPr lang="en-US" sz="1400" dirty="0" err="1"/>
              <a:t>p+lagd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err="1"/>
              <a:t>tstar</a:t>
            </a:r>
            <a:r>
              <a:rPr lang="en-US" sz="1400" dirty="0"/>
              <a:t>=log(q/p)*</a:t>
            </a:r>
            <a:r>
              <a:rPr lang="en-US" sz="1400" b="1" dirty="0"/>
              <a:t>1</a:t>
            </a:r>
            <a:r>
              <a:rPr lang="en-US" sz="1400" dirty="0"/>
              <a:t>/(</a:t>
            </a:r>
            <a:r>
              <a:rPr lang="en-US" sz="1400" dirty="0" err="1"/>
              <a:t>p+q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err="1"/>
              <a:t>sstar</a:t>
            </a:r>
            <a:r>
              <a:rPr lang="en-US" sz="1400" dirty="0"/>
              <a:t>=M*(</a:t>
            </a:r>
            <a:r>
              <a:rPr lang="en-US" sz="1400" dirty="0" err="1"/>
              <a:t>p+q</a:t>
            </a:r>
            <a:r>
              <a:rPr lang="en-US" sz="1400" dirty="0"/>
              <a:t>)*(</a:t>
            </a:r>
            <a:r>
              <a:rPr lang="en-US" sz="1400" dirty="0" err="1"/>
              <a:t>p+q</a:t>
            </a:r>
            <a:r>
              <a:rPr lang="en-US" sz="1400" dirty="0"/>
              <a:t>)/(</a:t>
            </a:r>
            <a:r>
              <a:rPr lang="en-US" sz="1400" b="1" dirty="0"/>
              <a:t>4</a:t>
            </a:r>
            <a:r>
              <a:rPr lang="en-US" sz="1400" dirty="0"/>
              <a:t>*q);</a:t>
            </a:r>
          </a:p>
          <a:p>
            <a:pPr marL="0" indent="0">
              <a:buNone/>
            </a:pPr>
            <a:r>
              <a:rPr lang="en-US" sz="1400" b="1" dirty="0" err="1"/>
              <a:t>proc</a:t>
            </a:r>
            <a:r>
              <a:rPr lang="en-US" sz="1400" dirty="0"/>
              <a:t> </a:t>
            </a:r>
            <a:r>
              <a:rPr lang="en-US" sz="1400" b="1" dirty="0" err="1"/>
              <a:t>print</a:t>
            </a:r>
            <a:r>
              <a:rPr lang="en-US" sz="1400" dirty="0" err="1"/>
              <a:t>;</a:t>
            </a:r>
            <a:r>
              <a:rPr lang="en-US" sz="1400" b="1" dirty="0" err="1"/>
              <a:t>run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/>
              <a:t>data</a:t>
            </a:r>
            <a:r>
              <a:rPr lang="en-US" sz="1400" dirty="0"/>
              <a:t> new2;set new;</a:t>
            </a:r>
          </a:p>
          <a:p>
            <a:pPr marL="0" indent="0">
              <a:buNone/>
            </a:pPr>
            <a:r>
              <a:rPr lang="en-US" sz="1400" dirty="0"/>
              <a:t>M=</a:t>
            </a:r>
            <a:r>
              <a:rPr lang="en-US" sz="1400" b="1" dirty="0"/>
              <a:t>5244743.71</a:t>
            </a:r>
            <a:r>
              <a:rPr lang="en-US" sz="1400" dirty="0"/>
              <a:t>;p=</a:t>
            </a:r>
            <a:r>
              <a:rPr lang="en-US" sz="1400" b="1" dirty="0"/>
              <a:t>0.011573</a:t>
            </a:r>
            <a:r>
              <a:rPr lang="en-US" sz="1400" dirty="0"/>
              <a:t>;q=</a:t>
            </a:r>
            <a:r>
              <a:rPr lang="en-US" sz="1400" b="1" dirty="0"/>
              <a:t>0.23991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fr-FR" sz="1400" dirty="0" err="1"/>
              <a:t>array</a:t>
            </a:r>
            <a:r>
              <a:rPr lang="fr-FR" sz="1400" dirty="0"/>
              <a:t> nt{</a:t>
            </a:r>
            <a:r>
              <a:rPr lang="fr-FR" sz="1400" b="1" dirty="0"/>
              <a:t>21</a:t>
            </a:r>
            <a:r>
              <a:rPr lang="fr-FR" sz="1400" dirty="0"/>
              <a:t>} t1-t21 (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 </a:t>
            </a:r>
            <a:r>
              <a:rPr lang="fr-FR" sz="1400" b="1" dirty="0"/>
              <a:t>0</a:t>
            </a:r>
            <a:r>
              <a:rPr lang="fr-FR" sz="1400" dirty="0"/>
              <a:t>);</a:t>
            </a:r>
          </a:p>
          <a:p>
            <a:pPr marL="0" indent="0">
              <a:buNone/>
            </a:pPr>
            <a:r>
              <a:rPr lang="pl-PL" sz="1400" dirty="0"/>
              <a:t>do i = </a:t>
            </a:r>
            <a:r>
              <a:rPr lang="pl-PL" sz="1400" b="1" dirty="0"/>
              <a:t>1</a:t>
            </a:r>
            <a:r>
              <a:rPr lang="pl-PL" sz="1400" dirty="0"/>
              <a:t> to </a:t>
            </a:r>
            <a:r>
              <a:rPr lang="pl-PL" sz="1400" b="1" dirty="0"/>
              <a:t>21</a:t>
            </a:r>
            <a:r>
              <a:rPr lang="pl-PL" sz="1400" dirty="0"/>
              <a:t>;</a:t>
            </a:r>
          </a:p>
          <a:p>
            <a:pPr marL="0" indent="0">
              <a:buNone/>
            </a:pPr>
            <a:r>
              <a:rPr lang="nn-NO" sz="1400" dirty="0"/>
              <a:t>Pdload=p*(M-nt[i])+ q*(nt[i]/M)*(M-nt[i]);</a:t>
            </a:r>
          </a:p>
          <a:p>
            <a:pPr marL="0" indent="0">
              <a:buNone/>
            </a:pPr>
            <a:r>
              <a:rPr lang="en-US" sz="1400" dirty="0" err="1"/>
              <a:t>nt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]=</a:t>
            </a:r>
            <a:r>
              <a:rPr lang="en-US" sz="1400" dirty="0" err="1"/>
              <a:t>nt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]+</a:t>
            </a:r>
            <a:r>
              <a:rPr lang="en-US" sz="1400" dirty="0" err="1"/>
              <a:t>pdload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end;</a:t>
            </a:r>
          </a:p>
          <a:p>
            <a:pPr marL="0" indent="0">
              <a:buNone/>
            </a:pPr>
            <a:r>
              <a:rPr lang="en-US" sz="1400" b="1" dirty="0" err="1"/>
              <a:t>proc</a:t>
            </a:r>
            <a:r>
              <a:rPr lang="en-US" sz="1400" dirty="0"/>
              <a:t> </a:t>
            </a:r>
            <a:r>
              <a:rPr lang="en-US" sz="1400" b="1" dirty="0" err="1"/>
              <a:t>gplot</a:t>
            </a:r>
            <a:r>
              <a:rPr lang="en-US" sz="1400" dirty="0" err="1"/>
              <a:t>;plot</a:t>
            </a:r>
            <a:r>
              <a:rPr lang="en-US" sz="1400" dirty="0"/>
              <a:t> </a:t>
            </a:r>
            <a:r>
              <a:rPr lang="en-US" sz="1400" dirty="0" err="1"/>
              <a:t>pdload</a:t>
            </a:r>
            <a:r>
              <a:rPr lang="en-US" sz="1400" dirty="0"/>
              <a:t>*week download*week/</a:t>
            </a:r>
            <a:r>
              <a:rPr lang="en-US" sz="1400" dirty="0" err="1"/>
              <a:t>overlay;</a:t>
            </a:r>
            <a:r>
              <a:rPr lang="en-US" sz="1400" b="1" dirty="0" err="1"/>
              <a:t>run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 err="1"/>
              <a:t>proc</a:t>
            </a:r>
            <a:r>
              <a:rPr lang="en-US" sz="1400" dirty="0"/>
              <a:t> </a:t>
            </a:r>
            <a:r>
              <a:rPr lang="en-US" sz="1400" b="1" dirty="0"/>
              <a:t>print</a:t>
            </a:r>
            <a:r>
              <a:rPr lang="en-US" sz="1400" dirty="0"/>
              <a:t> data=new2; </a:t>
            </a:r>
            <a:r>
              <a:rPr lang="en-US" sz="1400" dirty="0" err="1"/>
              <a:t>var</a:t>
            </a:r>
            <a:r>
              <a:rPr lang="en-US" sz="1400" dirty="0"/>
              <a:t> week download </a:t>
            </a:r>
            <a:r>
              <a:rPr lang="en-US" sz="1400" dirty="0" err="1"/>
              <a:t>Pdload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/>
              <a:t>run</a:t>
            </a:r>
            <a:r>
              <a:rPr lang="en-US" sz="1400" dirty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675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Conjoint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10000"/>
            <a:ext cx="8229600" cy="2286000"/>
          </a:xfrm>
        </p:spPr>
        <p:txBody>
          <a:bodyPr/>
          <a:lstStyle/>
          <a:p>
            <a:r>
              <a:rPr lang="en-US" dirty="0"/>
              <a:t>A technique for finding out </a:t>
            </a:r>
            <a:r>
              <a:rPr lang="en-US" b="1" dirty="0"/>
              <a:t>preferences</a:t>
            </a:r>
            <a:r>
              <a:rPr lang="en-US" dirty="0"/>
              <a:t> of customers based on either their </a:t>
            </a:r>
            <a:r>
              <a:rPr lang="en-US" b="1" dirty="0"/>
              <a:t>rankings</a:t>
            </a:r>
            <a:r>
              <a:rPr lang="en-US" dirty="0"/>
              <a:t> of alternatives </a:t>
            </a:r>
            <a:r>
              <a:rPr lang="en-US" u="sng" dirty="0"/>
              <a:t>or</a:t>
            </a:r>
            <a:r>
              <a:rPr lang="en-US" dirty="0"/>
              <a:t> based on their </a:t>
            </a:r>
            <a:r>
              <a:rPr lang="en-US" b="1" dirty="0"/>
              <a:t>choices</a:t>
            </a:r>
            <a:r>
              <a:rPr lang="en-US" dirty="0"/>
              <a:t> (in e-commerce, clicks).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conjoint analysis?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people can verbalize what they like, we can ask them directly and obtain responses. </a:t>
            </a:r>
          </a:p>
          <a:p>
            <a:r>
              <a:rPr lang="en-US"/>
              <a:t>For example, what price are you willing to pay for the car that you plan to buy?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Sometimes people cannot tell their preferences in words e.g. </a:t>
            </a:r>
            <a:r>
              <a:rPr lang="en-US" dirty="0">
                <a:solidFill>
                  <a:srgbClr val="FF0000"/>
                </a:solidFill>
              </a:rPr>
              <a:t>why did you like this toothpaste?</a:t>
            </a:r>
          </a:p>
          <a:p>
            <a:pPr>
              <a:lnSpc>
                <a:spcPct val="90000"/>
              </a:lnSpc>
            </a:pPr>
            <a:r>
              <a:rPr lang="en-US" dirty="0"/>
              <a:t>Further, for new products, people cannot tell their preferences accurately e.g. </a:t>
            </a:r>
            <a:r>
              <a:rPr lang="en-US" dirty="0">
                <a:solidFill>
                  <a:srgbClr val="FF0000"/>
                </a:solidFill>
              </a:rPr>
              <a:t>what would you like to see in a new digital camcorder?</a:t>
            </a:r>
          </a:p>
          <a:p>
            <a:pPr>
              <a:lnSpc>
                <a:spcPct val="90000"/>
              </a:lnSpc>
            </a:pPr>
            <a:r>
              <a:rPr lang="en-US" dirty="0"/>
              <a:t>Sometimes, we want to get information from customers without asking them either because they will not reply or because it causes a bias in their response.</a:t>
            </a:r>
          </a:p>
          <a:p>
            <a:pPr>
              <a:lnSpc>
                <a:spcPct val="90000"/>
              </a:lnSpc>
            </a:pPr>
            <a:r>
              <a:rPr lang="en-US" dirty="0"/>
              <a:t>Conjoint analysis is one solution.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Say a firm is developing a new orange juice.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They have to choose between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2 price levels ($2 and $3),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2 nutritional values (20% RDA or 40% RDA),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2 calorie values (120 cal. or 180 cal.)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There are 3 </a:t>
            </a:r>
            <a:r>
              <a:rPr lang="en-US" sz="2400" dirty="0" smtClean="0">
                <a:solidFill>
                  <a:srgbClr val="FF0000"/>
                </a:solidFill>
              </a:rPr>
              <a:t>attributes</a:t>
            </a:r>
            <a:r>
              <a:rPr lang="en-US" sz="2400" dirty="0" smtClean="0"/>
              <a:t>: price, nutrition, and calories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Each attribute has 2 </a:t>
            </a:r>
            <a:r>
              <a:rPr lang="en-US" sz="2400" dirty="0" smtClean="0">
                <a:solidFill>
                  <a:srgbClr val="FF0000"/>
                </a:solidFill>
              </a:rPr>
              <a:t>levels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dirty="0" smtClean="0"/>
              <a:t>a total of 8 </a:t>
            </a:r>
            <a:r>
              <a:rPr lang="en-US" sz="2400" dirty="0"/>
              <a:t>possible combinations. Let us ask one respondent to rank all eight combinations from the best (8 points) to the worst (1 point).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Rankings of one person</a:t>
            </a:r>
          </a:p>
        </p:txBody>
      </p:sp>
      <p:graphicFrame>
        <p:nvGraphicFramePr>
          <p:cNvPr id="6194" name="Group 50"/>
          <p:cNvGraphicFramePr>
            <a:graphicFrameLocks noGrp="1"/>
          </p:cNvGraphicFramePr>
          <p:nvPr/>
        </p:nvGraphicFramePr>
        <p:xfrm>
          <a:off x="1600200" y="2514600"/>
          <a:ext cx="6096000" cy="3251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20% RDA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40% RDA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 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 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 dirty="0"/>
              <a:t>Bass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600" dirty="0" smtClean="0"/>
              <a:t>also known as Diffusion model)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3657600"/>
          </a:xfrm>
        </p:spPr>
        <p:txBody>
          <a:bodyPr/>
          <a:lstStyle/>
          <a:p>
            <a:pPr algn="l"/>
            <a:r>
              <a:rPr lang="en-US" b="1" dirty="0" smtClean="0"/>
              <a:t>What is it?</a:t>
            </a:r>
          </a:p>
          <a:p>
            <a:pPr algn="l"/>
            <a:r>
              <a:rPr lang="en-US" dirty="0" smtClean="0"/>
              <a:t>A model </a:t>
            </a:r>
            <a:r>
              <a:rPr lang="en-US" dirty="0"/>
              <a:t>used to forecast sales of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durable </a:t>
            </a:r>
            <a:r>
              <a:rPr lang="en-US" dirty="0" smtClean="0"/>
              <a:t>goods (basically a </a:t>
            </a:r>
            <a:r>
              <a:rPr lang="en-US" dirty="0" smtClean="0"/>
              <a:t>product that is purchased once in a </a:t>
            </a:r>
            <a:r>
              <a:rPr lang="en-US" dirty="0" smtClean="0"/>
              <a:t>given </a:t>
            </a:r>
            <a:r>
              <a:rPr lang="en-US" dirty="0" smtClean="0"/>
              <a:t>period of </a:t>
            </a:r>
            <a:r>
              <a:rPr lang="en-US" dirty="0" smtClean="0"/>
              <a:t>time). </a:t>
            </a:r>
            <a:endParaRPr lang="en-US" dirty="0"/>
          </a:p>
          <a:p>
            <a:pPr algn="l"/>
            <a:r>
              <a:rPr lang="en-US" sz="2400" dirty="0" smtClean="0"/>
              <a:t>It has been applied to refrigerators, washer/dryers, television sets, mobile phones etc. It has also been applied to forecast downloads, movie sales etc.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Step 1: Calculate average rank for each level of each attribute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Price		$2		5.0	 [(8+4+6+2)/4]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Price		$3		4.0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Nutrition	20%		3.5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Nutrition 	40%		5.5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Calories	120		6.5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Calories	180		2.5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can you say about the preferences of this person?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Conjoint analysis provides information on the importance of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What is the most important attribute?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Calories, followed by nutrition and last comes price.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did we know this?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difference between average ranks of 2 levels of an attribute indicates the amount of preference change caused by that attribute. For calories the difference is 4, while for nutrition it is 2 and for price it is 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the new product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/>
              <a:t>Calories 120, nutrition 40%, price $2 is the best possible product.</a:t>
            </a:r>
          </a:p>
          <a:p>
            <a:r>
              <a:rPr lang="en-US" sz="2800"/>
              <a:t>What is the value of this product to the consumer?</a:t>
            </a:r>
          </a:p>
          <a:p>
            <a:r>
              <a:rPr lang="en-US" sz="2800"/>
              <a:t>6.5+5.5+5 = 17</a:t>
            </a:r>
          </a:p>
          <a:p>
            <a:r>
              <a:rPr lang="en-US" sz="2800"/>
              <a:t>If price were raised to $3 what would be the effect?</a:t>
            </a:r>
          </a:p>
          <a:p>
            <a:r>
              <a:rPr lang="en-US" sz="2800"/>
              <a:t>Value to the customer would drop from 17 to 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Conjoint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sz="2800" dirty="0"/>
              <a:t>The previous example was for one individual and the procedure illustrated was only meant to provide some idea as to how the technique works.</a:t>
            </a:r>
          </a:p>
          <a:p>
            <a:r>
              <a:rPr lang="en-US" sz="2800" dirty="0"/>
              <a:t>In real problems, </a:t>
            </a:r>
            <a:r>
              <a:rPr lang="en-US" sz="2800" dirty="0" smtClean="0"/>
              <a:t>dummy variable regression analysis </a:t>
            </a:r>
            <a:r>
              <a:rPr lang="en-US" sz="2800" dirty="0"/>
              <a:t>is used to uncover the </a:t>
            </a:r>
            <a:r>
              <a:rPr lang="en-US" sz="2800" b="1" dirty="0"/>
              <a:t>part-</a:t>
            </a:r>
            <a:r>
              <a:rPr lang="en-US" sz="2800" b="1" dirty="0" err="1"/>
              <a:t>worths</a:t>
            </a:r>
            <a:r>
              <a:rPr lang="en-US" sz="2800" dirty="0"/>
              <a:t> (or the value of each level of attribute to the customer) and the </a:t>
            </a:r>
            <a:r>
              <a:rPr lang="en-US" sz="2800" b="1" dirty="0"/>
              <a:t>importance weights </a:t>
            </a:r>
            <a:r>
              <a:rPr lang="en-US" sz="2800" dirty="0"/>
              <a:t>of each attribute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/>
              <a:t>l</a:t>
            </a:r>
            <a:r>
              <a:rPr lang="en-US" dirty="0" smtClean="0"/>
              <a:t>ife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company wishes to design a shoe.</a:t>
            </a:r>
          </a:p>
          <a:p>
            <a:r>
              <a:rPr lang="en-US" sz="2800" dirty="0" smtClean="0"/>
              <a:t>There are 3 attributes: sole, upper, and price</a:t>
            </a:r>
          </a:p>
          <a:p>
            <a:r>
              <a:rPr lang="en-US" sz="2800" dirty="0" smtClean="0"/>
              <a:t>Sole can be either rubber, polyurethane, or plastic</a:t>
            </a:r>
          </a:p>
          <a:p>
            <a:r>
              <a:rPr lang="en-US" sz="2800" dirty="0" smtClean="0"/>
              <a:t>Upper can be leather, canvas, or nylon</a:t>
            </a:r>
          </a:p>
          <a:p>
            <a:r>
              <a:rPr lang="en-US" sz="2800" dirty="0" smtClean="0"/>
              <a:t>Price can be $50, $70, or $90</a:t>
            </a:r>
          </a:p>
          <a:p>
            <a:r>
              <a:rPr lang="en-US" sz="2800" dirty="0" smtClean="0"/>
              <a:t>There are a total of 3*3*3 combinations= 27</a:t>
            </a:r>
          </a:p>
          <a:p>
            <a:r>
              <a:rPr lang="en-US" sz="2800" dirty="0" smtClean="0"/>
              <a:t>Let us assume you surveyed 300 people and got their preferences (or rankings).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755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dummy variables for sole, upper and price</a:t>
            </a:r>
          </a:p>
          <a:p>
            <a:r>
              <a:rPr lang="en-US" sz="2400" dirty="0" smtClean="0"/>
              <a:t>If sole=‘Plastic’ then </a:t>
            </a:r>
            <a:r>
              <a:rPr lang="en-US" sz="2400" dirty="0" err="1" smtClean="0"/>
              <a:t>dplastic</a:t>
            </a:r>
            <a:r>
              <a:rPr lang="en-US" sz="2400" dirty="0" smtClean="0"/>
              <a:t>=1;else </a:t>
            </a:r>
            <a:r>
              <a:rPr lang="en-US" sz="2400" dirty="0" err="1" smtClean="0"/>
              <a:t>dplastic</a:t>
            </a:r>
            <a:r>
              <a:rPr lang="en-US" sz="2400" dirty="0" smtClean="0"/>
              <a:t>=0;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sole</a:t>
            </a:r>
            <a:r>
              <a:rPr lang="en-US" sz="2400" dirty="0" smtClean="0"/>
              <a:t>=‘Poly’ </a:t>
            </a:r>
            <a:r>
              <a:rPr lang="en-US" sz="2400" dirty="0"/>
              <a:t>then </a:t>
            </a:r>
            <a:r>
              <a:rPr lang="en-US" sz="2400" dirty="0" err="1" smtClean="0"/>
              <a:t>dpoly</a:t>
            </a:r>
            <a:r>
              <a:rPr lang="en-US" sz="2400" dirty="0" smtClean="0"/>
              <a:t>=1;else </a:t>
            </a:r>
            <a:r>
              <a:rPr lang="en-US" sz="2400" dirty="0" err="1" smtClean="0"/>
              <a:t>dpoly</a:t>
            </a:r>
            <a:r>
              <a:rPr lang="en-US" sz="2400" dirty="0" smtClean="0"/>
              <a:t>=0;</a:t>
            </a:r>
          </a:p>
          <a:p>
            <a:r>
              <a:rPr lang="en-US" sz="2400" dirty="0" smtClean="0"/>
              <a:t>If upper=‘Nylon’ </a:t>
            </a:r>
            <a:r>
              <a:rPr lang="en-US" sz="2400" dirty="0"/>
              <a:t>then </a:t>
            </a:r>
            <a:r>
              <a:rPr lang="en-US" sz="2400" dirty="0" err="1" smtClean="0"/>
              <a:t>dnylon</a:t>
            </a:r>
            <a:r>
              <a:rPr lang="en-US" sz="2400" dirty="0" smtClean="0"/>
              <a:t>=1;else </a:t>
            </a:r>
            <a:r>
              <a:rPr lang="en-US" sz="2400" dirty="0" err="1" smtClean="0"/>
              <a:t>dnylon</a:t>
            </a:r>
            <a:r>
              <a:rPr lang="en-US" sz="2400" dirty="0" smtClean="0"/>
              <a:t>=0</a:t>
            </a:r>
            <a:r>
              <a:rPr lang="en-US" sz="2400" dirty="0"/>
              <a:t>;</a:t>
            </a:r>
          </a:p>
          <a:p>
            <a:r>
              <a:rPr lang="en-US" sz="2400" dirty="0"/>
              <a:t>If </a:t>
            </a:r>
            <a:r>
              <a:rPr lang="en-US" sz="2400" dirty="0" smtClean="0"/>
              <a:t>upper=‘canvas’ </a:t>
            </a:r>
            <a:r>
              <a:rPr lang="en-US" sz="2400" dirty="0"/>
              <a:t>then </a:t>
            </a:r>
            <a:r>
              <a:rPr lang="en-US" sz="2400" dirty="0" err="1" smtClean="0"/>
              <a:t>dcanvas</a:t>
            </a:r>
            <a:r>
              <a:rPr lang="en-US" sz="2400" dirty="0" smtClean="0"/>
              <a:t>=1;else </a:t>
            </a:r>
            <a:r>
              <a:rPr lang="en-US" sz="2400" dirty="0" err="1" smtClean="0"/>
              <a:t>dcanvas</a:t>
            </a:r>
            <a:r>
              <a:rPr lang="en-US" sz="2400" dirty="0" smtClean="0"/>
              <a:t>=0</a:t>
            </a:r>
            <a:r>
              <a:rPr lang="en-US" sz="2400" dirty="0"/>
              <a:t>;</a:t>
            </a:r>
          </a:p>
          <a:p>
            <a:r>
              <a:rPr lang="en-US" sz="2400" dirty="0"/>
              <a:t>If </a:t>
            </a:r>
            <a:r>
              <a:rPr lang="en-US" sz="2400" dirty="0" smtClean="0"/>
              <a:t>price=‘50’ </a:t>
            </a:r>
            <a:r>
              <a:rPr lang="en-US" sz="2400" dirty="0"/>
              <a:t>then </a:t>
            </a:r>
            <a:r>
              <a:rPr lang="en-US" sz="2400" dirty="0" smtClean="0"/>
              <a:t>d50=1;else d50=0</a:t>
            </a:r>
            <a:r>
              <a:rPr lang="en-US" sz="2400" dirty="0"/>
              <a:t>;</a:t>
            </a:r>
          </a:p>
          <a:p>
            <a:r>
              <a:rPr lang="en-US" sz="2400" dirty="0"/>
              <a:t>If </a:t>
            </a:r>
            <a:r>
              <a:rPr lang="en-US" sz="2400" dirty="0" smtClean="0"/>
              <a:t>price=‘70’ </a:t>
            </a:r>
            <a:r>
              <a:rPr lang="en-US" sz="2400" dirty="0"/>
              <a:t>then </a:t>
            </a:r>
            <a:r>
              <a:rPr lang="en-US" sz="2400" dirty="0" smtClean="0"/>
              <a:t>d70=1;else d70=0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Next do a regression with the dummy variables.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3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Preference = 4.22 + 1.0 </a:t>
            </a:r>
            <a:r>
              <a:rPr lang="en-US" sz="2400" dirty="0" err="1"/>
              <a:t>DPlastic</a:t>
            </a:r>
            <a:r>
              <a:rPr lang="en-US" sz="2400" dirty="0"/>
              <a:t> - 0.33 </a:t>
            </a:r>
            <a:r>
              <a:rPr lang="en-US" sz="2400" dirty="0" err="1"/>
              <a:t>DPoly</a:t>
            </a:r>
            <a:r>
              <a:rPr lang="en-US" sz="2400" dirty="0"/>
              <a:t> + 1.00</a:t>
            </a:r>
            <a:r>
              <a:rPr lang="en-US" sz="2400" baseline="-25000" dirty="0"/>
              <a:t> </a:t>
            </a:r>
            <a:r>
              <a:rPr lang="en-US" sz="2400" dirty="0" err="1"/>
              <a:t>DNylon</a:t>
            </a:r>
            <a:r>
              <a:rPr lang="en-US" sz="2400" dirty="0"/>
              <a:t> + 0.67 </a:t>
            </a:r>
            <a:r>
              <a:rPr lang="en-US" sz="2400" dirty="0" err="1"/>
              <a:t>DCanvas</a:t>
            </a:r>
            <a:r>
              <a:rPr lang="en-US" sz="2400" dirty="0"/>
              <a:t> </a:t>
            </a:r>
            <a:r>
              <a:rPr lang="en-US" sz="2400" dirty="0" smtClean="0"/>
              <a:t>+ </a:t>
            </a:r>
            <a:r>
              <a:rPr lang="en-US" sz="2400" dirty="0"/>
              <a:t>2.33 D50 + 1.33</a:t>
            </a:r>
            <a:r>
              <a:rPr lang="en-US" sz="2400" baseline="-25000" dirty="0"/>
              <a:t> </a:t>
            </a:r>
            <a:r>
              <a:rPr lang="en-US" sz="2400" dirty="0" smtClean="0"/>
              <a:t>D70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U</a:t>
            </a:r>
            <a:r>
              <a:rPr lang="en-US" sz="2000" baseline="-25000" dirty="0" err="1" smtClean="0"/>
              <a:t>Plastic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err="1"/>
              <a:t>U</a:t>
            </a:r>
            <a:r>
              <a:rPr lang="en-US" sz="2000" baseline="-25000" dirty="0" err="1"/>
              <a:t>Rubber</a:t>
            </a:r>
            <a:r>
              <a:rPr lang="en-US" sz="2000" baseline="-25000" dirty="0"/>
              <a:t> </a:t>
            </a:r>
            <a:r>
              <a:rPr lang="en-US" sz="2000" dirty="0"/>
              <a:t>= 1.00</a:t>
            </a:r>
          </a:p>
          <a:p>
            <a:pPr marL="0" indent="0">
              <a:buNone/>
            </a:pPr>
            <a:r>
              <a:rPr lang="en-US" sz="2000" dirty="0" err="1"/>
              <a:t>U</a:t>
            </a:r>
            <a:r>
              <a:rPr lang="en-US" sz="2000" baseline="-25000" dirty="0" err="1"/>
              <a:t>Poly</a:t>
            </a:r>
            <a:r>
              <a:rPr lang="en-US" sz="2000" dirty="0"/>
              <a:t> -  </a:t>
            </a:r>
            <a:r>
              <a:rPr lang="en-US" sz="2000" dirty="0" err="1"/>
              <a:t>U</a:t>
            </a:r>
            <a:r>
              <a:rPr lang="en-US" sz="2000" baseline="-25000" dirty="0" err="1"/>
              <a:t>Rubber</a:t>
            </a:r>
            <a:r>
              <a:rPr lang="en-US" sz="2000" dirty="0"/>
              <a:t> = -0.33</a:t>
            </a:r>
          </a:p>
          <a:p>
            <a:pPr marL="0" indent="0">
              <a:buNone/>
            </a:pPr>
            <a:r>
              <a:rPr lang="en-US" sz="2000" dirty="0" err="1"/>
              <a:t>U</a:t>
            </a:r>
            <a:r>
              <a:rPr lang="en-US" sz="2000" baseline="-25000" dirty="0" err="1"/>
              <a:t>Plastic</a:t>
            </a:r>
            <a:r>
              <a:rPr lang="en-US" sz="2000" dirty="0"/>
              <a:t> + </a:t>
            </a:r>
            <a:r>
              <a:rPr lang="en-US" sz="2000" dirty="0" err="1"/>
              <a:t>U</a:t>
            </a:r>
            <a:r>
              <a:rPr lang="en-US" sz="2000" baseline="-25000" dirty="0" err="1"/>
              <a:t>Poly</a:t>
            </a:r>
            <a:r>
              <a:rPr lang="en-US" sz="2000" dirty="0"/>
              <a:t> + </a:t>
            </a:r>
            <a:r>
              <a:rPr lang="en-US" sz="2000" dirty="0" err="1"/>
              <a:t>U</a:t>
            </a:r>
            <a:r>
              <a:rPr lang="en-US" sz="2000" baseline="-25000" dirty="0" err="1"/>
              <a:t>Rubber</a:t>
            </a:r>
            <a:r>
              <a:rPr lang="en-US" sz="2000" dirty="0"/>
              <a:t> =</a:t>
            </a:r>
            <a:r>
              <a:rPr lang="en-US" sz="2000" dirty="0" smtClean="0"/>
              <a:t>0 		This is a scaling condition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U</a:t>
            </a:r>
            <a:r>
              <a:rPr lang="en-US" sz="2000" baseline="-25000" dirty="0" err="1"/>
              <a:t>nylon</a:t>
            </a:r>
            <a:r>
              <a:rPr lang="en-US" sz="2000" dirty="0"/>
              <a:t> – </a:t>
            </a:r>
            <a:r>
              <a:rPr lang="en-US" sz="2000" dirty="0" err="1"/>
              <a:t>U</a:t>
            </a:r>
            <a:r>
              <a:rPr lang="en-US" sz="2000" baseline="-25000" dirty="0" err="1"/>
              <a:t>leather</a:t>
            </a:r>
            <a:r>
              <a:rPr lang="en-US" sz="2000" dirty="0"/>
              <a:t> = 1.00</a:t>
            </a:r>
          </a:p>
          <a:p>
            <a:pPr marL="0" indent="0">
              <a:buNone/>
            </a:pPr>
            <a:r>
              <a:rPr lang="en-US" sz="2000" dirty="0" err="1"/>
              <a:t>U</a:t>
            </a:r>
            <a:r>
              <a:rPr lang="en-US" sz="2000" baseline="-25000" dirty="0" err="1"/>
              <a:t>canvas</a:t>
            </a:r>
            <a:r>
              <a:rPr lang="en-US" sz="2000" dirty="0"/>
              <a:t> – </a:t>
            </a:r>
            <a:r>
              <a:rPr lang="en-US" sz="2000" dirty="0" err="1"/>
              <a:t>U</a:t>
            </a:r>
            <a:r>
              <a:rPr lang="en-US" sz="2000" baseline="-25000" dirty="0" err="1"/>
              <a:t>leather</a:t>
            </a:r>
            <a:r>
              <a:rPr lang="en-US" sz="2000" dirty="0"/>
              <a:t> = 0.67</a:t>
            </a:r>
          </a:p>
          <a:p>
            <a:pPr marL="0" indent="0">
              <a:buNone/>
            </a:pPr>
            <a:r>
              <a:rPr lang="en-US" sz="2000" dirty="0" err="1"/>
              <a:t>U</a:t>
            </a:r>
            <a:r>
              <a:rPr lang="en-US" sz="2000" baseline="-25000" dirty="0" err="1"/>
              <a:t>nylon</a:t>
            </a:r>
            <a:r>
              <a:rPr lang="en-US" sz="2000" dirty="0"/>
              <a:t> + </a:t>
            </a:r>
            <a:r>
              <a:rPr lang="en-US" sz="2000" dirty="0" err="1"/>
              <a:t>U</a:t>
            </a:r>
            <a:r>
              <a:rPr lang="en-US" sz="2000" baseline="-25000" dirty="0" err="1"/>
              <a:t>leather</a:t>
            </a:r>
            <a:r>
              <a:rPr lang="en-US" sz="2000" dirty="0"/>
              <a:t> + </a:t>
            </a:r>
            <a:r>
              <a:rPr lang="en-US" sz="2000" dirty="0" err="1"/>
              <a:t>U</a:t>
            </a:r>
            <a:r>
              <a:rPr lang="en-US" sz="2000" baseline="-25000" dirty="0" err="1"/>
              <a:t>canvas</a:t>
            </a:r>
            <a:r>
              <a:rPr lang="en-US" sz="2000" dirty="0"/>
              <a:t> = 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baseline="-25000" dirty="0"/>
              <a:t>50</a:t>
            </a:r>
            <a:r>
              <a:rPr lang="en-US" sz="2000" dirty="0"/>
              <a:t> – U</a:t>
            </a:r>
            <a:r>
              <a:rPr lang="en-US" sz="2000" baseline="-25000" dirty="0"/>
              <a:t>90</a:t>
            </a:r>
            <a:r>
              <a:rPr lang="en-US" sz="2000" dirty="0"/>
              <a:t> = 2.33</a:t>
            </a:r>
          </a:p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baseline="-25000" dirty="0"/>
              <a:t>70</a:t>
            </a:r>
            <a:r>
              <a:rPr lang="en-US" sz="2000" dirty="0"/>
              <a:t> – U</a:t>
            </a:r>
            <a:r>
              <a:rPr lang="en-US" sz="2000" baseline="-25000" dirty="0"/>
              <a:t>90</a:t>
            </a:r>
            <a:r>
              <a:rPr lang="en-US" sz="2000" dirty="0"/>
              <a:t> = 1.33</a:t>
            </a:r>
          </a:p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baseline="-25000" dirty="0"/>
              <a:t>50</a:t>
            </a:r>
            <a:r>
              <a:rPr lang="en-US" sz="2000" dirty="0"/>
              <a:t> + U</a:t>
            </a:r>
            <a:r>
              <a:rPr lang="en-US" sz="2000" baseline="-25000" dirty="0"/>
              <a:t>70</a:t>
            </a:r>
            <a:r>
              <a:rPr lang="en-US" sz="2000" dirty="0"/>
              <a:t> + U</a:t>
            </a:r>
            <a:r>
              <a:rPr lang="en-US" sz="2000" baseline="-25000" dirty="0"/>
              <a:t>90</a:t>
            </a:r>
            <a:r>
              <a:rPr lang="en-US" sz="2000" dirty="0"/>
              <a:t>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</a:t>
            </a:r>
            <a:r>
              <a:rPr lang="en-US" dirty="0" err="1" smtClean="0"/>
              <a:t>worths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200" dirty="0" smtClean="0"/>
              <a:t>(utility of each level of an attribute)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909437"/>
              </p:ext>
            </p:extLst>
          </p:nvPr>
        </p:nvGraphicFramePr>
        <p:xfrm>
          <a:off x="685801" y="1905001"/>
          <a:ext cx="7772398" cy="41910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Attributes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Levels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Utility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Max-Min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Relative importance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Rubber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-0.222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Polyurethane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-0.556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1.334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1.334/4.668 = 0.286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Plastic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0.778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Upper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Leather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-0.556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Canvas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1.001/4.668 = 0.214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Nylon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0.445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1.111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2.333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2.333/4.668 = 0.50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-1.222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4.668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540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utility of a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the utility of (rubber sole, leather upper, and $50) = </a:t>
            </a:r>
            <a:r>
              <a:rPr lang="en-US" sz="2400" dirty="0" smtClean="0"/>
              <a:t>-0.222-0.556+1.111=  0.333</a:t>
            </a:r>
            <a:endParaRPr lang="en-US" sz="2400" dirty="0"/>
          </a:p>
          <a:p>
            <a:r>
              <a:rPr lang="en-US" sz="2400" dirty="0"/>
              <a:t>What is the utility of (rubber sole, leather upper, and $70) = </a:t>
            </a:r>
            <a:r>
              <a:rPr lang="en-US" sz="2400" dirty="0" smtClean="0"/>
              <a:t>-0.222-0.556+0.111 =-0.667</a:t>
            </a:r>
            <a:endParaRPr lang="en-US" sz="2400" dirty="0"/>
          </a:p>
          <a:p>
            <a:r>
              <a:rPr lang="en-US" sz="2400" dirty="0"/>
              <a:t>What is the utility of (rubber sole, leather upper, and $90) = </a:t>
            </a:r>
            <a:r>
              <a:rPr lang="en-US" sz="2400" dirty="0" smtClean="0"/>
              <a:t>-0.222-0.556-1.222 = -2.00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40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How to get market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lvl="0"/>
            <a:r>
              <a:rPr lang="en-US" sz="1800" b="1" dirty="0"/>
              <a:t>Maximum utility rule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each person, find out the combination of attributes that provides the person the maximum utility</a:t>
            </a:r>
          </a:p>
          <a:p>
            <a:pPr marL="0" indent="0">
              <a:buNone/>
            </a:pPr>
            <a:r>
              <a:rPr lang="en-US" sz="1800" dirty="0"/>
              <a:t>Compute the percentage of people in the sample choosing that combination.</a:t>
            </a:r>
          </a:p>
          <a:p>
            <a:pPr marL="0" indent="0">
              <a:buNone/>
            </a:pPr>
            <a:endParaRPr lang="en-US" sz="1600" dirty="0"/>
          </a:p>
          <a:p>
            <a:pPr lvl="0"/>
            <a:r>
              <a:rPr lang="en-US" sz="1800" b="1" dirty="0"/>
              <a:t>Luce Choice </a:t>
            </a:r>
            <a:r>
              <a:rPr lang="en-US" sz="1800" b="1" dirty="0" smtClean="0"/>
              <a:t>Rule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Probability of this person choosing combination A = U</a:t>
            </a:r>
            <a:r>
              <a:rPr lang="en-US" sz="1800" baseline="-25000" dirty="0"/>
              <a:t>A </a:t>
            </a:r>
            <a:r>
              <a:rPr lang="en-US" sz="1800" dirty="0" smtClean="0"/>
              <a:t>/sum(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) </a:t>
            </a:r>
            <a:r>
              <a:rPr lang="en-US" sz="1800" dirty="0"/>
              <a:t>, where </a:t>
            </a:r>
            <a:r>
              <a:rPr lang="en-US" sz="1800" dirty="0" smtClean="0"/>
              <a:t>sum is taken over the </a:t>
            </a:r>
            <a:r>
              <a:rPr lang="en-US" sz="1800" dirty="0"/>
              <a:t>number of possible </a:t>
            </a:r>
            <a:r>
              <a:rPr lang="en-US" sz="1800" dirty="0" smtClean="0"/>
              <a:t>combinations (N)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Add up all the probabilities for all combinations and divide by M, the number of people, to get market share.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lvl="0"/>
            <a:r>
              <a:rPr lang="en-US" sz="1800" b="1" dirty="0" err="1"/>
              <a:t>Logit</a:t>
            </a:r>
            <a:r>
              <a:rPr lang="en-US" sz="1800" b="1" dirty="0"/>
              <a:t> </a:t>
            </a:r>
            <a:r>
              <a:rPr lang="en-US" sz="1800" b="1" dirty="0" smtClean="0"/>
              <a:t>Rule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Probability of choosing combination A = </a:t>
            </a:r>
            <a:r>
              <a:rPr lang="en-US" sz="1800" dirty="0" err="1"/>
              <a:t>exp</a:t>
            </a:r>
            <a:r>
              <a:rPr lang="en-US" sz="1800" dirty="0"/>
              <a:t>(U</a:t>
            </a:r>
            <a:r>
              <a:rPr lang="en-US" sz="1800" baseline="-25000" dirty="0"/>
              <a:t>A</a:t>
            </a:r>
            <a:r>
              <a:rPr lang="en-US" sz="1800" dirty="0"/>
              <a:t>)</a:t>
            </a:r>
            <a:r>
              <a:rPr lang="en-US" sz="1800" baseline="-25000" dirty="0"/>
              <a:t> </a:t>
            </a:r>
            <a:r>
              <a:rPr lang="en-US" sz="1800" dirty="0"/>
              <a:t>/ </a:t>
            </a:r>
            <a:r>
              <a:rPr lang="en-US" sz="1800" dirty="0" smtClean="0"/>
              <a:t>sum(</a:t>
            </a:r>
            <a:r>
              <a:rPr lang="en-US" sz="1800" dirty="0" err="1" smtClean="0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U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Add up all the probabilities for all combinations and divide by M, the number of people, to get market share.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157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Bass Model?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sz="2800" dirty="0"/>
              <a:t>This is an important model developed in 1969 by Dr. Frank Bass, who </a:t>
            </a:r>
            <a:r>
              <a:rPr lang="en-US" sz="2800" dirty="0" smtClean="0"/>
              <a:t>was </a:t>
            </a:r>
            <a:r>
              <a:rPr lang="en-US" sz="2800" dirty="0"/>
              <a:t>a </a:t>
            </a:r>
            <a:r>
              <a:rPr lang="en-US" sz="2800" dirty="0" smtClean="0"/>
              <a:t>marketing professor </a:t>
            </a:r>
            <a:r>
              <a:rPr lang="en-US" sz="2800" dirty="0"/>
              <a:t>at UTD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model is used to make forecasts of </a:t>
            </a:r>
            <a:r>
              <a:rPr lang="en-US" sz="2800" b="1" dirty="0"/>
              <a:t>peak sales</a:t>
            </a:r>
            <a:r>
              <a:rPr lang="en-US" sz="2800" dirty="0"/>
              <a:t> and the </a:t>
            </a:r>
            <a:r>
              <a:rPr lang="en-US" sz="2800" b="1" dirty="0"/>
              <a:t>time</a:t>
            </a:r>
            <a:r>
              <a:rPr lang="en-US" sz="2800" dirty="0"/>
              <a:t> it will take </a:t>
            </a:r>
            <a:r>
              <a:rPr lang="en-US" sz="2800" b="1" dirty="0"/>
              <a:t>to reach peak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utility rule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050032"/>
              </p:ext>
            </p:extLst>
          </p:nvPr>
        </p:nvGraphicFramePr>
        <p:xfrm>
          <a:off x="685800" y="1828800"/>
          <a:ext cx="8001008" cy="4847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0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utility Rule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of 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will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Person 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Utility Br A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Utility Br B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Utility Br 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Utilities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Predict choice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6.6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3.01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6.02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Frequency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 SHARE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0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6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</a:t>
            </a:r>
            <a:r>
              <a:rPr lang="en-US" dirty="0" smtClean="0"/>
              <a:t> </a:t>
            </a:r>
            <a:r>
              <a:rPr lang="en-US" dirty="0" smtClean="0"/>
              <a:t>choice rule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24556"/>
              </p:ext>
            </p:extLst>
          </p:nvPr>
        </p:nvGraphicFramePr>
        <p:xfrm>
          <a:off x="761998" y="1828800"/>
          <a:ext cx="7696201" cy="457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0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0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Luce choice Rule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of 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Person 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Utility Br A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Utility Br B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Utility Br 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Utilities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Pr(A)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Pr(B)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Pr(c )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Pr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0.397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0.222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0.381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0.226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0.434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0.339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0.272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0.296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0.432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0.314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0.333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0.353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6.6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0.364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0.227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0.409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0.444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0.416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0.139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0.329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0.341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0.329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0.322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0.322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0.355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3.01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0.332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0.335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0.332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0.335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0.332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0.332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0.334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0.326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0.340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MS(A)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MS(B)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MS(C )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15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rule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74810"/>
              </p:ext>
            </p:extLst>
          </p:nvPr>
        </p:nvGraphicFramePr>
        <p:xfrm>
          <a:off x="685800" y="1752600"/>
          <a:ext cx="7848602" cy="455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Logit Rule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Person ID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Utility Br A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Utility Br B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Utility Br C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Pr(A)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Pr(B)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Pr(c 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Pr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2.5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0.447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0.149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0.404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0.172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0.515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0.313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3.5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0.169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0.207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0.623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1.7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0.300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0.332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0.367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0.363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0.147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0.489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0.518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0.424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0.057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0.322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0.356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0.322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0.310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0.310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0.379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0.332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0.335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0.332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0.338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0.331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0.331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0.32742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0.311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0.362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MS(A)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MS(B)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MS(C 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6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issues can be addressed using conjoint analysis in e-commerce?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Find out what features of a website a customer values most? Least?</a:t>
            </a:r>
          </a:p>
          <a:p>
            <a:pPr>
              <a:lnSpc>
                <a:spcPct val="90000"/>
              </a:lnSpc>
            </a:pPr>
            <a:r>
              <a:rPr lang="en-US"/>
              <a:t>What features can be removed to cause the least reduction in value to the customers?</a:t>
            </a:r>
          </a:p>
          <a:p>
            <a:pPr>
              <a:lnSpc>
                <a:spcPct val="90000"/>
              </a:lnSpc>
            </a:pPr>
            <a:r>
              <a:rPr lang="en-US"/>
              <a:t>Price each feature based on the value to the customer</a:t>
            </a:r>
          </a:p>
          <a:p>
            <a:pPr>
              <a:lnSpc>
                <a:spcPct val="90000"/>
              </a:lnSpc>
            </a:pPr>
            <a:r>
              <a:rPr lang="en-US"/>
              <a:t>Segment customers by importance weights or their part-worth.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209800" y="2362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209800" y="5257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699125" y="5299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914400" y="3657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Sales</a:t>
            </a:r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2667000" y="2895600"/>
            <a:ext cx="3001963" cy="2316163"/>
          </a:xfrm>
          <a:custGeom>
            <a:avLst/>
            <a:gdLst/>
            <a:ahLst/>
            <a:cxnLst>
              <a:cxn ang="0">
                <a:pos x="0" y="1459"/>
              </a:cxn>
              <a:cxn ang="0">
                <a:pos x="144" y="1411"/>
              </a:cxn>
              <a:cxn ang="0">
                <a:pos x="202" y="1383"/>
              </a:cxn>
              <a:cxn ang="0">
                <a:pos x="259" y="1354"/>
              </a:cxn>
              <a:cxn ang="0">
                <a:pos x="317" y="1335"/>
              </a:cxn>
              <a:cxn ang="0">
                <a:pos x="451" y="1219"/>
              </a:cxn>
              <a:cxn ang="0">
                <a:pos x="490" y="1171"/>
              </a:cxn>
              <a:cxn ang="0">
                <a:pos x="547" y="1066"/>
              </a:cxn>
              <a:cxn ang="0">
                <a:pos x="586" y="1008"/>
              </a:cxn>
              <a:cxn ang="0">
                <a:pos x="595" y="979"/>
              </a:cxn>
              <a:cxn ang="0">
                <a:pos x="634" y="922"/>
              </a:cxn>
              <a:cxn ang="0">
                <a:pos x="739" y="720"/>
              </a:cxn>
              <a:cxn ang="0">
                <a:pos x="778" y="634"/>
              </a:cxn>
              <a:cxn ang="0">
                <a:pos x="883" y="423"/>
              </a:cxn>
              <a:cxn ang="0">
                <a:pos x="893" y="394"/>
              </a:cxn>
              <a:cxn ang="0">
                <a:pos x="941" y="317"/>
              </a:cxn>
              <a:cxn ang="0">
                <a:pos x="1142" y="96"/>
              </a:cxn>
              <a:cxn ang="0">
                <a:pos x="1210" y="39"/>
              </a:cxn>
              <a:cxn ang="0">
                <a:pos x="1344" y="0"/>
              </a:cxn>
              <a:cxn ang="0">
                <a:pos x="1546" y="10"/>
              </a:cxn>
              <a:cxn ang="0">
                <a:pos x="1661" y="77"/>
              </a:cxn>
              <a:cxn ang="0">
                <a:pos x="1891" y="269"/>
              </a:cxn>
            </a:cxnLst>
            <a:rect l="0" t="0" r="r" b="b"/>
            <a:pathLst>
              <a:path w="1891" h="1459">
                <a:moveTo>
                  <a:pt x="0" y="1459"/>
                </a:moveTo>
                <a:cubicBezTo>
                  <a:pt x="44" y="1445"/>
                  <a:pt x="105" y="1436"/>
                  <a:pt x="144" y="1411"/>
                </a:cubicBezTo>
                <a:cubicBezTo>
                  <a:pt x="185" y="1384"/>
                  <a:pt x="159" y="1397"/>
                  <a:pt x="202" y="1383"/>
                </a:cubicBezTo>
                <a:cubicBezTo>
                  <a:pt x="299" y="1351"/>
                  <a:pt x="153" y="1400"/>
                  <a:pt x="259" y="1354"/>
                </a:cubicBezTo>
                <a:cubicBezTo>
                  <a:pt x="278" y="1346"/>
                  <a:pt x="317" y="1335"/>
                  <a:pt x="317" y="1335"/>
                </a:cubicBezTo>
                <a:cubicBezTo>
                  <a:pt x="357" y="1293"/>
                  <a:pt x="403" y="1252"/>
                  <a:pt x="451" y="1219"/>
                </a:cubicBezTo>
                <a:cubicBezTo>
                  <a:pt x="463" y="1202"/>
                  <a:pt x="478" y="1188"/>
                  <a:pt x="490" y="1171"/>
                </a:cubicBezTo>
                <a:cubicBezTo>
                  <a:pt x="512" y="1139"/>
                  <a:pt x="527" y="1100"/>
                  <a:pt x="547" y="1066"/>
                </a:cubicBezTo>
                <a:cubicBezTo>
                  <a:pt x="559" y="1046"/>
                  <a:pt x="586" y="1008"/>
                  <a:pt x="586" y="1008"/>
                </a:cubicBezTo>
                <a:cubicBezTo>
                  <a:pt x="589" y="998"/>
                  <a:pt x="590" y="988"/>
                  <a:pt x="595" y="979"/>
                </a:cubicBezTo>
                <a:cubicBezTo>
                  <a:pt x="606" y="959"/>
                  <a:pt x="634" y="922"/>
                  <a:pt x="634" y="922"/>
                </a:cubicBezTo>
                <a:cubicBezTo>
                  <a:pt x="651" y="849"/>
                  <a:pt x="698" y="783"/>
                  <a:pt x="739" y="720"/>
                </a:cubicBezTo>
                <a:cubicBezTo>
                  <a:pt x="759" y="689"/>
                  <a:pt x="749" y="661"/>
                  <a:pt x="778" y="634"/>
                </a:cubicBezTo>
                <a:cubicBezTo>
                  <a:pt x="803" y="558"/>
                  <a:pt x="839" y="490"/>
                  <a:pt x="883" y="423"/>
                </a:cubicBezTo>
                <a:cubicBezTo>
                  <a:pt x="889" y="414"/>
                  <a:pt x="888" y="403"/>
                  <a:pt x="893" y="394"/>
                </a:cubicBezTo>
                <a:cubicBezTo>
                  <a:pt x="908" y="368"/>
                  <a:pt x="925" y="343"/>
                  <a:pt x="941" y="317"/>
                </a:cubicBezTo>
                <a:cubicBezTo>
                  <a:pt x="994" y="233"/>
                  <a:pt x="1065" y="157"/>
                  <a:pt x="1142" y="96"/>
                </a:cubicBezTo>
                <a:cubicBezTo>
                  <a:pt x="1164" y="78"/>
                  <a:pt x="1186" y="54"/>
                  <a:pt x="1210" y="39"/>
                </a:cubicBezTo>
                <a:cubicBezTo>
                  <a:pt x="1246" y="17"/>
                  <a:pt x="1303" y="11"/>
                  <a:pt x="1344" y="0"/>
                </a:cubicBezTo>
                <a:cubicBezTo>
                  <a:pt x="1411" y="3"/>
                  <a:pt x="1479" y="2"/>
                  <a:pt x="1546" y="10"/>
                </a:cubicBezTo>
                <a:cubicBezTo>
                  <a:pt x="1602" y="16"/>
                  <a:pt x="1620" y="45"/>
                  <a:pt x="1661" y="77"/>
                </a:cubicBezTo>
                <a:cubicBezTo>
                  <a:pt x="1739" y="138"/>
                  <a:pt x="1825" y="195"/>
                  <a:pt x="1891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48768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2209800" y="2895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4708525" y="529907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t*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584325" y="2555875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Q*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1508125" y="5832475"/>
            <a:ext cx="632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Q* is peak sales and t* is time to reach peak sales.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52400" y="381000"/>
            <a:ext cx="8667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Most products’ growth pattern over time looks like the graph below.  </a:t>
            </a:r>
          </a:p>
          <a:p>
            <a:r>
              <a:rPr lang="en-US"/>
              <a:t>Initially sales will grow slowly and then they will take off .</a:t>
            </a:r>
          </a:p>
          <a:p>
            <a:r>
              <a:rPr lang="en-US"/>
              <a:t>Bass Model works well with this pattern of growth.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Model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Bass Model has three parameters.</a:t>
            </a:r>
          </a:p>
          <a:p>
            <a:pPr>
              <a:lnSpc>
                <a:spcPct val="90000"/>
              </a:lnSpc>
            </a:pPr>
            <a:r>
              <a:rPr lang="en-US" sz="2800"/>
              <a:t>p=</a:t>
            </a:r>
            <a:r>
              <a:rPr lang="en-US" sz="2800" b="1"/>
              <a:t>coefficient of innovation. </a:t>
            </a:r>
            <a:r>
              <a:rPr lang="en-US" sz="2800"/>
              <a:t>This represents the percent of people who will buy the product on their own. These are the innovators and are 2-3% of the population</a:t>
            </a:r>
          </a:p>
          <a:p>
            <a:pPr>
              <a:lnSpc>
                <a:spcPct val="90000"/>
              </a:lnSpc>
            </a:pPr>
            <a:r>
              <a:rPr lang="en-US" sz="2800"/>
              <a:t>q=</a:t>
            </a:r>
            <a:r>
              <a:rPr lang="en-US" sz="2800" b="1"/>
              <a:t>coefficient of imitation.</a:t>
            </a:r>
            <a:r>
              <a:rPr lang="en-US" sz="2800"/>
              <a:t> This represents the percent of people who hear about a product from others and then buy it.</a:t>
            </a:r>
          </a:p>
          <a:p>
            <a:pPr>
              <a:lnSpc>
                <a:spcPct val="90000"/>
              </a:lnSpc>
            </a:pPr>
            <a:r>
              <a:rPr lang="en-US" sz="2800"/>
              <a:t>M = </a:t>
            </a:r>
            <a:r>
              <a:rPr lang="en-US" sz="2800" b="1"/>
              <a:t>total market potential</a:t>
            </a:r>
            <a:r>
              <a:rPr lang="en-US" sz="2800"/>
              <a:t>.  This is the maximum number of people that will ever buy this product.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knowing p, q, and M one can calculate Q* and t*. </a:t>
            </a:r>
          </a:p>
          <a:p>
            <a:r>
              <a:rPr lang="en-US"/>
              <a:t>Typical values </a:t>
            </a:r>
          </a:p>
          <a:p>
            <a:pPr lvl="1"/>
            <a:r>
              <a:rPr lang="en-US"/>
              <a:t>p 	 between 0.01 - 0.05. Mean = 0.03</a:t>
            </a:r>
          </a:p>
          <a:p>
            <a:pPr lvl="1"/>
            <a:r>
              <a:rPr lang="en-US"/>
              <a:t>Q	 between 0.01 to 0.8. Mean = 0.38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estimate the parameters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 need at least 3 points and more data provides better estimates and better predictions.</a:t>
            </a:r>
          </a:p>
          <a:p>
            <a:r>
              <a:rPr lang="en-US" sz="2800" dirty="0"/>
              <a:t>One method of estimating the parameters is to run a linear regression using S</a:t>
            </a:r>
            <a:r>
              <a:rPr lang="en-US" sz="2800" baseline="-25000" dirty="0"/>
              <a:t>t </a:t>
            </a:r>
            <a:r>
              <a:rPr lang="en-US" sz="2800" dirty="0"/>
              <a:t>(sales in time period t) against N</a:t>
            </a:r>
            <a:r>
              <a:rPr lang="en-US" sz="2800" baseline="-25000" dirty="0"/>
              <a:t>t-1 </a:t>
            </a:r>
            <a:r>
              <a:rPr lang="en-US" sz="2800" dirty="0"/>
              <a:t>and N</a:t>
            </a:r>
            <a:r>
              <a:rPr lang="en-US" sz="2800" baseline="-25000" dirty="0"/>
              <a:t>t-1</a:t>
            </a:r>
            <a:r>
              <a:rPr lang="en-US" sz="2800" baseline="30000" dirty="0"/>
              <a:t>2</a:t>
            </a:r>
            <a:r>
              <a:rPr lang="en-US" sz="2800" dirty="0"/>
              <a:t> (where </a:t>
            </a:r>
            <a:r>
              <a:rPr lang="en-US" sz="2800" dirty="0" err="1"/>
              <a:t>N</a:t>
            </a:r>
            <a:r>
              <a:rPr lang="en-US" sz="2800" baseline="-25000" dirty="0" err="1"/>
              <a:t>t</a:t>
            </a:r>
            <a:r>
              <a:rPr lang="en-US" sz="2800" dirty="0"/>
              <a:t> is the cumulative sales in the previous time period.  The regression coefficients are then converted to get p, q, and M.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= a + b N</a:t>
            </a:r>
            <a:r>
              <a:rPr lang="en-US" sz="2800" baseline="-25000" dirty="0"/>
              <a:t>t-1</a:t>
            </a:r>
            <a:r>
              <a:rPr lang="en-US" sz="2800" dirty="0"/>
              <a:t> + c (N</a:t>
            </a:r>
            <a:r>
              <a:rPr lang="en-US" sz="2800" baseline="-25000" dirty="0"/>
              <a:t>t-1</a:t>
            </a:r>
            <a:r>
              <a:rPr lang="en-US" sz="2800" dirty="0"/>
              <a:t>)</a:t>
            </a:r>
            <a:r>
              <a:rPr lang="en-US" sz="2800" baseline="30000" dirty="0"/>
              <a:t>2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083584"/>
              </p:ext>
            </p:extLst>
          </p:nvPr>
        </p:nvGraphicFramePr>
        <p:xfrm>
          <a:off x="609600" y="1645920"/>
          <a:ext cx="5867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507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t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-25000" dirty="0" smtClean="0"/>
                        <a:t>t-1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-25000" dirty="0" smtClean="0"/>
                        <a:t>t-1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337399"/>
              </p:ext>
            </p:extLst>
          </p:nvPr>
        </p:nvGraphicFramePr>
        <p:xfrm>
          <a:off x="4545496" y="4088710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47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Convert regression coefficients to Bass model parameters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2514600" cy="4114800"/>
          </a:xfrm>
        </p:spPr>
        <p:txBody>
          <a:bodyPr/>
          <a:lstStyle/>
          <a:p>
            <a:r>
              <a:rPr lang="en-US" dirty="0"/>
              <a:t>a=</a:t>
            </a:r>
            <a:r>
              <a:rPr lang="en-US" dirty="0" err="1"/>
              <a:t>pM</a:t>
            </a:r>
            <a:endParaRPr lang="en-US" dirty="0"/>
          </a:p>
          <a:p>
            <a:r>
              <a:rPr lang="en-US" dirty="0"/>
              <a:t>b=q-p</a:t>
            </a:r>
          </a:p>
          <a:p>
            <a:r>
              <a:rPr lang="en-US" dirty="0"/>
              <a:t>c=-q/M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67000" y="2160104"/>
            <a:ext cx="5791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M={-b-</a:t>
            </a:r>
            <a:r>
              <a:rPr lang="en-US" dirty="0" err="1"/>
              <a:t>sqrt</a:t>
            </a:r>
            <a:r>
              <a:rPr lang="en-US" dirty="0"/>
              <a:t>(b</a:t>
            </a:r>
            <a:r>
              <a:rPr lang="en-US" baseline="30000" dirty="0"/>
              <a:t>2</a:t>
            </a:r>
            <a:r>
              <a:rPr lang="en-US" dirty="0"/>
              <a:t> – 4ac)}/(2c)</a:t>
            </a:r>
          </a:p>
          <a:p>
            <a:r>
              <a:rPr lang="en-US" dirty="0"/>
              <a:t>p=a/M</a:t>
            </a:r>
          </a:p>
          <a:p>
            <a:r>
              <a:rPr lang="en-US" dirty="0"/>
              <a:t>q=</a:t>
            </a:r>
            <a:r>
              <a:rPr lang="en-US" dirty="0" err="1"/>
              <a:t>p+b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903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2005</Words>
  <Application>Microsoft Office PowerPoint</Application>
  <PresentationFormat>On-screen Show (4:3)</PresentationFormat>
  <Paragraphs>745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Times New Roman</vt:lpstr>
      <vt:lpstr>Default Design</vt:lpstr>
      <vt:lpstr>Bass Model</vt:lpstr>
      <vt:lpstr>Bass Model (also known as Diffusion model) </vt:lpstr>
      <vt:lpstr>Why study Bass Model?</vt:lpstr>
      <vt:lpstr>PowerPoint Presentation</vt:lpstr>
      <vt:lpstr>Model parameters</vt:lpstr>
      <vt:lpstr>PowerPoint Presentation</vt:lpstr>
      <vt:lpstr>To estimate the parameters</vt:lpstr>
      <vt:lpstr>Data</vt:lpstr>
      <vt:lpstr>Convert regression coefficients to Bass model parameters</vt:lpstr>
      <vt:lpstr>Getting t* and S*</vt:lpstr>
      <vt:lpstr>Forecasting with p, q, and M</vt:lpstr>
      <vt:lpstr>Generalized Bass Model (GBM)</vt:lpstr>
      <vt:lpstr>SAS Code</vt:lpstr>
      <vt:lpstr>SAS code</vt:lpstr>
      <vt:lpstr>Conjoint analysis</vt:lpstr>
      <vt:lpstr>Why study conjoint analysis?</vt:lpstr>
      <vt:lpstr>PowerPoint Presentation</vt:lpstr>
      <vt:lpstr>Example</vt:lpstr>
      <vt:lpstr>Rankings of one person</vt:lpstr>
      <vt:lpstr>Analysis</vt:lpstr>
      <vt:lpstr>Conjoint analysis provides information on the importance of attributes</vt:lpstr>
      <vt:lpstr>Design the new product</vt:lpstr>
      <vt:lpstr>Conjoint analysis</vt:lpstr>
      <vt:lpstr>Real life example</vt:lpstr>
      <vt:lpstr>Next steps</vt:lpstr>
      <vt:lpstr>PowerPoint Presentation</vt:lpstr>
      <vt:lpstr>Part-worths  (utility of each level of an attribute)</vt:lpstr>
      <vt:lpstr>Computing utility of a product</vt:lpstr>
      <vt:lpstr>How to get market share</vt:lpstr>
      <vt:lpstr>Maximum utility rule</vt:lpstr>
      <vt:lpstr>Luce choice rule</vt:lpstr>
      <vt:lpstr>Logit rule</vt:lpstr>
      <vt:lpstr>What issues can be addressed using conjoint analysis in e-commerce?</vt:lpstr>
    </vt:vector>
  </TitlesOfParts>
  <Company>UTD 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Conjoint analysis</dc:title>
  <dc:creator>BPS Murthi</dc:creator>
  <cp:lastModifiedBy>Murthi, B</cp:lastModifiedBy>
  <cp:revision>14</cp:revision>
  <dcterms:created xsi:type="dcterms:W3CDTF">2001-06-02T15:24:24Z</dcterms:created>
  <dcterms:modified xsi:type="dcterms:W3CDTF">2017-02-07T21:29:25Z</dcterms:modified>
</cp:coreProperties>
</file>