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6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N. Kumar, Asst. Professor of Marketing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20705-D422-4A03-9420-1083D23C3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6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8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7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6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4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735-DCED-4992-BEFD-2ED3FAD961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8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BA735-DCED-4992-BEFD-2ED3FAD961BB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71D79-2AC1-448F-B4C7-931DFEB1C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4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Basic Steps in Non-Hierarchical Clustering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/>
              <a:t>Select K initial cluster centroids</a:t>
            </a:r>
          </a:p>
          <a:p>
            <a:pPr eaLnBrk="1" hangingPunct="1"/>
            <a:r>
              <a:rPr lang="en-US" sz="2600"/>
              <a:t>Assign each observation to the cluster to which it is closest</a:t>
            </a:r>
          </a:p>
          <a:p>
            <a:pPr eaLnBrk="1" hangingPunct="1"/>
            <a:r>
              <a:rPr lang="en-US" sz="2600"/>
              <a:t>Reassign or reallocate each observation to one of the K clusters according to a pre-determined stopping rule</a:t>
            </a:r>
          </a:p>
          <a:p>
            <a:pPr eaLnBrk="1" hangingPunct="1"/>
            <a:r>
              <a:rPr lang="en-US" sz="2600"/>
              <a:t>Stop if there is no reallocation</a:t>
            </a:r>
          </a:p>
          <a:p>
            <a:pPr eaLnBrk="1" hangingPunct="1"/>
            <a:r>
              <a:rPr lang="en-US" sz="2600" b="1"/>
              <a:t>Approaches differ in Step 1 and/or step 3</a:t>
            </a:r>
          </a:p>
        </p:txBody>
      </p:sp>
    </p:spTree>
    <p:extLst>
      <p:ext uri="{BB962C8B-B14F-4D97-AF65-F5344CB8AC3E}">
        <p14:creationId xmlns:p14="http://schemas.microsoft.com/office/powerpoint/2010/main" val="211502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the Solution</a:t>
            </a:r>
          </a:p>
        </p:txBody>
      </p:sp>
      <p:graphicFrame>
        <p:nvGraphicFramePr>
          <p:cNvPr id="218154" name="Group 42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1981200" y="1371600"/>
          <a:ext cx="8229600" cy="3568756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6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Statistic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 Measured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Remarks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RMSSTD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(root mean squared standard deviation)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Homogeneity of New Cluster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Should be small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(semi partial R-squared)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Loss of homogeneity of merged clusters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 should be small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7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Heterogeneity of Clusters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Should be large (0 to 1)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9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 between two clusters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Homogeneity of merged clusters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Should be small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37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438400"/>
            <a:ext cx="73896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Scaling of variables is of great importance in clustering</a:t>
            </a:r>
          </a:p>
          <a:p>
            <a:endParaRPr lang="en-US" sz="2400" dirty="0"/>
          </a:p>
          <a:p>
            <a:r>
              <a:rPr lang="en-US" sz="2400" dirty="0"/>
              <a:t>Distance for a variable with large values (e.g. mean=1000)</a:t>
            </a:r>
          </a:p>
          <a:p>
            <a:r>
              <a:rPr lang="en-US" sz="2400" dirty="0"/>
              <a:t>will dominate </a:t>
            </a:r>
          </a:p>
          <a:p>
            <a:r>
              <a:rPr lang="en-US" sz="2400" dirty="0"/>
              <a:t>variable with smaller values (mean=1.5).</a:t>
            </a:r>
          </a:p>
          <a:p>
            <a:endParaRPr lang="en-US" sz="2400" dirty="0"/>
          </a:p>
          <a:p>
            <a:r>
              <a:rPr lang="en-US" sz="2400" dirty="0"/>
              <a:t>Standardization</a:t>
            </a:r>
          </a:p>
          <a:p>
            <a:r>
              <a:rPr lang="en-US" sz="2400" dirty="0"/>
              <a:t>Convert to a 0 to 1 scale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467600" y="4495800"/>
          <a:ext cx="2133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lip" r:id="rId3" imgW="1161720" imgH="484560" progId="MS_ClipArt_Gallery.2">
                  <p:embed/>
                </p:oleObj>
              </mc:Choice>
              <mc:Fallback>
                <p:oleObj name="Clip" r:id="rId3" imgW="1161720" imgH="484560" progId="MS_ClipArt_Gallery.2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495800"/>
                        <a:ext cx="2133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1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2209801"/>
            <a:ext cx="777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different distance measures and different cluster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Split data and run both halves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Solve with subset of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6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960" y="286605"/>
            <a:ext cx="7543800" cy="1084996"/>
          </a:xfrm>
        </p:spPr>
        <p:txBody>
          <a:bodyPr/>
          <a:lstStyle/>
          <a:p>
            <a:pPr eaLnBrk="1" hangingPunct="1"/>
            <a:r>
              <a:rPr lang="en-US" dirty="0" smtClean="0"/>
              <a:t>What is Cluster Analysis?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Group in such a way that members within a group are similar to each other. And differences between segments are large.</a:t>
            </a:r>
          </a:p>
          <a:p>
            <a:pPr eaLnBrk="1" hangingPunct="1"/>
            <a:r>
              <a:rPr lang="en-US" dirty="0" smtClean="0"/>
              <a:t>What is a measure of similarity?</a:t>
            </a:r>
          </a:p>
          <a:p>
            <a:pPr lvl="1"/>
            <a:r>
              <a:rPr lang="en-US" dirty="0" smtClean="0"/>
              <a:t>Euclidean distance – shortest distance between two points</a:t>
            </a:r>
          </a:p>
          <a:p>
            <a:pPr lvl="1"/>
            <a:r>
              <a:rPr lang="en-US" dirty="0" smtClean="0"/>
              <a:t>Cosine (theta) – angle between two vectors</a:t>
            </a:r>
          </a:p>
          <a:p>
            <a:pPr lvl="1"/>
            <a:r>
              <a:rPr lang="en-US" dirty="0" smtClean="0"/>
              <a:t>Or other measures of distance – city block distance, drive time etc.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53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008796"/>
          </a:xfrm>
        </p:spPr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2346960" y="1295401"/>
          <a:ext cx="5638800" cy="5053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3" imgW="6153496" imgH="5515213" progId="Excel.Sheet.8">
                  <p:embed/>
                </p:oleObj>
              </mc:Choice>
              <mc:Fallback>
                <p:oleObj name="Worksheet" r:id="rId3" imgW="6153496" imgH="5515213" progId="Excel.Sheet.8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960" y="1295401"/>
                        <a:ext cx="5638800" cy="5053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399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6960" y="286605"/>
            <a:ext cx="7543800" cy="1237396"/>
          </a:xfrm>
        </p:spPr>
        <p:txBody>
          <a:bodyPr/>
          <a:lstStyle/>
          <a:p>
            <a:pPr eaLnBrk="1" hangingPunct="1"/>
            <a:r>
              <a:rPr lang="en-US" dirty="0" smtClean="0"/>
              <a:t>Distance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aseline="30000" dirty="0" smtClean="0"/>
              <a:t> </a:t>
            </a:r>
            <a:r>
              <a:rPr lang="en-US" dirty="0" smtClean="0"/>
              <a:t>More generally, if there are </a:t>
            </a:r>
            <a:r>
              <a:rPr lang="en-US" i="1" dirty="0" smtClean="0"/>
              <a:t>p</a:t>
            </a:r>
            <a:r>
              <a:rPr lang="en-US" dirty="0" smtClean="0"/>
              <a:t> variables:</a:t>
            </a:r>
          </a:p>
          <a:p>
            <a:pPr lvl="1" eaLnBrk="1" hangingPunct="1"/>
            <a:r>
              <a:rPr lang="en-US" dirty="0" smtClean="0"/>
              <a:t> </a:t>
            </a:r>
            <a:r>
              <a:rPr lang="en-US" i="1" dirty="0" smtClean="0"/>
              <a:t>Distance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 = </a:t>
            </a:r>
            <a:r>
              <a:rPr lang="en-US" dirty="0" err="1" smtClean="0"/>
              <a:t>sqrt</a:t>
            </a:r>
            <a:r>
              <a:rPr lang="en-US" dirty="0" smtClean="0"/>
              <a:t> [</a:t>
            </a:r>
            <a:r>
              <a:rPr lang="en-US" dirty="0" smtClean="0">
                <a:sym typeface="Symbol" pitchFamily="18" charset="2"/>
              </a:rPr>
              <a:t></a:t>
            </a:r>
            <a:r>
              <a:rPr lang="en-US" i="1" baseline="-25000" dirty="0" smtClean="0">
                <a:sym typeface="Symbol" pitchFamily="18" charset="2"/>
              </a:rPr>
              <a:t>k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ik</a:t>
            </a:r>
            <a:r>
              <a:rPr lang="en-US" dirty="0" smtClean="0"/>
              <a:t> -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jk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12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Naïve Approaches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Median Split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Flag each observation as above or below the median on each of the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Classify each observation in one of four cells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Simple Approach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 Even with 3, 4 variables the number of groups (clusters) can be very large </a:t>
            </a:r>
          </a:p>
        </p:txBody>
      </p:sp>
    </p:spTree>
    <p:extLst>
      <p:ext uri="{BB962C8B-B14F-4D97-AF65-F5344CB8AC3E}">
        <p14:creationId xmlns:p14="http://schemas.microsoft.com/office/powerpoint/2010/main" val="43129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Clustering Techniques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Hierarchical Clustering</a:t>
            </a:r>
          </a:p>
          <a:p>
            <a:pPr lvl="1" eaLnBrk="1" hangingPunct="1"/>
            <a:r>
              <a:rPr lang="en-US" dirty="0" smtClean="0"/>
              <a:t>When the number of clusters is not known a priori </a:t>
            </a:r>
          </a:p>
          <a:p>
            <a:pPr lvl="1" eaLnBrk="1" hangingPunct="1"/>
            <a:r>
              <a:rPr lang="en-US" dirty="0" smtClean="0"/>
              <a:t>When there are few observations (50-100)</a:t>
            </a:r>
          </a:p>
          <a:p>
            <a:pPr lvl="1" eaLnBrk="1" hangingPunct="1"/>
            <a:r>
              <a:rPr lang="en-US" dirty="0" smtClean="0"/>
              <a:t>Use for exploratory purposes.</a:t>
            </a:r>
          </a:p>
          <a:p>
            <a:pPr marL="201168" lvl="1" indent="0">
              <a:buNone/>
            </a:pPr>
            <a:endParaRPr lang="en-US" dirty="0" smtClean="0"/>
          </a:p>
          <a:p>
            <a:pPr eaLnBrk="1" hangingPunct="1"/>
            <a:r>
              <a:rPr lang="en-US" dirty="0" smtClean="0"/>
              <a:t>Non-Hierarchical Clustering</a:t>
            </a:r>
          </a:p>
          <a:p>
            <a:pPr lvl="1" eaLnBrk="1" hangingPunct="1"/>
            <a:r>
              <a:rPr lang="en-US" dirty="0" smtClean="0"/>
              <a:t>When the number of clusters is decided by management based on feasibility of serving them.</a:t>
            </a:r>
          </a:p>
          <a:p>
            <a:endParaRPr lang="en-US" sz="1800" dirty="0"/>
          </a:p>
          <a:p>
            <a:pPr lvl="1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445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Distance between groups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A. Nearest-Neighbor </a:t>
            </a:r>
            <a:r>
              <a:rPr lang="en-US" dirty="0"/>
              <a:t>or Single-Linkage</a:t>
            </a:r>
          </a:p>
          <a:p>
            <a:r>
              <a:rPr lang="en-US" dirty="0" smtClean="0"/>
              <a:t>B. Farthest-Neighbor </a:t>
            </a:r>
            <a:r>
              <a:rPr lang="en-US" dirty="0"/>
              <a:t>or </a:t>
            </a:r>
            <a:r>
              <a:rPr lang="en-US" dirty="0" smtClean="0"/>
              <a:t>Complete-Linkage</a:t>
            </a:r>
          </a:p>
          <a:p>
            <a:r>
              <a:rPr lang="en-US" dirty="0"/>
              <a:t>C. Centroid Method</a:t>
            </a:r>
          </a:p>
          <a:p>
            <a:r>
              <a:rPr lang="en-US" dirty="0" smtClean="0"/>
              <a:t>Average-Linkage</a:t>
            </a:r>
            <a:endParaRPr lang="en-US" dirty="0"/>
          </a:p>
          <a:p>
            <a:r>
              <a:rPr lang="en-US" dirty="0"/>
              <a:t>Ward’s </a:t>
            </a:r>
            <a:r>
              <a:rPr lang="en-US" dirty="0" smtClean="0"/>
              <a:t>Method – minimize within cluster variance</a:t>
            </a:r>
            <a:endParaRPr lang="en-US" dirty="0"/>
          </a:p>
          <a:p>
            <a:pPr eaLnBrk="1" hangingPunct="1"/>
            <a:endParaRPr lang="en-US" dirty="0" smtClean="0"/>
          </a:p>
        </p:txBody>
      </p:sp>
      <p:sp>
        <p:nvSpPr>
          <p:cNvPr id="2" name="Oval 1"/>
          <p:cNvSpPr/>
          <p:nvPr/>
        </p:nvSpPr>
        <p:spPr>
          <a:xfrm>
            <a:off x="3550150" y="1876214"/>
            <a:ext cx="1219200" cy="198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069224" y="2183934"/>
            <a:ext cx="2133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769350" y="2907834"/>
            <a:ext cx="12998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4000" y="2971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572382" y="2819400"/>
            <a:ext cx="463044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00339" y="23958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159750" y="3048000"/>
            <a:ext cx="30792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15175" y="20984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99375" y="2464268"/>
            <a:ext cx="188228" cy="44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Dendogram for the Data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 flipV="1">
            <a:off x="3276600" y="20574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rot="5400000" flipV="1">
            <a:off x="6248400" y="2819400"/>
            <a:ext cx="0" cy="594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581400" y="586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648200" y="5867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C2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486400" y="586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C3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324600" y="586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C4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239000" y="586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C5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8077200" y="586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C6</a:t>
            </a:r>
          </a:p>
        </p:txBody>
      </p:sp>
      <p:grpSp>
        <p:nvGrpSpPr>
          <p:cNvPr id="22539" name="Group 14"/>
          <p:cNvGrpSpPr>
            <a:grpSpLocks/>
          </p:cNvGrpSpPr>
          <p:nvPr/>
        </p:nvGrpSpPr>
        <p:grpSpPr bwMode="auto">
          <a:xfrm>
            <a:off x="3886200" y="5410200"/>
            <a:ext cx="1143000" cy="304800"/>
            <a:chOff x="1488" y="3408"/>
            <a:chExt cx="720" cy="192"/>
          </a:xfrm>
        </p:grpSpPr>
        <p:sp>
          <p:nvSpPr>
            <p:cNvPr id="22555" name="Line 11"/>
            <p:cNvSpPr>
              <a:spLocks noChangeShapeType="1"/>
            </p:cNvSpPr>
            <p:nvPr/>
          </p:nvSpPr>
          <p:spPr bwMode="auto">
            <a:xfrm>
              <a:off x="1488" y="34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6" name="Line 12"/>
            <p:cNvSpPr>
              <a:spLocks noChangeShapeType="1"/>
            </p:cNvSpPr>
            <p:nvPr/>
          </p:nvSpPr>
          <p:spPr bwMode="auto">
            <a:xfrm>
              <a:off x="14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7" name="Line 13"/>
            <p:cNvSpPr>
              <a:spLocks noChangeShapeType="1"/>
            </p:cNvSpPr>
            <p:nvPr/>
          </p:nvSpPr>
          <p:spPr bwMode="auto">
            <a:xfrm>
              <a:off x="220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40" name="Group 15"/>
          <p:cNvGrpSpPr>
            <a:grpSpLocks/>
          </p:cNvGrpSpPr>
          <p:nvPr/>
        </p:nvGrpSpPr>
        <p:grpSpPr bwMode="auto">
          <a:xfrm>
            <a:off x="5638800" y="5410200"/>
            <a:ext cx="1143000" cy="304800"/>
            <a:chOff x="1488" y="3408"/>
            <a:chExt cx="720" cy="192"/>
          </a:xfrm>
        </p:grpSpPr>
        <p:sp>
          <p:nvSpPr>
            <p:cNvPr id="22552" name="Line 16"/>
            <p:cNvSpPr>
              <a:spLocks noChangeShapeType="1"/>
            </p:cNvSpPr>
            <p:nvPr/>
          </p:nvSpPr>
          <p:spPr bwMode="auto">
            <a:xfrm>
              <a:off x="1488" y="34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3" name="Line 17"/>
            <p:cNvSpPr>
              <a:spLocks noChangeShapeType="1"/>
            </p:cNvSpPr>
            <p:nvPr/>
          </p:nvSpPr>
          <p:spPr bwMode="auto">
            <a:xfrm>
              <a:off x="14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4" name="Line 18"/>
            <p:cNvSpPr>
              <a:spLocks noChangeShapeType="1"/>
            </p:cNvSpPr>
            <p:nvPr/>
          </p:nvSpPr>
          <p:spPr bwMode="auto">
            <a:xfrm>
              <a:off x="220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41" name="Group 19"/>
          <p:cNvGrpSpPr>
            <a:grpSpLocks/>
          </p:cNvGrpSpPr>
          <p:nvPr/>
        </p:nvGrpSpPr>
        <p:grpSpPr bwMode="auto">
          <a:xfrm>
            <a:off x="7391400" y="4800600"/>
            <a:ext cx="1143000" cy="914400"/>
            <a:chOff x="1488" y="3408"/>
            <a:chExt cx="720" cy="192"/>
          </a:xfrm>
        </p:grpSpPr>
        <p:sp>
          <p:nvSpPr>
            <p:cNvPr id="22549" name="Line 20"/>
            <p:cNvSpPr>
              <a:spLocks noChangeShapeType="1"/>
            </p:cNvSpPr>
            <p:nvPr/>
          </p:nvSpPr>
          <p:spPr bwMode="auto">
            <a:xfrm>
              <a:off x="1488" y="34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0" name="Line 21"/>
            <p:cNvSpPr>
              <a:spLocks noChangeShapeType="1"/>
            </p:cNvSpPr>
            <p:nvPr/>
          </p:nvSpPr>
          <p:spPr bwMode="auto">
            <a:xfrm>
              <a:off x="148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51" name="Line 22"/>
            <p:cNvSpPr>
              <a:spLocks noChangeShapeType="1"/>
            </p:cNvSpPr>
            <p:nvPr/>
          </p:nvSpPr>
          <p:spPr bwMode="auto">
            <a:xfrm>
              <a:off x="2208" y="34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542" name="Group 27"/>
          <p:cNvGrpSpPr>
            <a:grpSpLocks/>
          </p:cNvGrpSpPr>
          <p:nvPr/>
        </p:nvGrpSpPr>
        <p:grpSpPr bwMode="auto">
          <a:xfrm>
            <a:off x="6019800" y="3810000"/>
            <a:ext cx="1905000" cy="1600200"/>
            <a:chOff x="2832" y="2400"/>
            <a:chExt cx="1200" cy="1008"/>
          </a:xfrm>
        </p:grpSpPr>
        <p:sp>
          <p:nvSpPr>
            <p:cNvPr id="22546" name="Line 24"/>
            <p:cNvSpPr>
              <a:spLocks noChangeShapeType="1"/>
            </p:cNvSpPr>
            <p:nvPr/>
          </p:nvSpPr>
          <p:spPr bwMode="auto">
            <a:xfrm>
              <a:off x="2832" y="240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7" name="Line 25"/>
            <p:cNvSpPr>
              <a:spLocks noChangeShapeType="1"/>
            </p:cNvSpPr>
            <p:nvPr/>
          </p:nvSpPr>
          <p:spPr bwMode="auto">
            <a:xfrm>
              <a:off x="2832" y="240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548" name="Line 26"/>
            <p:cNvSpPr>
              <a:spLocks noChangeShapeType="1"/>
            </p:cNvSpPr>
            <p:nvPr/>
          </p:nvSpPr>
          <p:spPr bwMode="auto">
            <a:xfrm>
              <a:off x="4032" y="240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543" name="Line 29"/>
          <p:cNvSpPr>
            <a:spLocks noChangeShapeType="1"/>
          </p:cNvSpPr>
          <p:nvPr/>
        </p:nvSpPr>
        <p:spPr bwMode="auto">
          <a:xfrm>
            <a:off x="4343400" y="2743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4" name="Line 30"/>
          <p:cNvSpPr>
            <a:spLocks noChangeShapeType="1"/>
          </p:cNvSpPr>
          <p:nvPr/>
        </p:nvSpPr>
        <p:spPr bwMode="auto">
          <a:xfrm>
            <a:off x="4343400" y="2743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545" name="Line 31"/>
          <p:cNvSpPr>
            <a:spLocks noChangeShapeType="1"/>
          </p:cNvSpPr>
          <p:nvPr/>
        </p:nvSpPr>
        <p:spPr bwMode="auto">
          <a:xfrm>
            <a:off x="6934200" y="2743201"/>
            <a:ext cx="0" cy="1038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Non-Hierarchical Clustering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are grouped into K clusters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Requires </a:t>
            </a:r>
            <a:r>
              <a:rPr lang="en-US" i="1" smtClean="0"/>
              <a:t>a priori</a:t>
            </a:r>
            <a:r>
              <a:rPr lang="en-US" smtClean="0"/>
              <a:t> knowledge of K</a:t>
            </a:r>
          </a:p>
        </p:txBody>
      </p:sp>
    </p:spTree>
    <p:extLst>
      <p:ext uri="{BB962C8B-B14F-4D97-AF65-F5344CB8AC3E}">
        <p14:creationId xmlns:p14="http://schemas.microsoft.com/office/powerpoint/2010/main" val="224565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Worksheet</vt:lpstr>
      <vt:lpstr>Clip</vt:lpstr>
      <vt:lpstr>PowerPoint Presentation</vt:lpstr>
      <vt:lpstr>What is Cluster Analysis?</vt:lpstr>
      <vt:lpstr>Euclidean distance</vt:lpstr>
      <vt:lpstr>Distance</vt:lpstr>
      <vt:lpstr>Naïve Approaches</vt:lpstr>
      <vt:lpstr>Clustering Techniques</vt:lpstr>
      <vt:lpstr>Distance between groups</vt:lpstr>
      <vt:lpstr>Dendogram for the Data</vt:lpstr>
      <vt:lpstr>Non-Hierarchical Clustering</vt:lpstr>
      <vt:lpstr>Basic Steps in Non-Hierarchical Clustering</vt:lpstr>
      <vt:lpstr>Evaluating the Solution</vt:lpstr>
      <vt:lpstr>Important</vt:lpstr>
      <vt:lpstr>Reliability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Murthi, B</dc:creator>
  <cp:lastModifiedBy>Murthi, B</cp:lastModifiedBy>
  <cp:revision>1</cp:revision>
  <dcterms:created xsi:type="dcterms:W3CDTF">2019-03-27T20:10:26Z</dcterms:created>
  <dcterms:modified xsi:type="dcterms:W3CDTF">2019-04-02T15:52:19Z</dcterms:modified>
</cp:coreProperties>
</file>