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0ECE-07B2-44BB-98F1-4F7E33DFAF1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logit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0F3960-0EA4-4F2A-ADF3-E412B413290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Since denominator is the same in all probabilities</a:t>
            </a:r>
          </a:p>
          <a:p>
            <a:pPr eaLnBrk="1" hangingPunct="1"/>
            <a:r>
              <a:rPr lang="en-US" altLang="en-US" dirty="0" err="1" smtClean="0"/>
              <a:t>Pr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ic</a:t>
            </a:r>
            <a:r>
              <a:rPr lang="en-US" altLang="en-US" dirty="0" smtClean="0"/>
              <a:t>=1|X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 /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ib</a:t>
            </a:r>
            <a:r>
              <a:rPr lang="en-US" altLang="en-US" dirty="0" smtClean="0"/>
              <a:t>=1|X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=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c</a:t>
            </a:r>
            <a:r>
              <a:rPr lang="en-US" altLang="en-US" dirty="0" smtClean="0">
                <a:cs typeface="Arial" panose="020B0604020202020204" pitchFamily="34" charset="0"/>
              </a:rPr>
              <a:t>) /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b</a:t>
            </a:r>
            <a:r>
              <a:rPr lang="en-US" altLang="en-US" dirty="0" smtClean="0">
                <a:cs typeface="Arial" panose="020B0604020202020204" pitchFamily="34" charset="0"/>
              </a:rPr>
              <a:t>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Note two thing:  Odds are </a:t>
            </a:r>
          </a:p>
          <a:p>
            <a:pPr lvl="1" eaLnBrk="1" hangingPunct="1"/>
            <a:r>
              <a:rPr lang="en-US" altLang="en-US" dirty="0"/>
              <a:t>i</a:t>
            </a:r>
            <a:r>
              <a:rPr lang="en-US" altLang="en-US" dirty="0" smtClean="0"/>
              <a:t>ndependent of the number of alternatives</a:t>
            </a:r>
          </a:p>
          <a:p>
            <a:pPr lvl="1" eaLnBrk="1" hangingPunct="1"/>
            <a:r>
              <a:rPr lang="en-US" altLang="en-US" dirty="0"/>
              <a:t>i</a:t>
            </a:r>
            <a:r>
              <a:rPr lang="en-US" altLang="en-US" dirty="0" smtClean="0"/>
              <a:t>ndependent of characteristics of alternatives.</a:t>
            </a:r>
          </a:p>
          <a:p>
            <a:pPr lvl="1" eaLnBrk="1" hangingPunct="1"/>
            <a:r>
              <a:rPr lang="en-US" altLang="en-US" dirty="0" smtClean="0"/>
              <a:t>This is not an appealing assumption.</a:t>
            </a:r>
          </a:p>
        </p:txBody>
      </p:sp>
    </p:spTree>
    <p:extLst>
      <p:ext uri="{BB962C8B-B14F-4D97-AF65-F5344CB8AC3E}">
        <p14:creationId xmlns:p14="http://schemas.microsoft.com/office/powerpoint/2010/main" val="3323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16ED79-D3D8-492A-9CBB-B684A84DDB6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Pr</a:t>
            </a:r>
            <a:r>
              <a:rPr lang="en-US" altLang="en-US" dirty="0" smtClean="0"/>
              <a:t>(Car) +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(Bus) = 1 (by definition)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Originally, lets assume</a:t>
            </a:r>
          </a:p>
          <a:p>
            <a:pPr lvl="1" eaLnBrk="1" hangingPunct="1"/>
            <a:r>
              <a:rPr lang="en-US" altLang="en-US" dirty="0" err="1" smtClean="0"/>
              <a:t>Pr</a:t>
            </a:r>
            <a:r>
              <a:rPr lang="en-US" altLang="en-US" dirty="0" smtClean="0"/>
              <a:t>(Car) = 0.75</a:t>
            </a:r>
          </a:p>
          <a:p>
            <a:pPr lvl="1" eaLnBrk="1" hangingPunct="1"/>
            <a:r>
              <a:rPr lang="en-US" altLang="en-US" dirty="0" err="1" smtClean="0"/>
              <a:t>Pr</a:t>
            </a:r>
            <a:r>
              <a:rPr lang="en-US" altLang="en-US" dirty="0" smtClean="0"/>
              <a:t>(Blue Bus) = 0.25,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So odds of picking the car is 3/1.</a:t>
            </a:r>
          </a:p>
        </p:txBody>
      </p:sp>
    </p:spTree>
    <p:extLst>
      <p:ext uri="{BB962C8B-B14F-4D97-AF65-F5344CB8AC3E}">
        <p14:creationId xmlns:p14="http://schemas.microsoft.com/office/powerpoint/2010/main" val="14647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709D03-E9B1-47F9-9D2F-E699B5F0C34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Suppose that the local govt. introduces a new bus.</a:t>
            </a:r>
          </a:p>
          <a:p>
            <a:pPr eaLnBrk="1" hangingPunct="1"/>
            <a:r>
              <a:rPr lang="en-US" altLang="en-US" dirty="0"/>
              <a:t>Identical in every way to old bus but it is now red (option r)</a:t>
            </a:r>
          </a:p>
          <a:p>
            <a:pPr eaLnBrk="1" hangingPunct="1"/>
            <a:r>
              <a:rPr lang="en-US" altLang="en-US" dirty="0"/>
              <a:t>Choice set has expanded but not improved</a:t>
            </a:r>
          </a:p>
          <a:p>
            <a:pPr lvl="1" eaLnBrk="1" hangingPunct="1"/>
            <a:r>
              <a:rPr lang="en-US" altLang="en-US" dirty="0"/>
              <a:t>Commuters should not be any more likely to ride a bus because it is red </a:t>
            </a:r>
          </a:p>
          <a:p>
            <a:pPr lvl="1" eaLnBrk="1" hangingPunct="1"/>
            <a:r>
              <a:rPr lang="en-US" altLang="en-US" dirty="0"/>
              <a:t>Should not decrease the chance you take the </a:t>
            </a:r>
            <a:r>
              <a:rPr lang="en-US" altLang="en-US" dirty="0" smtClean="0"/>
              <a:t>car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reality, red bus should just cut into the blue bus business</a:t>
            </a:r>
          </a:p>
          <a:p>
            <a:pPr lvl="1"/>
            <a:r>
              <a:rPr lang="en-US" altLang="en-US" dirty="0" err="1" smtClean="0"/>
              <a:t>Pr</a:t>
            </a:r>
            <a:r>
              <a:rPr lang="en-US" altLang="en-US" dirty="0" smtClean="0"/>
              <a:t>(Car) = 0.75</a:t>
            </a:r>
          </a:p>
          <a:p>
            <a:pPr lvl="1"/>
            <a:r>
              <a:rPr lang="en-US" altLang="en-US" dirty="0" err="1" smtClean="0"/>
              <a:t>Pr</a:t>
            </a:r>
            <a:r>
              <a:rPr lang="en-US" altLang="en-US" dirty="0" smtClean="0"/>
              <a:t>(Red Bus) = 0.125 = </a:t>
            </a:r>
            <a:r>
              <a:rPr lang="en-US" altLang="en-US" dirty="0" err="1" smtClean="0"/>
              <a:t>Pr</a:t>
            </a:r>
            <a:r>
              <a:rPr lang="en-US" altLang="en-US" dirty="0" smtClean="0"/>
              <a:t>(Blue Bus) </a:t>
            </a:r>
          </a:p>
          <a:p>
            <a:pPr lvl="1"/>
            <a:r>
              <a:rPr lang="en-US" altLang="en-US" dirty="0" smtClean="0"/>
              <a:t>Odds of taking car/blue bus = 6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2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A3EFA7-4A42-440B-9AB1-FD23A920BC3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does model suggest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Since red/blue bus are identical 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b </a:t>
            </a:r>
            <a:r>
              <a:rPr lang="en-US" altLang="en-US" smtClean="0">
                <a:cs typeface="Arial" panose="020B0604020202020204" pitchFamily="34" charset="0"/>
              </a:rPr>
              <a:t>=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r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Therefore, </a:t>
            </a:r>
          </a:p>
          <a:p>
            <a:pPr eaLnBrk="1" hangingPunct="1"/>
            <a:r>
              <a:rPr lang="en-US" altLang="en-US" smtClean="0"/>
              <a:t>Pr(Y</a:t>
            </a:r>
            <a:r>
              <a:rPr lang="en-US" altLang="en-US" baseline="-25000" smtClean="0"/>
              <a:t>ib</a:t>
            </a:r>
            <a:r>
              <a:rPr lang="en-US" altLang="en-US" smtClean="0"/>
              <a:t>=1|X</a:t>
            </a:r>
            <a:r>
              <a:rPr lang="en-US" altLang="en-US" baseline="-25000" smtClean="0"/>
              <a:t>i</a:t>
            </a:r>
            <a:r>
              <a:rPr lang="en-US" altLang="en-US" smtClean="0"/>
              <a:t>)/Pr(Y</a:t>
            </a:r>
            <a:r>
              <a:rPr lang="en-US" altLang="en-US" baseline="-25000" smtClean="0"/>
              <a:t>ir</a:t>
            </a:r>
            <a:r>
              <a:rPr lang="en-US" altLang="en-US" smtClean="0"/>
              <a:t>=1|X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=exp(X</a:t>
            </a:r>
            <a:r>
              <a:rPr lang="en-US" altLang="en-US" baseline="-25000" smtClean="0"/>
              <a:t>i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b</a:t>
            </a:r>
            <a:r>
              <a:rPr lang="en-US" altLang="en-US" smtClean="0">
                <a:cs typeface="Arial" panose="020B0604020202020204" pitchFamily="34" charset="0"/>
              </a:rPr>
              <a:t>)/</a:t>
            </a:r>
            <a:r>
              <a:rPr lang="en-US" altLang="en-US" smtClean="0"/>
              <a:t>exp(X</a:t>
            </a:r>
            <a:r>
              <a:rPr lang="en-US" altLang="en-US" baseline="-25000" smtClean="0"/>
              <a:t>i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r</a:t>
            </a:r>
            <a:r>
              <a:rPr lang="en-US" altLang="en-US" smtClean="0">
                <a:cs typeface="Arial" panose="020B0604020202020204" pitchFamily="34" charset="0"/>
              </a:rPr>
              <a:t>) = 1</a:t>
            </a:r>
          </a:p>
          <a:p>
            <a:pPr eaLnBrk="1" hangingPunct="1"/>
            <a:r>
              <a:rPr lang="en-US" altLang="en-US" smtClean="0"/>
              <a:t>But, because the odds are independent of other alternatives</a:t>
            </a:r>
          </a:p>
          <a:p>
            <a:pPr eaLnBrk="1" hangingPunct="1"/>
            <a:r>
              <a:rPr lang="en-US" altLang="en-US" smtClean="0"/>
              <a:t>Pr(Y</a:t>
            </a:r>
            <a:r>
              <a:rPr lang="en-US" altLang="en-US" baseline="-25000" smtClean="0"/>
              <a:t>ic</a:t>
            </a:r>
            <a:r>
              <a:rPr lang="en-US" altLang="en-US" smtClean="0"/>
              <a:t>=1|X</a:t>
            </a:r>
            <a:r>
              <a:rPr lang="en-US" altLang="en-US" baseline="-25000" smtClean="0"/>
              <a:t>i</a:t>
            </a:r>
            <a:r>
              <a:rPr lang="en-US" altLang="en-US" smtClean="0"/>
              <a:t>)/Pr(Y</a:t>
            </a:r>
            <a:r>
              <a:rPr lang="en-US" altLang="en-US" baseline="-25000" smtClean="0"/>
              <a:t>ib</a:t>
            </a:r>
            <a:r>
              <a:rPr lang="en-US" altLang="en-US" smtClean="0"/>
              <a:t>=1|X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=exp(X</a:t>
            </a:r>
            <a:r>
              <a:rPr lang="en-US" altLang="en-US" baseline="-25000" smtClean="0"/>
              <a:t>i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c</a:t>
            </a:r>
            <a:r>
              <a:rPr lang="en-US" altLang="en-US" smtClean="0">
                <a:cs typeface="Arial" panose="020B0604020202020204" pitchFamily="34" charset="0"/>
              </a:rPr>
              <a:t>)/</a:t>
            </a:r>
            <a:r>
              <a:rPr lang="en-US" altLang="en-US" smtClean="0"/>
              <a:t>exp(X</a:t>
            </a:r>
            <a:r>
              <a:rPr lang="en-US" altLang="en-US" baseline="-25000" smtClean="0"/>
              <a:t>i</a:t>
            </a:r>
            <a:r>
              <a:rPr lang="el-GR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>
                <a:cs typeface="Arial" panose="020B0604020202020204" pitchFamily="34" charset="0"/>
              </a:rPr>
              <a:t>b</a:t>
            </a:r>
            <a:r>
              <a:rPr lang="en-US" altLang="en-US" smtClean="0">
                <a:cs typeface="Arial" panose="020B0604020202020204" pitchFamily="34" charset="0"/>
              </a:rPr>
              <a:t>) = 3 still</a:t>
            </a:r>
          </a:p>
          <a:p>
            <a:pPr eaLnBrk="1" hangingPunct="1">
              <a:buFontTx/>
              <a:buNone/>
            </a:pPr>
            <a:endParaRPr lang="en-US" altLang="en-US" baseline="-250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79FC71-AE4D-4ECE-B992-02FF166F43A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these new odds, then 	</a:t>
            </a:r>
          </a:p>
          <a:p>
            <a:pPr lvl="1" eaLnBrk="1" hangingPunct="1"/>
            <a:r>
              <a:rPr lang="en-US" altLang="en-US" smtClean="0"/>
              <a:t>Pr(Car) = 0.6</a:t>
            </a:r>
          </a:p>
          <a:p>
            <a:pPr lvl="1" eaLnBrk="1" hangingPunct="1"/>
            <a:r>
              <a:rPr lang="en-US" altLang="en-US" smtClean="0"/>
              <a:t>Pr(Blue) = 0.2</a:t>
            </a:r>
          </a:p>
          <a:p>
            <a:pPr lvl="1" eaLnBrk="1" hangingPunct="1"/>
            <a:r>
              <a:rPr lang="en-US" altLang="en-US" smtClean="0"/>
              <a:t>Pr(Red) = 0.2</a:t>
            </a:r>
          </a:p>
          <a:p>
            <a:pPr eaLnBrk="1" hangingPunct="1"/>
            <a:r>
              <a:rPr lang="en-US" altLang="en-US" smtClean="0"/>
              <a:t>Note the model predicts a large decline in car traffic – even though the person has not been made better off by the introduction of the new option</a:t>
            </a:r>
          </a:p>
        </p:txBody>
      </p:sp>
    </p:spTree>
    <p:extLst>
      <p:ext uri="{BB962C8B-B14F-4D97-AF65-F5344CB8AC3E}">
        <p14:creationId xmlns:p14="http://schemas.microsoft.com/office/powerpoint/2010/main" val="355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overcome the IIA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Nested logit</a:t>
            </a:r>
          </a:p>
          <a:p>
            <a:pPr lvl="1"/>
            <a:r>
              <a:rPr lang="en-US" altLang="en-US" dirty="0" smtClean="0"/>
              <a:t>Group choices into similar categories</a:t>
            </a:r>
          </a:p>
          <a:p>
            <a:pPr lvl="1"/>
            <a:r>
              <a:rPr lang="en-US" altLang="en-US" dirty="0" smtClean="0"/>
              <a:t>IIA within category and between category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Multinomial </a:t>
            </a:r>
            <a:r>
              <a:rPr lang="en-US" dirty="0" err="1" smtClean="0"/>
              <a:t>probit</a:t>
            </a:r>
            <a:endParaRPr lang="en-US" dirty="0" smtClean="0"/>
          </a:p>
          <a:p>
            <a:pPr lvl="1"/>
            <a:r>
              <a:rPr lang="en-US" altLang="en-US" dirty="0" smtClean="0"/>
              <a:t>Allow for correlation in errors</a:t>
            </a:r>
          </a:p>
          <a:p>
            <a:pPr lvl="1"/>
            <a:r>
              <a:rPr lang="en-US" altLang="en-US" dirty="0" smtClean="0"/>
              <a:t>Very complicated.</a:t>
            </a:r>
          </a:p>
          <a:p>
            <a:pPr lvl="1"/>
            <a:r>
              <a:rPr lang="en-US" altLang="en-US" dirty="0" smtClean="0"/>
              <a:t>Not pre-programmed into any statistical package</a:t>
            </a:r>
          </a:p>
          <a:p>
            <a:endParaRPr lang="en-US" dirty="0" smtClean="0"/>
          </a:p>
          <a:p>
            <a:r>
              <a:rPr lang="en-US" dirty="0" smtClean="0"/>
              <a:t>Random coefficients logit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looked at binary choice (1/0).</a:t>
            </a:r>
          </a:p>
          <a:p>
            <a:r>
              <a:rPr lang="en-US" dirty="0" smtClean="0"/>
              <a:t>What happens if there are more than 2 choices?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Brand choice – Coke, Pepsi, Dr. Pepper, … </a:t>
            </a:r>
          </a:p>
          <a:p>
            <a:pPr lvl="1"/>
            <a:r>
              <a:rPr lang="en-US" dirty="0" smtClean="0"/>
              <a:t>Choice of health insurance plans – health, life, car</a:t>
            </a:r>
          </a:p>
          <a:p>
            <a:pPr lvl="1"/>
            <a:r>
              <a:rPr lang="en-US" dirty="0" smtClean="0"/>
              <a:t>Choice of transport – car, train, bus</a:t>
            </a:r>
          </a:p>
          <a:p>
            <a:pPr lvl="1"/>
            <a:r>
              <a:rPr lang="en-US" dirty="0" smtClean="0"/>
              <a:t>Marital status – single, married, Living w/someone, divorced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3 brand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Prob</a:t>
            </a:r>
            <a:r>
              <a:rPr lang="en-US" altLang="en-US" dirty="0" smtClean="0"/>
              <a:t>(1) = </a:t>
            </a:r>
            <a:r>
              <a:rPr lang="en-US" altLang="en-US" dirty="0" err="1" smtClean="0"/>
              <a:t>Prob</a:t>
            </a:r>
            <a:r>
              <a:rPr lang="en-US" altLang="en-US" dirty="0" smtClean="0"/>
              <a:t>(U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&gt;U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&gt;U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 general:</a:t>
            </a:r>
          </a:p>
          <a:p>
            <a:r>
              <a:rPr lang="en-US" altLang="en-US" dirty="0" err="1" smtClean="0"/>
              <a:t>U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the utility or net benefit of person ”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 if they select option “j”</a:t>
            </a:r>
          </a:p>
          <a:p>
            <a:pPr lvl="1"/>
            <a:r>
              <a:rPr lang="en-US" altLang="en-US" dirty="0" smtClean="0"/>
              <a:t>j refers to choices (here j=3)</a:t>
            </a:r>
            <a:endParaRPr lang="en-US" altLang="en-US" dirty="0"/>
          </a:p>
          <a:p>
            <a:pPr lvl="2"/>
            <a:r>
              <a:rPr lang="en-US" altLang="en-US" dirty="0"/>
              <a:t>No need to assume equal choices</a:t>
            </a:r>
          </a:p>
          <a:p>
            <a:pPr lvl="1"/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refers to customers </a:t>
            </a:r>
            <a:r>
              <a:rPr lang="en-US" altLang="en-US" dirty="0"/>
              <a:t>(N of them)</a:t>
            </a:r>
          </a:p>
          <a:p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=1 if person </a:t>
            </a:r>
            <a:r>
              <a:rPr lang="en-US" altLang="en-US" i="1" dirty="0" err="1"/>
              <a:t>i</a:t>
            </a:r>
            <a:r>
              <a:rPr lang="en-US" altLang="en-US" dirty="0"/>
              <a:t> selects option </a:t>
            </a:r>
            <a:r>
              <a:rPr lang="en-US" altLang="en-US" i="1" dirty="0"/>
              <a:t>j</a:t>
            </a:r>
            <a:r>
              <a:rPr lang="en-US" altLang="en-US" dirty="0"/>
              <a:t>, =0 otherwise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5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logit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Multinomial logit</a:t>
            </a:r>
          </a:p>
          <a:p>
            <a:pPr lvl="1"/>
            <a:r>
              <a:rPr lang="en-US" altLang="en-US" dirty="0" smtClean="0"/>
              <a:t>Utility varies only by “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” characteristics (i.e. customer demographics)</a:t>
            </a:r>
          </a:p>
          <a:p>
            <a:pPr lvl="1"/>
            <a:r>
              <a:rPr lang="en-US" altLang="en-US" dirty="0" smtClean="0"/>
              <a:t>E.g., People with different incomes more likely to pick one brand.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Conditional logit</a:t>
            </a:r>
          </a:p>
          <a:p>
            <a:pPr lvl="1"/>
            <a:r>
              <a:rPr lang="en-US" altLang="en-US" dirty="0" smtClean="0"/>
              <a:t>Utility varies only by the characteristics of the choice alternative.</a:t>
            </a:r>
          </a:p>
          <a:p>
            <a:pPr lvl="1"/>
            <a:r>
              <a:rPr lang="en-US" altLang="en-US" dirty="0" smtClean="0"/>
              <a:t>Each brand has different prices and promotions.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Mixed logit – combined the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Utility is determined by two parts:  observed and unobserved characteristics</a:t>
            </a:r>
          </a:p>
          <a:p>
            <a:r>
              <a:rPr lang="en-US" altLang="en-US" dirty="0" err="1"/>
              <a:t>U</a:t>
            </a:r>
            <a:r>
              <a:rPr lang="en-US" altLang="en-US" baseline="-25000" dirty="0" err="1"/>
              <a:t>ij</a:t>
            </a:r>
            <a:r>
              <a:rPr lang="en-US" altLang="en-US" dirty="0"/>
              <a:t> =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>
                <a:cs typeface="Arial" panose="020B0604020202020204" pitchFamily="34" charset="0"/>
              </a:rPr>
              <a:t> + 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err="1" smtClean="0">
                <a:cs typeface="Arial" panose="020B0604020202020204" pitchFamily="34" charset="0"/>
              </a:rPr>
              <a:t>ij</a:t>
            </a:r>
            <a:r>
              <a:rPr lang="en-US" altLang="en-US" dirty="0" smtClean="0">
                <a:cs typeface="Arial" panose="020B0604020202020204" pitchFamily="34" charset="0"/>
              </a:rPr>
              <a:t> =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j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baseline="-25000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is assumed to be a type 1 extreme value </a:t>
            </a:r>
            <a:r>
              <a:rPr lang="en-US" altLang="en-US" dirty="0" smtClean="0">
                <a:cs typeface="Arial" panose="020B0604020202020204" pitchFamily="34" charset="0"/>
              </a:rPr>
              <a:t>distribution (Gumbel)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f(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 = 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))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F(x, a</a:t>
            </a:r>
            <a:r>
              <a:rPr lang="en-US" altLang="en-US" dirty="0">
                <a:cs typeface="Arial" panose="020B0604020202020204" pitchFamily="34" charset="0"/>
              </a:rPr>
              <a:t>) = 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(-a</a:t>
            </a:r>
            <a:r>
              <a:rPr lang="en-US" altLang="en-US" dirty="0" smtClean="0">
                <a:cs typeface="Arial" panose="020B0604020202020204" pitchFamily="34" charset="0"/>
              </a:rPr>
              <a:t>))</a:t>
            </a:r>
          </a:p>
          <a:p>
            <a:pPr lvl="1"/>
            <a:endParaRPr lang="el-GR" altLang="en-US" baseline="-250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3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4351338"/>
          </a:xfrm>
        </p:spPr>
        <p:txBody>
          <a:bodyPr/>
          <a:lstStyle/>
          <a:p>
            <a:r>
              <a:rPr lang="en-US" altLang="en-US" dirty="0" err="1" smtClean="0"/>
              <a:t>Prob</a:t>
            </a:r>
            <a:r>
              <a:rPr lang="en-US" altLang="en-US" dirty="0" smtClean="0"/>
              <a:t>(1) = </a:t>
            </a:r>
            <a:r>
              <a:rPr lang="en-US" altLang="en-US" dirty="0" err="1" smtClean="0"/>
              <a:t>Prob</a:t>
            </a:r>
            <a:r>
              <a:rPr lang="en-US" altLang="en-US" dirty="0" smtClean="0"/>
              <a:t>(U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&gt;U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U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&gt;U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cs typeface="Arial" panose="020B0604020202020204" pitchFamily="34" charset="0"/>
              </a:rPr>
              <a:t> + 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i1</a:t>
            </a:r>
            <a:r>
              <a:rPr lang="en-US" altLang="en-US" dirty="0" smtClean="0">
                <a:cs typeface="Arial" panose="020B0604020202020204" pitchFamily="34" charset="0"/>
              </a:rPr>
              <a:t> &gt;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+ 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i2</a:t>
            </a: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baseline="-25000" dirty="0" smtClean="0">
                <a:cs typeface="Arial" panose="020B0604020202020204" pitchFamily="34" charset="0"/>
              </a:rPr>
              <a:t>,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cs typeface="Arial" panose="020B0604020202020204" pitchFamily="34" charset="0"/>
              </a:rPr>
              <a:t> + 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i1</a:t>
            </a:r>
            <a:r>
              <a:rPr lang="en-US" altLang="en-US" dirty="0" smtClean="0">
                <a:cs typeface="Arial" panose="020B0604020202020204" pitchFamily="34" charset="0"/>
              </a:rPr>
              <a:t> &gt;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3</a:t>
            </a:r>
            <a:r>
              <a:rPr lang="en-US" altLang="en-US" dirty="0" smtClean="0">
                <a:cs typeface="Arial" panose="020B0604020202020204" pitchFamily="34" charset="0"/>
              </a:rPr>
              <a:t> + 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i3</a:t>
            </a:r>
            <a:r>
              <a:rPr lang="en-US" altLang="en-US" dirty="0" smtClean="0">
                <a:cs typeface="Arial" panose="020B0604020202020204" pitchFamily="34" charset="0"/>
              </a:rPr>
              <a:t> )</a:t>
            </a:r>
            <a:endParaRPr lang="en-US" altLang="en-US" baseline="-25000" dirty="0" smtClean="0">
              <a:cs typeface="Arial" panose="020B0604020202020204" pitchFamily="34" charset="0"/>
            </a:endParaRPr>
          </a:p>
          <a:p>
            <a:endParaRPr lang="en-US" altLang="en-US" baseline="-250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i1</a:t>
            </a:r>
            <a:r>
              <a:rPr lang="en-US" altLang="en-US" dirty="0" smtClean="0">
                <a:cs typeface="Arial" panose="020B0604020202020204" pitchFamily="34" charset="0"/>
              </a:rPr>
              <a:t> -</a:t>
            </a:r>
            <a:r>
              <a:rPr lang="el-GR" altLang="en-US" dirty="0" smtClean="0">
                <a:cs typeface="Arial" panose="020B0604020202020204" pitchFamily="34" charset="0"/>
              </a:rPr>
              <a:t> 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i2</a:t>
            </a:r>
            <a:r>
              <a:rPr lang="en-US" altLang="en-US" dirty="0" smtClean="0">
                <a:cs typeface="Arial" panose="020B0604020202020204" pitchFamily="34" charset="0"/>
              </a:rPr>
              <a:t> &gt;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-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baseline="-25000" dirty="0" smtClean="0">
                <a:cs typeface="Arial" panose="020B0604020202020204" pitchFamily="34" charset="0"/>
              </a:rPr>
              <a:t>, </a:t>
            </a:r>
            <a:r>
              <a:rPr lang="en-US" altLang="en-US" dirty="0" smtClean="0">
                <a:cs typeface="Arial" panose="020B0604020202020204" pitchFamily="34" charset="0"/>
              </a:rPr>
              <a:t>…. )</a:t>
            </a:r>
            <a:endParaRPr lang="en-US" altLang="en-US" baseline="-250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l-GR" altLang="en-US" dirty="0" smtClean="0">
                <a:cs typeface="Arial" panose="020B0604020202020204" pitchFamily="34" charset="0"/>
              </a:rPr>
              <a:t>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i2</a:t>
            </a:r>
            <a:r>
              <a:rPr lang="en-US" altLang="en-US" dirty="0" smtClean="0">
                <a:cs typeface="Arial" panose="020B0604020202020204" pitchFamily="34" charset="0"/>
              </a:rPr>
              <a:t> –</a:t>
            </a:r>
            <a:r>
              <a:rPr lang="el-GR" altLang="en-US" dirty="0" smtClean="0">
                <a:cs typeface="Arial" panose="020B0604020202020204" pitchFamily="34" charset="0"/>
              </a:rPr>
              <a:t> ε</a:t>
            </a:r>
            <a:r>
              <a:rPr lang="en-US" altLang="en-US" baseline="-25000" dirty="0" smtClean="0">
                <a:cs typeface="Arial" panose="020B0604020202020204" pitchFamily="34" charset="0"/>
              </a:rPr>
              <a:t>i1</a:t>
            </a:r>
            <a:r>
              <a:rPr lang="en-US" altLang="en-US" dirty="0" smtClean="0">
                <a:cs typeface="Arial" panose="020B0604020202020204" pitchFamily="34" charset="0"/>
              </a:rPr>
              <a:t> &lt;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cs typeface="Arial" panose="020B0604020202020204" pitchFamily="34" charset="0"/>
              </a:rPr>
              <a:t> –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baseline="-25000" dirty="0" smtClean="0">
                <a:cs typeface="Arial" panose="020B0604020202020204" pitchFamily="34" charset="0"/>
              </a:rPr>
              <a:t>, </a:t>
            </a:r>
            <a:r>
              <a:rPr lang="en-US" altLang="en-US" dirty="0" smtClean="0">
                <a:cs typeface="Arial" panose="020B0604020202020204" pitchFamily="34" charset="0"/>
              </a:rPr>
              <a:t>….)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 smtClean="0"/>
              <a:t>Prob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=1 |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 =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(X</a:t>
            </a:r>
            <a:r>
              <a:rPr lang="en-US" altLang="en-US" baseline="-25000" dirty="0" smtClean="0"/>
              <a:t>i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j</a:t>
            </a:r>
            <a:r>
              <a:rPr lang="en-US" altLang="en-US" dirty="0" smtClean="0">
                <a:cs typeface="Arial" panose="020B0604020202020204" pitchFamily="34" charset="0"/>
              </a:rPr>
              <a:t>)/ 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baseline="-25000" dirty="0" smtClean="0">
                <a:cs typeface="Arial" panose="020B0604020202020204" pitchFamily="34" charset="0"/>
              </a:rPr>
              <a:t>k</a:t>
            </a:r>
            <a:r>
              <a:rPr lang="en-US" altLang="en-US" dirty="0" smtClean="0">
                <a:cs typeface="Arial" panose="020B0604020202020204" pitchFamily="34" charset="0"/>
              </a:rPr>
              <a:t>[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ik</a:t>
            </a:r>
            <a:r>
              <a:rPr lang="el-GR" altLang="en-US" dirty="0" smtClean="0">
                <a:cs typeface="Arial" panose="020B0604020202020204" pitchFamily="34" charset="0"/>
              </a:rPr>
              <a:t>β</a:t>
            </a:r>
            <a:r>
              <a:rPr lang="en-US" altLang="en-US" baseline="-25000" dirty="0" smtClean="0">
                <a:cs typeface="Arial" panose="020B0604020202020204" pitchFamily="34" charset="0"/>
              </a:rPr>
              <a:t>k</a:t>
            </a:r>
            <a:r>
              <a:rPr lang="en-US" altLang="en-US" dirty="0" smtClean="0"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Log likelihood function</a:t>
            </a:r>
          </a:p>
          <a:p>
            <a:r>
              <a:rPr lang="en-US" altLang="en-US" dirty="0" smtClean="0"/>
              <a:t>L = </a:t>
            </a:r>
            <a:r>
              <a:rPr lang="el-GR" altLang="en-US" dirty="0" smtClean="0"/>
              <a:t>Σ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l-GR" altLang="en-US" dirty="0" smtClean="0"/>
              <a:t>Σ</a:t>
            </a:r>
            <a:r>
              <a:rPr lang="en-US" altLang="en-US" baseline="-25000" dirty="0" smtClean="0"/>
              <a:t>j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ln[</a:t>
            </a:r>
            <a:r>
              <a:rPr lang="en-US" altLang="en-US" dirty="0" err="1" smtClean="0"/>
              <a:t>Prob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)]</a:t>
            </a:r>
            <a:endParaRPr lang="el-GR" altLang="en-US" dirty="0" smtClean="0"/>
          </a:p>
          <a:p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=1 of person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chose option </a:t>
            </a:r>
            <a:r>
              <a:rPr lang="en-US" altLang="en-US" i="1" dirty="0" smtClean="0"/>
              <a:t>j</a:t>
            </a:r>
          </a:p>
          <a:p>
            <a:pPr marL="0" indent="0">
              <a:buNone/>
            </a:pPr>
            <a:r>
              <a:rPr lang="en-US" altLang="en-US" dirty="0" smtClean="0"/>
              <a:t>         0 otherwise</a:t>
            </a:r>
          </a:p>
          <a:p>
            <a:r>
              <a:rPr lang="en-US" altLang="en-US" dirty="0" err="1" smtClean="0"/>
              <a:t>Prob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=1) is the estimated probability that brand j will be picked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 price elasticity (j </a:t>
            </a:r>
            <a:r>
              <a:rPr lang="en-US" dirty="0" err="1" smtClean="0"/>
              <a:t>wrt</a:t>
            </a:r>
            <a:r>
              <a:rPr lang="en-US" dirty="0" smtClean="0"/>
              <a:t> j) = (1-Prob(j))*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*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C</a:t>
            </a:r>
            <a:r>
              <a:rPr lang="en-US" dirty="0" smtClean="0"/>
              <a:t>ross price elasticity (= (-</a:t>
            </a:r>
            <a:r>
              <a:rPr lang="en-US" dirty="0" err="1"/>
              <a:t>P</a:t>
            </a:r>
            <a:r>
              <a:rPr lang="en-US" dirty="0" err="1" smtClean="0"/>
              <a:t>rob</a:t>
            </a:r>
            <a:r>
              <a:rPr lang="en-US" dirty="0" smtClean="0"/>
              <a:t>(j))*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*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1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3A31D6-C309-43E6-A44D-7F69B9C3D03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Problem: IIA </a:t>
            </a:r>
            <a:r>
              <a:rPr lang="en-US" altLang="en-US" sz="3200" dirty="0" smtClean="0"/>
              <a:t>(Independent of Irrelevant alternatives)</a:t>
            </a:r>
            <a:endParaRPr lang="en-US" altLang="en-US" sz="18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Independent of Irrelevant alternatives or ‘red bus/blue </a:t>
            </a:r>
            <a:r>
              <a:rPr lang="en-US" altLang="en-US" dirty="0" err="1" smtClean="0"/>
              <a:t>bus’</a:t>
            </a:r>
            <a:r>
              <a:rPr lang="en-US" altLang="en-US" dirty="0" smtClean="0"/>
              <a:t> problem</a:t>
            </a:r>
          </a:p>
          <a:p>
            <a:pPr eaLnBrk="1" hangingPunct="1"/>
            <a:r>
              <a:rPr lang="en-US" altLang="en-US" dirty="0" smtClean="0"/>
              <a:t>Suppose two options to get to work</a:t>
            </a:r>
          </a:p>
          <a:p>
            <a:pPr lvl="1" eaLnBrk="1" hangingPunct="1"/>
            <a:r>
              <a:rPr lang="en-US" altLang="en-US" dirty="0" smtClean="0"/>
              <a:t>Car  (option c)</a:t>
            </a:r>
          </a:p>
          <a:p>
            <a:pPr lvl="1" eaLnBrk="1" hangingPunct="1"/>
            <a:r>
              <a:rPr lang="en-US" altLang="en-US" dirty="0" smtClean="0"/>
              <a:t>Blue bus (option b)</a:t>
            </a:r>
          </a:p>
          <a:p>
            <a:pPr eaLnBrk="1" hangingPunct="1"/>
            <a:r>
              <a:rPr lang="en-US" altLang="en-US" dirty="0" smtClean="0"/>
              <a:t>What are the odds of choosing option c over  b?</a:t>
            </a:r>
          </a:p>
        </p:txBody>
      </p:sp>
    </p:spTree>
    <p:extLst>
      <p:ext uri="{BB962C8B-B14F-4D97-AF65-F5344CB8AC3E}">
        <p14:creationId xmlns:p14="http://schemas.microsoft.com/office/powerpoint/2010/main" val="42744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740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Conditional logit</vt:lpstr>
      <vt:lpstr>PowerPoint Presentation</vt:lpstr>
      <vt:lpstr>Model – 3 brand case</vt:lpstr>
      <vt:lpstr>Different types of logit models</vt:lpstr>
      <vt:lpstr>PowerPoint Presentation</vt:lpstr>
      <vt:lpstr>PowerPoint Presentation</vt:lpstr>
      <vt:lpstr>PowerPoint Presentation</vt:lpstr>
      <vt:lpstr>Logit model</vt:lpstr>
      <vt:lpstr>Problem: IIA (Independent of Irrelevant alternatives)</vt:lpstr>
      <vt:lpstr>PowerPoint Presentation</vt:lpstr>
      <vt:lpstr>Example</vt:lpstr>
      <vt:lpstr>PowerPoint Presentation</vt:lpstr>
      <vt:lpstr>What does model suggest</vt:lpstr>
      <vt:lpstr>PowerPoint Presentation</vt:lpstr>
      <vt:lpstr>Solutions to overcome the IIA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logit</dc:title>
  <dc:creator>Murthi, B</dc:creator>
  <cp:lastModifiedBy>Murthi, B</cp:lastModifiedBy>
  <cp:revision>7</cp:revision>
  <dcterms:created xsi:type="dcterms:W3CDTF">2018-03-29T16:52:14Z</dcterms:created>
  <dcterms:modified xsi:type="dcterms:W3CDTF">2019-02-20T18:53:52Z</dcterms:modified>
</cp:coreProperties>
</file>