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856E-F116-4833-9621-8A5369E71AF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ED63-1A10-41CC-B33F-F5310390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nitab.com/en-us/minitab-express/1/help-and-how-to/modeling-statistics/regression/supporting-topics/basics/a-comparison-of-the-pearson-and-spearman-correlation-metho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996"/>
            <a:ext cx="8229600" cy="1143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SUBSTR</a:t>
            </a:r>
            <a:r>
              <a:rPr lang="en-US" sz="1400" dirty="0"/>
              <a:t> </a:t>
            </a:r>
            <a:r>
              <a:rPr lang="en-US" sz="1400" dirty="0" smtClean="0"/>
              <a:t>	extracts char string from start position and with length given.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newvar</a:t>
            </a:r>
            <a:r>
              <a:rPr lang="en-US" sz="1400" dirty="0"/>
              <a:t>=SUBSTR(</a:t>
            </a:r>
            <a:r>
              <a:rPr lang="en-US" sz="1400" i="1" dirty="0"/>
              <a:t>string, start, length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JUSTIFY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 err="1"/>
              <a:t>newvar</a:t>
            </a:r>
            <a:r>
              <a:rPr lang="en-US" sz="1400" dirty="0"/>
              <a:t>=right(argument);</a:t>
            </a:r>
          </a:p>
          <a:p>
            <a:pPr marL="0" indent="0">
              <a:buNone/>
            </a:pPr>
            <a:r>
              <a:rPr lang="en-US" sz="1400" dirty="0"/>
              <a:t>f161 becomes right justified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dirty="0" smtClean="0"/>
              <a:t>SCAN</a:t>
            </a:r>
            <a:r>
              <a:rPr lang="en-US" sz="1400" dirty="0"/>
              <a:t> </a:t>
            </a:r>
            <a:r>
              <a:rPr lang="en-US" sz="1400" dirty="0" smtClean="0"/>
              <a:t> extracts nth position word from string. If n is negative, then starts from the end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newvar</a:t>
            </a:r>
            <a:r>
              <a:rPr lang="en-US" sz="1400" dirty="0"/>
              <a:t>=scan(string, n&lt;, delimiters&gt;);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software and services </a:t>
            </a:r>
          </a:p>
          <a:p>
            <a:pPr marL="0" indent="0">
              <a:buNone/>
            </a:pPr>
            <a:r>
              <a:rPr lang="en-US" sz="1400" dirty="0" smtClean="0"/>
              <a:t>second=scan(phrase</a:t>
            </a:r>
            <a:r>
              <a:rPr lang="en-US" sz="1400" dirty="0"/>
              <a:t>, 2, " "); Result : and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b="1" dirty="0"/>
              <a:t>Concatenation operator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newvar</a:t>
            </a:r>
            <a:r>
              <a:rPr lang="en-US" sz="1400" dirty="0" smtClean="0"/>
              <a:t>=string1 </a:t>
            </a:r>
            <a:r>
              <a:rPr lang="en-US" sz="1400" dirty="0"/>
              <a:t>!! string 2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dirty="0"/>
              <a:t>e.g., </a:t>
            </a:r>
            <a:r>
              <a:rPr lang="en-US" sz="1400" dirty="0" err="1"/>
              <a:t>Fullname</a:t>
            </a:r>
            <a:r>
              <a:rPr lang="en-US" sz="1400" dirty="0"/>
              <a:t> = </a:t>
            </a:r>
            <a:r>
              <a:rPr lang="en-US" sz="1400" dirty="0" err="1"/>
              <a:t>fname</a:t>
            </a:r>
            <a:r>
              <a:rPr lang="en-US" sz="1400" dirty="0"/>
              <a:t> !! </a:t>
            </a:r>
            <a:r>
              <a:rPr lang="en-US" sz="1400" dirty="0" err="1"/>
              <a:t>Lname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b="1" dirty="0"/>
              <a:t>TRIM </a:t>
            </a:r>
            <a:r>
              <a:rPr lang="en-US" sz="1400" b="1" dirty="0" smtClean="0"/>
              <a:t>Function – removes only trailing blanks from the string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newvar</a:t>
            </a:r>
            <a:r>
              <a:rPr lang="en-US" sz="1400" dirty="0" smtClean="0"/>
              <a:t>=TRIM(arg1</a:t>
            </a:r>
            <a:r>
              <a:rPr lang="en-US" sz="1400" dirty="0"/>
              <a:t>) !! arg2;</a:t>
            </a:r>
          </a:p>
          <a:p>
            <a:pPr marL="0" indent="0">
              <a:buNone/>
            </a:pPr>
            <a:r>
              <a:rPr lang="en-US" sz="900" dirty="0"/>
              <a:t> </a:t>
            </a:r>
          </a:p>
          <a:p>
            <a:pPr marL="0" indent="0">
              <a:buNone/>
            </a:pPr>
            <a:r>
              <a:rPr lang="en-US" sz="1400" b="1" dirty="0" smtClean="0"/>
              <a:t>UPCASE</a:t>
            </a:r>
            <a:r>
              <a:rPr lang="en-US" sz="1400" dirty="0" smtClean="0"/>
              <a:t>(</a:t>
            </a:r>
            <a:r>
              <a:rPr lang="en-US" sz="1400" dirty="0" err="1" smtClean="0"/>
              <a:t>char_string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LOWCASE</a:t>
            </a:r>
            <a:r>
              <a:rPr lang="en-US" sz="1400" dirty="0" smtClean="0"/>
              <a:t>(</a:t>
            </a:r>
            <a:r>
              <a:rPr lang="en-US" sz="1400" dirty="0" err="1" smtClean="0"/>
              <a:t>char_string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06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record length is greater than 135 columns, in which case SAS is not reading all data, use LRECL = n, the maximum length of records in data, in the INFILE statement. For example,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INFILE ‘c:\</a:t>
            </a:r>
            <a:r>
              <a:rPr lang="en-US" dirty="0" err="1"/>
              <a:t>murthi</a:t>
            </a:r>
            <a:r>
              <a:rPr lang="en-US" dirty="0"/>
              <a:t>\scanner.dat’ LRECL=200;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UNIVARIATE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univariate</a:t>
            </a:r>
            <a:r>
              <a:rPr lang="en-US" dirty="0" smtClean="0"/>
              <a:t> data=water normal;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mortal hardness;</a:t>
            </a:r>
          </a:p>
          <a:p>
            <a:pPr marL="0" indent="0">
              <a:buNone/>
            </a:pPr>
            <a:r>
              <a:rPr lang="en-US" dirty="0" smtClean="0"/>
              <a:t>	histogram mortal hardness/normal;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probplot</a:t>
            </a:r>
            <a:r>
              <a:rPr lang="en-US" dirty="0" smtClean="0"/>
              <a:t> mortal hardness;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</a:p>
          <a:p>
            <a:r>
              <a:rPr lang="en-US" dirty="0" smtClean="0"/>
              <a:t>What is the difference between Pearson and Spearman correlation </a:t>
            </a:r>
            <a:r>
              <a:rPr lang="en-US" sz="2600" dirty="0" smtClean="0"/>
              <a:t>(see link below)</a:t>
            </a:r>
          </a:p>
          <a:p>
            <a:r>
              <a:rPr lang="en-US" sz="2200" dirty="0">
                <a:hlinkClick r:id="rId2"/>
              </a:rPr>
              <a:t>http://support.minitab.com/en-us/minitab-express/1/help-and-how-to/modeling-statistics/regression/supporting-topics/basics/a-comparison-of-the-pearson-and-spearman-correlation-methods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6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TABULATE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proc</a:t>
            </a:r>
            <a:r>
              <a:rPr lang="en-US" sz="2800" dirty="0" smtClean="0"/>
              <a:t> tabulate data=hyper;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class drug diet </a:t>
            </a:r>
            <a:r>
              <a:rPr lang="en-US" sz="2800" dirty="0" err="1" smtClean="0"/>
              <a:t>biofeed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bp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smtClean="0"/>
              <a:t>	table drug*diet*</a:t>
            </a:r>
            <a:r>
              <a:rPr lang="en-US" sz="2800" dirty="0" err="1" smtClean="0"/>
              <a:t>biofeed</a:t>
            </a:r>
            <a:r>
              <a:rPr lang="en-US" sz="2800" dirty="0" smtClean="0"/>
              <a:t>, </a:t>
            </a:r>
            <a:r>
              <a:rPr lang="en-US" sz="2800" dirty="0" err="1" smtClean="0"/>
              <a:t>bp</a:t>
            </a:r>
            <a:r>
              <a:rPr lang="en-US" sz="2800" dirty="0" smtClean="0"/>
              <a:t>*(mean </a:t>
            </a:r>
            <a:r>
              <a:rPr lang="en-US" sz="2800" dirty="0" err="1" smtClean="0"/>
              <a:t>std</a:t>
            </a:r>
            <a:r>
              <a:rPr lang="en-US" sz="2800" dirty="0" smtClean="0"/>
              <a:t> n);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run;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99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balanced data (i.e., all groups have same number of observations)</a:t>
            </a:r>
          </a:p>
          <a:p>
            <a:pPr marL="0" indent="0">
              <a:buNone/>
            </a:pPr>
            <a:r>
              <a:rPr lang="en-US" sz="2800" dirty="0" err="1" smtClean="0"/>
              <a:t>proc</a:t>
            </a:r>
            <a:r>
              <a:rPr lang="en-US" sz="2800" dirty="0" smtClean="0"/>
              <a:t> </a:t>
            </a:r>
            <a:r>
              <a:rPr lang="en-US" sz="2800" dirty="0" err="1" smtClean="0"/>
              <a:t>anova</a:t>
            </a:r>
            <a:r>
              <a:rPr lang="en-US" sz="2800" dirty="0" smtClean="0"/>
              <a:t> data=hyper;</a:t>
            </a:r>
          </a:p>
          <a:p>
            <a:pPr marL="0" indent="0">
              <a:buNone/>
            </a:pPr>
            <a:r>
              <a:rPr lang="en-US" sz="2800" dirty="0" smtClean="0"/>
              <a:t>class cell;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odel </a:t>
            </a:r>
            <a:r>
              <a:rPr lang="en-US" sz="2800" dirty="0" err="1" smtClean="0"/>
              <a:t>bp</a:t>
            </a:r>
            <a:r>
              <a:rPr lang="en-US" sz="2800" dirty="0" smtClean="0"/>
              <a:t>=call;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eans cell/</a:t>
            </a:r>
            <a:r>
              <a:rPr lang="en-US" sz="2800" dirty="0" err="1" smtClean="0"/>
              <a:t>hovtest;run</a:t>
            </a:r>
            <a:r>
              <a:rPr lang="en-US" sz="2800" dirty="0" smtClean="0"/>
              <a:t>; </a:t>
            </a:r>
          </a:p>
          <a:p>
            <a:pPr marL="0" indent="0">
              <a:buNone/>
            </a:pPr>
            <a:r>
              <a:rPr lang="en-US" sz="2400" dirty="0" smtClean="0"/>
              <a:t>(test of homogeneity of variance)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45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roc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r>
              <a:rPr lang="en-US" dirty="0" smtClean="0"/>
              <a:t> data=hyper;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diet drug </a:t>
            </a:r>
            <a:r>
              <a:rPr lang="en-US" dirty="0" err="1" smtClean="0"/>
              <a:t>biofeed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bp</a:t>
            </a:r>
            <a:r>
              <a:rPr lang="en-US" dirty="0" smtClean="0"/>
              <a:t>=</a:t>
            </a:r>
            <a:r>
              <a:rPr lang="en-US" dirty="0" err="1" smtClean="0"/>
              <a:t>diet|drug|biofeed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sz="2400" dirty="0" smtClean="0"/>
              <a:t>model </a:t>
            </a:r>
            <a:r>
              <a:rPr lang="en-US" sz="2400" dirty="0" err="1" smtClean="0"/>
              <a:t>bp</a:t>
            </a:r>
            <a:r>
              <a:rPr lang="en-US" sz="2400" dirty="0" smtClean="0"/>
              <a:t>=diet drug diet*drug </a:t>
            </a:r>
            <a:r>
              <a:rPr lang="en-US" sz="2400" dirty="0" err="1" smtClean="0"/>
              <a:t>biofeed</a:t>
            </a:r>
            <a:r>
              <a:rPr lang="en-US" sz="2400" dirty="0" smtClean="0"/>
              <a:t> diet*</a:t>
            </a:r>
            <a:r>
              <a:rPr lang="en-US" sz="2400" dirty="0" err="1" smtClean="0"/>
              <a:t>biofeed</a:t>
            </a:r>
            <a:r>
              <a:rPr lang="en-US" sz="2400" dirty="0" smtClean="0"/>
              <a:t> drug*</a:t>
            </a:r>
            <a:r>
              <a:rPr lang="en-US" sz="2400" dirty="0" err="1" smtClean="0"/>
              <a:t>biofeed</a:t>
            </a:r>
            <a:r>
              <a:rPr lang="en-US" sz="2400" dirty="0" smtClean="0"/>
              <a:t> diet*drug*</a:t>
            </a:r>
            <a:r>
              <a:rPr lang="en-US" sz="2400" dirty="0" err="1" smtClean="0"/>
              <a:t>biofeed</a:t>
            </a:r>
            <a:r>
              <a:rPr lang="en-US" sz="2400" dirty="0" smtClean="0"/>
              <a:t>; </a:t>
            </a:r>
            <a:r>
              <a:rPr lang="en-US" dirty="0" smtClean="0"/>
              <a:t>*/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9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 for unbalanced data (unequal no. of 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sz="2400" dirty="0" err="1" smtClean="0"/>
              <a:t>proc</a:t>
            </a:r>
            <a:r>
              <a:rPr lang="en-US" sz="2400" dirty="0" smtClean="0"/>
              <a:t> GLM data=</a:t>
            </a:r>
            <a:r>
              <a:rPr lang="en-US" sz="2400" dirty="0" err="1" smtClean="0"/>
              <a:t>ozkids</a:t>
            </a:r>
            <a:r>
              <a:rPr lang="en-US" sz="2400" dirty="0" smtClean="0"/>
              <a:t>;</a:t>
            </a:r>
          </a:p>
          <a:p>
            <a:pPr marL="400050" lvl="1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lass origin sex grade type;</a:t>
            </a:r>
          </a:p>
          <a:p>
            <a:pPr marL="400050" lvl="1" indent="0">
              <a:buNone/>
            </a:pPr>
            <a:r>
              <a:rPr lang="en-US" sz="2400" dirty="0" smtClean="0"/>
              <a:t>model days=origin sex grade type </a:t>
            </a:r>
            <a:r>
              <a:rPr lang="en-US" sz="2400" dirty="0" err="1" smtClean="0"/>
              <a:t>origin|sex|grade|type</a:t>
            </a:r>
            <a:r>
              <a:rPr lang="en-US" sz="2400" dirty="0" smtClean="0"/>
              <a:t>/ss1 ss3;run;</a:t>
            </a:r>
          </a:p>
          <a:p>
            <a:pPr marL="0" indent="0">
              <a:buNone/>
            </a:pPr>
            <a:r>
              <a:rPr lang="en-US" dirty="0" smtClean="0"/>
              <a:t>Type 1 SS – represent the effect of adding a term to a model in a particular order</a:t>
            </a:r>
          </a:p>
          <a:p>
            <a:pPr marL="400050" lvl="1" indent="0">
              <a:buNone/>
            </a:pPr>
            <a:r>
              <a:rPr lang="en-US" sz="2400" dirty="0" smtClean="0"/>
              <a:t>A	SSA</a:t>
            </a:r>
          </a:p>
          <a:p>
            <a:pPr marL="400050" lvl="1" indent="0">
              <a:buNone/>
            </a:pPr>
            <a:r>
              <a:rPr lang="en-US" sz="2400" dirty="0" smtClean="0"/>
              <a:t>B	SSB|A</a:t>
            </a:r>
          </a:p>
          <a:p>
            <a:pPr marL="400050" lvl="1" indent="0">
              <a:buNone/>
            </a:pPr>
            <a:r>
              <a:rPr lang="en-US" sz="2400" dirty="0" smtClean="0"/>
              <a:t>AB	SSAB|A,B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027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smtClean="0"/>
              <a:t>III </a:t>
            </a:r>
            <a:r>
              <a:rPr lang="en-US" dirty="0"/>
              <a:t>SS – represent the effect of adding a term to a model </a:t>
            </a:r>
            <a:r>
              <a:rPr lang="en-US" dirty="0" smtClean="0"/>
              <a:t>including all possible terms.</a:t>
            </a:r>
          </a:p>
          <a:p>
            <a:pPr marL="400050" lvl="1" indent="0">
              <a:buNone/>
            </a:pPr>
            <a:r>
              <a:rPr lang="en-US" sz="2400" dirty="0"/>
              <a:t>A	SSA|B, AB</a:t>
            </a:r>
          </a:p>
          <a:p>
            <a:pPr marL="400050" lvl="1" indent="0">
              <a:buNone/>
            </a:pPr>
            <a:r>
              <a:rPr lang="en-US" sz="2400" dirty="0"/>
              <a:t>B	SSB|A, AB</a:t>
            </a:r>
          </a:p>
          <a:p>
            <a:pPr marL="400050" lvl="1" indent="0">
              <a:buNone/>
            </a:pPr>
            <a:r>
              <a:rPr lang="en-US" sz="2400" dirty="0"/>
              <a:t>AB	SSAB|A,B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Type 1 SS – represent the effect of adding a term to a model in a particular order</a:t>
            </a:r>
          </a:p>
          <a:p>
            <a:pPr marL="400050" lvl="1" indent="0">
              <a:buNone/>
            </a:pPr>
            <a:r>
              <a:rPr lang="en-US" sz="2400" dirty="0"/>
              <a:t>A	SSA</a:t>
            </a:r>
          </a:p>
          <a:p>
            <a:pPr marL="400050" lvl="1" indent="0">
              <a:buNone/>
            </a:pPr>
            <a:r>
              <a:rPr lang="en-US" sz="2400" dirty="0"/>
              <a:t>B	SSB|A</a:t>
            </a:r>
          </a:p>
          <a:p>
            <a:pPr marL="400050" lvl="1" indent="0">
              <a:buNone/>
            </a:pPr>
            <a:r>
              <a:rPr lang="en-US" sz="2400" dirty="0"/>
              <a:t>AB	SSAB|A,B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4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SAS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 CONTENTS data=a1;run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Shows the variable names in the data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PROC PRINT data=a1 </a:t>
            </a:r>
            <a:r>
              <a:rPr lang="en-US" dirty="0" err="1" smtClean="0">
                <a:solidFill>
                  <a:srgbClr val="FF0000"/>
                </a:solidFill>
              </a:rPr>
              <a:t>NOOBS</a:t>
            </a:r>
            <a:r>
              <a:rPr lang="en-US" dirty="0" err="1" smtClean="0"/>
              <a:t>;run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Suppresses </a:t>
            </a:r>
            <a:r>
              <a:rPr lang="en-US" sz="2400" dirty="0">
                <a:solidFill>
                  <a:srgbClr val="FF0000"/>
                </a:solidFill>
              </a:rPr>
              <a:t>observation numbers in output</a:t>
            </a:r>
            <a:r>
              <a:rPr lang="en-US" sz="2400" dirty="0" smtClean="0"/>
              <a:t>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PROC PRINT data=a1 </a:t>
            </a:r>
            <a:r>
              <a:rPr lang="en-US" dirty="0" smtClean="0"/>
              <a:t>(</a:t>
            </a:r>
            <a:r>
              <a:rPr lang="en-US" dirty="0" err="1" smtClean="0"/>
              <a:t>obs</a:t>
            </a:r>
            <a:r>
              <a:rPr lang="en-US" dirty="0" smtClean="0"/>
              <a:t>=20);run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Prints </a:t>
            </a:r>
            <a:r>
              <a:rPr lang="en-US" sz="2400" dirty="0" smtClean="0">
                <a:solidFill>
                  <a:srgbClr val="FF0000"/>
                </a:solidFill>
              </a:rPr>
              <a:t>the first 20 observations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6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SAS </a:t>
            </a:r>
            <a:r>
              <a:rPr lang="en-US" b="1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 smtClean="0"/>
              <a:t>Example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PROC </a:t>
            </a:r>
            <a:r>
              <a:rPr lang="en-US" sz="2600" dirty="0"/>
              <a:t>PRINT DATA=a1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format </a:t>
            </a:r>
            <a:r>
              <a:rPr lang="en-US" sz="2600" dirty="0" err="1"/>
              <a:t>hiredate</a:t>
            </a:r>
            <a:r>
              <a:rPr lang="en-US" sz="2600" dirty="0"/>
              <a:t> mmddyy10. salary bonus dollar7.;run;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ID</a:t>
            </a:r>
            <a:r>
              <a:rPr lang="en-US" sz="2600" dirty="0"/>
              <a:t>	</a:t>
            </a:r>
            <a:r>
              <a:rPr lang="en-US" sz="2600" dirty="0" err="1"/>
              <a:t>Hiredate</a:t>
            </a:r>
            <a:r>
              <a:rPr lang="en-US" sz="2600" dirty="0"/>
              <a:t> 	Salary 	</a:t>
            </a:r>
            <a:r>
              <a:rPr lang="en-US" sz="2600" dirty="0" smtClean="0"/>
              <a:t>Bonus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E123	10/15/1999	$61,065	$3,053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dirty="0"/>
              <a:t>Formats assigned in a procedure are temporary. A FORMAT statement in a DATA step is permanent.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56406"/>
              </p:ext>
            </p:extLst>
          </p:nvPr>
        </p:nvGraphicFramePr>
        <p:xfrm>
          <a:off x="762000" y="11430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does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COMMAw.d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commas to numeric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DOLLARw.d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adds commas and a dollar sign to numeric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MMDDYY10.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dates in the form 12/31/2011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46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04609"/>
              </p:ext>
            </p:extLst>
          </p:nvPr>
        </p:nvGraphicFramePr>
        <p:xfrm>
          <a:off x="990601" y="1752600"/>
          <a:ext cx="701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9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SAS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put </a:t>
                      </a:r>
                      <a:r>
                        <a:rPr lang="en-US" dirty="0" err="1" smtClean="0"/>
                        <a:t>car_svc_dt</a:t>
                      </a:r>
                      <a:r>
                        <a:rPr lang="en-US" dirty="0" smtClean="0"/>
                        <a:t>= date9. ; </a:t>
                      </a:r>
                      <a:r>
                        <a:rPr lang="en-US" dirty="0" smtClean="0"/>
                        <a:t>run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20DEC2006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mmddyy9.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12/20/06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worddate18.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20, 2006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put </a:t>
                      </a:r>
                      <a:r>
                        <a:rPr lang="en-US" dirty="0" err="1" smtClean="0"/>
                        <a:t>car_svc_tm</a:t>
                      </a:r>
                      <a:r>
                        <a:rPr lang="en-US" dirty="0" smtClean="0"/>
                        <a:t>=hhmm5</a:t>
                      </a:r>
                      <a:r>
                        <a:rPr lang="en-US" dirty="0" smtClean="0"/>
                        <a:t>.;run</a:t>
                      </a:r>
                      <a:r>
                        <a:rPr lang="en-US" dirty="0" smtClean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time8.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8:48:00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tod8.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08:48:00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datetime16.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20DEC06:08:48:00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1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DROP, KEEP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a2; set a1;</a:t>
            </a:r>
          </a:p>
          <a:p>
            <a:pPr marL="0" indent="0">
              <a:buNone/>
            </a:pPr>
            <a:r>
              <a:rPr lang="en-US" dirty="0" smtClean="0"/>
              <a:t>DROP salary;</a:t>
            </a:r>
          </a:p>
          <a:p>
            <a:pPr marL="0" indent="0">
              <a:buNone/>
            </a:pPr>
            <a:r>
              <a:rPr lang="en-US" dirty="0" smtClean="0"/>
              <a:t>KEEP bonus;</a:t>
            </a:r>
          </a:p>
          <a:p>
            <a:pPr marL="0" indent="0">
              <a:buNone/>
            </a:pPr>
            <a:r>
              <a:rPr lang="en-US" dirty="0" smtClean="0"/>
              <a:t>run;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airforce</a:t>
            </a:r>
            <a:r>
              <a:rPr lang="en-US" dirty="0"/>
              <a:t> (DROP=Code Type);</a:t>
            </a:r>
          </a:p>
          <a:p>
            <a:pPr marL="0" indent="0">
              <a:buNone/>
            </a:pPr>
            <a:r>
              <a:rPr lang="en-US" dirty="0"/>
              <a:t>DATA army (KEEP= airport city state country);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8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Writing to multiple SAS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Code 		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SKF		Air Force</a:t>
            </a:r>
          </a:p>
          <a:p>
            <a:pPr marL="0" indent="0">
              <a:buNone/>
            </a:pPr>
            <a:r>
              <a:rPr lang="en-US" dirty="0"/>
              <a:t>DPG		Army</a:t>
            </a:r>
          </a:p>
          <a:p>
            <a:pPr marL="0" indent="0">
              <a:buNone/>
            </a:pPr>
            <a:r>
              <a:rPr lang="en-US" dirty="0"/>
              <a:t>HIF		Air Force</a:t>
            </a:r>
          </a:p>
          <a:p>
            <a:pPr marL="0" indent="0">
              <a:buNone/>
            </a:pPr>
            <a:r>
              <a:rPr lang="en-US" dirty="0"/>
              <a:t>NFE		Naval</a:t>
            </a:r>
          </a:p>
          <a:p>
            <a:pPr marL="0" indent="0">
              <a:buNone/>
            </a:pPr>
            <a:r>
              <a:rPr lang="en-US" dirty="0"/>
              <a:t>DAA 		</a:t>
            </a:r>
            <a:r>
              <a:rPr lang="en-US" dirty="0" smtClean="0"/>
              <a:t>Marine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 err="1"/>
              <a:t>airforce</a:t>
            </a:r>
            <a:r>
              <a:rPr lang="en-US" dirty="0"/>
              <a:t> army navy marines;</a:t>
            </a:r>
          </a:p>
          <a:p>
            <a:pPr marL="0" indent="0">
              <a:buNone/>
            </a:pPr>
            <a:r>
              <a:rPr lang="en-US" dirty="0"/>
              <a:t>drop type;</a:t>
            </a:r>
          </a:p>
          <a:p>
            <a:pPr marL="0" indent="0">
              <a:buNone/>
            </a:pPr>
            <a:r>
              <a:rPr lang="en-US" dirty="0"/>
              <a:t>set prog2.military;</a:t>
            </a:r>
          </a:p>
          <a:p>
            <a:pPr marL="0" indent="0">
              <a:buNone/>
            </a:pPr>
            <a:r>
              <a:rPr lang="en-US" dirty="0"/>
              <a:t>if type </a:t>
            </a:r>
            <a:r>
              <a:rPr lang="en-US" dirty="0" err="1"/>
              <a:t>eq</a:t>
            </a:r>
            <a:r>
              <a:rPr lang="en-US" dirty="0"/>
              <a:t> "Air Force" then output </a:t>
            </a:r>
            <a:r>
              <a:rPr lang="en-US" dirty="0" err="1"/>
              <a:t>airforce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if type </a:t>
            </a:r>
            <a:r>
              <a:rPr lang="en-US" dirty="0" err="1"/>
              <a:t>eq</a:t>
            </a:r>
            <a:r>
              <a:rPr lang="en-US" dirty="0"/>
              <a:t> "Army" then output army;</a:t>
            </a:r>
          </a:p>
          <a:p>
            <a:pPr marL="0" indent="0">
              <a:buNone/>
            </a:pPr>
            <a:r>
              <a:rPr lang="en-US" dirty="0"/>
              <a:t>if type </a:t>
            </a:r>
            <a:r>
              <a:rPr lang="en-US" dirty="0" err="1"/>
              <a:t>eq</a:t>
            </a:r>
            <a:r>
              <a:rPr lang="en-US" dirty="0"/>
              <a:t> "Naval" then output navy;</a:t>
            </a:r>
          </a:p>
          <a:p>
            <a:pPr marL="0" indent="0">
              <a:buNone/>
            </a:pPr>
            <a:r>
              <a:rPr lang="en-US" dirty="0"/>
              <a:t>if type </a:t>
            </a:r>
            <a:r>
              <a:rPr lang="en-US" dirty="0" err="1"/>
              <a:t>eq</a:t>
            </a:r>
            <a:r>
              <a:rPr lang="en-US" dirty="0"/>
              <a:t> "Marine" then output marines;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5245" y="17526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Alternate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 err="1"/>
              <a:t>airforce</a:t>
            </a:r>
            <a:r>
              <a:rPr lang="en-US" dirty="0"/>
              <a:t> army navy marines;</a:t>
            </a:r>
          </a:p>
          <a:p>
            <a:pPr marL="0" indent="0">
              <a:buNone/>
            </a:pPr>
            <a:r>
              <a:rPr lang="en-US" dirty="0"/>
              <a:t>drop type;</a:t>
            </a:r>
          </a:p>
          <a:p>
            <a:pPr marL="0" indent="0">
              <a:buNone/>
            </a:pPr>
            <a:r>
              <a:rPr lang="en-US" dirty="0"/>
              <a:t>set prog2.military;</a:t>
            </a:r>
          </a:p>
          <a:p>
            <a:pPr marL="0" indent="0">
              <a:buNone/>
            </a:pPr>
            <a:r>
              <a:rPr lang="en-US" dirty="0"/>
              <a:t>SELECT (Type);</a:t>
            </a:r>
          </a:p>
          <a:p>
            <a:pPr marL="0" indent="0">
              <a:buNone/>
            </a:pPr>
            <a:r>
              <a:rPr lang="en-US" dirty="0"/>
              <a:t>when ("Army") output army;</a:t>
            </a:r>
          </a:p>
          <a:p>
            <a:pPr marL="0" indent="0">
              <a:buNone/>
            </a:pPr>
            <a:r>
              <a:rPr lang="en-US" dirty="0"/>
              <a:t>when ('naval') output navy;</a:t>
            </a:r>
          </a:p>
          <a:p>
            <a:pPr marL="0" indent="0">
              <a:buNone/>
            </a:pPr>
            <a:r>
              <a:rPr lang="en-US" dirty="0"/>
              <a:t>when ("Air Force") output </a:t>
            </a:r>
            <a:r>
              <a:rPr lang="en-US" dirty="0" err="1"/>
              <a:t>airforce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when ('Marine') output marines;</a:t>
            </a:r>
          </a:p>
          <a:p>
            <a:pPr marL="0" indent="0">
              <a:buNone/>
            </a:pPr>
            <a:r>
              <a:rPr lang="en-US" dirty="0" err="1"/>
              <a:t>otherwise;run</a:t>
            </a:r>
            <a:r>
              <a:rPr lang="en-US" dirty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1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cumulative </a:t>
            </a:r>
            <a:r>
              <a:rPr lang="en-US" b="1" dirty="0" smtClean="0"/>
              <a:t>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date </a:t>
            </a:r>
            <a:r>
              <a:rPr lang="en-US" sz="3600" dirty="0"/>
              <a:t>			</a:t>
            </a:r>
            <a:r>
              <a:rPr lang="en-US" sz="3600" dirty="0" err="1"/>
              <a:t>saleamt</a:t>
            </a:r>
            <a:r>
              <a:rPr lang="en-US" sz="3600" dirty="0"/>
              <a:t>		mth2date</a:t>
            </a:r>
          </a:p>
          <a:p>
            <a:pPr marL="0" indent="0">
              <a:buNone/>
            </a:pPr>
            <a:r>
              <a:rPr lang="en-US" sz="3600" dirty="0"/>
              <a:t>01apr2001		450.00		</a:t>
            </a:r>
          </a:p>
          <a:p>
            <a:pPr marL="0" indent="0">
              <a:buNone/>
            </a:pPr>
            <a:r>
              <a:rPr lang="en-US" sz="3600" dirty="0"/>
              <a:t>02apr2001		750.00</a:t>
            </a:r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r>
              <a:rPr lang="en-US" sz="3600" dirty="0"/>
              <a:t>data a2;set a1;</a:t>
            </a:r>
          </a:p>
          <a:p>
            <a:pPr marL="0" indent="0">
              <a:buNone/>
            </a:pPr>
            <a:r>
              <a:rPr lang="en-US" sz="3600" dirty="0"/>
              <a:t>RETAIN mth2date 0;</a:t>
            </a:r>
          </a:p>
          <a:p>
            <a:pPr marL="0" indent="0">
              <a:buNone/>
            </a:pPr>
            <a:r>
              <a:rPr lang="en-US" sz="3600" dirty="0"/>
              <a:t>mth2date=mth2date+saleamt;run;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3600" dirty="0" smtClean="0"/>
              <a:t>data a2;set a1;</a:t>
            </a:r>
          </a:p>
          <a:p>
            <a:pPr marL="0" indent="0">
              <a:buNone/>
            </a:pPr>
            <a:r>
              <a:rPr lang="en-US" sz="3600" dirty="0" smtClean="0"/>
              <a:t>mth2date+saleamt;run;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OR</a:t>
            </a:r>
            <a:endParaRPr lang="en-US" sz="3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/>
              <a:t>data a1;set a2;by product;</a:t>
            </a:r>
          </a:p>
          <a:p>
            <a:pPr marL="0" indent="0">
              <a:buNone/>
            </a:pPr>
            <a:r>
              <a:rPr lang="en-US" sz="3600" dirty="0" smtClean="0"/>
              <a:t>if </a:t>
            </a:r>
            <a:r>
              <a:rPr lang="en-US" sz="3600" dirty="0" err="1"/>
              <a:t>first.product</a:t>
            </a:r>
            <a:r>
              <a:rPr lang="en-US" sz="3600" dirty="0"/>
              <a:t> then </a:t>
            </a:r>
            <a:r>
              <a:rPr lang="en-US" sz="3600" dirty="0" err="1"/>
              <a:t>ptot</a:t>
            </a:r>
            <a:r>
              <a:rPr lang="en-US" sz="3600" dirty="0"/>
              <a:t>=0</a:t>
            </a:r>
            <a:r>
              <a:rPr lang="en-US" sz="3600" dirty="0" smtClean="0"/>
              <a:t>;</a:t>
            </a:r>
          </a:p>
          <a:p>
            <a:pPr marL="0" indent="0">
              <a:buNone/>
            </a:pPr>
            <a:r>
              <a:rPr lang="en-US" sz="3600" dirty="0" err="1" smtClean="0"/>
              <a:t>ptot+saleamt</a:t>
            </a:r>
            <a:r>
              <a:rPr lang="en-US" sz="3600" dirty="0"/>
              <a:t>; 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9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Reading multiple records per </a:t>
            </a:r>
            <a:r>
              <a:rPr lang="en-US" sz="3600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Data </a:t>
            </a:r>
          </a:p>
          <a:p>
            <a:pPr marL="400050" lvl="1" indent="0">
              <a:buNone/>
            </a:pPr>
            <a:r>
              <a:rPr lang="en-US" dirty="0" smtClean="0"/>
              <a:t>Farr</a:t>
            </a:r>
            <a:r>
              <a:rPr lang="en-US" dirty="0"/>
              <a:t>, Sue</a:t>
            </a:r>
          </a:p>
          <a:p>
            <a:pPr marL="400050" lvl="1" indent="0">
              <a:buNone/>
            </a:pPr>
            <a:r>
              <a:rPr lang="en-US" dirty="0"/>
              <a:t>Anaheim, CA</a:t>
            </a:r>
          </a:p>
          <a:p>
            <a:pPr marL="400050" lvl="1" indent="0">
              <a:buNone/>
            </a:pPr>
            <a:r>
              <a:rPr lang="en-US" dirty="0"/>
              <a:t>869-7008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i="1" dirty="0"/>
              <a:t>Use a separate Input statement for each 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address; length 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 $20 city $ 25 state $2 phone $ 8;</a:t>
            </a:r>
          </a:p>
          <a:p>
            <a:pPr marL="0" indent="0">
              <a:buNone/>
            </a:pPr>
            <a:r>
              <a:rPr lang="en-US" dirty="0" err="1"/>
              <a:t>infile</a:t>
            </a:r>
            <a:r>
              <a:rPr lang="en-US" dirty="0"/>
              <a:t> "</a:t>
            </a:r>
            <a:r>
              <a:rPr lang="en-US" dirty="0" err="1"/>
              <a:t>raw_data</a:t>
            </a:r>
            <a:r>
              <a:rPr lang="en-US" dirty="0"/>
              <a:t>" </a:t>
            </a:r>
            <a:r>
              <a:rPr lang="en-US" dirty="0" err="1"/>
              <a:t>dlm</a:t>
            </a:r>
            <a:r>
              <a:rPr lang="en-US" dirty="0"/>
              <a:t>=",";</a:t>
            </a:r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err="1" smtClean="0"/>
              <a:t>Lname</a:t>
            </a:r>
            <a:r>
              <a:rPr lang="en-US" dirty="0" smtClean="0"/>
              <a:t> $ </a:t>
            </a:r>
            <a:r>
              <a:rPr lang="en-US" dirty="0" err="1"/>
              <a:t>Fname</a:t>
            </a:r>
            <a:r>
              <a:rPr lang="en-US" dirty="0"/>
              <a:t> $;</a:t>
            </a:r>
          </a:p>
          <a:p>
            <a:pPr marL="0" indent="0">
              <a:buNone/>
            </a:pPr>
            <a:r>
              <a:rPr lang="en-US" dirty="0"/>
              <a:t>input City $ State $;</a:t>
            </a:r>
          </a:p>
          <a:p>
            <a:pPr marL="0" indent="0">
              <a:buNone/>
            </a:pPr>
            <a:r>
              <a:rPr lang="en-US" dirty="0"/>
              <a:t>input Phone $;run;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8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multiple rows..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/>
              <a:t>Or use a slash "/"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Data address; length 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 $20 city $ 25 state $2 phone $ 8;</a:t>
            </a:r>
          </a:p>
          <a:p>
            <a:pPr marL="0" indent="0">
              <a:buNone/>
            </a:pPr>
            <a:r>
              <a:rPr lang="en-US" dirty="0" err="1"/>
              <a:t>infile</a:t>
            </a:r>
            <a:r>
              <a:rPr lang="en-US" dirty="0"/>
              <a:t> "</a:t>
            </a:r>
            <a:r>
              <a:rPr lang="en-US" dirty="0" err="1"/>
              <a:t>raw_data</a:t>
            </a:r>
            <a:r>
              <a:rPr lang="en-US" dirty="0"/>
              <a:t>" </a:t>
            </a:r>
            <a:r>
              <a:rPr lang="en-US" dirty="0" err="1"/>
              <a:t>dlm</a:t>
            </a:r>
            <a:r>
              <a:rPr lang="en-US" dirty="0"/>
              <a:t>=",";</a:t>
            </a:r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 $ /</a:t>
            </a:r>
          </a:p>
          <a:p>
            <a:pPr marL="0" indent="0">
              <a:buNone/>
            </a:pPr>
            <a:r>
              <a:rPr lang="en-US" dirty="0"/>
              <a:t>input City $ State $ /</a:t>
            </a:r>
          </a:p>
          <a:p>
            <a:pPr marL="0" indent="0">
              <a:buNone/>
            </a:pPr>
            <a:r>
              <a:rPr lang="en-US" dirty="0"/>
              <a:t>input Phone $;run;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i="1" dirty="0"/>
              <a:t>Or use row numbers #n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Data address; length 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 $20 city $ 25 state $2 phone $ 8;</a:t>
            </a:r>
          </a:p>
          <a:p>
            <a:pPr marL="0" indent="0">
              <a:buNone/>
            </a:pPr>
            <a:r>
              <a:rPr lang="en-US" dirty="0" err="1"/>
              <a:t>infile</a:t>
            </a:r>
            <a:r>
              <a:rPr lang="en-US" dirty="0"/>
              <a:t> "</a:t>
            </a:r>
            <a:r>
              <a:rPr lang="en-US" dirty="0" err="1"/>
              <a:t>raw_data</a:t>
            </a:r>
            <a:r>
              <a:rPr lang="en-US" dirty="0"/>
              <a:t>" </a:t>
            </a:r>
            <a:r>
              <a:rPr lang="en-US" dirty="0" err="1"/>
              <a:t>dlm</a:t>
            </a:r>
            <a:r>
              <a:rPr lang="en-US" dirty="0"/>
              <a:t>=",";</a:t>
            </a:r>
          </a:p>
          <a:p>
            <a:pPr marL="0" indent="0">
              <a:buNone/>
            </a:pPr>
            <a:r>
              <a:rPr lang="en-US" dirty="0"/>
              <a:t>input #1 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 $</a:t>
            </a:r>
          </a:p>
          <a:p>
            <a:pPr marL="0" indent="0">
              <a:buNone/>
            </a:pPr>
            <a:r>
              <a:rPr lang="en-US" dirty="0"/>
              <a:t> #2 City $ State $;</a:t>
            </a:r>
          </a:p>
          <a:p>
            <a:pPr marL="0" indent="0">
              <a:buNone/>
            </a:pPr>
            <a:r>
              <a:rPr lang="en-US" dirty="0"/>
              <a:t>#3 Phone $;run;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7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425</Words>
  <Application>Microsoft Office PowerPoint</Application>
  <PresentationFormat>On-screen Show (4:3)</PresentationFormat>
  <Paragraphs>199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manipulation</vt:lpstr>
      <vt:lpstr>Useful SAS commands</vt:lpstr>
      <vt:lpstr>SAS FORMATS</vt:lpstr>
      <vt:lpstr>Date and Time FORMATS</vt:lpstr>
      <vt:lpstr>DROP, KEEP statements</vt:lpstr>
      <vt:lpstr>Writing to multiple SAS datasets</vt:lpstr>
      <vt:lpstr>Creating cumulative total</vt:lpstr>
      <vt:lpstr>Reading multiple records per observation</vt:lpstr>
      <vt:lpstr>Reading multiple rows..</vt:lpstr>
      <vt:lpstr>STRING functions</vt:lpstr>
      <vt:lpstr>Long records</vt:lpstr>
      <vt:lpstr>PROC UNIVARIATE</vt:lpstr>
      <vt:lpstr>PROC TABULATE</vt:lpstr>
      <vt:lpstr>PROC ANOVA</vt:lpstr>
      <vt:lpstr>ANOVA</vt:lpstr>
      <vt:lpstr>PROC GLM</vt:lpstr>
      <vt:lpstr>PROC GLM</vt:lpstr>
    </vt:vector>
  </TitlesOfParts>
  <Company>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Murthi, B P</dc:creator>
  <cp:lastModifiedBy>Murthi, B P</cp:lastModifiedBy>
  <cp:revision>10</cp:revision>
  <dcterms:created xsi:type="dcterms:W3CDTF">2015-01-27T21:56:17Z</dcterms:created>
  <dcterms:modified xsi:type="dcterms:W3CDTF">2016-02-09T17:20:36Z</dcterms:modified>
</cp:coreProperties>
</file>