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2" r:id="rId4"/>
    <p:sldId id="273" r:id="rId5"/>
    <p:sldId id="274" r:id="rId6"/>
    <p:sldId id="257" r:id="rId7"/>
    <p:sldId id="271" r:id="rId8"/>
    <p:sldId id="265" r:id="rId9"/>
    <p:sldId id="262" r:id="rId10"/>
    <p:sldId id="267" r:id="rId11"/>
    <p:sldId id="264" r:id="rId12"/>
    <p:sldId id="270" r:id="rId13"/>
    <p:sldId id="268" r:id="rId14"/>
    <p:sldId id="258" r:id="rId15"/>
    <p:sldId id="26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 Marketing Spend $127.7B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TV</c:v>
                </c:pt>
                <c:pt idx="1">
                  <c:v>News</c:v>
                </c:pt>
                <c:pt idx="2">
                  <c:v>Radio</c:v>
                </c:pt>
                <c:pt idx="3">
                  <c:v>Mags</c:v>
                </c:pt>
                <c:pt idx="4">
                  <c:v>Outdoor</c:v>
                </c:pt>
                <c:pt idx="5">
                  <c:v>Cinema</c:v>
                </c:pt>
              </c:strCache>
            </c:strRef>
          </c:cat>
          <c:val>
            <c:numRef>
              <c:f>Sheet1!$B$3:$B$8</c:f>
              <c:numCache>
                <c:formatCode>0%</c:formatCode>
                <c:ptCount val="6"/>
                <c:pt idx="0">
                  <c:v>0.56000000000000005</c:v>
                </c:pt>
                <c:pt idx="1">
                  <c:v>0.13</c:v>
                </c:pt>
                <c:pt idx="2">
                  <c:v>0.12</c:v>
                </c:pt>
                <c:pt idx="3">
                  <c:v>0.12</c:v>
                </c:pt>
                <c:pt idx="4">
                  <c:v>0.06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4-4A39-B8CA-F4A7DCF46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42835408"/>
        <c:axId val="239069272"/>
      </c:barChart>
      <c:catAx>
        <c:axId val="24283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069272"/>
        <c:crosses val="autoZero"/>
        <c:auto val="1"/>
        <c:lblAlgn val="ctr"/>
        <c:lblOffset val="100"/>
        <c:noMultiLvlLbl val="0"/>
      </c:catAx>
      <c:valAx>
        <c:axId val="2390692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4283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2016 US Direct and Digital Spending $163.7B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Sheet1!$A$13:$A$19</c:f>
              <c:strCache>
                <c:ptCount val="7"/>
                <c:pt idx="0">
                  <c:v>Direct Mail</c:v>
                </c:pt>
                <c:pt idx="1">
                  <c:v>Teleservices</c:v>
                </c:pt>
                <c:pt idx="2">
                  <c:v>Search</c:v>
                </c:pt>
                <c:pt idx="3">
                  <c:v>Display</c:v>
                </c:pt>
                <c:pt idx="4">
                  <c:v>Other digital</c:v>
                </c:pt>
                <c:pt idx="5">
                  <c:v>Email</c:v>
                </c:pt>
                <c:pt idx="6">
                  <c:v>Other</c:v>
                </c:pt>
              </c:strCache>
            </c:strRef>
          </c:cat>
          <c:val>
            <c:numRef>
              <c:f>Sheet1!$B$13:$B$19</c:f>
              <c:numCache>
                <c:formatCode>0%</c:formatCode>
                <c:ptCount val="7"/>
                <c:pt idx="0">
                  <c:v>0.28999999999999998</c:v>
                </c:pt>
                <c:pt idx="1">
                  <c:v>0.27</c:v>
                </c:pt>
                <c:pt idx="2">
                  <c:v>0.19</c:v>
                </c:pt>
                <c:pt idx="3">
                  <c:v>0.18</c:v>
                </c:pt>
                <c:pt idx="4">
                  <c:v>0.04</c:v>
                </c:pt>
                <c:pt idx="5">
                  <c:v>0.02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6-46EA-9AE1-8C4A4F7C6F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5142368"/>
        <c:axId val="295142696"/>
      </c:barChart>
      <c:catAx>
        <c:axId val="29514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142696"/>
        <c:crosses val="autoZero"/>
        <c:auto val="1"/>
        <c:lblAlgn val="ctr"/>
        <c:lblOffset val="100"/>
        <c:noMultiLvlLbl val="0"/>
      </c:catAx>
      <c:valAx>
        <c:axId val="29514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14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2016 Digital Spend $68.6B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Sheet1!$A$23:$A$28</c:f>
              <c:strCache>
                <c:ptCount val="6"/>
                <c:pt idx="0">
                  <c:v>Search</c:v>
                </c:pt>
                <c:pt idx="1">
                  <c:v>display</c:v>
                </c:pt>
                <c:pt idx="2">
                  <c:v>Leadgen</c:v>
                </c:pt>
                <c:pt idx="3">
                  <c:v>Email</c:v>
                </c:pt>
                <c:pt idx="4">
                  <c:v>Social</c:v>
                </c:pt>
                <c:pt idx="5">
                  <c:v>Other Mobile</c:v>
                </c:pt>
              </c:strCache>
            </c:strRef>
          </c:cat>
          <c:val>
            <c:numRef>
              <c:f>Sheet1!$B$23:$B$28</c:f>
              <c:numCache>
                <c:formatCode>0%</c:formatCode>
                <c:ptCount val="6"/>
                <c:pt idx="0">
                  <c:v>0.44</c:v>
                </c:pt>
                <c:pt idx="1">
                  <c:v>0.44</c:v>
                </c:pt>
                <c:pt idx="2">
                  <c:v>0.05</c:v>
                </c:pt>
                <c:pt idx="3">
                  <c:v>0.04</c:v>
                </c:pt>
                <c:pt idx="4">
                  <c:v>0.02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F-4127-927B-D79DF026E7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8503640"/>
        <c:axId val="298506592"/>
      </c:barChart>
      <c:catAx>
        <c:axId val="298503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506592"/>
        <c:crosses val="autoZero"/>
        <c:auto val="1"/>
        <c:lblAlgn val="ctr"/>
        <c:lblOffset val="100"/>
        <c:noMultiLvlLbl val="0"/>
      </c:catAx>
      <c:valAx>
        <c:axId val="29850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503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9FC9D-12DA-4967-A4A2-9B5632B0634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65C65-549E-45CD-9304-707726CF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673B4-96A6-4B58-8BB5-BD52269094ED}" type="slidenum">
              <a:rPr lang="en-US"/>
              <a:pPr/>
              <a:t>16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8975"/>
            <a:ext cx="4567238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83" tIns="45037" rIns="91683" bIns="45037"/>
          <a:lstStyle/>
          <a:p>
            <a:pPr defTabSz="8763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2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32D2-5008-4858-9B65-D38FFA7CC3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1F4F-86F9-4075-A142-540EF2BF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6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issmetrics.com/how-to-calculate-lifetime-value/?wide=1" TargetMode="External"/><Relationship Id="rId2" Type="http://schemas.openxmlformats.org/officeDocument/2006/relationships/hyperlink" Target="http://www.entrepreneur.com/article/2254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hyperlink" Target="http://adage.com/images/bin/pdf/marketingfactpack_web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 Marketing and CRM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7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CRM?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</a:pPr>
            <a:r>
              <a:rPr lang="en-US" sz="2400" dirty="0"/>
              <a:t>It costs six times more to sell to new customer than to sell to an existing one.</a:t>
            </a:r>
          </a:p>
          <a:p>
            <a:pPr marL="342900" indent="-342900">
              <a:lnSpc>
                <a:spcPct val="75000"/>
              </a:lnSpc>
            </a:pPr>
            <a:r>
              <a:rPr lang="en-US" sz="2400" dirty="0"/>
              <a:t>A typical dissatisfied customer will tell 8-10 people</a:t>
            </a:r>
          </a:p>
          <a:p>
            <a:pPr marL="342900" indent="-342900">
              <a:lnSpc>
                <a:spcPct val="75000"/>
              </a:lnSpc>
            </a:pPr>
            <a:r>
              <a:rPr lang="en-US" sz="2400" dirty="0"/>
              <a:t>By increasing the customer retention rate by 5%, profits could increase by </a:t>
            </a:r>
            <a:r>
              <a:rPr lang="en-US" sz="2400" dirty="0" err="1"/>
              <a:t>by</a:t>
            </a:r>
            <a:r>
              <a:rPr lang="en-US" sz="2400" dirty="0"/>
              <a:t> 85%</a:t>
            </a:r>
          </a:p>
          <a:p>
            <a:pPr marL="342900" indent="-342900">
              <a:lnSpc>
                <a:spcPct val="75000"/>
              </a:lnSpc>
            </a:pPr>
            <a:r>
              <a:rPr lang="en-US" sz="2400" dirty="0"/>
              <a:t>Odds of selling to new customers = 15%, as compared to those for existing customers (50%)</a:t>
            </a:r>
          </a:p>
          <a:p>
            <a:pPr marL="342900" indent="-342900">
              <a:lnSpc>
                <a:spcPct val="75000"/>
              </a:lnSpc>
            </a:pPr>
            <a:r>
              <a:rPr lang="en-US" sz="2400" dirty="0"/>
              <a:t>70% of the complaining customers will remain loyal if problem is </a:t>
            </a:r>
            <a:r>
              <a:rPr lang="en-US" sz="2400" dirty="0" smtClean="0"/>
              <a:t>resolved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90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Acquisition cost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Travel: Priceline.com: </a:t>
            </a:r>
            <a:r>
              <a:rPr lang="en-US" dirty="0" smtClean="0"/>
              <a:t>		$</a:t>
            </a:r>
            <a:r>
              <a:rPr lang="en-US" dirty="0"/>
              <a:t>7</a:t>
            </a:r>
          </a:p>
          <a:p>
            <a:r>
              <a:rPr lang="en-US" dirty="0"/>
              <a:t>Telecom: Sprint PCS: </a:t>
            </a:r>
            <a:r>
              <a:rPr lang="en-US" dirty="0" smtClean="0"/>
              <a:t>		$</a:t>
            </a:r>
            <a:r>
              <a:rPr lang="en-US" dirty="0"/>
              <a:t>315</a:t>
            </a:r>
          </a:p>
          <a:p>
            <a:r>
              <a:rPr lang="en-US" dirty="0"/>
              <a:t>Retail: Barnesandnoble.com: </a:t>
            </a:r>
            <a:r>
              <a:rPr lang="en-US" dirty="0" smtClean="0"/>
              <a:t>	$</a:t>
            </a:r>
            <a:r>
              <a:rPr lang="en-US" dirty="0"/>
              <a:t>10</a:t>
            </a:r>
          </a:p>
          <a:p>
            <a:r>
              <a:rPr lang="en-US" dirty="0"/>
              <a:t>Financial: TD Waterhouse: </a:t>
            </a:r>
            <a:r>
              <a:rPr lang="en-US" dirty="0" smtClean="0"/>
              <a:t>	$175</a:t>
            </a:r>
          </a:p>
          <a:p>
            <a:endParaRPr lang="en-US" sz="1400" dirty="0"/>
          </a:p>
          <a:p>
            <a:pPr algn="ctr">
              <a:buNone/>
            </a:pPr>
            <a:r>
              <a:rPr lang="en-US" sz="1400" dirty="0" smtClean="0">
                <a:latin typeface="Verdana" pitchFamily="34" charset="0"/>
                <a:hlinkClick r:id="rId2"/>
              </a:rPr>
              <a:t>http://www.entrepreneur.com/article/225415</a:t>
            </a:r>
            <a:endParaRPr lang="en-US" sz="1400" dirty="0" smtClean="0">
              <a:latin typeface="Verdana" pitchFamily="34" charset="0"/>
            </a:endParaRPr>
          </a:p>
          <a:p>
            <a:pPr algn="ctr">
              <a:buNone/>
            </a:pPr>
            <a:endParaRPr lang="en-US" sz="1400" dirty="0" smtClean="0">
              <a:latin typeface="Verdana" pitchFamily="34" charset="0"/>
            </a:endParaRPr>
          </a:p>
          <a:p>
            <a:pPr algn="ctr">
              <a:buNone/>
            </a:pPr>
            <a:r>
              <a:rPr lang="en-US" sz="1400" dirty="0" smtClean="0">
                <a:latin typeface="Verdana" pitchFamily="34" charset="0"/>
              </a:rPr>
              <a:t>Starbucks CLV </a:t>
            </a:r>
            <a:r>
              <a:rPr lang="en-US" sz="1400" dirty="0" err="1" smtClean="0">
                <a:latin typeface="Verdana" pitchFamily="34" charset="0"/>
              </a:rPr>
              <a:t>Infographic</a:t>
            </a:r>
            <a:endParaRPr lang="en-US" sz="1400" dirty="0" smtClean="0">
              <a:latin typeface="Verdana" pitchFamily="34" charset="0"/>
            </a:endParaRPr>
          </a:p>
          <a:p>
            <a:pPr algn="ctr">
              <a:buNone/>
            </a:pPr>
            <a:endParaRPr lang="en-US" sz="1400" dirty="0" smtClean="0">
              <a:latin typeface="Verdana" pitchFamily="34" charset="0"/>
            </a:endParaRPr>
          </a:p>
          <a:p>
            <a:pPr algn="ctr">
              <a:buNone/>
            </a:pPr>
            <a:r>
              <a:rPr lang="en-US" sz="1400" dirty="0" smtClean="0">
                <a:latin typeface="Verdana" pitchFamily="34" charset="0"/>
                <a:hlinkClick r:id="rId3"/>
              </a:rPr>
              <a:t>https://blog.kissmetrics.com/how-to-calculate-lifetime-value/?wide=1</a:t>
            </a:r>
            <a:endParaRPr lang="en-US" sz="1400" dirty="0" smtClean="0">
              <a:latin typeface="Verdana" pitchFamily="34" charset="0"/>
            </a:endParaRPr>
          </a:p>
          <a:p>
            <a:pPr algn="ctr">
              <a:buNone/>
            </a:pPr>
            <a:endParaRPr lang="en-US" sz="1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9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495425" y="1720850"/>
          <a:ext cx="6124575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hart" r:id="rId3" imgW="6972367" imgH="4686321" progId="MSGraph.Chart.8">
                  <p:embed followColorScheme="full"/>
                </p:oleObj>
              </mc:Choice>
              <mc:Fallback>
                <p:oleObj name="Chart" r:id="rId3" imgW="6972367" imgH="468632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720850"/>
                        <a:ext cx="6124575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gray">
          <a:xfrm>
            <a:off x="5562600" y="4916488"/>
            <a:ext cx="296227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97" tIns="43547" rIns="90097" bIns="43547" anchor="ctr">
            <a:spAutoFit/>
          </a:bodyPr>
          <a:lstStyle>
            <a:lvl1pPr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2763" indent="-185738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3113" indent="-150813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052513" indent="-171450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292225" indent="-131763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749425" indent="-131763" defTabSz="925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206625" indent="-131763" defTabSz="925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663825" indent="-131763" defTabSz="925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121025" indent="-131763" defTabSz="925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100">
                <a:latin typeface="Arial" pitchFamily="34" charset="0"/>
              </a:rPr>
              <a:t>Source: © Insight Technology Group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gray">
          <a:xfrm>
            <a:off x="2133600" y="1304925"/>
            <a:ext cx="6019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PERCEIVED</a:t>
            </a:r>
            <a:r>
              <a:rPr lang="en-US" sz="1800" b="1">
                <a:latin typeface="Arial" pitchFamily="34" charset="0"/>
              </a:rPr>
              <a:t> BENEFITS OF SPA FIELD TECHNOLOGY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gray">
          <a:xfrm>
            <a:off x="5562600" y="4637088"/>
            <a:ext cx="27559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97" tIns="43547" rIns="90097" bIns="43547" anchor="ctr">
            <a:spAutoFit/>
          </a:bodyPr>
          <a:lstStyle>
            <a:lvl1pPr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2763" indent="-185738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73113" indent="-150813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052513" indent="-171450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292225" indent="-131763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749425" indent="-131763" defTabSz="925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206625" indent="-131763" defTabSz="925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663825" indent="-131763" defTabSz="925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121025" indent="-131763" defTabSz="925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100">
                <a:latin typeface="Arial" pitchFamily="34" charset="0"/>
              </a:rPr>
              <a:t>% of Survey Responses (N=295)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Process Automation - Benefits</a:t>
            </a:r>
            <a:endParaRPr lang="en-US" sz="1600" b="0" i="0" dirty="0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87363" y="5811838"/>
            <a:ext cx="8186737" cy="517525"/>
          </a:xfrm>
          <a:prstGeom prst="rect">
            <a:avLst/>
          </a:prstGeom>
          <a:solidFill>
            <a:srgbClr val="FCFEB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400" b="1" i="1">
                <a:latin typeface="Arial" pitchFamily="34" charset="0"/>
              </a:rPr>
              <a:t>Improving sales force productivity and effectiveness by implementing field technology is a key goal for many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5174133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30213" y="1590675"/>
            <a:ext cx="882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00">
                        <a:gamma/>
                        <a:shade val="46275"/>
                        <a:invGamma/>
                      </a:srgbClr>
                    </a:gs>
                    <a:gs pos="100000">
                      <a:srgbClr val="99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u="sng">
                <a:latin typeface="Arial" pitchFamily="34" charset="0"/>
              </a:rPr>
              <a:t>Vendor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601913" y="1590675"/>
            <a:ext cx="2217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00">
                        <a:gamma/>
                        <a:shade val="46275"/>
                        <a:invGamma/>
                      </a:srgbClr>
                    </a:gs>
                    <a:gs pos="100000">
                      <a:srgbClr val="99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u="sng">
                <a:latin typeface="Arial" pitchFamily="34" charset="0"/>
              </a:rPr>
              <a:t>CRM Market Position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360613" y="1976438"/>
            <a:ext cx="2514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00">
                        <a:gamma/>
                        <a:shade val="46275"/>
                        <a:invGamma/>
                      </a:srgbClr>
                    </a:gs>
                    <a:gs pos="100000">
                      <a:srgbClr val="99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Acknowledge leader</a:t>
            </a:r>
          </a:p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Very integrator focused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373313" y="2840038"/>
            <a:ext cx="241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00">
                        <a:gamma/>
                        <a:shade val="46275"/>
                        <a:invGamma/>
                      </a:srgbClr>
                    </a:gs>
                    <a:gs pos="100000">
                      <a:srgbClr val="99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Leader in their niches</a:t>
            </a:r>
          </a:p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Not integrator focused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360613" y="3754438"/>
            <a:ext cx="2638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00">
                        <a:gamma/>
                        <a:shade val="46275"/>
                        <a:invGamma/>
                      </a:srgbClr>
                    </a:gs>
                    <a:gs pos="100000">
                      <a:srgbClr val="99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Excellent product</a:t>
            </a:r>
          </a:p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Number 2, but struggling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373313" y="4618038"/>
            <a:ext cx="3165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00">
                        <a:gamma/>
                        <a:shade val="46275"/>
                        <a:invGamma/>
                      </a:srgbClr>
                    </a:gs>
                    <a:gs pos="100000">
                      <a:srgbClr val="99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Product continually delayed</a:t>
            </a:r>
          </a:p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Intimidation capacity lessening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373313" y="5557838"/>
            <a:ext cx="28622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00">
                        <a:gamma/>
                        <a:shade val="46275"/>
                        <a:invGamma/>
                      </a:srgbClr>
                    </a:gs>
                    <a:gs pos="100000">
                      <a:srgbClr val="99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Bold announcements</a:t>
            </a:r>
          </a:p>
          <a:p>
            <a:pPr eaLnBrk="0" hangingPunct="0">
              <a:buFontTx/>
              <a:buChar char="•"/>
            </a:pPr>
            <a:r>
              <a:rPr lang="en-US" sz="1600">
                <a:latin typeface="Arial" pitchFamily="34" charset="0"/>
              </a:rPr>
              <a:t>Claim high strategic priority</a:t>
            </a: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444500" y="2552700"/>
            <a:ext cx="821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444500" y="3543300"/>
            <a:ext cx="821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44500" y="4533900"/>
            <a:ext cx="821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444500" y="5486400"/>
            <a:ext cx="821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8077" name="Group 13"/>
          <p:cNvGrpSpPr>
            <a:grpSpLocks/>
          </p:cNvGrpSpPr>
          <p:nvPr/>
        </p:nvGrpSpPr>
        <p:grpSpPr bwMode="auto">
          <a:xfrm>
            <a:off x="495300" y="4618038"/>
            <a:ext cx="1295400" cy="612775"/>
            <a:chOff x="3434" y="2557"/>
            <a:chExt cx="1795" cy="770"/>
          </a:xfrm>
        </p:grpSpPr>
        <p:sp>
          <p:nvSpPr>
            <p:cNvPr id="88078" name="Rectangle 14"/>
            <p:cNvSpPr>
              <a:spLocks noChangeAspect="1" noChangeArrowheads="1"/>
            </p:cNvSpPr>
            <p:nvPr/>
          </p:nvSpPr>
          <p:spPr bwMode="auto">
            <a:xfrm>
              <a:off x="4023" y="2592"/>
              <a:ext cx="466" cy="73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9" name="Freeform 15"/>
            <p:cNvSpPr>
              <a:spLocks noChangeAspect="1"/>
            </p:cNvSpPr>
            <p:nvPr/>
          </p:nvSpPr>
          <p:spPr bwMode="auto">
            <a:xfrm>
              <a:off x="4241" y="2585"/>
              <a:ext cx="743" cy="742"/>
            </a:xfrm>
            <a:custGeom>
              <a:avLst/>
              <a:gdLst>
                <a:gd name="T0" fmla="*/ 0 w 364"/>
                <a:gd name="T1" fmla="*/ 361 h 362"/>
                <a:gd name="T2" fmla="*/ 363 w 364"/>
                <a:gd name="T3" fmla="*/ 361 h 362"/>
                <a:gd name="T4" fmla="*/ 363 w 364"/>
                <a:gd name="T5" fmla="*/ 0 h 362"/>
                <a:gd name="T6" fmla="*/ 0 w 364"/>
                <a:gd name="T7" fmla="*/ 0 h 362"/>
                <a:gd name="T8" fmla="*/ 0 w 364"/>
                <a:gd name="T9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62">
                  <a:moveTo>
                    <a:pt x="0" y="361"/>
                  </a:moveTo>
                  <a:lnTo>
                    <a:pt x="363" y="361"/>
                  </a:lnTo>
                  <a:lnTo>
                    <a:pt x="363" y="0"/>
                  </a:lnTo>
                  <a:lnTo>
                    <a:pt x="0" y="0"/>
                  </a:lnTo>
                  <a:lnTo>
                    <a:pt x="0" y="36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Freeform 16"/>
            <p:cNvSpPr>
              <a:spLocks noChangeAspect="1"/>
            </p:cNvSpPr>
            <p:nvPr/>
          </p:nvSpPr>
          <p:spPr bwMode="auto">
            <a:xfrm>
              <a:off x="3448" y="2557"/>
              <a:ext cx="1562" cy="14"/>
            </a:xfrm>
            <a:custGeom>
              <a:avLst/>
              <a:gdLst>
                <a:gd name="T0" fmla="*/ 764 w 765"/>
                <a:gd name="T1" fmla="*/ 3 h 7"/>
                <a:gd name="T2" fmla="*/ 758 w 765"/>
                <a:gd name="T3" fmla="*/ 0 h 7"/>
                <a:gd name="T4" fmla="*/ 0 w 765"/>
                <a:gd name="T5" fmla="*/ 0 h 7"/>
                <a:gd name="T6" fmla="*/ 0 w 765"/>
                <a:gd name="T7" fmla="*/ 6 h 7"/>
                <a:gd name="T8" fmla="*/ 758 w 765"/>
                <a:gd name="T9" fmla="*/ 6 h 7"/>
                <a:gd name="T10" fmla="*/ 752 w 765"/>
                <a:gd name="T11" fmla="*/ 3 h 7"/>
                <a:gd name="T12" fmla="*/ 764 w 765"/>
                <a:gd name="T13" fmla="*/ 3 h 7"/>
                <a:gd name="T14" fmla="*/ 764 w 765"/>
                <a:gd name="T15" fmla="*/ 0 h 7"/>
                <a:gd name="T16" fmla="*/ 758 w 765"/>
                <a:gd name="T17" fmla="*/ 0 h 7"/>
                <a:gd name="T18" fmla="*/ 764 w 765"/>
                <a:gd name="T1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5" h="7">
                  <a:moveTo>
                    <a:pt x="764" y="3"/>
                  </a:moveTo>
                  <a:lnTo>
                    <a:pt x="758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58" y="6"/>
                  </a:lnTo>
                  <a:lnTo>
                    <a:pt x="752" y="3"/>
                  </a:lnTo>
                  <a:lnTo>
                    <a:pt x="764" y="3"/>
                  </a:lnTo>
                  <a:lnTo>
                    <a:pt x="764" y="0"/>
                  </a:lnTo>
                  <a:lnTo>
                    <a:pt x="758" y="0"/>
                  </a:lnTo>
                  <a:lnTo>
                    <a:pt x="764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81" name="Group 17"/>
            <p:cNvGrpSpPr>
              <a:grpSpLocks noChangeAspect="1"/>
            </p:cNvGrpSpPr>
            <p:nvPr/>
          </p:nvGrpSpPr>
          <p:grpSpPr bwMode="auto">
            <a:xfrm>
              <a:off x="3434" y="2569"/>
              <a:ext cx="1542" cy="744"/>
              <a:chOff x="2414" y="2022"/>
              <a:chExt cx="755" cy="363"/>
            </a:xfrm>
          </p:grpSpPr>
          <p:sp>
            <p:nvSpPr>
              <p:cNvPr id="88082" name="Freeform 18"/>
              <p:cNvSpPr>
                <a:spLocks noChangeAspect="1"/>
              </p:cNvSpPr>
              <p:nvPr/>
            </p:nvSpPr>
            <p:spPr bwMode="auto">
              <a:xfrm>
                <a:off x="2414" y="2022"/>
                <a:ext cx="364" cy="363"/>
              </a:xfrm>
              <a:custGeom>
                <a:avLst/>
                <a:gdLst>
                  <a:gd name="T0" fmla="*/ 0 w 364"/>
                  <a:gd name="T1" fmla="*/ 362 h 363"/>
                  <a:gd name="T2" fmla="*/ 363 w 364"/>
                  <a:gd name="T3" fmla="*/ 362 h 363"/>
                  <a:gd name="T4" fmla="*/ 363 w 364"/>
                  <a:gd name="T5" fmla="*/ 0 h 363"/>
                  <a:gd name="T6" fmla="*/ 0 w 364"/>
                  <a:gd name="T7" fmla="*/ 0 h 363"/>
                  <a:gd name="T8" fmla="*/ 0 w 364"/>
                  <a:gd name="T9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363">
                    <a:moveTo>
                      <a:pt x="0" y="362"/>
                    </a:moveTo>
                    <a:lnTo>
                      <a:pt x="363" y="362"/>
                    </a:lnTo>
                    <a:lnTo>
                      <a:pt x="363" y="0"/>
                    </a:lnTo>
                    <a:lnTo>
                      <a:pt x="0" y="0"/>
                    </a:lnTo>
                    <a:lnTo>
                      <a:pt x="0" y="36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83" name="Freeform 19"/>
              <p:cNvSpPr>
                <a:spLocks noChangeAspect="1"/>
              </p:cNvSpPr>
              <p:nvPr/>
            </p:nvSpPr>
            <p:spPr bwMode="auto">
              <a:xfrm>
                <a:off x="2807" y="2022"/>
                <a:ext cx="362" cy="363"/>
              </a:xfrm>
              <a:custGeom>
                <a:avLst/>
                <a:gdLst>
                  <a:gd name="T0" fmla="*/ 0 w 362"/>
                  <a:gd name="T1" fmla="*/ 362 h 363"/>
                  <a:gd name="T2" fmla="*/ 0 w 362"/>
                  <a:gd name="T3" fmla="*/ 0 h 363"/>
                  <a:gd name="T4" fmla="*/ 361 w 362"/>
                  <a:gd name="T5" fmla="*/ 0 h 363"/>
                  <a:gd name="T6" fmla="*/ 0 w 362"/>
                  <a:gd name="T7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" h="363">
                    <a:moveTo>
                      <a:pt x="0" y="362"/>
                    </a:moveTo>
                    <a:lnTo>
                      <a:pt x="0" y="0"/>
                    </a:lnTo>
                    <a:lnTo>
                      <a:pt x="361" y="0"/>
                    </a:lnTo>
                    <a:lnTo>
                      <a:pt x="0" y="36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084" name="Freeform 20"/>
            <p:cNvSpPr>
              <a:spLocks noChangeAspect="1"/>
            </p:cNvSpPr>
            <p:nvPr/>
          </p:nvSpPr>
          <p:spPr bwMode="auto">
            <a:xfrm>
              <a:off x="3444" y="2585"/>
              <a:ext cx="744" cy="742"/>
            </a:xfrm>
            <a:custGeom>
              <a:avLst/>
              <a:gdLst>
                <a:gd name="T0" fmla="*/ 0 w 364"/>
                <a:gd name="T1" fmla="*/ 361 h 362"/>
                <a:gd name="T2" fmla="*/ 363 w 364"/>
                <a:gd name="T3" fmla="*/ 361 h 362"/>
                <a:gd name="T4" fmla="*/ 363 w 364"/>
                <a:gd name="T5" fmla="*/ 0 h 362"/>
                <a:gd name="T6" fmla="*/ 0 w 364"/>
                <a:gd name="T7" fmla="*/ 0 h 362"/>
                <a:gd name="T8" fmla="*/ 0 w 364"/>
                <a:gd name="T9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62">
                  <a:moveTo>
                    <a:pt x="0" y="361"/>
                  </a:moveTo>
                  <a:lnTo>
                    <a:pt x="363" y="361"/>
                  </a:lnTo>
                  <a:lnTo>
                    <a:pt x="363" y="0"/>
                  </a:lnTo>
                  <a:lnTo>
                    <a:pt x="0" y="0"/>
                  </a:lnTo>
                  <a:lnTo>
                    <a:pt x="0" y="361"/>
                  </a:lnTo>
                </a:path>
              </a:pathLst>
            </a:custGeom>
            <a:solidFill>
              <a:srgbClr val="006DCE"/>
            </a:solidFill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85" name="Group 21"/>
            <p:cNvGrpSpPr>
              <a:grpSpLocks noChangeAspect="1"/>
            </p:cNvGrpSpPr>
            <p:nvPr/>
          </p:nvGrpSpPr>
          <p:grpSpPr bwMode="auto">
            <a:xfrm>
              <a:off x="3456" y="3049"/>
              <a:ext cx="730" cy="264"/>
              <a:chOff x="2425" y="2256"/>
              <a:chExt cx="357" cy="129"/>
            </a:xfrm>
          </p:grpSpPr>
          <p:sp>
            <p:nvSpPr>
              <p:cNvPr id="88086" name="Freeform 22"/>
              <p:cNvSpPr>
                <a:spLocks noChangeAspect="1"/>
              </p:cNvSpPr>
              <p:nvPr/>
            </p:nvSpPr>
            <p:spPr bwMode="auto">
              <a:xfrm>
                <a:off x="2667" y="2261"/>
                <a:ext cx="115" cy="122"/>
              </a:xfrm>
              <a:custGeom>
                <a:avLst/>
                <a:gdLst>
                  <a:gd name="T0" fmla="*/ 0 w 115"/>
                  <a:gd name="T1" fmla="*/ 0 h 122"/>
                  <a:gd name="T2" fmla="*/ 63 w 115"/>
                  <a:gd name="T3" fmla="*/ 0 h 122"/>
                  <a:gd name="T4" fmla="*/ 75 w 115"/>
                  <a:gd name="T5" fmla="*/ 1 h 122"/>
                  <a:gd name="T6" fmla="*/ 85 w 115"/>
                  <a:gd name="T7" fmla="*/ 4 h 122"/>
                  <a:gd name="T8" fmla="*/ 94 w 115"/>
                  <a:gd name="T9" fmla="*/ 8 h 122"/>
                  <a:gd name="T10" fmla="*/ 101 w 115"/>
                  <a:gd name="T11" fmla="*/ 13 h 122"/>
                  <a:gd name="T12" fmla="*/ 107 w 115"/>
                  <a:gd name="T13" fmla="*/ 20 h 122"/>
                  <a:gd name="T14" fmla="*/ 111 w 115"/>
                  <a:gd name="T15" fmla="*/ 27 h 122"/>
                  <a:gd name="T16" fmla="*/ 113 w 115"/>
                  <a:gd name="T17" fmla="*/ 34 h 122"/>
                  <a:gd name="T18" fmla="*/ 114 w 115"/>
                  <a:gd name="T19" fmla="*/ 42 h 122"/>
                  <a:gd name="T20" fmla="*/ 113 w 115"/>
                  <a:gd name="T21" fmla="*/ 50 h 122"/>
                  <a:gd name="T22" fmla="*/ 111 w 115"/>
                  <a:gd name="T23" fmla="*/ 58 h 122"/>
                  <a:gd name="T24" fmla="*/ 107 w 115"/>
                  <a:gd name="T25" fmla="*/ 65 h 122"/>
                  <a:gd name="T26" fmla="*/ 102 w 115"/>
                  <a:gd name="T27" fmla="*/ 71 h 122"/>
                  <a:gd name="T28" fmla="*/ 95 w 115"/>
                  <a:gd name="T29" fmla="*/ 77 h 122"/>
                  <a:gd name="T30" fmla="*/ 86 w 115"/>
                  <a:gd name="T31" fmla="*/ 80 h 122"/>
                  <a:gd name="T32" fmla="*/ 76 w 115"/>
                  <a:gd name="T33" fmla="*/ 83 h 122"/>
                  <a:gd name="T34" fmla="*/ 64 w 115"/>
                  <a:gd name="T35" fmla="*/ 84 h 122"/>
                  <a:gd name="T36" fmla="*/ 42 w 115"/>
                  <a:gd name="T37" fmla="*/ 84 h 122"/>
                  <a:gd name="T38" fmla="*/ 42 w 115"/>
                  <a:gd name="T39" fmla="*/ 121 h 122"/>
                  <a:gd name="T40" fmla="*/ 0 w 115"/>
                  <a:gd name="T41" fmla="*/ 121 h 122"/>
                  <a:gd name="T42" fmla="*/ 0 w 115"/>
                  <a:gd name="T4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22">
                    <a:moveTo>
                      <a:pt x="0" y="0"/>
                    </a:moveTo>
                    <a:lnTo>
                      <a:pt x="63" y="0"/>
                    </a:lnTo>
                    <a:lnTo>
                      <a:pt x="75" y="1"/>
                    </a:lnTo>
                    <a:lnTo>
                      <a:pt x="85" y="4"/>
                    </a:lnTo>
                    <a:lnTo>
                      <a:pt x="94" y="8"/>
                    </a:lnTo>
                    <a:lnTo>
                      <a:pt x="101" y="13"/>
                    </a:lnTo>
                    <a:lnTo>
                      <a:pt x="107" y="20"/>
                    </a:lnTo>
                    <a:lnTo>
                      <a:pt x="111" y="27"/>
                    </a:lnTo>
                    <a:lnTo>
                      <a:pt x="113" y="34"/>
                    </a:lnTo>
                    <a:lnTo>
                      <a:pt x="114" y="42"/>
                    </a:lnTo>
                    <a:lnTo>
                      <a:pt x="113" y="50"/>
                    </a:lnTo>
                    <a:lnTo>
                      <a:pt x="111" y="58"/>
                    </a:lnTo>
                    <a:lnTo>
                      <a:pt x="107" y="65"/>
                    </a:lnTo>
                    <a:lnTo>
                      <a:pt x="102" y="71"/>
                    </a:lnTo>
                    <a:lnTo>
                      <a:pt x="95" y="77"/>
                    </a:lnTo>
                    <a:lnTo>
                      <a:pt x="86" y="80"/>
                    </a:lnTo>
                    <a:lnTo>
                      <a:pt x="76" y="83"/>
                    </a:lnTo>
                    <a:lnTo>
                      <a:pt x="64" y="84"/>
                    </a:lnTo>
                    <a:lnTo>
                      <a:pt x="42" y="84"/>
                    </a:lnTo>
                    <a:lnTo>
                      <a:pt x="42" y="121"/>
                    </a:lnTo>
                    <a:lnTo>
                      <a:pt x="0" y="1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87" name="Freeform 23"/>
              <p:cNvSpPr>
                <a:spLocks noChangeAspect="1"/>
              </p:cNvSpPr>
              <p:nvPr/>
            </p:nvSpPr>
            <p:spPr bwMode="auto">
              <a:xfrm>
                <a:off x="2530" y="2263"/>
                <a:ext cx="133" cy="122"/>
              </a:xfrm>
              <a:custGeom>
                <a:avLst/>
                <a:gdLst>
                  <a:gd name="T0" fmla="*/ 45 w 133"/>
                  <a:gd name="T1" fmla="*/ 0 h 122"/>
                  <a:gd name="T2" fmla="*/ 87 w 133"/>
                  <a:gd name="T3" fmla="*/ 0 h 122"/>
                  <a:gd name="T4" fmla="*/ 132 w 133"/>
                  <a:gd name="T5" fmla="*/ 121 h 122"/>
                  <a:gd name="T6" fmla="*/ 90 w 133"/>
                  <a:gd name="T7" fmla="*/ 121 h 122"/>
                  <a:gd name="T8" fmla="*/ 86 w 133"/>
                  <a:gd name="T9" fmla="*/ 105 h 122"/>
                  <a:gd name="T10" fmla="*/ 45 w 133"/>
                  <a:gd name="T11" fmla="*/ 105 h 122"/>
                  <a:gd name="T12" fmla="*/ 41 w 133"/>
                  <a:gd name="T13" fmla="*/ 121 h 122"/>
                  <a:gd name="T14" fmla="*/ 0 w 133"/>
                  <a:gd name="T15" fmla="*/ 121 h 122"/>
                  <a:gd name="T16" fmla="*/ 45 w 133"/>
                  <a:gd name="T1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122">
                    <a:moveTo>
                      <a:pt x="45" y="0"/>
                    </a:moveTo>
                    <a:lnTo>
                      <a:pt x="87" y="0"/>
                    </a:lnTo>
                    <a:lnTo>
                      <a:pt x="132" y="121"/>
                    </a:lnTo>
                    <a:lnTo>
                      <a:pt x="90" y="121"/>
                    </a:lnTo>
                    <a:lnTo>
                      <a:pt x="86" y="105"/>
                    </a:lnTo>
                    <a:lnTo>
                      <a:pt x="45" y="105"/>
                    </a:lnTo>
                    <a:lnTo>
                      <a:pt x="41" y="121"/>
                    </a:lnTo>
                    <a:lnTo>
                      <a:pt x="0" y="121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88" name="Freeform 24"/>
              <p:cNvSpPr>
                <a:spLocks noChangeAspect="1"/>
              </p:cNvSpPr>
              <p:nvPr/>
            </p:nvSpPr>
            <p:spPr bwMode="auto">
              <a:xfrm>
                <a:off x="2425" y="2256"/>
                <a:ext cx="113" cy="129"/>
              </a:xfrm>
              <a:custGeom>
                <a:avLst/>
                <a:gdLst>
                  <a:gd name="T0" fmla="*/ 67 w 113"/>
                  <a:gd name="T1" fmla="*/ 35 h 129"/>
                  <a:gd name="T2" fmla="*/ 61 w 113"/>
                  <a:gd name="T3" fmla="*/ 30 h 129"/>
                  <a:gd name="T4" fmla="*/ 51 w 113"/>
                  <a:gd name="T5" fmla="*/ 29 h 129"/>
                  <a:gd name="T6" fmla="*/ 44 w 113"/>
                  <a:gd name="T7" fmla="*/ 31 h 129"/>
                  <a:gd name="T8" fmla="*/ 41 w 113"/>
                  <a:gd name="T9" fmla="*/ 36 h 129"/>
                  <a:gd name="T10" fmla="*/ 45 w 113"/>
                  <a:gd name="T11" fmla="*/ 40 h 129"/>
                  <a:gd name="T12" fmla="*/ 51 w 113"/>
                  <a:gd name="T13" fmla="*/ 44 h 129"/>
                  <a:gd name="T14" fmla="*/ 61 w 113"/>
                  <a:gd name="T15" fmla="*/ 46 h 129"/>
                  <a:gd name="T16" fmla="*/ 76 w 113"/>
                  <a:gd name="T17" fmla="*/ 50 h 129"/>
                  <a:gd name="T18" fmla="*/ 92 w 113"/>
                  <a:gd name="T19" fmla="*/ 56 h 129"/>
                  <a:gd name="T20" fmla="*/ 104 w 113"/>
                  <a:gd name="T21" fmla="*/ 65 h 129"/>
                  <a:gd name="T22" fmla="*/ 111 w 113"/>
                  <a:gd name="T23" fmla="*/ 77 h 129"/>
                  <a:gd name="T24" fmla="*/ 111 w 113"/>
                  <a:gd name="T25" fmla="*/ 95 h 129"/>
                  <a:gd name="T26" fmla="*/ 103 w 113"/>
                  <a:gd name="T27" fmla="*/ 111 h 129"/>
                  <a:gd name="T28" fmla="*/ 87 w 113"/>
                  <a:gd name="T29" fmla="*/ 121 h 129"/>
                  <a:gd name="T30" fmla="*/ 67 w 113"/>
                  <a:gd name="T31" fmla="*/ 127 h 129"/>
                  <a:gd name="T32" fmla="*/ 47 w 113"/>
                  <a:gd name="T33" fmla="*/ 127 h 129"/>
                  <a:gd name="T34" fmla="*/ 26 w 113"/>
                  <a:gd name="T35" fmla="*/ 123 h 129"/>
                  <a:gd name="T36" fmla="*/ 10 w 113"/>
                  <a:gd name="T37" fmla="*/ 113 h 129"/>
                  <a:gd name="T38" fmla="*/ 1 w 113"/>
                  <a:gd name="T39" fmla="*/ 97 h 129"/>
                  <a:gd name="T40" fmla="*/ 39 w 113"/>
                  <a:gd name="T41" fmla="*/ 86 h 129"/>
                  <a:gd name="T42" fmla="*/ 42 w 113"/>
                  <a:gd name="T43" fmla="*/ 93 h 129"/>
                  <a:gd name="T44" fmla="*/ 47 w 113"/>
                  <a:gd name="T45" fmla="*/ 97 h 129"/>
                  <a:gd name="T46" fmla="*/ 53 w 113"/>
                  <a:gd name="T47" fmla="*/ 99 h 129"/>
                  <a:gd name="T48" fmla="*/ 59 w 113"/>
                  <a:gd name="T49" fmla="*/ 99 h 129"/>
                  <a:gd name="T50" fmla="*/ 67 w 113"/>
                  <a:gd name="T51" fmla="*/ 97 h 129"/>
                  <a:gd name="T52" fmla="*/ 72 w 113"/>
                  <a:gd name="T53" fmla="*/ 93 h 129"/>
                  <a:gd name="T54" fmla="*/ 71 w 113"/>
                  <a:gd name="T55" fmla="*/ 87 h 129"/>
                  <a:gd name="T56" fmla="*/ 64 w 113"/>
                  <a:gd name="T57" fmla="*/ 82 h 129"/>
                  <a:gd name="T58" fmla="*/ 52 w 113"/>
                  <a:gd name="T59" fmla="*/ 80 h 129"/>
                  <a:gd name="T60" fmla="*/ 41 w 113"/>
                  <a:gd name="T61" fmla="*/ 76 h 129"/>
                  <a:gd name="T62" fmla="*/ 30 w 113"/>
                  <a:gd name="T63" fmla="*/ 73 h 129"/>
                  <a:gd name="T64" fmla="*/ 20 w 113"/>
                  <a:gd name="T65" fmla="*/ 68 h 129"/>
                  <a:gd name="T66" fmla="*/ 11 w 113"/>
                  <a:gd name="T67" fmla="*/ 62 h 129"/>
                  <a:gd name="T68" fmla="*/ 6 w 113"/>
                  <a:gd name="T69" fmla="*/ 55 h 129"/>
                  <a:gd name="T70" fmla="*/ 3 w 113"/>
                  <a:gd name="T71" fmla="*/ 45 h 129"/>
                  <a:gd name="T72" fmla="*/ 3 w 113"/>
                  <a:gd name="T73" fmla="*/ 32 h 129"/>
                  <a:gd name="T74" fmla="*/ 7 w 113"/>
                  <a:gd name="T75" fmla="*/ 19 h 129"/>
                  <a:gd name="T76" fmla="*/ 18 w 113"/>
                  <a:gd name="T77" fmla="*/ 9 h 129"/>
                  <a:gd name="T78" fmla="*/ 33 w 113"/>
                  <a:gd name="T79" fmla="*/ 2 h 129"/>
                  <a:gd name="T80" fmla="*/ 55 w 113"/>
                  <a:gd name="T81" fmla="*/ 0 h 129"/>
                  <a:gd name="T82" fmla="*/ 73 w 113"/>
                  <a:gd name="T83" fmla="*/ 2 h 129"/>
                  <a:gd name="T84" fmla="*/ 89 w 113"/>
                  <a:gd name="T85" fmla="*/ 9 h 129"/>
                  <a:gd name="T86" fmla="*/ 102 w 113"/>
                  <a:gd name="T87" fmla="*/ 20 h 129"/>
                  <a:gd name="T88" fmla="*/ 108 w 113"/>
                  <a:gd name="T89" fmla="*/ 4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3" h="129">
                    <a:moveTo>
                      <a:pt x="69" y="40"/>
                    </a:moveTo>
                    <a:lnTo>
                      <a:pt x="67" y="35"/>
                    </a:lnTo>
                    <a:lnTo>
                      <a:pt x="65" y="32"/>
                    </a:lnTo>
                    <a:lnTo>
                      <a:pt x="61" y="30"/>
                    </a:lnTo>
                    <a:lnTo>
                      <a:pt x="56" y="29"/>
                    </a:lnTo>
                    <a:lnTo>
                      <a:pt x="51" y="29"/>
                    </a:lnTo>
                    <a:lnTo>
                      <a:pt x="47" y="29"/>
                    </a:lnTo>
                    <a:lnTo>
                      <a:pt x="44" y="31"/>
                    </a:lnTo>
                    <a:lnTo>
                      <a:pt x="42" y="32"/>
                    </a:lnTo>
                    <a:lnTo>
                      <a:pt x="41" y="36"/>
                    </a:lnTo>
                    <a:lnTo>
                      <a:pt x="43" y="38"/>
                    </a:lnTo>
                    <a:lnTo>
                      <a:pt x="45" y="40"/>
                    </a:lnTo>
                    <a:lnTo>
                      <a:pt x="47" y="42"/>
                    </a:lnTo>
                    <a:lnTo>
                      <a:pt x="51" y="44"/>
                    </a:lnTo>
                    <a:lnTo>
                      <a:pt x="56" y="45"/>
                    </a:lnTo>
                    <a:lnTo>
                      <a:pt x="61" y="46"/>
                    </a:lnTo>
                    <a:lnTo>
                      <a:pt x="65" y="48"/>
                    </a:lnTo>
                    <a:lnTo>
                      <a:pt x="76" y="50"/>
                    </a:lnTo>
                    <a:lnTo>
                      <a:pt x="84" y="53"/>
                    </a:lnTo>
                    <a:lnTo>
                      <a:pt x="92" y="56"/>
                    </a:lnTo>
                    <a:lnTo>
                      <a:pt x="99" y="60"/>
                    </a:lnTo>
                    <a:lnTo>
                      <a:pt x="104" y="65"/>
                    </a:lnTo>
                    <a:lnTo>
                      <a:pt x="108" y="71"/>
                    </a:lnTo>
                    <a:lnTo>
                      <a:pt x="111" y="77"/>
                    </a:lnTo>
                    <a:lnTo>
                      <a:pt x="112" y="85"/>
                    </a:lnTo>
                    <a:lnTo>
                      <a:pt x="111" y="95"/>
                    </a:lnTo>
                    <a:lnTo>
                      <a:pt x="108" y="103"/>
                    </a:lnTo>
                    <a:lnTo>
                      <a:pt x="103" y="111"/>
                    </a:lnTo>
                    <a:lnTo>
                      <a:pt x="96" y="117"/>
                    </a:lnTo>
                    <a:lnTo>
                      <a:pt x="87" y="121"/>
                    </a:lnTo>
                    <a:lnTo>
                      <a:pt x="78" y="125"/>
                    </a:lnTo>
                    <a:lnTo>
                      <a:pt x="67" y="127"/>
                    </a:lnTo>
                    <a:lnTo>
                      <a:pt x="57" y="128"/>
                    </a:lnTo>
                    <a:lnTo>
                      <a:pt x="47" y="127"/>
                    </a:lnTo>
                    <a:lnTo>
                      <a:pt x="36" y="125"/>
                    </a:lnTo>
                    <a:lnTo>
                      <a:pt x="26" y="123"/>
                    </a:lnTo>
                    <a:lnTo>
                      <a:pt x="18" y="118"/>
                    </a:lnTo>
                    <a:lnTo>
                      <a:pt x="10" y="113"/>
                    </a:lnTo>
                    <a:lnTo>
                      <a:pt x="5" y="106"/>
                    </a:lnTo>
                    <a:lnTo>
                      <a:pt x="1" y="97"/>
                    </a:lnTo>
                    <a:lnTo>
                      <a:pt x="0" y="86"/>
                    </a:lnTo>
                    <a:lnTo>
                      <a:pt x="39" y="86"/>
                    </a:lnTo>
                    <a:lnTo>
                      <a:pt x="40" y="90"/>
                    </a:lnTo>
                    <a:lnTo>
                      <a:pt x="42" y="93"/>
                    </a:lnTo>
                    <a:lnTo>
                      <a:pt x="45" y="96"/>
                    </a:lnTo>
                    <a:lnTo>
                      <a:pt x="47" y="97"/>
                    </a:lnTo>
                    <a:lnTo>
                      <a:pt x="49" y="98"/>
                    </a:lnTo>
                    <a:lnTo>
                      <a:pt x="53" y="99"/>
                    </a:lnTo>
                    <a:lnTo>
                      <a:pt x="56" y="99"/>
                    </a:lnTo>
                    <a:lnTo>
                      <a:pt x="59" y="99"/>
                    </a:lnTo>
                    <a:lnTo>
                      <a:pt x="63" y="99"/>
                    </a:lnTo>
                    <a:lnTo>
                      <a:pt x="67" y="97"/>
                    </a:lnTo>
                    <a:lnTo>
                      <a:pt x="70" y="96"/>
                    </a:lnTo>
                    <a:lnTo>
                      <a:pt x="72" y="93"/>
                    </a:lnTo>
                    <a:lnTo>
                      <a:pt x="72" y="90"/>
                    </a:lnTo>
                    <a:lnTo>
                      <a:pt x="71" y="87"/>
                    </a:lnTo>
                    <a:lnTo>
                      <a:pt x="68" y="84"/>
                    </a:lnTo>
                    <a:lnTo>
                      <a:pt x="64" y="82"/>
                    </a:lnTo>
                    <a:lnTo>
                      <a:pt x="58" y="81"/>
                    </a:lnTo>
                    <a:lnTo>
                      <a:pt x="52" y="80"/>
                    </a:lnTo>
                    <a:lnTo>
                      <a:pt x="47" y="78"/>
                    </a:lnTo>
                    <a:lnTo>
                      <a:pt x="41" y="76"/>
                    </a:lnTo>
                    <a:lnTo>
                      <a:pt x="35" y="74"/>
                    </a:lnTo>
                    <a:lnTo>
                      <a:pt x="30" y="73"/>
                    </a:lnTo>
                    <a:lnTo>
                      <a:pt x="25" y="71"/>
                    </a:lnTo>
                    <a:lnTo>
                      <a:pt x="20" y="68"/>
                    </a:lnTo>
                    <a:lnTo>
                      <a:pt x="16" y="66"/>
                    </a:lnTo>
                    <a:lnTo>
                      <a:pt x="11" y="62"/>
                    </a:lnTo>
                    <a:lnTo>
                      <a:pt x="9" y="59"/>
                    </a:lnTo>
                    <a:lnTo>
                      <a:pt x="6" y="55"/>
                    </a:lnTo>
                    <a:lnTo>
                      <a:pt x="4" y="50"/>
                    </a:lnTo>
                    <a:lnTo>
                      <a:pt x="3" y="45"/>
                    </a:lnTo>
                    <a:lnTo>
                      <a:pt x="2" y="40"/>
                    </a:lnTo>
                    <a:lnTo>
                      <a:pt x="3" y="32"/>
                    </a:lnTo>
                    <a:lnTo>
                      <a:pt x="5" y="26"/>
                    </a:lnTo>
                    <a:lnTo>
                      <a:pt x="7" y="19"/>
                    </a:lnTo>
                    <a:lnTo>
                      <a:pt x="11" y="13"/>
                    </a:lnTo>
                    <a:lnTo>
                      <a:pt x="18" y="9"/>
                    </a:lnTo>
                    <a:lnTo>
                      <a:pt x="25" y="5"/>
                    </a:lnTo>
                    <a:lnTo>
                      <a:pt x="33" y="2"/>
                    </a:lnTo>
                    <a:lnTo>
                      <a:pt x="44" y="1"/>
                    </a:lnTo>
                    <a:lnTo>
                      <a:pt x="55" y="0"/>
                    </a:lnTo>
                    <a:lnTo>
                      <a:pt x="64" y="1"/>
                    </a:lnTo>
                    <a:lnTo>
                      <a:pt x="73" y="2"/>
                    </a:lnTo>
                    <a:lnTo>
                      <a:pt x="82" y="4"/>
                    </a:lnTo>
                    <a:lnTo>
                      <a:pt x="89" y="9"/>
                    </a:lnTo>
                    <a:lnTo>
                      <a:pt x="96" y="13"/>
                    </a:lnTo>
                    <a:lnTo>
                      <a:pt x="102" y="20"/>
                    </a:lnTo>
                    <a:lnTo>
                      <a:pt x="105" y="29"/>
                    </a:lnTo>
                    <a:lnTo>
                      <a:pt x="108" y="40"/>
                    </a:lnTo>
                    <a:lnTo>
                      <a:pt x="69" y="4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089" name="Group 25"/>
            <p:cNvGrpSpPr>
              <a:grpSpLocks noChangeAspect="1"/>
            </p:cNvGrpSpPr>
            <p:nvPr/>
          </p:nvGrpSpPr>
          <p:grpSpPr bwMode="auto">
            <a:xfrm>
              <a:off x="3789" y="3126"/>
              <a:ext cx="311" cy="92"/>
              <a:chOff x="2588" y="2294"/>
              <a:chExt cx="152" cy="45"/>
            </a:xfrm>
          </p:grpSpPr>
          <p:sp>
            <p:nvSpPr>
              <p:cNvPr id="88090" name="Freeform 26"/>
              <p:cNvSpPr>
                <a:spLocks noChangeAspect="1"/>
              </p:cNvSpPr>
              <p:nvPr/>
            </p:nvSpPr>
            <p:spPr bwMode="auto">
              <a:xfrm>
                <a:off x="2588" y="2302"/>
                <a:ext cx="20" cy="37"/>
              </a:xfrm>
              <a:custGeom>
                <a:avLst/>
                <a:gdLst>
                  <a:gd name="T0" fmla="*/ 0 w 20"/>
                  <a:gd name="T1" fmla="*/ 36 h 37"/>
                  <a:gd name="T2" fmla="*/ 19 w 20"/>
                  <a:gd name="T3" fmla="*/ 36 h 37"/>
                  <a:gd name="T4" fmla="*/ 9 w 20"/>
                  <a:gd name="T5" fmla="*/ 0 h 37"/>
                  <a:gd name="T6" fmla="*/ 0 w 20"/>
                  <a:gd name="T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7">
                    <a:moveTo>
                      <a:pt x="0" y="36"/>
                    </a:moveTo>
                    <a:lnTo>
                      <a:pt x="19" y="36"/>
                    </a:lnTo>
                    <a:lnTo>
                      <a:pt x="9" y="0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006DCE"/>
              </a:solid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1" name="Freeform 27"/>
              <p:cNvSpPr>
                <a:spLocks noChangeAspect="1"/>
              </p:cNvSpPr>
              <p:nvPr/>
            </p:nvSpPr>
            <p:spPr bwMode="auto">
              <a:xfrm>
                <a:off x="2710" y="2294"/>
                <a:ext cx="30" cy="24"/>
              </a:xfrm>
              <a:custGeom>
                <a:avLst/>
                <a:gdLst>
                  <a:gd name="T0" fmla="*/ 0 w 30"/>
                  <a:gd name="T1" fmla="*/ 0 h 24"/>
                  <a:gd name="T2" fmla="*/ 0 w 30"/>
                  <a:gd name="T3" fmla="*/ 23 h 24"/>
                  <a:gd name="T4" fmla="*/ 18 w 30"/>
                  <a:gd name="T5" fmla="*/ 23 h 24"/>
                  <a:gd name="T6" fmla="*/ 22 w 30"/>
                  <a:gd name="T7" fmla="*/ 22 h 24"/>
                  <a:gd name="T8" fmla="*/ 26 w 30"/>
                  <a:gd name="T9" fmla="*/ 19 h 24"/>
                  <a:gd name="T10" fmla="*/ 28 w 30"/>
                  <a:gd name="T11" fmla="*/ 16 h 24"/>
                  <a:gd name="T12" fmla="*/ 29 w 30"/>
                  <a:gd name="T13" fmla="*/ 12 h 24"/>
                  <a:gd name="T14" fmla="*/ 28 w 30"/>
                  <a:gd name="T15" fmla="*/ 7 h 24"/>
                  <a:gd name="T16" fmla="*/ 25 w 30"/>
                  <a:gd name="T17" fmla="*/ 4 h 24"/>
                  <a:gd name="T18" fmla="*/ 22 w 30"/>
                  <a:gd name="T19" fmla="*/ 1 h 24"/>
                  <a:gd name="T20" fmla="*/ 17 w 30"/>
                  <a:gd name="T21" fmla="*/ 0 h 24"/>
                  <a:gd name="T22" fmla="*/ 0 w 30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4">
                    <a:moveTo>
                      <a:pt x="0" y="0"/>
                    </a:moveTo>
                    <a:lnTo>
                      <a:pt x="0" y="23"/>
                    </a:lnTo>
                    <a:lnTo>
                      <a:pt x="18" y="23"/>
                    </a:lnTo>
                    <a:lnTo>
                      <a:pt x="22" y="22"/>
                    </a:lnTo>
                    <a:lnTo>
                      <a:pt x="26" y="19"/>
                    </a:lnTo>
                    <a:lnTo>
                      <a:pt x="28" y="16"/>
                    </a:lnTo>
                    <a:lnTo>
                      <a:pt x="29" y="12"/>
                    </a:lnTo>
                    <a:lnTo>
                      <a:pt x="28" y="7"/>
                    </a:lnTo>
                    <a:lnTo>
                      <a:pt x="25" y="4"/>
                    </a:lnTo>
                    <a:lnTo>
                      <a:pt x="22" y="1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6DCE"/>
              </a:solidFill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092" name="Text Box 28"/>
            <p:cNvSpPr txBox="1">
              <a:spLocks noChangeAspect="1" noChangeArrowheads="1"/>
            </p:cNvSpPr>
            <p:nvPr/>
          </p:nvSpPr>
          <p:spPr bwMode="auto">
            <a:xfrm>
              <a:off x="4791" y="2661"/>
              <a:ext cx="438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Arial" pitchFamily="34" charset="0"/>
                </a:rPr>
                <a:t>®</a:t>
              </a:r>
            </a:p>
          </p:txBody>
        </p:sp>
        <p:sp>
          <p:nvSpPr>
            <p:cNvPr id="88093" name="Freeform 29"/>
            <p:cNvSpPr>
              <a:spLocks noChangeAspect="1"/>
            </p:cNvSpPr>
            <p:nvPr/>
          </p:nvSpPr>
          <p:spPr bwMode="auto">
            <a:xfrm>
              <a:off x="4238" y="2585"/>
              <a:ext cx="741" cy="742"/>
            </a:xfrm>
            <a:custGeom>
              <a:avLst/>
              <a:gdLst>
                <a:gd name="T0" fmla="*/ 0 w 363"/>
                <a:gd name="T1" fmla="*/ 361 h 362"/>
                <a:gd name="T2" fmla="*/ 0 w 363"/>
                <a:gd name="T3" fmla="*/ 0 h 362"/>
                <a:gd name="T4" fmla="*/ 362 w 363"/>
                <a:gd name="T5" fmla="*/ 0 h 362"/>
                <a:gd name="T6" fmla="*/ 0 w 363"/>
                <a:gd name="T7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362">
                  <a:moveTo>
                    <a:pt x="0" y="361"/>
                  </a:moveTo>
                  <a:lnTo>
                    <a:pt x="0" y="0"/>
                  </a:lnTo>
                  <a:lnTo>
                    <a:pt x="362" y="0"/>
                  </a:lnTo>
                  <a:lnTo>
                    <a:pt x="0" y="361"/>
                  </a:lnTo>
                </a:path>
              </a:pathLst>
            </a:custGeom>
            <a:solidFill>
              <a:srgbClr val="006DCE"/>
            </a:solidFill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8094" name="Picture 3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5775325"/>
            <a:ext cx="14160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95" name="Picture 31" descr="K:\PPT\LOGOS\BAAN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683000"/>
            <a:ext cx="1441450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96" name="Picture 32" descr="A:\siebelogo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057400"/>
            <a:ext cx="1782762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190500" y="2806700"/>
            <a:ext cx="21336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>
              <a:lnSpc>
                <a:spcPct val="80000"/>
              </a:lnSpc>
            </a:pPr>
            <a:r>
              <a:rPr lang="en-US" altLang="en-US" sz="3200" b="1">
                <a:solidFill>
                  <a:schemeClr val="tx2"/>
                </a:solidFill>
              </a:rPr>
              <a:t>TRILOGY</a:t>
            </a:r>
            <a:endParaRPr lang="en-US" altLang="en-US" sz="3800" b="1" i="1">
              <a:solidFill>
                <a:schemeClr val="tx2"/>
              </a:solidFill>
            </a:endParaRPr>
          </a:p>
        </p:txBody>
      </p:sp>
      <p:sp>
        <p:nvSpPr>
          <p:cNvPr id="88098" name="Rectangle 34"/>
          <p:cNvSpPr>
            <a:spLocks noGrp="1" noChangeArrowheads="1"/>
          </p:cNvSpPr>
          <p:nvPr>
            <p:ph type="title"/>
          </p:nvPr>
        </p:nvSpPr>
        <p:spPr>
          <a:xfrm>
            <a:off x="226636" y="381000"/>
            <a:ext cx="8763000" cy="819150"/>
          </a:xfrm>
        </p:spPr>
        <p:txBody>
          <a:bodyPr/>
          <a:lstStyle/>
          <a:p>
            <a:r>
              <a:rPr lang="en-US" dirty="0"/>
              <a:t>CRM Vendors</a:t>
            </a:r>
          </a:p>
        </p:txBody>
      </p:sp>
    </p:spTree>
    <p:extLst>
      <p:ext uri="{BB962C8B-B14F-4D97-AF65-F5344CB8AC3E}">
        <p14:creationId xmlns:p14="http://schemas.microsoft.com/office/powerpoint/2010/main" val="40336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Customer lifetime value (LTV)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LTV is the discounted profit from a customer over the lifetime </a:t>
            </a:r>
          </a:p>
          <a:p>
            <a:pPr eaLnBrk="1" hangingPunct="1"/>
            <a:r>
              <a:rPr lang="en-US" dirty="0" smtClean="0"/>
              <a:t>Say a customer buys $1000 from a store for a period of 3 years. Assume discount rate is 10%. Assume profit percentage is 30%.</a:t>
            </a:r>
          </a:p>
          <a:p>
            <a:pPr eaLnBrk="1" hangingPunct="1"/>
            <a:r>
              <a:rPr lang="en-US" dirty="0" smtClean="0"/>
              <a:t>Profit for one year = $300</a:t>
            </a:r>
          </a:p>
          <a:p>
            <a:pPr eaLnBrk="1" hangingPunct="1"/>
            <a:r>
              <a:rPr lang="en-US" dirty="0" smtClean="0"/>
              <a:t>LTV= </a:t>
            </a:r>
            <a:r>
              <a:rPr lang="en-US" sz="2800" dirty="0" smtClean="0"/>
              <a:t>300 + [300/(1+0.10)]+ [300/(1+0.10)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]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	= $ 820.66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90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lifetime of a customer?</a:t>
            </a:r>
          </a:p>
          <a:p>
            <a:pPr lvl="1"/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Credit cards – silent attrition</a:t>
            </a:r>
          </a:p>
          <a:p>
            <a:pPr lvl="1"/>
            <a:r>
              <a:rPr lang="en-US" dirty="0" smtClean="0"/>
              <a:t>Use Hazard models</a:t>
            </a:r>
          </a:p>
          <a:p>
            <a:r>
              <a:rPr lang="en-US" dirty="0" smtClean="0"/>
              <a:t>What is the discount rate?</a:t>
            </a:r>
          </a:p>
          <a:p>
            <a:pPr lvl="1"/>
            <a:r>
              <a:rPr lang="en-US" dirty="0" smtClean="0"/>
              <a:t>Based on interest rates for borrowing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5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049713" y="5126038"/>
            <a:ext cx="692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612" tIns="36512" rIns="74612" bIns="36512">
            <a:spAutoFit/>
          </a:bodyPr>
          <a:lstStyle/>
          <a:p>
            <a:pPr defTabSz="598488" eaLnBrk="0" hangingPunct="0"/>
            <a:r>
              <a:rPr lang="en-US" sz="1400">
                <a:solidFill>
                  <a:srgbClr val="FFFFFF"/>
                </a:solidFill>
              </a:rPr>
              <a:t>Current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868613" y="4102100"/>
            <a:ext cx="692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612" tIns="36512" rIns="74612" bIns="36512">
            <a:spAutoFit/>
          </a:bodyPr>
          <a:lstStyle/>
          <a:p>
            <a:pPr defTabSz="598488" eaLnBrk="0" hangingPunct="0"/>
            <a:r>
              <a:rPr lang="en-US" sz="1400">
                <a:solidFill>
                  <a:srgbClr val="FFFFFF"/>
                </a:solidFill>
              </a:rPr>
              <a:t>Current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20000" cy="9144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dirty="0" smtClean="0"/>
              <a:t>How to increase customer value?</a:t>
            </a:r>
            <a:endParaRPr lang="en-US" dirty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895600" y="1828800"/>
            <a:ext cx="3797300" cy="3492500"/>
          </a:xfrm>
          <a:prstGeom prst="cube">
            <a:avLst>
              <a:gd name="adj" fmla="val 24995"/>
            </a:avLst>
          </a:prstGeom>
          <a:gradFill rotWithShape="0">
            <a:gsLst>
              <a:gs pos="0">
                <a:schemeClr val="tx2">
                  <a:gamma/>
                  <a:tint val="10196"/>
                  <a:invGamma/>
                </a:schemeClr>
              </a:gs>
              <a:gs pos="100000">
                <a:schemeClr val="tx2"/>
              </a:gs>
            </a:gsLst>
            <a:lin ang="18900000" scaled="1"/>
          </a:gradFill>
          <a:ln w="127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2895600" y="3962400"/>
            <a:ext cx="1358900" cy="1358900"/>
          </a:xfrm>
          <a:prstGeom prst="cube">
            <a:avLst>
              <a:gd name="adj" fmla="val 24995"/>
            </a:avLst>
          </a:prstGeom>
          <a:solidFill>
            <a:srgbClr val="660066"/>
          </a:solidFill>
          <a:ln w="12700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897688" y="1447800"/>
            <a:ext cx="20177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rgbClr val="000099"/>
                </a:solidFill>
                <a:latin typeface="Arial" pitchFamily="34" charset="0"/>
              </a:rPr>
              <a:t>Full Potential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919413" y="4459288"/>
            <a:ext cx="1006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  <a:latin typeface="Arial" pitchFamily="34" charset="0"/>
              </a:rPr>
              <a:t>Current Customer Value</a:t>
            </a:r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 rot="18631659">
            <a:off x="1785938" y="1643062"/>
            <a:ext cx="2038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99"/>
                </a:solidFill>
                <a:latin typeface="Arial" pitchFamily="34" charset="0"/>
              </a:rPr>
              <a:t>Relationship </a:t>
            </a:r>
          </a:p>
          <a:p>
            <a:pPr algn="ctr" eaLnBrk="0" hangingPunct="0"/>
            <a:r>
              <a:rPr lang="en-US" sz="1600" b="1">
                <a:solidFill>
                  <a:srgbClr val="000099"/>
                </a:solidFill>
                <a:latin typeface="Arial" pitchFamily="34" charset="0"/>
              </a:rPr>
              <a:t>Profitability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 rot="16200000">
            <a:off x="712788" y="3835400"/>
            <a:ext cx="264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99"/>
                </a:solidFill>
                <a:latin typeface="Arial" pitchFamily="34" charset="0"/>
              </a:rPr>
              <a:t>Number of Relationships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935288" y="5727700"/>
            <a:ext cx="291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000099"/>
                </a:solidFill>
                <a:latin typeface="Arial" pitchFamily="34" charset="0"/>
              </a:rPr>
              <a:t>Relationship Duration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6364288" y="1600200"/>
            <a:ext cx="547687" cy="5334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4260850" y="1822450"/>
            <a:ext cx="2438400" cy="21336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925888" y="5575300"/>
            <a:ext cx="944562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 flipV="1">
            <a:off x="2438400" y="3200400"/>
            <a:ext cx="0" cy="152400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2859088" y="1746250"/>
            <a:ext cx="609600" cy="68580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65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</a:rPr>
              <a:t>Direct marketing </a:t>
            </a:r>
            <a:r>
              <a:rPr lang="en-US" dirty="0">
                <a:latin typeface="Times New Roman" pitchFamily="18" charset="0"/>
              </a:rPr>
              <a:t>uses direct communication with consumers to generate a response in the form of an order, a request for further </a:t>
            </a:r>
            <a:r>
              <a:rPr lang="en-US" dirty="0" smtClean="0">
                <a:latin typeface="Times New Roman" pitchFamily="18" charset="0"/>
              </a:rPr>
              <a:t>information, or </a:t>
            </a:r>
            <a:r>
              <a:rPr lang="en-US" dirty="0">
                <a:latin typeface="Times New Roman" pitchFamily="18" charset="0"/>
              </a:rPr>
              <a:t>a visit to a retail </a:t>
            </a:r>
            <a:r>
              <a:rPr lang="en-US" dirty="0" smtClean="0">
                <a:latin typeface="Times New Roman" pitchFamily="18" charset="0"/>
              </a:rPr>
              <a:t>outlet.</a:t>
            </a:r>
          </a:p>
          <a:p>
            <a:pPr lvl="1"/>
            <a:r>
              <a:rPr lang="en-US" dirty="0" smtClean="0"/>
              <a:t>Telesales – inbound and outbound </a:t>
            </a:r>
          </a:p>
          <a:p>
            <a:pPr lvl="1"/>
            <a:r>
              <a:rPr lang="en-US" dirty="0" smtClean="0"/>
              <a:t>Direct mail – Catalogs</a:t>
            </a:r>
          </a:p>
          <a:p>
            <a:pPr lvl="1"/>
            <a:r>
              <a:rPr lang="en-US" dirty="0" smtClean="0"/>
              <a:t>Online marketing</a:t>
            </a:r>
          </a:p>
          <a:p>
            <a:pPr lvl="1"/>
            <a:r>
              <a:rPr lang="en-US" dirty="0" smtClean="0"/>
              <a:t>Email campaigns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3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030877"/>
              </p:ext>
            </p:extLst>
          </p:nvPr>
        </p:nvGraphicFramePr>
        <p:xfrm>
          <a:off x="1219200" y="2057400"/>
          <a:ext cx="6400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094688" y="584528"/>
            <a:ext cx="495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Marketing Expenditures US 2016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534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124132"/>
              </p:ext>
            </p:extLst>
          </p:nvPr>
        </p:nvGraphicFramePr>
        <p:xfrm>
          <a:off x="457200" y="1676400"/>
          <a:ext cx="8229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1585961" y="584528"/>
            <a:ext cx="5972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Direct and Digital Expenditures US 2016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894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77000"/>
            <a:ext cx="7620000" cy="198438"/>
          </a:xfrm>
        </p:spPr>
        <p:txBody>
          <a:bodyPr>
            <a:noAutofit/>
          </a:bodyPr>
          <a:lstStyle/>
          <a:p>
            <a:r>
              <a:rPr lang="en-US" sz="2000" u="sng" dirty="0" smtClean="0">
                <a:hlinkClick r:id="rId2"/>
              </a:rPr>
              <a:t>Marketing Fact Pack 2017</a:t>
            </a:r>
            <a:endParaRPr lang="en-US" sz="2000" u="sn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002872"/>
              </p:ext>
            </p:extLst>
          </p:nvPr>
        </p:nvGraphicFramePr>
        <p:xfrm>
          <a:off x="457200" y="1905000"/>
          <a:ext cx="8229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838200"/>
            <a:ext cx="4385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Digital Expenditures US 2016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492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RFM model Direct Marketing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Who are my valuable customers?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RFM model of customer segmentation</a:t>
            </a:r>
          </a:p>
          <a:p>
            <a:pPr lvl="1" eaLnBrk="1" hangingPunct="1"/>
            <a:r>
              <a:rPr lang="en-US" u="sng" dirty="0" err="1" smtClean="0"/>
              <a:t>R</a:t>
            </a:r>
            <a:r>
              <a:rPr lang="en-US" dirty="0" err="1" smtClean="0"/>
              <a:t>ecency</a:t>
            </a:r>
            <a:r>
              <a:rPr lang="en-US" dirty="0" smtClean="0"/>
              <a:t> 		1-5</a:t>
            </a:r>
          </a:p>
          <a:p>
            <a:pPr lvl="1" eaLnBrk="1" hangingPunct="1"/>
            <a:r>
              <a:rPr lang="en-US" u="sng" dirty="0" smtClean="0"/>
              <a:t>F</a:t>
            </a:r>
            <a:r>
              <a:rPr lang="en-US" dirty="0" smtClean="0"/>
              <a:t>requency 		1-5</a:t>
            </a:r>
          </a:p>
          <a:p>
            <a:pPr lvl="1" eaLnBrk="1" hangingPunct="1"/>
            <a:r>
              <a:rPr lang="en-US" u="sng" dirty="0" smtClean="0"/>
              <a:t>M</a:t>
            </a:r>
            <a:r>
              <a:rPr lang="en-US" dirty="0" smtClean="0"/>
              <a:t>onetary value 	1-5</a:t>
            </a:r>
          </a:p>
          <a:p>
            <a:pPr lvl="1" eaLnBrk="1" hangingPunct="1"/>
            <a:r>
              <a:rPr lang="en-US" dirty="0" smtClean="0"/>
              <a:t>Best customer is a 555 customer, worst is 111. 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18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Profitability of email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an email 10 cents</a:t>
            </a:r>
          </a:p>
          <a:p>
            <a:r>
              <a:rPr lang="en-US" dirty="0" smtClean="0"/>
              <a:t>Response rate 2%.</a:t>
            </a:r>
          </a:p>
          <a:p>
            <a:r>
              <a:rPr lang="en-US" dirty="0" smtClean="0"/>
              <a:t>Purchase rate of a responding customer 10%.</a:t>
            </a:r>
          </a:p>
          <a:p>
            <a:r>
              <a:rPr lang="en-US" dirty="0" smtClean="0"/>
              <a:t>Profit from purchase = $35</a:t>
            </a:r>
          </a:p>
          <a:p>
            <a:r>
              <a:rPr lang="en-US" dirty="0" smtClean="0"/>
              <a:t>Is this email campaign profitable?</a:t>
            </a:r>
          </a:p>
          <a:p>
            <a:r>
              <a:rPr lang="en-US" dirty="0" smtClean="0"/>
              <a:t>Cost of acquisition = 0.10/0.02 = $5</a:t>
            </a:r>
          </a:p>
          <a:p>
            <a:r>
              <a:rPr lang="en-US" dirty="0" smtClean="0"/>
              <a:t>Cost of purchase = $5/0.10 = $50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6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340600" y="2897188"/>
          <a:ext cx="6175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1524347" imgH="2274621" progId="Photoshop.Image.4">
                  <p:embed/>
                </p:oleObj>
              </mc:Choice>
              <mc:Fallback>
                <p:oleObj name="Image" r:id="rId3" imgW="1524347" imgH="2274621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2897188"/>
                        <a:ext cx="617538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1" name="Picture 3" descr="J:\PPT\CLIPART\PHOTOS\LOWRES\BZ13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2965450"/>
            <a:ext cx="10636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071813" y="2952750"/>
          <a:ext cx="7667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6" imgW="1766325" imgH="2643134" progId="Photoshop.Image.4">
                  <p:embed/>
                </p:oleObj>
              </mc:Choice>
              <mc:Fallback>
                <p:oleObj name="Image" r:id="rId6" imgW="1766325" imgH="2643134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952750"/>
                        <a:ext cx="76676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/>
          </p:cNvGraphicFramePr>
          <p:nvPr/>
        </p:nvGraphicFramePr>
        <p:xfrm>
          <a:off x="935038" y="2965450"/>
          <a:ext cx="65563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8" imgW="914608" imgH="1385104" progId="Photoshop.Image.4">
                  <p:embed/>
                </p:oleObj>
              </mc:Choice>
              <mc:Fallback>
                <p:oleObj name="Image" r:id="rId8" imgW="914608" imgH="1385104" progId="Photoshop.Image.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965450"/>
                        <a:ext cx="655637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685800" y="2540000"/>
            <a:ext cx="1143000" cy="431800"/>
            <a:chOff x="576" y="1540"/>
            <a:chExt cx="720" cy="272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576" y="1540"/>
              <a:ext cx="720" cy="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614" y="1571"/>
              <a:ext cx="634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Arial" pitchFamily="34" charset="0"/>
                </a:rPr>
                <a:t>Targeting</a:t>
              </a:r>
            </a:p>
          </p:txBody>
        </p:sp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2743200" y="2540000"/>
            <a:ext cx="1371600" cy="431800"/>
            <a:chOff x="1872" y="1540"/>
            <a:chExt cx="864" cy="272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872" y="1540"/>
              <a:ext cx="864" cy="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1918" y="1571"/>
              <a:ext cx="760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Arial" pitchFamily="34" charset="0"/>
                </a:rPr>
                <a:t>Acquisition</a:t>
              </a:r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4876800" y="2540000"/>
            <a:ext cx="1143000" cy="431800"/>
            <a:chOff x="3216" y="1540"/>
            <a:chExt cx="720" cy="272"/>
          </a:xfrm>
        </p:grpSpPr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3216" y="1540"/>
              <a:ext cx="720" cy="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254" y="1571"/>
              <a:ext cx="634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Arial" pitchFamily="34" charset="0"/>
                </a:rPr>
                <a:t>Retention</a:t>
              </a:r>
            </a:p>
          </p:txBody>
        </p:sp>
      </p:grp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7026275" y="2540000"/>
            <a:ext cx="1279525" cy="431800"/>
            <a:chOff x="4570" y="1540"/>
            <a:chExt cx="806" cy="272"/>
          </a:xfrm>
        </p:grpSpPr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4570" y="1540"/>
              <a:ext cx="806" cy="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4613" y="1571"/>
              <a:ext cx="709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Arial" pitchFamily="34" charset="0"/>
                </a:rPr>
                <a:t>Expansion</a:t>
              </a:r>
            </a:p>
          </p:txBody>
        </p:sp>
      </p:grp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685800" y="1968500"/>
            <a:ext cx="8001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836613" y="1054100"/>
            <a:ext cx="7850187" cy="1419225"/>
          </a:xfrm>
          <a:custGeom>
            <a:avLst/>
            <a:gdLst>
              <a:gd name="T0" fmla="*/ 0 w 4945"/>
              <a:gd name="T1" fmla="*/ 655 h 969"/>
              <a:gd name="T2" fmla="*/ 897 w 4945"/>
              <a:gd name="T3" fmla="*/ 737 h 969"/>
              <a:gd name="T4" fmla="*/ 1376 w 4945"/>
              <a:gd name="T5" fmla="*/ 937 h 969"/>
              <a:gd name="T6" fmla="*/ 2051 w 4945"/>
              <a:gd name="T7" fmla="*/ 928 h 969"/>
              <a:gd name="T8" fmla="*/ 2664 w 4945"/>
              <a:gd name="T9" fmla="*/ 755 h 969"/>
              <a:gd name="T10" fmla="*/ 3445 w 4945"/>
              <a:gd name="T11" fmla="*/ 455 h 969"/>
              <a:gd name="T12" fmla="*/ 4093 w 4945"/>
              <a:gd name="T13" fmla="*/ 227 h 969"/>
              <a:gd name="T14" fmla="*/ 4945 w 4945"/>
              <a:gd name="T15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45" h="969">
                <a:moveTo>
                  <a:pt x="0" y="655"/>
                </a:moveTo>
                <a:cubicBezTo>
                  <a:pt x="149" y="670"/>
                  <a:pt x="667" y="690"/>
                  <a:pt x="897" y="737"/>
                </a:cubicBezTo>
                <a:cubicBezTo>
                  <a:pt x="1126" y="784"/>
                  <a:pt x="1184" y="905"/>
                  <a:pt x="1376" y="937"/>
                </a:cubicBezTo>
                <a:cubicBezTo>
                  <a:pt x="1569" y="969"/>
                  <a:pt x="1836" y="958"/>
                  <a:pt x="2051" y="928"/>
                </a:cubicBezTo>
                <a:cubicBezTo>
                  <a:pt x="2266" y="898"/>
                  <a:pt x="2432" y="834"/>
                  <a:pt x="2664" y="755"/>
                </a:cubicBezTo>
                <a:cubicBezTo>
                  <a:pt x="2896" y="676"/>
                  <a:pt x="3207" y="543"/>
                  <a:pt x="3445" y="455"/>
                </a:cubicBezTo>
                <a:cubicBezTo>
                  <a:pt x="3683" y="367"/>
                  <a:pt x="3843" y="303"/>
                  <a:pt x="4093" y="227"/>
                </a:cubicBezTo>
                <a:cubicBezTo>
                  <a:pt x="4343" y="151"/>
                  <a:pt x="4767" y="47"/>
                  <a:pt x="494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 rot="20403948">
            <a:off x="4132263" y="1587500"/>
            <a:ext cx="303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The Value of the Relationship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457200" y="3816350"/>
            <a:ext cx="2136775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>
            <a:spAutoFit/>
          </a:bodyPr>
          <a:lstStyle/>
          <a:p>
            <a:pPr marL="117475" indent="-117475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Who Do we target</a:t>
            </a:r>
          </a:p>
          <a:p>
            <a:pPr marL="117475" indent="-117475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What segments are most profitable</a:t>
            </a:r>
          </a:p>
          <a:p>
            <a:pPr marL="117475" indent="-117475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What segments match our Value Proposition</a:t>
            </a:r>
          </a:p>
          <a:p>
            <a:pPr marL="117475" indent="-117475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What is the best segmentation strategy for us / our industry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2593975" y="3797300"/>
            <a:ext cx="2054225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>
            <a:spAutoFit/>
          </a:bodyPr>
          <a:lstStyle/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What is the best channel for each segment</a:t>
            </a:r>
          </a:p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What is the acquisition cost for a channel / segment</a:t>
            </a:r>
          </a:p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Do certain channels deliver certain types of customers</a:t>
            </a:r>
          </a:p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Cost effective   acquisition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687888" y="3797300"/>
            <a:ext cx="1941512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>
            <a:spAutoFit/>
          </a:bodyPr>
          <a:lstStyle/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How can we improve retention</a:t>
            </a:r>
          </a:p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What is our average customer relationship length</a:t>
            </a:r>
          </a:p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How can we hold customer for as long as possible</a:t>
            </a:r>
          </a:p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What is the most cost effective method of retention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6578600" y="3803650"/>
            <a:ext cx="1941513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>
            <a:spAutoFit/>
          </a:bodyPr>
          <a:lstStyle/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How many products does our average customer buy </a:t>
            </a:r>
          </a:p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How can we induce our current base to buy more products</a:t>
            </a:r>
          </a:p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Who are the prime targets for expansion</a:t>
            </a:r>
          </a:p>
          <a:p>
            <a:pPr marL="107950" indent="-107950" defTabSz="865188" eaLnBrk="0" hangingPunct="0">
              <a:buFontTx/>
              <a:buChar char="•"/>
            </a:pPr>
            <a:r>
              <a:rPr lang="en-US" sz="1000">
                <a:solidFill>
                  <a:schemeClr val="tx2"/>
                </a:solidFill>
                <a:latin typeface="Arial" pitchFamily="34" charset="0"/>
              </a:rPr>
              <a:t>What is the cost of expansion</a:t>
            </a:r>
          </a:p>
        </p:txBody>
      </p:sp>
      <p:sp>
        <p:nvSpPr>
          <p:cNvPr id="12314" name="Rectangle 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Customer Relationship Management Definition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445250" y="1963738"/>
            <a:ext cx="2505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Arial" pitchFamily="34" charset="0"/>
              </a:rPr>
              <a:t>Duration of Customer Relationship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rot="-5400000">
            <a:off x="326232" y="1572419"/>
            <a:ext cx="7223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 rot="-5400000">
            <a:off x="69056" y="1383507"/>
            <a:ext cx="885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Arial" pitchFamily="34" charset="0"/>
              </a:rPr>
              <a:t>Value ( $ )</a:t>
            </a:r>
          </a:p>
        </p:txBody>
      </p:sp>
    </p:spTree>
    <p:extLst>
      <p:ext uri="{BB962C8B-B14F-4D97-AF65-F5344CB8AC3E}">
        <p14:creationId xmlns:p14="http://schemas.microsoft.com/office/powerpoint/2010/main" val="1599472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Customer relationship management (CRM)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Acquisition</a:t>
            </a:r>
          </a:p>
          <a:p>
            <a:pPr lvl="1"/>
            <a:r>
              <a:rPr lang="en-US" dirty="0" smtClean="0"/>
              <a:t>What are the acquisition costs?</a:t>
            </a:r>
          </a:p>
          <a:p>
            <a:pPr lvl="1"/>
            <a:r>
              <a:rPr lang="en-US" dirty="0" smtClean="0"/>
              <a:t>Which methods are most effective?</a:t>
            </a:r>
          </a:p>
          <a:p>
            <a:r>
              <a:rPr lang="en-US" dirty="0" smtClean="0"/>
              <a:t>Retention</a:t>
            </a:r>
          </a:p>
          <a:p>
            <a:pPr lvl="1"/>
            <a:r>
              <a:rPr lang="en-US" dirty="0" smtClean="0"/>
              <a:t>What are the retention costs?</a:t>
            </a:r>
          </a:p>
          <a:p>
            <a:pPr lvl="1"/>
            <a:r>
              <a:rPr lang="en-US" dirty="0" smtClean="0"/>
              <a:t>Which methods are most effective?</a:t>
            </a:r>
          </a:p>
          <a:p>
            <a:r>
              <a:rPr lang="en-US" dirty="0" smtClean="0"/>
              <a:t>Attrition rate (Churn)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2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610</Words>
  <Application>Microsoft Office PowerPoint</Application>
  <PresentationFormat>On-screen Show (4:3)</PresentationFormat>
  <Paragraphs>122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Office Theme</vt:lpstr>
      <vt:lpstr>Image</vt:lpstr>
      <vt:lpstr>Chart</vt:lpstr>
      <vt:lpstr>Direct Marketing and CRM</vt:lpstr>
      <vt:lpstr>Direct Marketing</vt:lpstr>
      <vt:lpstr>Marketing Expenditures US 2016</vt:lpstr>
      <vt:lpstr>Direct and Digital Expenditures US 2016</vt:lpstr>
      <vt:lpstr>Marketing Fact Pack 2017</vt:lpstr>
      <vt:lpstr>RFM model Direct Marketing</vt:lpstr>
      <vt:lpstr>Profitability of email campaign</vt:lpstr>
      <vt:lpstr>Customer Relationship Management Definition</vt:lpstr>
      <vt:lpstr>Customer relationship management (CRM)</vt:lpstr>
      <vt:lpstr>Why CRM?</vt:lpstr>
      <vt:lpstr>Acquisition cost</vt:lpstr>
      <vt:lpstr>Sales Process Automation - Benefits</vt:lpstr>
      <vt:lpstr>CRM Vendors</vt:lpstr>
      <vt:lpstr>Customer lifetime value (LTV) </vt:lpstr>
      <vt:lpstr>PowerPoint Presentation</vt:lpstr>
      <vt:lpstr>How to increase customer value?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Murthi, B P</dc:creator>
  <cp:lastModifiedBy>Murthi, B</cp:lastModifiedBy>
  <cp:revision>9</cp:revision>
  <dcterms:created xsi:type="dcterms:W3CDTF">2015-11-07T16:24:56Z</dcterms:created>
  <dcterms:modified xsi:type="dcterms:W3CDTF">2019-02-26T18:50:05Z</dcterms:modified>
</cp:coreProperties>
</file>