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323" r:id="rId2"/>
    <p:sldId id="324" r:id="rId3"/>
    <p:sldId id="325" r:id="rId4"/>
    <p:sldId id="257" r:id="rId5"/>
    <p:sldId id="262" r:id="rId6"/>
    <p:sldId id="261" r:id="rId7"/>
    <p:sldId id="298" r:id="rId8"/>
    <p:sldId id="299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1" r:id="rId17"/>
    <p:sldId id="342" r:id="rId18"/>
    <p:sldId id="331" r:id="rId19"/>
    <p:sldId id="332" r:id="rId20"/>
    <p:sldId id="297" r:id="rId21"/>
    <p:sldId id="300" r:id="rId22"/>
    <p:sldId id="301" r:id="rId23"/>
    <p:sldId id="305" r:id="rId24"/>
    <p:sldId id="318" r:id="rId25"/>
    <p:sldId id="319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2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2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2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20000"/>
              </a:spcBef>
              <a:defRPr sz="1300">
                <a:latin typeface="Times New Roman" panose="02020603050405020304" pitchFamily="18" charset="0"/>
              </a:defRPr>
            </a:lvl1pPr>
          </a:lstStyle>
          <a:p>
            <a:fld id="{67F4B2C4-10CF-4B3E-99FA-DB3640C78C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2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2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2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20000"/>
              </a:spcBef>
              <a:defRPr sz="1300">
                <a:latin typeface="Times New Roman" panose="02020603050405020304" pitchFamily="18" charset="0"/>
              </a:defRPr>
            </a:lvl1pPr>
          </a:lstStyle>
          <a:p>
            <a:fld id="{A497A942-1B91-4702-8804-9B0E6203D6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66C8F7-DB92-412E-9DC2-BC54EB0C318B}" type="slidenum">
              <a:rPr lang="en-US" altLang="en-US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9" tIns="51170" rIns="99039" bIns="51170"/>
          <a:lstStyle/>
          <a:p>
            <a:pPr defTabSz="984250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547937-EB44-4352-B6D8-03672CD99DC4}" type="slidenum">
              <a:rPr lang="en-US" altLang="en-US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9" tIns="51170" rIns="99039" bIns="51170"/>
          <a:lstStyle/>
          <a:p>
            <a:pPr defTabSz="984250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114E59-41CB-4708-B5DC-07A4F6400D61}" type="slidenum">
              <a:rPr lang="en-US" altLang="en-US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9" tIns="51170" rIns="99039" bIns="51170"/>
          <a:lstStyle/>
          <a:p>
            <a:pPr defTabSz="984250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603735-7BAC-46FC-AB2E-448ABCD47D21}" type="slidenum">
              <a:rPr lang="en-US" altLang="en-US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9" tIns="51170" rIns="99039" bIns="51170"/>
          <a:lstStyle/>
          <a:p>
            <a:pPr defTabSz="984250"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32097-A62E-4898-91E3-8A0EE61F36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47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F87FF-6788-4455-9DC3-6C4EC3101F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797DD-C9B4-42FC-932C-A9C07AA356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7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A51AF-CEA3-49F5-85C1-C7E9A64EC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BFE5A-6090-4688-B817-403D091863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97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FE700-EC3E-4667-BD2B-99F928B05F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83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40447-F6A8-47EB-9411-3DDE86BDD3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04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EF17F-5214-4B36-8CA7-901B4A57A9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14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FC237-3157-4B1E-9B4F-DF01FFA9B0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58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5D21A-CE50-4332-92DA-886DE0C981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04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C04C0-BDA9-4BCE-AA30-1B860AF90B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26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D22F2-D49A-49BF-A036-8EF1EAF1E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53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69D954A2-6766-4FE1-BAC3-566E453691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How do you measure brand loyalty?</a:t>
            </a:r>
            <a:endParaRPr lang="en-US" altLang="en-US" sz="48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There is no single measure, but there are multiple indicators e.g.,</a:t>
            </a:r>
          </a:p>
          <a:p>
            <a:pPr lvl="1" eaLnBrk="1" hangingPunct="1"/>
            <a:r>
              <a:rPr lang="en-US" altLang="en-US" smtClean="0"/>
              <a:t>Share of purchases of that brand</a:t>
            </a:r>
          </a:p>
          <a:p>
            <a:pPr lvl="1" eaLnBrk="1" hangingPunct="1"/>
            <a:r>
              <a:rPr lang="en-US" altLang="en-US" smtClean="0"/>
              <a:t>Liking for the brand</a:t>
            </a:r>
          </a:p>
          <a:p>
            <a:pPr lvl="1" eaLnBrk="1" hangingPunct="1"/>
            <a:r>
              <a:rPr lang="en-US" altLang="en-US" smtClean="0"/>
              <a:t>Whether they would recommend the brand to others</a:t>
            </a:r>
          </a:p>
          <a:p>
            <a:pPr lvl="1" eaLnBrk="1" hangingPunct="1"/>
            <a:r>
              <a:rPr lang="en-US" altLang="en-US" smtClean="0"/>
              <a:t>How far are they willing to go to get their favorite brand</a:t>
            </a:r>
          </a:p>
          <a:p>
            <a:pPr eaLnBrk="1" hangingPunct="1"/>
            <a:r>
              <a:rPr lang="en-US" altLang="en-US" smtClean="0"/>
              <a:t>In fact, there are 300 definitions of brand loyalty 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81000"/>
            <a:ext cx="5556250" cy="5791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Correlation matrix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93838"/>
            <a:ext cx="7848600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356350" y="3838575"/>
            <a:ext cx="609600" cy="6096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0" y="3440113"/>
            <a:ext cx="609600" cy="6096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467600" y="4295775"/>
            <a:ext cx="609600" cy="6096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423150" y="3838575"/>
            <a:ext cx="609600" cy="6096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191000" y="3048000"/>
            <a:ext cx="609600" cy="6096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 Analysis output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046288"/>
            <a:ext cx="8458200" cy="3954462"/>
          </a:xfrm>
          <a:noFill/>
        </p:spPr>
      </p:pic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6172200" y="2667000"/>
            <a:ext cx="2743200" cy="6858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886200" y="1981200"/>
            <a:ext cx="2743200" cy="6858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343400" y="5257800"/>
            <a:ext cx="2743200" cy="6858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 scores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066800"/>
            <a:ext cx="6740525" cy="5495925"/>
          </a:xfrm>
          <a:noFill/>
        </p:spPr>
      </p:pic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6327775" y="1752600"/>
            <a:ext cx="2254250" cy="6096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6388" name="Picture 2" descr="Picture 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30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Rotate the x</a:t>
            </a:r>
            <a:r>
              <a:rPr lang="en-US" altLang="en-US" baseline="-25000" smtClean="0"/>
              <a:t>1</a:t>
            </a:r>
            <a:r>
              <a:rPr lang="en-US" altLang="en-US" smtClean="0"/>
              <a:t> axis by 10</a:t>
            </a:r>
            <a:r>
              <a:rPr lang="en-US" altLang="en-US" baseline="30000" smtClean="0"/>
              <a:t>0 </a:t>
            </a:r>
            <a:r>
              <a:rPr lang="en-US" altLang="en-US" smtClean="0"/>
              <a:t>and find new values</a:t>
            </a:r>
          </a:p>
        </p:txBody>
      </p:sp>
      <p:pic>
        <p:nvPicPr>
          <p:cNvPr id="17411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057400"/>
            <a:ext cx="5943600" cy="3651250"/>
          </a:xfrm>
        </p:spPr>
      </p:pic>
      <p:pic>
        <p:nvPicPr>
          <p:cNvPr id="1741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426720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 the angle at which PC</a:t>
            </a:r>
            <a:r>
              <a:rPr lang="en-US" altLang="en-US" baseline="-25000" smtClean="0"/>
              <a:t>1</a:t>
            </a:r>
            <a:r>
              <a:rPr lang="en-US" altLang="en-US" smtClean="0"/>
              <a:t> explains the maximum variance</a:t>
            </a:r>
          </a:p>
        </p:txBody>
      </p:sp>
      <p:pic>
        <p:nvPicPr>
          <p:cNvPr id="1843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133600"/>
            <a:ext cx="4114800" cy="3810000"/>
          </a:xfrm>
        </p:spPr>
      </p:pic>
      <p:pic>
        <p:nvPicPr>
          <p:cNvPr id="1843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59013"/>
            <a:ext cx="4648200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511675" y="4267200"/>
            <a:ext cx="4479925" cy="339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Graphical interpretation of PCA</a:t>
            </a:r>
          </a:p>
        </p:txBody>
      </p:sp>
      <p:pic>
        <p:nvPicPr>
          <p:cNvPr id="1945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5263"/>
            <a:ext cx="4144963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Oval 2"/>
          <p:cNvSpPr>
            <a:spLocks noChangeArrowheads="1"/>
          </p:cNvSpPr>
          <p:nvPr/>
        </p:nvSpPr>
        <p:spPr bwMode="auto">
          <a:xfrm rot="-1842601">
            <a:off x="5540375" y="2774950"/>
            <a:ext cx="2865438" cy="1295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9461" name="Straight Connector 4"/>
          <p:cNvCxnSpPr>
            <a:cxnSpLocks noChangeShapeType="1"/>
          </p:cNvCxnSpPr>
          <p:nvPr/>
        </p:nvCxnSpPr>
        <p:spPr bwMode="auto">
          <a:xfrm>
            <a:off x="5257800" y="1905000"/>
            <a:ext cx="0" cy="3276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2" name="Straight Connector 6"/>
          <p:cNvCxnSpPr>
            <a:cxnSpLocks noChangeShapeType="1"/>
          </p:cNvCxnSpPr>
          <p:nvPr/>
        </p:nvCxnSpPr>
        <p:spPr bwMode="auto">
          <a:xfrm>
            <a:off x="5257800" y="5181600"/>
            <a:ext cx="3200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8342313" y="5302250"/>
            <a:ext cx="385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x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19464" name="TextBox 10"/>
          <p:cNvSpPr txBox="1">
            <a:spLocks noChangeArrowheads="1"/>
          </p:cNvSpPr>
          <p:nvPr/>
        </p:nvSpPr>
        <p:spPr bwMode="auto">
          <a:xfrm>
            <a:off x="4800600" y="18288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x</a:t>
            </a:r>
            <a:r>
              <a:rPr lang="en-US" altLang="en-US" baseline="-25000"/>
              <a:t>2</a:t>
            </a:r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5410200" y="2362200"/>
            <a:ext cx="3240088" cy="20574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66" name="TextBox 13"/>
          <p:cNvSpPr txBox="1">
            <a:spLocks noChangeArrowheads="1"/>
          </p:cNvSpPr>
          <p:nvPr/>
        </p:nvSpPr>
        <p:spPr bwMode="auto">
          <a:xfrm>
            <a:off x="8067675" y="2030413"/>
            <a:ext cx="590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PC</a:t>
            </a:r>
            <a:r>
              <a:rPr lang="en-US" altLang="en-US" baseline="-25000"/>
              <a:t>1</a:t>
            </a:r>
            <a:endParaRPr lang="en-US" altLang="en-US"/>
          </a:p>
        </p:txBody>
      </p:sp>
      <p:cxnSp>
        <p:nvCxnSpPr>
          <p:cNvPr id="19467" name="Straight Connector 12"/>
          <p:cNvCxnSpPr>
            <a:cxnSpLocks noChangeShapeType="1"/>
          </p:cNvCxnSpPr>
          <p:nvPr/>
        </p:nvCxnSpPr>
        <p:spPr bwMode="auto">
          <a:xfrm>
            <a:off x="6096000" y="2012950"/>
            <a:ext cx="1600200" cy="2482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8" name="TextBox 16"/>
          <p:cNvSpPr txBox="1">
            <a:spLocks noChangeArrowheads="1"/>
          </p:cNvSpPr>
          <p:nvPr/>
        </p:nvSpPr>
        <p:spPr bwMode="auto">
          <a:xfrm>
            <a:off x="6096000" y="1651000"/>
            <a:ext cx="590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PC</a:t>
            </a:r>
            <a:r>
              <a:rPr lang="en-US" altLang="en-US" baseline="-25000"/>
              <a:t>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 analysis</a:t>
            </a: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609600" y="1524000"/>
            <a:ext cx="8077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Unlike PCA, in Factor Analysis there is an additional error term U</a:t>
            </a:r>
            <a:r>
              <a:rPr lang="en-US" altLang="en-US" sz="2000" baseline="-25000"/>
              <a:t>i</a:t>
            </a:r>
            <a:r>
              <a:rPr lang="en-US" altLang="en-US" sz="2000"/>
              <a:t> that captures the variance unique to X</a:t>
            </a:r>
            <a:r>
              <a:rPr lang="en-US" altLang="en-US" sz="2000" baseline="-25000"/>
              <a:t>i</a:t>
            </a:r>
            <a:r>
              <a:rPr lang="en-US" altLang="en-US" sz="2000"/>
              <a:t>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Unlike PCA, the factors need not be orthogonal or uncorrelated.</a:t>
            </a:r>
          </a:p>
          <a:p>
            <a:pPr eaLnBrk="1" hangingPunct="1"/>
            <a:endParaRPr lang="en-US" altLang="en-US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147763" y="3429000"/>
            <a:ext cx="6553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X</a:t>
            </a:r>
            <a:r>
              <a:rPr lang="en-US" altLang="en-US" i="1" baseline="-25000"/>
              <a:t>1</a:t>
            </a:r>
            <a:r>
              <a:rPr lang="en-US" altLang="en-US" i="1"/>
              <a:t> = a</a:t>
            </a:r>
            <a:r>
              <a:rPr lang="en-US" altLang="en-US" i="1" baseline="-25000"/>
              <a:t>11</a:t>
            </a:r>
            <a:r>
              <a:rPr lang="en-US" altLang="en-US" i="1"/>
              <a:t>F</a:t>
            </a:r>
            <a:r>
              <a:rPr lang="en-US" altLang="en-US" i="1" baseline="-25000"/>
              <a:t>1</a:t>
            </a:r>
            <a:r>
              <a:rPr lang="en-US" altLang="en-US" i="1"/>
              <a:t> + a</a:t>
            </a:r>
            <a:r>
              <a:rPr lang="en-US" altLang="en-US" i="1" baseline="-25000"/>
              <a:t>12</a:t>
            </a:r>
            <a:r>
              <a:rPr lang="en-US" altLang="en-US" i="1"/>
              <a:t>F</a:t>
            </a:r>
            <a:r>
              <a:rPr lang="en-US" altLang="en-US" i="1" baseline="-25000"/>
              <a:t>2</a:t>
            </a:r>
            <a:r>
              <a:rPr lang="en-US" altLang="en-US" i="1"/>
              <a:t> + a</a:t>
            </a:r>
            <a:r>
              <a:rPr lang="en-US" altLang="en-US" i="1" baseline="-25000"/>
              <a:t>13</a:t>
            </a:r>
            <a:r>
              <a:rPr lang="en-US" altLang="en-US" i="1"/>
              <a:t>F</a:t>
            </a:r>
            <a:r>
              <a:rPr lang="en-US" altLang="en-US" i="1" baseline="-25000"/>
              <a:t>3</a:t>
            </a:r>
            <a:r>
              <a:rPr lang="en-US" altLang="en-US" i="1"/>
              <a:t> + … + a</a:t>
            </a:r>
            <a:r>
              <a:rPr lang="en-US" altLang="en-US" i="1" baseline="-25000"/>
              <a:t>1m</a:t>
            </a:r>
            <a:r>
              <a:rPr lang="en-US" altLang="en-US" i="1"/>
              <a:t>F</a:t>
            </a:r>
            <a:r>
              <a:rPr lang="en-US" altLang="en-US" i="1" baseline="-25000"/>
              <a:t>m</a:t>
            </a:r>
            <a:r>
              <a:rPr lang="en-US" altLang="en-US" i="1"/>
              <a:t> + a</a:t>
            </a:r>
            <a:r>
              <a:rPr lang="en-US" altLang="en-US" i="1" baseline="-25000"/>
              <a:t>1</a:t>
            </a:r>
            <a:r>
              <a:rPr lang="en-US" altLang="en-US" i="1"/>
              <a:t>U</a:t>
            </a:r>
            <a:r>
              <a:rPr lang="en-US" altLang="en-US" i="1" baseline="-25000"/>
              <a:t>1</a:t>
            </a:r>
          </a:p>
          <a:p>
            <a:pPr eaLnBrk="1" hangingPunct="1"/>
            <a:endParaRPr lang="en-US" altLang="en-US" i="1" baseline="-25000"/>
          </a:p>
          <a:p>
            <a:pPr eaLnBrk="1" hangingPunct="1"/>
            <a:r>
              <a:rPr lang="en-US" altLang="en-US" i="1"/>
              <a:t>X</a:t>
            </a:r>
            <a:r>
              <a:rPr lang="en-US" altLang="en-US" i="1" baseline="-25000"/>
              <a:t>2</a:t>
            </a:r>
            <a:r>
              <a:rPr lang="en-US" altLang="en-US" i="1"/>
              <a:t> = a</a:t>
            </a:r>
            <a:r>
              <a:rPr lang="en-US" altLang="en-US" i="1" baseline="-25000"/>
              <a:t>21</a:t>
            </a:r>
            <a:r>
              <a:rPr lang="en-US" altLang="en-US" i="1"/>
              <a:t>F</a:t>
            </a:r>
            <a:r>
              <a:rPr lang="en-US" altLang="en-US" i="1" baseline="-25000"/>
              <a:t>1</a:t>
            </a:r>
            <a:r>
              <a:rPr lang="en-US" altLang="en-US" i="1"/>
              <a:t> + a</a:t>
            </a:r>
            <a:r>
              <a:rPr lang="en-US" altLang="en-US" i="1" baseline="-25000"/>
              <a:t>22</a:t>
            </a:r>
            <a:r>
              <a:rPr lang="en-US" altLang="en-US" i="1"/>
              <a:t>F</a:t>
            </a:r>
            <a:r>
              <a:rPr lang="en-US" altLang="en-US" i="1" baseline="-25000"/>
              <a:t>2</a:t>
            </a:r>
            <a:r>
              <a:rPr lang="en-US" altLang="en-US" i="1"/>
              <a:t> + a</a:t>
            </a:r>
            <a:r>
              <a:rPr lang="en-US" altLang="en-US" i="1" baseline="-25000"/>
              <a:t>23</a:t>
            </a:r>
            <a:r>
              <a:rPr lang="en-US" altLang="en-US" i="1"/>
              <a:t>F</a:t>
            </a:r>
            <a:r>
              <a:rPr lang="en-US" altLang="en-US" i="1" baseline="-25000"/>
              <a:t>3</a:t>
            </a:r>
            <a:r>
              <a:rPr lang="en-US" altLang="en-US" i="1"/>
              <a:t> + … + a</a:t>
            </a:r>
            <a:r>
              <a:rPr lang="en-US" altLang="en-US" i="1" baseline="-25000"/>
              <a:t>2m</a:t>
            </a:r>
            <a:r>
              <a:rPr lang="en-US" altLang="en-US" i="1"/>
              <a:t>F</a:t>
            </a:r>
            <a:r>
              <a:rPr lang="en-US" altLang="en-US" i="1" baseline="-25000"/>
              <a:t>m</a:t>
            </a:r>
            <a:r>
              <a:rPr lang="en-US" altLang="en-US" i="1"/>
              <a:t> + a</a:t>
            </a:r>
            <a:r>
              <a:rPr lang="en-US" altLang="en-US" i="1" baseline="-25000"/>
              <a:t>2</a:t>
            </a:r>
            <a:r>
              <a:rPr lang="en-US" altLang="en-US" i="1"/>
              <a:t>U</a:t>
            </a:r>
            <a:r>
              <a:rPr lang="en-US" altLang="en-US" i="1" baseline="-25000"/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College Admissions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Data: Students’ scores on different subjects – say Physics, Chemistry, Math, History, English and French</a:t>
            </a:r>
          </a:p>
          <a:p>
            <a:pPr eaLnBrk="1" hangingPunct="1"/>
            <a:r>
              <a:rPr lang="en-US" altLang="en-US" sz="2600" smtClean="0"/>
              <a:t>Task at hand: to make an assessment about the student’s ability to succeed in school given these scores</a:t>
            </a:r>
          </a:p>
          <a:p>
            <a:pPr eaLnBrk="1" hangingPunct="1"/>
            <a:r>
              <a:rPr lang="en-US" altLang="en-US" sz="2600" smtClean="0"/>
              <a:t>Do we need to look at the scores on all subjects or can we use a simplified heuristic?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 you measure service quality?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Multiple measures</a:t>
            </a:r>
          </a:p>
          <a:p>
            <a:pPr lvl="1" eaLnBrk="1" hangingPunct="1"/>
            <a:r>
              <a:rPr lang="en-US" altLang="en-US" smtClean="0"/>
              <a:t>Quality of service</a:t>
            </a:r>
          </a:p>
          <a:p>
            <a:pPr lvl="1" eaLnBrk="1" hangingPunct="1"/>
            <a:r>
              <a:rPr lang="en-US" altLang="en-US" smtClean="0"/>
              <a:t>Promptness</a:t>
            </a:r>
          </a:p>
          <a:p>
            <a:pPr lvl="1" eaLnBrk="1" hangingPunct="1"/>
            <a:r>
              <a:rPr lang="en-US" altLang="en-US" smtClean="0"/>
              <a:t>Knowledge</a:t>
            </a:r>
          </a:p>
          <a:p>
            <a:pPr lvl="1" eaLnBrk="1" hangingPunct="1"/>
            <a:r>
              <a:rPr lang="en-US" altLang="en-US" smtClean="0"/>
              <a:t>Courtesy</a:t>
            </a:r>
          </a:p>
          <a:p>
            <a:pPr lvl="1" eaLnBrk="1" hangingPunct="1"/>
            <a:r>
              <a:rPr lang="en-US" altLang="en-US" smtClean="0"/>
              <a:t>Reliability</a:t>
            </a:r>
          </a:p>
          <a:p>
            <a:pPr lvl="1" eaLnBrk="1" hangingPunct="1"/>
            <a:r>
              <a:rPr lang="en-US" altLang="en-US" smtClean="0"/>
              <a:t>Quality of office</a:t>
            </a:r>
          </a:p>
          <a:p>
            <a:pPr lvl="1" eaLnBrk="1" hangingPunct="1"/>
            <a:r>
              <a:rPr lang="en-US" altLang="en-US" smtClean="0"/>
              <a:t>Quality of people</a:t>
            </a:r>
          </a:p>
          <a:p>
            <a:pPr eaLnBrk="1" hangingPunct="1"/>
            <a:r>
              <a:rPr lang="en-US" altLang="en-US" smtClean="0"/>
              <a:t>What is the right measure and how do you create one useful measure of service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Two-Factor Model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Suppose we get an output from Factor analysis: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i="1" smtClean="0"/>
              <a:t>M</a:t>
            </a:r>
            <a:r>
              <a:rPr lang="en-US" altLang="en-US" sz="2600" smtClean="0"/>
              <a:t> = 0.8 </a:t>
            </a:r>
            <a:r>
              <a:rPr lang="en-US" altLang="en-US" sz="2600" i="1" smtClean="0"/>
              <a:t>Q</a:t>
            </a:r>
            <a:r>
              <a:rPr lang="en-US" altLang="en-US" sz="2600" smtClean="0"/>
              <a:t> + 0.2 </a:t>
            </a:r>
            <a:r>
              <a:rPr lang="en-US" altLang="en-US" sz="2600" i="1" smtClean="0"/>
              <a:t>V</a:t>
            </a:r>
            <a:r>
              <a:rPr lang="en-US" altLang="en-US" sz="2600" smtClean="0"/>
              <a:t> +</a:t>
            </a:r>
            <a:r>
              <a:rPr lang="en-US" altLang="en-US" sz="2600" i="1" smtClean="0"/>
              <a:t>A</a:t>
            </a:r>
            <a:r>
              <a:rPr lang="en-US" altLang="en-US" sz="2600" i="1" baseline="-25000" smtClean="0"/>
              <a:t>m	</a:t>
            </a:r>
            <a:r>
              <a:rPr lang="en-US" altLang="en-US" sz="2600" i="1" smtClean="0"/>
              <a:t>P</a:t>
            </a:r>
            <a:r>
              <a:rPr lang="en-US" altLang="en-US" sz="2600" smtClean="0"/>
              <a:t> = 0.7 </a:t>
            </a:r>
            <a:r>
              <a:rPr lang="en-US" altLang="en-US" sz="2600" i="1" smtClean="0"/>
              <a:t>Q</a:t>
            </a:r>
            <a:r>
              <a:rPr lang="en-US" altLang="en-US" sz="2600" smtClean="0"/>
              <a:t> + 0.3 </a:t>
            </a:r>
            <a:r>
              <a:rPr lang="en-US" altLang="en-US" sz="2600" i="1" smtClean="0"/>
              <a:t>V</a:t>
            </a:r>
            <a:r>
              <a:rPr lang="en-US" altLang="en-US" sz="2600" smtClean="0"/>
              <a:t> + </a:t>
            </a:r>
            <a:r>
              <a:rPr lang="en-US" altLang="en-US" sz="2600" i="1" smtClean="0"/>
              <a:t>A</a:t>
            </a:r>
            <a:r>
              <a:rPr lang="en-US" altLang="en-US" sz="2600" i="1" baseline="-25000" smtClean="0"/>
              <a:t>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i="1" baseline="-25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i="1" smtClean="0"/>
              <a:t>C</a:t>
            </a:r>
            <a:r>
              <a:rPr lang="en-US" altLang="en-US" sz="2600" smtClean="0"/>
              <a:t> = 0.6 </a:t>
            </a:r>
            <a:r>
              <a:rPr lang="en-US" altLang="en-US" sz="2600" i="1" smtClean="0"/>
              <a:t>Q</a:t>
            </a:r>
            <a:r>
              <a:rPr lang="en-US" altLang="en-US" sz="2600" smtClean="0"/>
              <a:t> + 0.3 </a:t>
            </a:r>
            <a:r>
              <a:rPr lang="en-US" altLang="en-US" sz="2600" i="1" smtClean="0"/>
              <a:t>V</a:t>
            </a:r>
            <a:r>
              <a:rPr lang="en-US" altLang="en-US" sz="2600" smtClean="0"/>
              <a:t> +</a:t>
            </a:r>
            <a:r>
              <a:rPr lang="en-US" altLang="en-US" sz="2600" i="1" smtClean="0"/>
              <a:t>A</a:t>
            </a:r>
            <a:r>
              <a:rPr lang="en-US" altLang="en-US" sz="2600" i="1" baseline="-25000" smtClean="0"/>
              <a:t>c	</a:t>
            </a:r>
            <a:r>
              <a:rPr lang="en-US" altLang="en-US" sz="2600" i="1" smtClean="0"/>
              <a:t>E</a:t>
            </a:r>
            <a:r>
              <a:rPr lang="en-US" altLang="en-US" sz="2600" smtClean="0"/>
              <a:t> = 0.2 </a:t>
            </a:r>
            <a:r>
              <a:rPr lang="en-US" altLang="en-US" sz="2600" i="1" smtClean="0"/>
              <a:t>Q</a:t>
            </a:r>
            <a:r>
              <a:rPr lang="en-US" altLang="en-US" sz="2600" smtClean="0"/>
              <a:t> + 0.8 </a:t>
            </a:r>
            <a:r>
              <a:rPr lang="en-US" altLang="en-US" sz="2600" i="1" smtClean="0"/>
              <a:t>V</a:t>
            </a:r>
            <a:r>
              <a:rPr lang="en-US" altLang="en-US" sz="2600" smtClean="0"/>
              <a:t> + </a:t>
            </a:r>
            <a:r>
              <a:rPr lang="en-US" altLang="en-US" sz="2600" i="1" smtClean="0"/>
              <a:t>A</a:t>
            </a:r>
            <a:r>
              <a:rPr lang="en-US" altLang="en-US" sz="2600" i="1" baseline="-25000" smtClean="0"/>
              <a:t>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i="1" baseline="-25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i="1" smtClean="0"/>
              <a:t>H</a:t>
            </a:r>
            <a:r>
              <a:rPr lang="en-US" altLang="en-US" sz="2600" smtClean="0"/>
              <a:t> = 0.15 </a:t>
            </a:r>
            <a:r>
              <a:rPr lang="en-US" altLang="en-US" sz="2600" i="1" smtClean="0"/>
              <a:t>Q</a:t>
            </a:r>
            <a:r>
              <a:rPr lang="en-US" altLang="en-US" sz="2600" smtClean="0"/>
              <a:t> + 0.82 </a:t>
            </a:r>
            <a:r>
              <a:rPr lang="en-US" altLang="en-US" sz="2600" i="1" smtClean="0"/>
              <a:t>V</a:t>
            </a:r>
            <a:r>
              <a:rPr lang="en-US" altLang="en-US" sz="2600" smtClean="0"/>
              <a:t> +</a:t>
            </a:r>
            <a:r>
              <a:rPr lang="en-US" altLang="en-US" sz="2600" i="1" smtClean="0"/>
              <a:t>A</a:t>
            </a:r>
            <a:r>
              <a:rPr lang="en-US" altLang="en-US" sz="2600" i="1" baseline="-25000" smtClean="0"/>
              <a:t>h	</a:t>
            </a:r>
            <a:r>
              <a:rPr lang="en-US" altLang="en-US" sz="2600" i="1" smtClean="0"/>
              <a:t>F</a:t>
            </a:r>
            <a:r>
              <a:rPr lang="en-US" altLang="en-US" sz="2600" smtClean="0"/>
              <a:t> = 0.25 </a:t>
            </a:r>
            <a:r>
              <a:rPr lang="en-US" altLang="en-US" sz="2600" i="1" smtClean="0"/>
              <a:t>Q</a:t>
            </a:r>
            <a:r>
              <a:rPr lang="en-US" altLang="en-US" sz="2600" smtClean="0"/>
              <a:t> + 0.85 </a:t>
            </a:r>
            <a:r>
              <a:rPr lang="en-US" altLang="en-US" sz="2600" i="1" smtClean="0"/>
              <a:t>V</a:t>
            </a:r>
            <a:r>
              <a:rPr lang="en-US" altLang="en-US" sz="2600" smtClean="0"/>
              <a:t> + </a:t>
            </a:r>
            <a:r>
              <a:rPr lang="en-US" altLang="en-US" sz="2600" i="1" smtClean="0"/>
              <a:t>A</a:t>
            </a:r>
            <a:r>
              <a:rPr lang="en-US" altLang="en-US" sz="2600" i="1" baseline="-25000" smtClean="0"/>
              <a:t>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Q is an underlying factor that represents quant. ability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V is an underlying factor that represents verbal ability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i="1" smtClean="0"/>
              <a:t>A</a:t>
            </a:r>
            <a:r>
              <a:rPr lang="en-US" altLang="en-US" sz="2600" smtClean="0"/>
              <a:t>’s denote aptitude specific to the subject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Results: Raw factor loadings</a:t>
            </a:r>
          </a:p>
        </p:txBody>
      </p:sp>
      <p:graphicFrame>
        <p:nvGraphicFramePr>
          <p:cNvPr id="82112" name="Group 192"/>
          <p:cNvGraphicFramePr>
            <a:graphicFrameLocks noGrp="1"/>
          </p:cNvGraphicFramePr>
          <p:nvPr>
            <p:ph type="tbl" idx="1"/>
          </p:nvPr>
        </p:nvGraphicFramePr>
        <p:xfrm>
          <a:off x="685800" y="1295400"/>
          <a:ext cx="7924800" cy="4652963"/>
        </p:xfrm>
        <a:graphic>
          <a:graphicData uri="http://schemas.openxmlformats.org/drawingml/2006/table">
            <a:tbl>
              <a:tblPr/>
              <a:tblGrid>
                <a:gridCol w="146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Loadings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Loadings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Variance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Unique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-0.484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Physics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-0.343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Chem.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-0.267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English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History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2.132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620" name="Oval 1"/>
          <p:cNvSpPr>
            <a:spLocks noChangeArrowheads="1"/>
          </p:cNvSpPr>
          <p:nvPr/>
        </p:nvSpPr>
        <p:spPr bwMode="auto">
          <a:xfrm>
            <a:off x="4648200" y="5389563"/>
            <a:ext cx="990600" cy="477837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21" name="TextBox 2"/>
          <p:cNvSpPr txBox="1">
            <a:spLocks noChangeArrowheads="1"/>
          </p:cNvSpPr>
          <p:nvPr/>
        </p:nvSpPr>
        <p:spPr bwMode="auto">
          <a:xfrm>
            <a:off x="3322638" y="6248400"/>
            <a:ext cx="1300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eigenvalue</a:t>
            </a:r>
          </a:p>
        </p:txBody>
      </p:sp>
      <p:cxnSp>
        <p:nvCxnSpPr>
          <p:cNvPr id="23622" name="Straight Arrow Connector 4"/>
          <p:cNvCxnSpPr>
            <a:cxnSpLocks noChangeShapeType="1"/>
            <a:stCxn id="23620" idx="3"/>
          </p:cNvCxnSpPr>
          <p:nvPr/>
        </p:nvCxnSpPr>
        <p:spPr bwMode="auto">
          <a:xfrm flipH="1">
            <a:off x="4267200" y="5797550"/>
            <a:ext cx="525463" cy="450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623" name="Oval 7"/>
          <p:cNvSpPr>
            <a:spLocks noChangeArrowheads="1"/>
          </p:cNvSpPr>
          <p:nvPr/>
        </p:nvSpPr>
        <p:spPr bwMode="auto">
          <a:xfrm>
            <a:off x="5943600" y="5389563"/>
            <a:ext cx="990600" cy="477837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23624" name="Straight Arrow Connector 8"/>
          <p:cNvCxnSpPr>
            <a:cxnSpLocks noChangeShapeType="1"/>
            <a:endCxn id="23621" idx="3"/>
          </p:cNvCxnSpPr>
          <p:nvPr/>
        </p:nvCxnSpPr>
        <p:spPr bwMode="auto">
          <a:xfrm flipH="1">
            <a:off x="4622800" y="5867400"/>
            <a:ext cx="1625600" cy="565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Results: Rotated Factor Pattern</a:t>
            </a:r>
          </a:p>
        </p:txBody>
      </p:sp>
      <p:graphicFrame>
        <p:nvGraphicFramePr>
          <p:cNvPr id="82947" name="Group 1027"/>
          <p:cNvGraphicFramePr>
            <a:graphicFrameLocks noGrp="1"/>
          </p:cNvGraphicFramePr>
          <p:nvPr>
            <p:ph type="tbl" idx="1"/>
          </p:nvPr>
        </p:nvGraphicFramePr>
        <p:xfrm>
          <a:off x="838200" y="1371600"/>
          <a:ext cx="7467600" cy="4781550"/>
        </p:xfrm>
        <a:graphic>
          <a:graphicData uri="http://schemas.openxmlformats.org/drawingml/2006/table">
            <a:tbl>
              <a:tblPr/>
              <a:tblGrid>
                <a:gridCol w="146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5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Variable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dirty="0" smtClean="0"/>
                        <a:t>Loadings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Communality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Unique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Variance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0.640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0.420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0.360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0.551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0.640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0.820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0.672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0.063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0.723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0.215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1.616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2.255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2.132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571500" indent="-571500" eaLnBrk="1" hangingPunct="1"/>
            <a:r>
              <a:rPr lang="en-US" altLang="en-US" sz="2100" b="1" smtClean="0"/>
              <a:t>Key Words</a:t>
            </a:r>
          </a:p>
          <a:p>
            <a:pPr marL="1143000" lvl="1" indent="-457200" eaLnBrk="1" hangingPunct="1">
              <a:lnSpc>
                <a:spcPct val="105000"/>
              </a:lnSpc>
            </a:pPr>
            <a:r>
              <a:rPr lang="en-US" altLang="en-US" sz="2200" i="1" smtClean="0"/>
              <a:t>Factor Loading</a:t>
            </a:r>
            <a:r>
              <a:rPr lang="en-US" altLang="en-US" sz="2200" smtClean="0"/>
              <a:t>:  Correlation of a factor with the original variable.</a:t>
            </a:r>
          </a:p>
          <a:p>
            <a:pPr marL="1143000" lvl="1" indent="-457200" eaLnBrk="1" hangingPunct="1">
              <a:lnSpc>
                <a:spcPct val="105000"/>
              </a:lnSpc>
            </a:pPr>
            <a:r>
              <a:rPr lang="en-US" altLang="en-US" sz="2200" i="1" smtClean="0"/>
              <a:t>Communality</a:t>
            </a:r>
            <a:r>
              <a:rPr lang="en-US" altLang="en-US" sz="2200" smtClean="0"/>
              <a:t>:  Variance of a variable summarized by the underlying factors</a:t>
            </a:r>
          </a:p>
          <a:p>
            <a:pPr marL="1143000" lvl="1" indent="-457200" eaLnBrk="1" hangingPunct="1">
              <a:lnSpc>
                <a:spcPct val="105000"/>
              </a:lnSpc>
            </a:pPr>
            <a:r>
              <a:rPr lang="en-US" altLang="en-US" sz="2200" i="1" smtClean="0"/>
              <a:t>Eigenvalue (latent root)</a:t>
            </a:r>
            <a:r>
              <a:rPr lang="en-US" altLang="en-US" sz="2200" smtClean="0"/>
              <a:t>:  Sum of squares of loadings of each factor – just a measure of variance</a:t>
            </a:r>
          </a:p>
          <a:p>
            <a:pPr marL="1143000" lvl="1" indent="-457200" eaLnBrk="1" hangingPunct="1">
              <a:lnSpc>
                <a:spcPct val="105000"/>
              </a:lnSpc>
              <a:buFontTx/>
              <a:buChar char=" "/>
            </a:pPr>
            <a:r>
              <a:rPr lang="en-US" altLang="en-US" sz="2200" smtClean="0"/>
              <a:t>e.g. the eigenvalue of factor 1, </a:t>
            </a:r>
            <a:r>
              <a:rPr lang="en-US" altLang="en-US" sz="2200" i="1" smtClean="0">
                <a:latin typeface="Symbol" panose="05050102010706020507" pitchFamily="18" charset="2"/>
              </a:rPr>
              <a:t>l</a:t>
            </a:r>
            <a:r>
              <a:rPr lang="en-US" altLang="en-US" sz="2200" baseline="-25000" smtClean="0"/>
              <a:t>1</a:t>
            </a:r>
            <a:r>
              <a:rPr lang="en-US" altLang="en-US" sz="2200" smtClean="0"/>
              <a:t>, </a:t>
            </a:r>
          </a:p>
          <a:p>
            <a:pPr marL="1143000" lvl="1" indent="-457200" eaLnBrk="1" hangingPunct="1">
              <a:lnSpc>
                <a:spcPct val="105000"/>
              </a:lnSpc>
              <a:buFontTx/>
              <a:buChar char=" "/>
            </a:pPr>
            <a:r>
              <a:rPr lang="en-US" altLang="en-US" sz="2200" smtClean="0"/>
              <a:t>       </a:t>
            </a:r>
            <a:r>
              <a:rPr lang="en-US" altLang="en-US" sz="2200" i="1" smtClean="0">
                <a:latin typeface="Symbol" panose="05050102010706020507" pitchFamily="18" charset="2"/>
              </a:rPr>
              <a:t>l</a:t>
            </a:r>
            <a:r>
              <a:rPr lang="en-US" altLang="en-US" sz="2200" baseline="-25000" smtClean="0"/>
              <a:t>1</a:t>
            </a:r>
            <a:r>
              <a:rPr lang="en-US" altLang="en-US" sz="2200" smtClean="0"/>
              <a:t>  =  </a:t>
            </a:r>
            <a:r>
              <a:rPr lang="en-US" altLang="en-US" sz="2200" i="1" smtClean="0"/>
              <a:t>r</a:t>
            </a:r>
            <a:r>
              <a:rPr lang="en-US" altLang="en-US" sz="2200" baseline="-25000" smtClean="0"/>
              <a:t>11</a:t>
            </a:r>
            <a:r>
              <a:rPr lang="en-US" altLang="en-US" sz="2200" baseline="30000" smtClean="0"/>
              <a:t>2</a:t>
            </a:r>
            <a:r>
              <a:rPr lang="en-US" altLang="en-US" sz="2200" smtClean="0"/>
              <a:t> + </a:t>
            </a:r>
            <a:r>
              <a:rPr lang="en-US" altLang="en-US" sz="2200" i="1" smtClean="0"/>
              <a:t>r</a:t>
            </a:r>
            <a:r>
              <a:rPr lang="en-US" altLang="en-US" sz="2200" baseline="-25000" smtClean="0"/>
              <a:t>12</a:t>
            </a:r>
            <a:r>
              <a:rPr lang="en-US" altLang="en-US" sz="2200" baseline="30000" smtClean="0"/>
              <a:t>2</a:t>
            </a:r>
            <a:r>
              <a:rPr lang="en-US" altLang="en-US" sz="2200" smtClean="0"/>
              <a:t> + … + </a:t>
            </a:r>
            <a:r>
              <a:rPr lang="en-US" altLang="en-US" sz="2200" i="1" smtClean="0"/>
              <a:t>r</a:t>
            </a:r>
            <a:r>
              <a:rPr lang="en-US" altLang="en-US" sz="2200" baseline="-25000" smtClean="0"/>
              <a:t>1N</a:t>
            </a:r>
            <a:r>
              <a:rPr lang="en-US" altLang="en-US" sz="2200" baseline="30000" smtClean="0"/>
              <a:t>2</a:t>
            </a:r>
          </a:p>
          <a:p>
            <a:pPr marL="1143000" lvl="1" indent="-457200" eaLnBrk="1" hangingPunct="1">
              <a:lnSpc>
                <a:spcPct val="105000"/>
              </a:lnSpc>
              <a:buFontTx/>
              <a:buChar char=" "/>
            </a:pPr>
            <a:endParaRPr lang="en-US" altLang="en-US" sz="2200" baseline="30000" smtClean="0"/>
          </a:p>
        </p:txBody>
      </p:sp>
      <p:graphicFrame>
        <p:nvGraphicFramePr>
          <p:cNvPr id="25603" name="Object 3"/>
          <p:cNvGraphicFramePr>
            <a:graphicFrameLocks/>
          </p:cNvGraphicFramePr>
          <p:nvPr/>
        </p:nvGraphicFramePr>
        <p:xfrm>
          <a:off x="4533900" y="3200400"/>
          <a:ext cx="381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4" imgW="76200" imgH="203200" progId="Equation.2">
                  <p:embed/>
                </p:oleObj>
              </mc:Choice>
              <mc:Fallback>
                <p:oleObj name="Equation" r:id="rId4" imgW="76200" imgH="203200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200400"/>
                        <a:ext cx="381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/>
          </p:cNvGraphicFramePr>
          <p:nvPr/>
        </p:nvGraphicFramePr>
        <p:xfrm>
          <a:off x="4533900" y="3200400"/>
          <a:ext cx="63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6" imgW="76200" imgH="203200" progId="Equation.2">
                  <p:embed/>
                </p:oleObj>
              </mc:Choice>
              <mc:Fallback>
                <p:oleObj name="Equation" r:id="rId6" imgW="76200" imgH="2032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200400"/>
                        <a:ext cx="63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/>
          </p:cNvGraphicFramePr>
          <p:nvPr/>
        </p:nvGraphicFramePr>
        <p:xfrm>
          <a:off x="4686300" y="3352800"/>
          <a:ext cx="63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7" imgW="76200" imgH="203200" progId="Equation.2">
                  <p:embed/>
                </p:oleObj>
              </mc:Choice>
              <mc:Fallback>
                <p:oleObj name="Equation" r:id="rId7" imgW="76200" imgH="203200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352800"/>
                        <a:ext cx="63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/>
          </p:cNvGraphicFramePr>
          <p:nvPr/>
        </p:nvGraphicFramePr>
        <p:xfrm>
          <a:off x="3454400" y="2646363"/>
          <a:ext cx="2794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8" imgW="101600" imgH="177800" progId="Equation.2">
                  <p:embed/>
                </p:oleObj>
              </mc:Choice>
              <mc:Fallback>
                <p:oleObj name="Equation" r:id="rId8" imgW="101600" imgH="177800" progId="Equation.2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646363"/>
                        <a:ext cx="2794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/>
          </p:cNvGraphicFramePr>
          <p:nvPr/>
        </p:nvGraphicFramePr>
        <p:xfrm>
          <a:off x="4521200" y="4064000"/>
          <a:ext cx="88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10" imgW="101600" imgH="177800" progId="Equation.2">
                  <p:embed/>
                </p:oleObj>
              </mc:Choice>
              <mc:Fallback>
                <p:oleObj name="Equation" r:id="rId10" imgW="101600" imgH="177800" progId="Equation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064000"/>
                        <a:ext cx="889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/>
          </p:cNvGraphicFramePr>
          <p:nvPr/>
        </p:nvGraphicFramePr>
        <p:xfrm>
          <a:off x="4521200" y="4064000"/>
          <a:ext cx="88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11" imgW="101600" imgH="177800" progId="Equation.2">
                  <p:embed/>
                </p:oleObj>
              </mc:Choice>
              <mc:Fallback>
                <p:oleObj name="Equation" r:id="rId11" imgW="101600" imgH="177800" progId="Equation.2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064000"/>
                        <a:ext cx="889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/>
          </p:cNvGraphicFramePr>
          <p:nvPr/>
        </p:nvGraphicFramePr>
        <p:xfrm>
          <a:off x="4521200" y="4064000"/>
          <a:ext cx="88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12" imgW="101600" imgH="177800" progId="Equation.2">
                  <p:embed/>
                </p:oleObj>
              </mc:Choice>
              <mc:Fallback>
                <p:oleObj name="Equation" r:id="rId12" imgW="101600" imgH="177800" progId="Equation.2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064000"/>
                        <a:ext cx="889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/>
          </p:cNvGraphicFramePr>
          <p:nvPr/>
        </p:nvGraphicFramePr>
        <p:xfrm>
          <a:off x="4521200" y="4064000"/>
          <a:ext cx="88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13" imgW="101600" imgH="177800" progId="Equation.2">
                  <p:embed/>
                </p:oleObj>
              </mc:Choice>
              <mc:Fallback>
                <p:oleObj name="Equation" r:id="rId13" imgW="101600" imgH="177800" progId="Equation.2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064000"/>
                        <a:ext cx="889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6858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smtClean="0"/>
              <a:t>Factor Analysis: Key terms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How many Factors do you Choose?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Look at the </a:t>
            </a:r>
            <a:r>
              <a:rPr lang="en-US" altLang="en-US" i="1" smtClean="0"/>
              <a:t>Eigen Values</a:t>
            </a:r>
            <a:r>
              <a:rPr lang="en-US" altLang="en-US" smtClean="0"/>
              <a:t> of the Factors</a:t>
            </a:r>
          </a:p>
          <a:p>
            <a:pPr eaLnBrk="1" hangingPunct="1"/>
            <a:r>
              <a:rPr lang="en-US" altLang="en-US" smtClean="0"/>
              <a:t>If </a:t>
            </a:r>
            <a:r>
              <a:rPr lang="en-US" altLang="en-US" i="1" smtClean="0"/>
              <a:t>K</a:t>
            </a:r>
            <a:r>
              <a:rPr lang="en-US" altLang="en-US" smtClean="0"/>
              <a:t> of </a:t>
            </a:r>
            <a:r>
              <a:rPr lang="en-US" altLang="en-US" i="1" smtClean="0"/>
              <a:t>P</a:t>
            </a:r>
            <a:r>
              <a:rPr lang="en-US" altLang="en-US" smtClean="0"/>
              <a:t> factors have an </a:t>
            </a:r>
            <a:r>
              <a:rPr lang="en-US" altLang="en-US" i="1" smtClean="0"/>
              <a:t>eigen</a:t>
            </a:r>
            <a:r>
              <a:rPr lang="en-US" altLang="en-US" smtClean="0"/>
              <a:t> value &gt; 1 then </a:t>
            </a:r>
            <a:r>
              <a:rPr lang="en-US" altLang="en-US" i="1" smtClean="0"/>
              <a:t>K</a:t>
            </a:r>
            <a:r>
              <a:rPr lang="en-US" altLang="en-US" smtClean="0"/>
              <a:t> factors will do a pretty good job</a:t>
            </a:r>
          </a:p>
          <a:p>
            <a:pPr eaLnBrk="1" hangingPunct="1"/>
            <a:r>
              <a:rPr lang="en-US" altLang="en-US" smtClean="0"/>
              <a:t>Scree plot helpful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sz="3800" smtClean="0"/>
              <a:t>Scree Plot: Selection of # of Factors</a:t>
            </a:r>
          </a:p>
        </p:txBody>
      </p:sp>
      <p:grpSp>
        <p:nvGrpSpPr>
          <p:cNvPr id="27651" name="Group 1027"/>
          <p:cNvGrpSpPr>
            <a:grpSpLocks/>
          </p:cNvGrpSpPr>
          <p:nvPr/>
        </p:nvGrpSpPr>
        <p:grpSpPr bwMode="auto">
          <a:xfrm>
            <a:off x="822325" y="1676400"/>
            <a:ext cx="6508750" cy="4708525"/>
            <a:chOff x="518" y="1056"/>
            <a:chExt cx="4100" cy="2966"/>
          </a:xfrm>
        </p:grpSpPr>
        <p:sp>
          <p:nvSpPr>
            <p:cNvPr id="27660" name="Line 1028"/>
            <p:cNvSpPr>
              <a:spLocks noChangeShapeType="1"/>
            </p:cNvSpPr>
            <p:nvPr/>
          </p:nvSpPr>
          <p:spPr bwMode="auto">
            <a:xfrm>
              <a:off x="912" y="1056"/>
              <a:ext cx="0" cy="2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029"/>
            <p:cNvSpPr>
              <a:spLocks noChangeShapeType="1"/>
            </p:cNvSpPr>
            <p:nvPr/>
          </p:nvSpPr>
          <p:spPr bwMode="auto">
            <a:xfrm>
              <a:off x="912" y="3648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030"/>
            <p:cNvSpPr>
              <a:spLocks noChangeShapeType="1"/>
            </p:cNvSpPr>
            <p:nvPr/>
          </p:nvSpPr>
          <p:spPr bwMode="auto">
            <a:xfrm>
              <a:off x="1488" y="36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031"/>
            <p:cNvSpPr>
              <a:spLocks noChangeShapeType="1"/>
            </p:cNvSpPr>
            <p:nvPr/>
          </p:nvSpPr>
          <p:spPr bwMode="auto">
            <a:xfrm>
              <a:off x="2208" y="36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032"/>
            <p:cNvSpPr>
              <a:spLocks noChangeShapeType="1"/>
            </p:cNvSpPr>
            <p:nvPr/>
          </p:nvSpPr>
          <p:spPr bwMode="auto">
            <a:xfrm>
              <a:off x="3024" y="36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033"/>
            <p:cNvSpPr>
              <a:spLocks noChangeShapeType="1"/>
            </p:cNvSpPr>
            <p:nvPr/>
          </p:nvSpPr>
          <p:spPr bwMode="auto">
            <a:xfrm>
              <a:off x="3744" y="36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1034"/>
            <p:cNvSpPr>
              <a:spLocks noChangeShapeType="1"/>
            </p:cNvSpPr>
            <p:nvPr/>
          </p:nvSpPr>
          <p:spPr bwMode="auto">
            <a:xfrm>
              <a:off x="4464" y="36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1035"/>
            <p:cNvSpPr>
              <a:spLocks noChangeShapeType="1"/>
            </p:cNvSpPr>
            <p:nvPr/>
          </p:nvSpPr>
          <p:spPr bwMode="auto">
            <a:xfrm>
              <a:off x="864" y="33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1036"/>
            <p:cNvSpPr>
              <a:spLocks noChangeShapeType="1"/>
            </p:cNvSpPr>
            <p:nvPr/>
          </p:nvSpPr>
          <p:spPr bwMode="auto">
            <a:xfrm>
              <a:off x="864" y="29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1037"/>
            <p:cNvSpPr>
              <a:spLocks noChangeShapeType="1"/>
            </p:cNvSpPr>
            <p:nvPr/>
          </p:nvSpPr>
          <p:spPr bwMode="auto">
            <a:xfrm>
              <a:off x="864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1038"/>
            <p:cNvSpPr>
              <a:spLocks noChangeShapeType="1"/>
            </p:cNvSpPr>
            <p:nvPr/>
          </p:nvSpPr>
          <p:spPr bwMode="auto">
            <a:xfrm>
              <a:off x="864" y="21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1039"/>
            <p:cNvSpPr>
              <a:spLocks noChangeShapeType="1"/>
            </p:cNvSpPr>
            <p:nvPr/>
          </p:nvSpPr>
          <p:spPr bwMode="auto">
            <a:xfrm>
              <a:off x="864" y="17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1040"/>
            <p:cNvSpPr>
              <a:spLocks noChangeShapeType="1"/>
            </p:cNvSpPr>
            <p:nvPr/>
          </p:nvSpPr>
          <p:spPr bwMode="auto">
            <a:xfrm>
              <a:off x="864" y="12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Rectangle 1041"/>
            <p:cNvSpPr>
              <a:spLocks noChangeArrowheads="1"/>
            </p:cNvSpPr>
            <p:nvPr/>
          </p:nvSpPr>
          <p:spPr bwMode="auto">
            <a:xfrm>
              <a:off x="518" y="1142"/>
              <a:ext cx="212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Book Antiqua" panose="02040602050305030304" pitchFamily="18" charset="0"/>
                </a:rPr>
                <a:t>6</a:t>
              </a:r>
            </a:p>
            <a:p>
              <a:endParaRPr lang="en-US" altLang="en-US" sz="2400">
                <a:latin typeface="Book Antiqua" panose="02040602050305030304" pitchFamily="18" charset="0"/>
              </a:endParaRPr>
            </a:p>
            <a:p>
              <a:r>
                <a:rPr lang="en-US" altLang="en-US" sz="2400">
                  <a:latin typeface="Book Antiqua" panose="02040602050305030304" pitchFamily="18" charset="0"/>
                </a:rPr>
                <a:t>5</a:t>
              </a:r>
            </a:p>
            <a:p>
              <a:endParaRPr lang="en-US" altLang="en-US" sz="1600">
                <a:latin typeface="Book Antiqua" panose="02040602050305030304" pitchFamily="18" charset="0"/>
              </a:endParaRPr>
            </a:p>
            <a:p>
              <a:r>
                <a:rPr lang="en-US" altLang="en-US" sz="2400">
                  <a:latin typeface="Book Antiqua" panose="02040602050305030304" pitchFamily="18" charset="0"/>
                </a:rPr>
                <a:t>4</a:t>
              </a:r>
            </a:p>
            <a:p>
              <a:endParaRPr lang="en-US" altLang="en-US" sz="2000">
                <a:latin typeface="Book Antiqua" panose="02040602050305030304" pitchFamily="18" charset="0"/>
              </a:endParaRPr>
            </a:p>
            <a:p>
              <a:r>
                <a:rPr lang="en-US" altLang="en-US" sz="2400">
                  <a:latin typeface="Book Antiqua" panose="02040602050305030304" pitchFamily="18" charset="0"/>
                </a:rPr>
                <a:t>3</a:t>
              </a:r>
            </a:p>
            <a:p>
              <a:endParaRPr lang="en-US" altLang="en-US" sz="1600">
                <a:latin typeface="Book Antiqua" panose="02040602050305030304" pitchFamily="18" charset="0"/>
              </a:endParaRPr>
            </a:p>
            <a:p>
              <a:r>
                <a:rPr lang="en-US" altLang="en-US" sz="2400">
                  <a:latin typeface="Book Antiqua" panose="02040602050305030304" pitchFamily="18" charset="0"/>
                </a:rPr>
                <a:t>2</a:t>
              </a:r>
            </a:p>
            <a:p>
              <a:endParaRPr lang="en-US" altLang="en-US" sz="1400">
                <a:latin typeface="Book Antiqua" panose="02040602050305030304" pitchFamily="18" charset="0"/>
              </a:endParaRPr>
            </a:p>
            <a:p>
              <a:r>
                <a:rPr lang="en-US" altLang="en-US" sz="2400"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27674" name="Rectangle 1042"/>
            <p:cNvSpPr>
              <a:spLocks noChangeArrowheads="1"/>
            </p:cNvSpPr>
            <p:nvPr/>
          </p:nvSpPr>
          <p:spPr bwMode="auto">
            <a:xfrm>
              <a:off x="1430" y="3734"/>
              <a:ext cx="3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Book Antiqua" panose="02040602050305030304" pitchFamily="18" charset="0"/>
                </a:rPr>
                <a:t>2            4               6             8            10</a:t>
              </a:r>
            </a:p>
          </p:txBody>
        </p:sp>
      </p:grpSp>
      <p:sp>
        <p:nvSpPr>
          <p:cNvPr id="27652" name="Line 1043"/>
          <p:cNvSpPr>
            <a:spLocks noChangeShapeType="1"/>
          </p:cNvSpPr>
          <p:nvPr/>
        </p:nvSpPr>
        <p:spPr bwMode="auto">
          <a:xfrm>
            <a:off x="1752600" y="2286000"/>
            <a:ext cx="4572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Line 1044"/>
          <p:cNvSpPr>
            <a:spLocks noChangeShapeType="1"/>
          </p:cNvSpPr>
          <p:nvPr/>
        </p:nvSpPr>
        <p:spPr bwMode="auto">
          <a:xfrm>
            <a:off x="2209800" y="4191000"/>
            <a:ext cx="685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1045"/>
          <p:cNvSpPr>
            <a:spLocks noChangeShapeType="1"/>
          </p:cNvSpPr>
          <p:nvPr/>
        </p:nvSpPr>
        <p:spPr bwMode="auto">
          <a:xfrm>
            <a:off x="2895600" y="5486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46"/>
          <p:cNvSpPr>
            <a:spLocks noChangeShapeType="1"/>
          </p:cNvSpPr>
          <p:nvPr/>
        </p:nvSpPr>
        <p:spPr bwMode="auto">
          <a:xfrm>
            <a:off x="3505200" y="5486400"/>
            <a:ext cx="3657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1047"/>
          <p:cNvSpPr>
            <a:spLocks noChangeShapeType="1"/>
          </p:cNvSpPr>
          <p:nvPr/>
        </p:nvSpPr>
        <p:spPr bwMode="auto">
          <a:xfrm flipV="1">
            <a:off x="2895600" y="4114800"/>
            <a:ext cx="26670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Rectangle 1048"/>
          <p:cNvSpPr>
            <a:spLocks noChangeArrowheads="1"/>
          </p:cNvSpPr>
          <p:nvPr/>
        </p:nvSpPr>
        <p:spPr bwMode="auto">
          <a:xfrm>
            <a:off x="5546725" y="3489325"/>
            <a:ext cx="118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Book Antiqua" panose="02040602050305030304" pitchFamily="18" charset="0"/>
              </a:rPr>
              <a:t>“elbow”</a:t>
            </a:r>
          </a:p>
        </p:txBody>
      </p:sp>
      <p:sp>
        <p:nvSpPr>
          <p:cNvPr id="27658" name="TextBox 1"/>
          <p:cNvSpPr txBox="1">
            <a:spLocks noChangeArrowheads="1"/>
          </p:cNvSpPr>
          <p:nvPr/>
        </p:nvSpPr>
        <p:spPr bwMode="auto">
          <a:xfrm>
            <a:off x="141288" y="1443038"/>
            <a:ext cx="1300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eigenvalue</a:t>
            </a:r>
          </a:p>
        </p:txBody>
      </p:sp>
      <p:sp>
        <p:nvSpPr>
          <p:cNvPr id="27659" name="TextBox 25"/>
          <p:cNvSpPr txBox="1">
            <a:spLocks noChangeArrowheads="1"/>
          </p:cNvSpPr>
          <p:nvPr/>
        </p:nvSpPr>
        <p:spPr bwMode="auto">
          <a:xfrm>
            <a:off x="7467600" y="5638800"/>
            <a:ext cx="1300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No. factors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Issues in analyzing such data 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There are many possible measures </a:t>
            </a:r>
          </a:p>
          <a:p>
            <a:pPr eaLnBrk="1" hangingPunct="1"/>
            <a:r>
              <a:rPr lang="en-US" altLang="en-US" smtClean="0"/>
              <a:t>One can ask multiple questions</a:t>
            </a:r>
          </a:p>
          <a:p>
            <a:pPr eaLnBrk="1" hangingPunct="1"/>
            <a:r>
              <a:rPr lang="en-US" altLang="en-US" smtClean="0"/>
              <a:t>Some of these measures may be correlated</a:t>
            </a:r>
          </a:p>
          <a:p>
            <a:pPr eaLnBrk="1" hangingPunct="1"/>
            <a:r>
              <a:rPr lang="en-US" altLang="en-US" smtClean="0"/>
              <a:t>How to create indices that are weighted scores of multiple measures?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Use PCA (</a:t>
            </a:r>
            <a:r>
              <a:rPr lang="en-US" altLang="en-US" u="sng" smtClean="0">
                <a:solidFill>
                  <a:srgbClr val="FF0000"/>
                </a:solidFill>
              </a:rPr>
              <a:t>P</a:t>
            </a:r>
            <a:r>
              <a:rPr lang="en-US" altLang="en-US" smtClean="0">
                <a:solidFill>
                  <a:srgbClr val="FF0000"/>
                </a:solidFill>
              </a:rPr>
              <a:t>rincipal </a:t>
            </a:r>
            <a:r>
              <a:rPr lang="en-US" altLang="en-US" u="sng" smtClean="0">
                <a:solidFill>
                  <a:srgbClr val="FF0000"/>
                </a:solidFill>
              </a:rPr>
              <a:t>C</a:t>
            </a:r>
            <a:r>
              <a:rPr lang="en-US" altLang="en-US" smtClean="0">
                <a:solidFill>
                  <a:srgbClr val="FF0000"/>
                </a:solidFill>
              </a:rPr>
              <a:t>omponents </a:t>
            </a:r>
            <a:r>
              <a:rPr lang="en-US" altLang="en-US" u="sng" smtClean="0">
                <a:solidFill>
                  <a:srgbClr val="FF0000"/>
                </a:solidFill>
              </a:rPr>
              <a:t>A</a:t>
            </a:r>
            <a:r>
              <a:rPr lang="en-US" altLang="en-US" smtClean="0">
                <a:solidFill>
                  <a:srgbClr val="FF0000"/>
                </a:solidFill>
              </a:rPr>
              <a:t>nalysis)</a:t>
            </a:r>
          </a:p>
          <a:p>
            <a:pPr eaLnBrk="1" hangingPunct="1"/>
            <a:r>
              <a:rPr lang="en-US" altLang="en-US" smtClean="0"/>
              <a:t>How many underlying constructs are needed say to measure service quality?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Use Factor Analysis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can Factor Analysis Help?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Uncover underlying constructs</a:t>
            </a:r>
            <a:r>
              <a:rPr lang="en-US" altLang="en-US" smtClean="0"/>
              <a:t>: Factor analysis can summarize the information in many variables into a few underlying constructs/dimensions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Data Reduction</a:t>
            </a:r>
            <a:r>
              <a:rPr lang="en-US" altLang="en-US" smtClean="0"/>
              <a:t>: Reduces the number of variables that you have to deal with little </a:t>
            </a:r>
            <a:r>
              <a:rPr lang="en-US" altLang="en-US" i="1" smtClean="0"/>
              <a:t>loss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Reduce Data?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Typical customer survey on attitudes, lifestyles, opinions will probably have responses to more than 100 questions</a:t>
            </a:r>
          </a:p>
          <a:p>
            <a:pPr eaLnBrk="1" hangingPunct="1"/>
            <a:r>
              <a:rPr lang="en-US" altLang="en-US" sz="2400" smtClean="0"/>
              <a:t>Too much data can be hard to interpret and comprehend</a:t>
            </a:r>
          </a:p>
          <a:p>
            <a:pPr eaLnBrk="1" hangingPunct="1"/>
            <a:r>
              <a:rPr lang="en-US" altLang="en-US" sz="2400" smtClean="0"/>
              <a:t>Difficult to work with too much data</a:t>
            </a:r>
          </a:p>
          <a:p>
            <a:pPr eaLnBrk="1" hangingPunct="1"/>
            <a:r>
              <a:rPr lang="en-US" altLang="en-US" sz="2400" smtClean="0"/>
              <a:t>Many variables will be correlated with each other (known as multicollinearity problem in regression analysis). </a:t>
            </a:r>
          </a:p>
          <a:p>
            <a:pPr lvl="1" eaLnBrk="1" hangingPunct="1"/>
            <a:r>
              <a:rPr lang="en-US" altLang="en-US" sz="2000" smtClean="0"/>
              <a:t>We know that we may have many variables that are capturing the same or similar information? We can reduce redundancy.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What is Principal Components Analysis (PCA)?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PCA?</a:t>
            </a:r>
          </a:p>
          <a:p>
            <a:pPr lvl="1" eaLnBrk="1" hangingPunct="1"/>
            <a:r>
              <a:rPr lang="en-US" altLang="en-US" smtClean="0"/>
              <a:t>PCA is a technique for forming new variables, which are linear composites of original variables.</a:t>
            </a:r>
          </a:p>
          <a:p>
            <a:pPr lvl="1" eaLnBrk="1" hangingPunct="1"/>
            <a:r>
              <a:rPr lang="en-US" altLang="en-US" smtClean="0"/>
              <a:t>PCA also ensures that the new variables are uncorrelated among each other.</a:t>
            </a:r>
          </a:p>
          <a:p>
            <a:pPr lvl="1" eaLnBrk="1" hangingPunct="1"/>
            <a:r>
              <a:rPr lang="en-US" altLang="en-US" smtClean="0"/>
              <a:t>The new axes are called principal components and the values of the new variables are called PC scores.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55638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smtClean="0"/>
              <a:t>Principal Components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91000"/>
          </a:xfrm>
          <a:noFill/>
        </p:spPr>
        <p:txBody>
          <a:bodyPr lIns="92075" tIns="46038" rIns="92075" bIns="46038"/>
          <a:lstStyle/>
          <a:p>
            <a:pPr marL="571500" indent="-571500" eaLnBrk="1" hangingPunct="1">
              <a:lnSpc>
                <a:spcPct val="90000"/>
              </a:lnSpc>
            </a:pPr>
            <a:r>
              <a:rPr lang="en-US" altLang="en-US" sz="2100" smtClean="0"/>
              <a:t>PCA summarizes information in data by reducing original set of “items”/attributes to a smaller set of principal components (PC)</a:t>
            </a:r>
          </a:p>
          <a:p>
            <a:pPr marL="571500" indent="-571500" eaLnBrk="1" hangingPunct="1">
              <a:lnSpc>
                <a:spcPct val="90000"/>
              </a:lnSpc>
              <a:buFont typeface="Monotype Sorts" panose="05010101010101010101" pitchFamily="2" charset="2"/>
              <a:buChar char=" "/>
            </a:pPr>
            <a:endParaRPr lang="en-US" altLang="en-US" sz="800" smtClean="0"/>
          </a:p>
          <a:p>
            <a:pPr marL="571500" indent="-571500" eaLnBrk="1" hangingPunct="1">
              <a:lnSpc>
                <a:spcPct val="90000"/>
              </a:lnSpc>
              <a:buFont typeface="Monotype Sorts" panose="05010101010101010101" pitchFamily="2" charset="2"/>
              <a:buChar char=" "/>
            </a:pPr>
            <a:r>
              <a:rPr lang="en-US" altLang="en-US" sz="2100" smtClean="0"/>
              <a:t>A PC can be viewed as an “Index”:</a:t>
            </a:r>
          </a:p>
          <a:p>
            <a:pPr marL="571500" indent="-571500" eaLnBrk="1" hangingPunct="1">
              <a:lnSpc>
                <a:spcPct val="90000"/>
              </a:lnSpc>
              <a:buFont typeface="Monotype Sorts" panose="05010101010101010101" pitchFamily="2" charset="2"/>
              <a:buChar char=" "/>
            </a:pPr>
            <a:endParaRPr lang="en-US" altLang="en-US" sz="800" smtClean="0"/>
          </a:p>
          <a:p>
            <a:pPr marL="1143000" lvl="1" indent="-457200" eaLnBrk="1" hangingPunct="1">
              <a:lnSpc>
                <a:spcPct val="90000"/>
              </a:lnSpc>
            </a:pPr>
            <a:r>
              <a:rPr lang="en-US" altLang="en-US" sz="2200" smtClean="0"/>
              <a:t>Dow Jones Index -- summarizes the movement of stock market</a:t>
            </a:r>
          </a:p>
          <a:p>
            <a:pPr marL="571500" indent="-571500" eaLnBrk="1" hangingPunct="1">
              <a:lnSpc>
                <a:spcPct val="90000"/>
              </a:lnSpc>
              <a:buFont typeface="Monotype Sorts" panose="05010101010101010101" pitchFamily="2" charset="2"/>
              <a:buChar char=" "/>
            </a:pPr>
            <a:endParaRPr lang="en-US" altLang="en-US" sz="800" smtClean="0"/>
          </a:p>
          <a:p>
            <a:pPr marL="1143000" lvl="1" indent="-457200" eaLnBrk="1" hangingPunct="1">
              <a:lnSpc>
                <a:spcPct val="90000"/>
              </a:lnSpc>
            </a:pPr>
            <a:r>
              <a:rPr lang="en-US" altLang="en-US" sz="2200" smtClean="0"/>
              <a:t>Consumer Price Index -- reflects prices of consumer products and indicator of inflation</a:t>
            </a:r>
          </a:p>
          <a:p>
            <a:pPr marL="571500" indent="-571500" eaLnBrk="1" hangingPunct="1">
              <a:lnSpc>
                <a:spcPct val="90000"/>
              </a:lnSpc>
              <a:buFont typeface="Monotype Sorts" panose="05010101010101010101" pitchFamily="2" charset="2"/>
              <a:buChar char=" "/>
            </a:pPr>
            <a:endParaRPr lang="en-US" altLang="en-US" sz="800" smtClean="0"/>
          </a:p>
          <a:p>
            <a:pPr marL="571500" indent="-571500" eaLnBrk="1" hangingPunct="1">
              <a:lnSpc>
                <a:spcPct val="90000"/>
              </a:lnSpc>
              <a:buFont typeface="Monotype Sorts" panose="05010101010101010101" pitchFamily="2" charset="2"/>
              <a:buChar char=" "/>
            </a:pPr>
            <a:r>
              <a:rPr lang="en-US" altLang="en-US" sz="2100" i="1" smtClean="0"/>
              <a:t>How to create such an “index” that appropriately summarizes the data with the minimum loss of information?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sz="3200" smtClean="0"/>
              <a:t>How does Principal Components (PC) work?</a:t>
            </a:r>
            <a:br>
              <a:rPr lang="en-US" altLang="en-US" sz="3200" smtClean="0"/>
            </a:br>
            <a:endParaRPr lang="en-US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 lIns="92075" tIns="46038" rIns="92075" bIns="46038"/>
          <a:lstStyle/>
          <a:p>
            <a:pPr marL="571500" indent="-571500" eaLnBrk="1" hangingPunct="1">
              <a:lnSpc>
                <a:spcPct val="90000"/>
              </a:lnSpc>
              <a:buFont typeface="Monotype Sorts" pitchFamily="2" charset="2"/>
              <a:buChar char=" "/>
              <a:defRPr/>
            </a:pPr>
            <a:endParaRPr lang="en-US" sz="800" dirty="0" smtClean="0"/>
          </a:p>
          <a:p>
            <a:pPr marL="815975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Principal Components “constructs” factors/axes by including original attributes with </a:t>
            </a:r>
            <a:r>
              <a:rPr lang="en-US" sz="2400" i="1" dirty="0" smtClean="0"/>
              <a:t>different</a:t>
            </a:r>
            <a:r>
              <a:rPr lang="en-US" sz="2400" dirty="0" smtClean="0"/>
              <a:t> weights</a:t>
            </a:r>
          </a:p>
          <a:p>
            <a:pPr marL="815975" indent="-457200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marL="815975" indent="-457200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marL="815975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The weights are estimated such that:</a:t>
            </a:r>
          </a:p>
          <a:p>
            <a:pPr marL="815975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The first PC accounts for the maximum variance, then the second PC and so on</a:t>
            </a:r>
          </a:p>
          <a:p>
            <a:pPr marL="815975" indent="-457200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marL="815975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The sum of squares of the weights sum to 1.</a:t>
            </a:r>
          </a:p>
          <a:p>
            <a:pPr marL="815975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The principal components are uncorrelated i.e., correlation (PC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PC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= 0.</a:t>
            </a:r>
          </a:p>
          <a:p>
            <a:pPr marL="1143000" lvl="1" indent="-457200" eaLnBrk="1" hangingPunct="1">
              <a:lnSpc>
                <a:spcPct val="90000"/>
              </a:lnSpc>
              <a:defRPr/>
            </a:pPr>
            <a:endParaRPr lang="en-US" sz="2200" dirty="0" smtClean="0"/>
          </a:p>
          <a:p>
            <a:pPr marL="571500" indent="-571500" eaLnBrk="1" hangingPunct="1">
              <a:lnSpc>
                <a:spcPct val="90000"/>
              </a:lnSpc>
              <a:buFont typeface="Monotype Sorts" pitchFamily="2" charset="2"/>
              <a:buChar char=" "/>
              <a:defRPr/>
            </a:pPr>
            <a:endParaRPr lang="en-US" sz="800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173288" y="2425700"/>
            <a:ext cx="4391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Monotype Sorts" panose="05010101010101010101" pitchFamily="2" charset="2"/>
              <a:buChar char=" "/>
            </a:pP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 =  </a:t>
            </a:r>
            <a:r>
              <a:rPr lang="en-US" altLang="en-US" i="1"/>
              <a:t>r</a:t>
            </a:r>
            <a:r>
              <a:rPr lang="en-US" altLang="en-US" baseline="-25000"/>
              <a:t>11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 + </a:t>
            </a:r>
            <a:r>
              <a:rPr lang="en-US" altLang="en-US" i="1"/>
              <a:t>r</a:t>
            </a:r>
            <a:r>
              <a:rPr lang="en-US" altLang="en-US" baseline="-25000"/>
              <a:t>12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 + … + </a:t>
            </a:r>
            <a:r>
              <a:rPr lang="en-US" altLang="en-US" i="1"/>
              <a:t>r</a:t>
            </a:r>
            <a:r>
              <a:rPr lang="en-US" altLang="en-US" baseline="-25000"/>
              <a:t>1N</a:t>
            </a:r>
            <a:r>
              <a:rPr lang="en-US" altLang="en-US" i="1"/>
              <a:t>X</a:t>
            </a:r>
            <a:r>
              <a:rPr lang="en-US" altLang="en-US" baseline="-25000"/>
              <a:t>N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286000" y="4191000"/>
            <a:ext cx="4391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Monotype Sorts" panose="05010101010101010101" pitchFamily="2" charset="2"/>
              <a:buChar char=" "/>
            </a:pPr>
            <a:r>
              <a:rPr lang="en-US" altLang="en-US" i="1"/>
              <a:t>r</a:t>
            </a:r>
            <a:r>
              <a:rPr lang="en-US" altLang="en-US" baseline="-25000"/>
              <a:t>11</a:t>
            </a:r>
            <a:r>
              <a:rPr lang="en-US" altLang="en-US" baseline="30000"/>
              <a:t> 2</a:t>
            </a:r>
            <a:r>
              <a:rPr lang="en-US" altLang="en-US"/>
              <a:t> + </a:t>
            </a:r>
            <a:r>
              <a:rPr lang="en-US" altLang="en-US" i="1"/>
              <a:t>r</a:t>
            </a:r>
            <a:r>
              <a:rPr lang="en-US" altLang="en-US" baseline="-25000"/>
              <a:t>12 </a:t>
            </a:r>
            <a:r>
              <a:rPr lang="en-US" altLang="en-US" baseline="30000"/>
              <a:t> 2</a:t>
            </a:r>
            <a:r>
              <a:rPr lang="en-US" altLang="en-US"/>
              <a:t> + … + </a:t>
            </a:r>
            <a:r>
              <a:rPr lang="en-US" altLang="en-US" i="1"/>
              <a:t>r</a:t>
            </a:r>
            <a:r>
              <a:rPr lang="en-US" altLang="en-US" baseline="-25000"/>
              <a:t>1N </a:t>
            </a:r>
            <a:r>
              <a:rPr lang="en-US" altLang="en-US" baseline="30000"/>
              <a:t> 2</a:t>
            </a:r>
            <a:r>
              <a:rPr lang="en-US" altLang="en-US" baseline="-25000"/>
              <a:t> </a:t>
            </a:r>
            <a:r>
              <a:rPr lang="en-US" altLang="en-US"/>
              <a:t> = 1</a:t>
            </a:r>
            <a:endParaRPr lang="en-US" altLang="en-US" baseline="-25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Bank survey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Small banks charge less than large banks</a:t>
            </a:r>
          </a:p>
          <a:p>
            <a:pPr eaLnBrk="1" hangingPunct="1"/>
            <a:r>
              <a:rPr lang="en-US" altLang="en-US" sz="2600" smtClean="0"/>
              <a:t>Large banks are more likely to make mistakes than small banks.</a:t>
            </a:r>
          </a:p>
          <a:p>
            <a:pPr eaLnBrk="1" hangingPunct="1"/>
            <a:r>
              <a:rPr lang="en-US" altLang="en-US" sz="2600" smtClean="0"/>
              <a:t>Tellers do not need to be extremely courteous and friendly – its enough for them to be civil.</a:t>
            </a:r>
          </a:p>
          <a:p>
            <a:pPr eaLnBrk="1" hangingPunct="1"/>
            <a:r>
              <a:rPr lang="en-US" altLang="en-US" sz="2600" smtClean="0"/>
              <a:t>I want to be personally known at my bank and to be treated with special courtesy.</a:t>
            </a:r>
          </a:p>
          <a:p>
            <a:pPr eaLnBrk="1" hangingPunct="1"/>
            <a:r>
              <a:rPr lang="en-US" altLang="en-US" sz="2600" smtClean="0"/>
              <a:t>After being treated in an impersonal or uncaring way by a financial institution, I would never patronize that organization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4864</TotalTime>
  <Words>1020</Words>
  <Application>Microsoft Office PowerPoint</Application>
  <PresentationFormat>On-screen Show (4:3)</PresentationFormat>
  <Paragraphs>235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Book Antiqua</vt:lpstr>
      <vt:lpstr>Garamond</vt:lpstr>
      <vt:lpstr>Monotype Sorts</vt:lpstr>
      <vt:lpstr>Symbol</vt:lpstr>
      <vt:lpstr>Times New Roman</vt:lpstr>
      <vt:lpstr>Wingdings</vt:lpstr>
      <vt:lpstr>Edge</vt:lpstr>
      <vt:lpstr>Equation</vt:lpstr>
      <vt:lpstr>How do you measure brand loyalty?</vt:lpstr>
      <vt:lpstr>How do you measure service quality?</vt:lpstr>
      <vt:lpstr>Issues in analyzing such data </vt:lpstr>
      <vt:lpstr>How can Factor Analysis Help?</vt:lpstr>
      <vt:lpstr>Why Reduce Data?</vt:lpstr>
      <vt:lpstr>What is Principal Components Analysis (PCA)?</vt:lpstr>
      <vt:lpstr>Principal Components</vt:lpstr>
      <vt:lpstr>How does Principal Components (PC) work? </vt:lpstr>
      <vt:lpstr>Example 1: Bank survey</vt:lpstr>
      <vt:lpstr>PowerPoint Presentation</vt:lpstr>
      <vt:lpstr>Correlation matrix</vt:lpstr>
      <vt:lpstr>Factor Analysis output</vt:lpstr>
      <vt:lpstr>Factor scores</vt:lpstr>
      <vt:lpstr>PowerPoint Presentation</vt:lpstr>
      <vt:lpstr>Rotate the x1 axis by 100 and find new values</vt:lpstr>
      <vt:lpstr>Find the angle at which PC1 explains the maximum variance</vt:lpstr>
      <vt:lpstr>Graphical interpretation of PCA</vt:lpstr>
      <vt:lpstr>Factor analysis</vt:lpstr>
      <vt:lpstr>Example 2: College Admissions</vt:lpstr>
      <vt:lpstr>Two-Factor Model</vt:lpstr>
      <vt:lpstr>Results: Raw factor loadings</vt:lpstr>
      <vt:lpstr>Results: Rotated Factor Pattern</vt:lpstr>
      <vt:lpstr>Factor Analysis: Key terms</vt:lpstr>
      <vt:lpstr>How many Factors do you Choose?</vt:lpstr>
      <vt:lpstr>Scree Plot: Selection of # of Factors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Marketing</dc:title>
  <dc:creator>Nanda Kumar</dc:creator>
  <cp:lastModifiedBy>Murthi, B</cp:lastModifiedBy>
  <cp:revision>33</cp:revision>
  <dcterms:created xsi:type="dcterms:W3CDTF">2000-10-28T14:49:39Z</dcterms:created>
  <dcterms:modified xsi:type="dcterms:W3CDTF">2019-04-02T15:51:51Z</dcterms:modified>
</cp:coreProperties>
</file>