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85" r:id="rId5"/>
    <p:sldId id="298" r:id="rId6"/>
    <p:sldId id="299" r:id="rId7"/>
    <p:sldId id="300" r:id="rId8"/>
    <p:sldId id="301" r:id="rId9"/>
    <p:sldId id="302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69" r:id="rId20"/>
    <p:sldId id="270" r:id="rId21"/>
    <p:sldId id="271" r:id="rId22"/>
    <p:sldId id="273" r:id="rId23"/>
    <p:sldId id="272" r:id="rId24"/>
    <p:sldId id="274" r:id="rId25"/>
    <p:sldId id="276" r:id="rId26"/>
    <p:sldId id="275" r:id="rId27"/>
    <p:sldId id="303" r:id="rId28"/>
    <p:sldId id="304" r:id="rId29"/>
    <p:sldId id="279" r:id="rId30"/>
    <p:sldId id="280" r:id="rId31"/>
    <p:sldId id="281" r:id="rId32"/>
    <p:sldId id="283" r:id="rId33"/>
    <p:sldId id="284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5" r:id="rId42"/>
    <p:sldId id="264" r:id="rId43"/>
    <p:sldId id="311" r:id="rId44"/>
    <p:sldId id="312" r:id="rId45"/>
    <p:sldId id="313" r:id="rId46"/>
    <p:sldId id="314" r:id="rId47"/>
    <p:sldId id="315" r:id="rId48"/>
    <p:sldId id="316" r:id="rId49"/>
    <p:sldId id="305" r:id="rId50"/>
    <p:sldId id="308" r:id="rId51"/>
    <p:sldId id="309" r:id="rId52"/>
    <p:sldId id="306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60211-7148-46D0-830F-B6CC894C6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57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9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4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CFDA-6F43-46F0-BA96-79A3D4D9E5D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idre.ucla.edu/sas/output/proc-logistic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documentation/cdl/en/statug/63033/HTML/default/statug_logistic_sect014.htm" TargetMode="External"/><Relationship Id="rId2" Type="http://schemas.openxmlformats.org/officeDocument/2006/relationships/hyperlink" Target="https://support.sas.com/documentation/cdl/en/statug/63033/HTML/default/statug_logistic_sect010.htm#statug.logistic.logisticnof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sas.com/documentation/cdl/en/statug/63033/HTML/default/statug_logistic_sect014.htm#statug.logistic.logiroccontrastestimate" TargetMode="External"/><Relationship Id="rId5" Type="http://schemas.openxmlformats.org/officeDocument/2006/relationships/hyperlink" Target="https://support.sas.com/documentation/cdl/en/statug/63033/HTML/default/statug_logistic_sect014.htm#statug.logistic.logiroccontraste" TargetMode="External"/><Relationship Id="rId4" Type="http://schemas.openxmlformats.org/officeDocument/2006/relationships/hyperlink" Target="https://support.sas.com/documentation/cdl/en/statug/63033/HTML/default/statug_logistic_sect067.htm#delo_e_88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Logit/</a:t>
            </a:r>
            <a:r>
              <a:rPr lang="en-US" dirty="0" err="1" smtClean="0"/>
              <a:t>Probit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Murthi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</a:t>
            </a:r>
            <a:r>
              <a:rPr lang="en-US" dirty="0"/>
              <a:t>our underlying dummy </a:t>
            </a:r>
            <a:r>
              <a:rPr lang="en-US" dirty="0" smtClean="0"/>
              <a:t>dependent variable </a:t>
            </a:r>
            <a:r>
              <a:rPr lang="en-US" dirty="0"/>
              <a:t>depends on an unobserved </a:t>
            </a:r>
            <a:r>
              <a:rPr lang="en-US" dirty="0" smtClean="0"/>
              <a:t>utility index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*</a:t>
            </a:r>
          </a:p>
          <a:p>
            <a:r>
              <a:rPr lang="en-US" i="1" dirty="0" smtClean="0"/>
              <a:t>Y </a:t>
            </a:r>
            <a:r>
              <a:rPr lang="en-US" dirty="0"/>
              <a:t>is discrete—taking on the values 0 or 1 </a:t>
            </a:r>
            <a:r>
              <a:rPr lang="en-US" dirty="0" smtClean="0"/>
              <a:t>if someone </a:t>
            </a:r>
            <a:r>
              <a:rPr lang="en-US" dirty="0"/>
              <a:t>buys a car, for instance</a:t>
            </a:r>
          </a:p>
          <a:p>
            <a:r>
              <a:rPr lang="en-US" dirty="0" smtClean="0"/>
              <a:t>Imagine </a:t>
            </a:r>
            <a:r>
              <a:rPr lang="en-US" dirty="0"/>
              <a:t>a continuous variable </a:t>
            </a:r>
            <a:r>
              <a:rPr lang="en-US" i="1" dirty="0"/>
              <a:t>Y</a:t>
            </a:r>
            <a:r>
              <a:rPr lang="en-US" dirty="0"/>
              <a:t>* that </a:t>
            </a:r>
            <a:r>
              <a:rPr lang="en-US" dirty="0" smtClean="0"/>
              <a:t>reflects a </a:t>
            </a:r>
            <a:r>
              <a:rPr lang="en-US" dirty="0"/>
              <a:t>person’s desire to buy the car</a:t>
            </a:r>
          </a:p>
          <a:p>
            <a:r>
              <a:rPr lang="en-US" i="1" dirty="0" smtClean="0"/>
              <a:t>Y</a:t>
            </a:r>
            <a:r>
              <a:rPr lang="en-US" dirty="0"/>
              <a:t>* would vary continuously with some </a:t>
            </a:r>
            <a:r>
              <a:rPr lang="en-US" dirty="0" smtClean="0"/>
              <a:t>explanatory variables </a:t>
            </a:r>
            <a:r>
              <a:rPr lang="en-US" dirty="0"/>
              <a:t>like </a:t>
            </a:r>
            <a:r>
              <a:rPr lang="en-US" dirty="0" smtClean="0"/>
              <a:t>income,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5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can be written as:</a:t>
            </a:r>
          </a:p>
          <a:p>
            <a:pPr lvl="1"/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* = a + bX</a:t>
            </a:r>
            <a:r>
              <a:rPr lang="en-US" baseline="-25000" dirty="0" smtClean="0"/>
              <a:t>1i</a:t>
            </a:r>
            <a:r>
              <a:rPr lang="en-US" dirty="0" smtClean="0"/>
              <a:t>+ </a:t>
            </a:r>
            <a:r>
              <a:rPr lang="el-GR" dirty="0" smtClean="0"/>
              <a:t>ε</a:t>
            </a:r>
            <a:r>
              <a:rPr lang="en-US" baseline="-25000" dirty="0" err="1" smtClean="0"/>
              <a:t>i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utility index is “high enough,” a </a:t>
            </a:r>
            <a:r>
              <a:rPr lang="en-US" dirty="0" smtClean="0"/>
              <a:t>person will </a:t>
            </a:r>
            <a:r>
              <a:rPr lang="en-US" dirty="0"/>
              <a:t>buy a </a:t>
            </a:r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= 1, if </a:t>
            </a:r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* </a:t>
            </a:r>
            <a:r>
              <a:rPr lang="en-US" dirty="0" smtClean="0"/>
              <a:t>&gt; 0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utility index is not “high enough,” </a:t>
            </a:r>
            <a:r>
              <a:rPr lang="en-US" dirty="0" smtClean="0"/>
              <a:t>a person </a:t>
            </a:r>
            <a:r>
              <a:rPr lang="en-US" dirty="0"/>
              <a:t>will not buy a </a:t>
            </a:r>
            <a:r>
              <a:rPr lang="en-US" dirty="0" smtClean="0"/>
              <a:t>car</a:t>
            </a:r>
          </a:p>
          <a:p>
            <a:pPr lvl="1"/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smtClean="0"/>
              <a:t>0, </a:t>
            </a:r>
            <a:r>
              <a:rPr lang="en-US" dirty="0"/>
              <a:t>if Y</a:t>
            </a:r>
            <a:r>
              <a:rPr lang="en-US" baseline="-25000" dirty="0"/>
              <a:t>i</a:t>
            </a:r>
            <a:r>
              <a:rPr lang="en-US" dirty="0"/>
              <a:t>* </a:t>
            </a:r>
            <a:r>
              <a:rPr lang="en-US" dirty="0" smtClean="0"/>
              <a:t>&lt;= </a:t>
            </a:r>
            <a:r>
              <a:rPr lang="en-US" dirty="0"/>
              <a:t>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0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05000"/>
            <a:ext cx="7006951" cy="328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562600"/>
            <a:ext cx="8068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cdf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Normal</a:t>
            </a:r>
            <a:r>
              <a:rPr lang="en-US" sz="2800" dirty="0" smtClean="0"/>
              <a:t> distribution, we get a </a:t>
            </a:r>
            <a:r>
              <a:rPr lang="en-US" sz="2800" dirty="0" err="1" smtClean="0">
                <a:solidFill>
                  <a:srgbClr val="FF0000"/>
                </a:solidFill>
              </a:rPr>
              <a:t>probit</a:t>
            </a:r>
            <a:r>
              <a:rPr lang="en-US" sz="2800" dirty="0" smtClean="0"/>
              <a:t> model</a:t>
            </a:r>
          </a:p>
          <a:p>
            <a:r>
              <a:rPr lang="en-US" sz="2800" dirty="0" smtClean="0"/>
              <a:t>If </a:t>
            </a:r>
            <a:r>
              <a:rPr lang="en-US" sz="2800" dirty="0" err="1" smtClean="0"/>
              <a:t>cdf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logistic</a:t>
            </a:r>
            <a:r>
              <a:rPr lang="en-US" sz="2800" dirty="0" smtClean="0"/>
              <a:t> distribution, then we get a </a:t>
            </a:r>
            <a:r>
              <a:rPr lang="en-US" sz="2800" dirty="0" smtClean="0">
                <a:solidFill>
                  <a:srgbClr val="FF0000"/>
                </a:solidFill>
              </a:rPr>
              <a:t>logit</a:t>
            </a:r>
            <a:r>
              <a:rPr lang="en-US" sz="2800" dirty="0" smtClean="0"/>
              <a:t> model.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007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Estimation of the β’s typically </a:t>
            </a:r>
            <a:r>
              <a:rPr lang="en-US" dirty="0"/>
              <a:t>done using a maximum </a:t>
            </a:r>
            <a:r>
              <a:rPr lang="en-US" dirty="0" smtClean="0"/>
              <a:t>likelihood estimator </a:t>
            </a:r>
            <a:r>
              <a:rPr lang="en-US" dirty="0"/>
              <a:t>(MLE)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outcome </a:t>
            </a:r>
            <a:r>
              <a:rPr lang="en-US" i="1" dirty="0"/>
              <a:t>Yi </a:t>
            </a:r>
            <a:r>
              <a:rPr lang="en-US" dirty="0"/>
              <a:t>has the density function </a:t>
            </a:r>
            <a:r>
              <a:rPr lang="en-US" i="1" dirty="0"/>
              <a:t>ƒ</a:t>
            </a:r>
            <a:r>
              <a:rPr lang="en-US" dirty="0"/>
              <a:t>(</a:t>
            </a:r>
            <a:r>
              <a:rPr lang="en-US" i="1" dirty="0"/>
              <a:t>Yi</a:t>
            </a:r>
            <a:r>
              <a:rPr lang="en-US" dirty="0"/>
              <a:t>)</a:t>
            </a:r>
          </a:p>
          <a:p>
            <a:r>
              <a:rPr lang="en-US" dirty="0"/>
              <a:t>=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i</a:t>
            </a:r>
            <a:r>
              <a:rPr lang="en-US" i="1" baseline="30000" dirty="0" err="1" smtClean="0"/>
              <a:t>Yi</a:t>
            </a:r>
            <a:r>
              <a:rPr lang="en-US" i="1" dirty="0" smtClean="0"/>
              <a:t> </a:t>
            </a:r>
            <a:r>
              <a:rPr lang="en-US" dirty="0"/>
              <a:t>(1 −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1 − </a:t>
            </a:r>
            <a:r>
              <a:rPr lang="en-US" i="1" baseline="30000" dirty="0"/>
              <a:t>Yi</a:t>
            </a:r>
          </a:p>
          <a:p>
            <a:r>
              <a:rPr lang="en-US" dirty="0" smtClean="0"/>
              <a:t>Each </a:t>
            </a:r>
            <a:r>
              <a:rPr lang="en-US" i="1" dirty="0"/>
              <a:t>Yi </a:t>
            </a:r>
            <a:r>
              <a:rPr lang="en-US" dirty="0"/>
              <a:t>takes on either the value of 0 or 1 with</a:t>
            </a:r>
          </a:p>
          <a:p>
            <a:r>
              <a:rPr lang="en-US" dirty="0"/>
              <a:t>probability </a:t>
            </a:r>
            <a:r>
              <a:rPr lang="en-US" i="1" dirty="0"/>
              <a:t>ƒ</a:t>
            </a:r>
            <a:r>
              <a:rPr lang="en-US" dirty="0"/>
              <a:t>(0) = (1 −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) and </a:t>
            </a:r>
            <a:r>
              <a:rPr lang="en-US" i="1" dirty="0"/>
              <a:t>ƒ</a:t>
            </a:r>
            <a:r>
              <a:rPr lang="en-US" dirty="0"/>
              <a:t>(1) =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4683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037" y="1691481"/>
            <a:ext cx="746392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7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logit model we specify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Prob</a:t>
            </a:r>
            <a:r>
              <a:rPr lang="en-US" dirty="0" smtClean="0"/>
              <a:t>(</a:t>
            </a:r>
            <a:r>
              <a:rPr lang="en-US" i="1" dirty="0" smtClean="0"/>
              <a:t>Yi </a:t>
            </a:r>
            <a:r>
              <a:rPr lang="en-US" i="1" dirty="0"/>
              <a:t>= </a:t>
            </a:r>
            <a:r>
              <a:rPr lang="en-US" dirty="0"/>
              <a:t>1) → 0 as </a:t>
            </a:r>
            <a:r>
              <a:rPr lang="el-GR" dirty="0"/>
              <a:t>β</a:t>
            </a:r>
            <a:r>
              <a:rPr lang="el-GR" baseline="-25000" dirty="0"/>
              <a:t>0</a:t>
            </a:r>
            <a:r>
              <a:rPr lang="el-GR" dirty="0"/>
              <a:t> + β</a:t>
            </a:r>
            <a:r>
              <a:rPr lang="el-GR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→ −∞</a:t>
            </a:r>
          </a:p>
          <a:p>
            <a:r>
              <a:rPr lang="en-US" dirty="0" err="1" smtClean="0"/>
              <a:t>Prob</a:t>
            </a:r>
            <a:r>
              <a:rPr lang="en-US" dirty="0" smtClean="0"/>
              <a:t>(</a:t>
            </a:r>
            <a:r>
              <a:rPr lang="en-US" i="1" dirty="0" smtClean="0"/>
              <a:t>Yi </a:t>
            </a:r>
            <a:r>
              <a:rPr lang="en-US" i="1" dirty="0"/>
              <a:t>= </a:t>
            </a:r>
            <a:r>
              <a:rPr lang="en-US" dirty="0"/>
              <a:t>1) → 1 as </a:t>
            </a:r>
            <a:r>
              <a:rPr lang="el-GR" dirty="0"/>
              <a:t>β</a:t>
            </a:r>
            <a:r>
              <a:rPr lang="el-GR" baseline="-25000" dirty="0"/>
              <a:t>0</a:t>
            </a:r>
            <a:r>
              <a:rPr lang="el-GR" dirty="0"/>
              <a:t> + β</a:t>
            </a:r>
            <a:r>
              <a:rPr lang="el-GR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→ ∞</a:t>
            </a:r>
          </a:p>
          <a:p>
            <a:r>
              <a:rPr lang="en-US" dirty="0" smtClean="0"/>
              <a:t>Thus</a:t>
            </a:r>
            <a:r>
              <a:rPr lang="en-US" dirty="0"/>
              <a:t>, probabilities from the logit model will </a:t>
            </a:r>
            <a:r>
              <a:rPr lang="en-US" dirty="0" smtClean="0"/>
              <a:t>be between </a:t>
            </a:r>
            <a:r>
              <a:rPr lang="en-US" dirty="0"/>
              <a:t>0 and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6753076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2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355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complication arises in interpreting the </a:t>
            </a:r>
            <a:r>
              <a:rPr lang="en-US" dirty="0" smtClean="0"/>
              <a:t>estimated </a:t>
            </a:r>
            <a:r>
              <a:rPr lang="el-GR" dirty="0" smtClean="0"/>
              <a:t>β’</a:t>
            </a:r>
            <a:r>
              <a:rPr lang="en-US" dirty="0"/>
              <a:t>s</a:t>
            </a:r>
          </a:p>
          <a:p>
            <a:r>
              <a:rPr lang="en-US" dirty="0" smtClean="0"/>
              <a:t>With </a:t>
            </a:r>
            <a:r>
              <a:rPr lang="en-US" dirty="0"/>
              <a:t>a linear probability model, a β estimate measures </a:t>
            </a:r>
            <a:r>
              <a:rPr lang="en-US" dirty="0" smtClean="0"/>
              <a:t>the </a:t>
            </a:r>
            <a:r>
              <a:rPr lang="en-US" i="1" dirty="0" smtClean="0"/>
              <a:t>ceteris </a:t>
            </a:r>
            <a:r>
              <a:rPr lang="en-US" i="1" dirty="0"/>
              <a:t>paribus </a:t>
            </a:r>
            <a:r>
              <a:rPr lang="en-US" dirty="0"/>
              <a:t>effect of a change in the </a:t>
            </a:r>
            <a:r>
              <a:rPr lang="en-US" dirty="0" smtClean="0"/>
              <a:t>X variable </a:t>
            </a:r>
            <a:r>
              <a:rPr lang="en-US" dirty="0"/>
              <a:t>on the probability </a:t>
            </a:r>
            <a:r>
              <a:rPr lang="en-US" i="1" dirty="0"/>
              <a:t>Y </a:t>
            </a:r>
            <a:r>
              <a:rPr lang="en-US" dirty="0"/>
              <a:t>equals 1</a:t>
            </a:r>
          </a:p>
          <a:p>
            <a:r>
              <a:rPr lang="en-US" dirty="0" smtClean="0"/>
              <a:t>In </a:t>
            </a:r>
            <a:r>
              <a:rPr lang="en-US" dirty="0"/>
              <a:t>the logit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267200"/>
            <a:ext cx="5026726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Probit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probit</a:t>
            </a:r>
            <a:r>
              <a:rPr lang="en-US" dirty="0"/>
              <a:t> model, we assume the error in the </a:t>
            </a:r>
            <a:r>
              <a:rPr lang="en-US" dirty="0" smtClean="0"/>
              <a:t>utility index </a:t>
            </a:r>
            <a:r>
              <a:rPr lang="en-US" dirty="0"/>
              <a:t>model is normally distributed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l-GR" dirty="0" smtClean="0"/>
              <a:t>ε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~ N</a:t>
            </a:r>
            <a:r>
              <a:rPr lang="en-US" dirty="0" smtClean="0"/>
              <a:t>(0,</a:t>
            </a:r>
            <a:r>
              <a:rPr lang="el-GR" dirty="0" smtClean="0"/>
              <a:t>σ</a:t>
            </a:r>
            <a:r>
              <a:rPr lang="el-GR" baseline="30000" dirty="0" smtClean="0"/>
              <a:t>2</a:t>
            </a:r>
            <a:r>
              <a:rPr lang="el-GR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Where </a:t>
            </a:r>
            <a:r>
              <a:rPr lang="en-US" i="1" dirty="0"/>
              <a:t>F </a:t>
            </a:r>
            <a:r>
              <a:rPr lang="en-US" dirty="0"/>
              <a:t>is the standard normal cumulative</a:t>
            </a:r>
          </a:p>
          <a:p>
            <a:r>
              <a:rPr lang="en-US" dirty="0"/>
              <a:t>density function (</a:t>
            </a:r>
            <a:r>
              <a:rPr lang="en-US" dirty="0" err="1"/>
              <a:t>c.d.f</a:t>
            </a:r>
            <a:r>
              <a:rPr lang="en-US" dirty="0"/>
              <a:t>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74" y="5592763"/>
            <a:ext cx="7616251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6600"/>
            <a:ext cx="4315876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3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 – logit/</a:t>
            </a:r>
            <a:r>
              <a:rPr lang="en-US" dirty="0" err="1" smtClean="0"/>
              <a:t>probit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From an empirical standpoint logits and </a:t>
            </a:r>
            <a:r>
              <a:rPr lang="en-US" dirty="0" err="1"/>
              <a:t>probits</a:t>
            </a:r>
            <a:r>
              <a:rPr lang="en-US" dirty="0"/>
              <a:t> typically </a:t>
            </a:r>
            <a:r>
              <a:rPr lang="en-US" dirty="0" smtClean="0"/>
              <a:t>yield similar </a:t>
            </a:r>
            <a:r>
              <a:rPr lang="en-US" dirty="0"/>
              <a:t>estimates of the relevant derivatives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cumulative distribution functions for the two models </a:t>
            </a:r>
            <a:r>
              <a:rPr lang="en-US" dirty="0" smtClean="0"/>
              <a:t>differ slightly </a:t>
            </a:r>
            <a:r>
              <a:rPr lang="en-US" dirty="0"/>
              <a:t>only in the tails of their respective distributions</a:t>
            </a:r>
          </a:p>
          <a:p>
            <a:r>
              <a:rPr lang="en-US" dirty="0" smtClean="0"/>
              <a:t>The </a:t>
            </a:r>
            <a:r>
              <a:rPr lang="en-US" dirty="0"/>
              <a:t>derivatives are different only if there are </a:t>
            </a:r>
            <a:r>
              <a:rPr lang="en-US" dirty="0" smtClean="0"/>
              <a:t>enough observations </a:t>
            </a:r>
            <a:r>
              <a:rPr lang="en-US" dirty="0"/>
              <a:t>in the tail of the distribution</a:t>
            </a:r>
          </a:p>
          <a:p>
            <a:r>
              <a:rPr lang="en-US" dirty="0" smtClean="0"/>
              <a:t>While </a:t>
            </a:r>
            <a:r>
              <a:rPr lang="en-US" dirty="0"/>
              <a:t>the derivatives are usually similar, the </a:t>
            </a:r>
            <a:r>
              <a:rPr lang="en-US" dirty="0" smtClean="0"/>
              <a:t>parameter estimates </a:t>
            </a:r>
            <a:r>
              <a:rPr lang="en-US" dirty="0"/>
              <a:t>associated with the two models are not</a:t>
            </a:r>
          </a:p>
          <a:p>
            <a:r>
              <a:rPr lang="en-US" dirty="0" smtClean="0"/>
              <a:t>Multiplying </a:t>
            </a:r>
            <a:r>
              <a:rPr lang="en-US" dirty="0"/>
              <a:t>the logit estimates by 0.625 makes the logit </a:t>
            </a:r>
            <a:r>
              <a:rPr lang="en-US" dirty="0" smtClean="0"/>
              <a:t>estimates comparable </a:t>
            </a:r>
            <a:r>
              <a:rPr lang="en-US" dirty="0"/>
              <a:t>to the </a:t>
            </a:r>
            <a:r>
              <a:rPr lang="en-US" dirty="0" err="1"/>
              <a:t>probit</a:t>
            </a:r>
            <a:r>
              <a:rPr lang="en-US" dirty="0"/>
              <a:t> estimates</a:t>
            </a:r>
          </a:p>
        </p:txBody>
      </p:sp>
    </p:spTree>
    <p:extLst>
      <p:ext uri="{BB962C8B-B14F-4D97-AF65-F5344CB8AC3E}">
        <p14:creationId xmlns:p14="http://schemas.microsoft.com/office/powerpoint/2010/main" val="168978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Are stocks of larger firms favored?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590800" y="1752600"/>
          <a:ext cx="51816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3" imgW="4505554" imgH="2276856" progId="Excel.Sheet.8">
                  <p:embed/>
                </p:oleObj>
              </mc:Choice>
              <mc:Fallback>
                <p:oleObj name="Worksheet" r:id="rId3" imgW="4505554" imgH="2276856" progId="Excel.Sheet.8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51816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9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 medical researcher is interested in predicting the probability of getting a heart attack knowing the blood pressure, cholesterol, calorie intake, gender and physical activity</a:t>
            </a:r>
          </a:p>
          <a:p>
            <a:r>
              <a:rPr lang="en-US" altLang="en-US" dirty="0" smtClean="0"/>
              <a:t>Predict whether a </a:t>
            </a:r>
            <a:r>
              <a:rPr lang="en-US" altLang="en-US" dirty="0"/>
              <a:t>household would subscribe to a package of premium </a:t>
            </a:r>
            <a:r>
              <a:rPr lang="en-US" altLang="en-US" dirty="0" smtClean="0"/>
              <a:t>channels</a:t>
            </a:r>
            <a:endParaRPr lang="en-US" altLang="en-US" dirty="0"/>
          </a:p>
          <a:p>
            <a:r>
              <a:rPr lang="en-US" altLang="en-US" dirty="0"/>
              <a:t>A credit card </a:t>
            </a:r>
            <a:r>
              <a:rPr lang="en-US" altLang="en-US" dirty="0" smtClean="0"/>
              <a:t>issuing bank </a:t>
            </a:r>
            <a:r>
              <a:rPr lang="en-US" altLang="en-US" dirty="0"/>
              <a:t>would like to predict the probability that a customer will </a:t>
            </a:r>
            <a:r>
              <a:rPr lang="en-US" altLang="en-US" dirty="0" smtClean="0"/>
              <a:t>default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311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Contingency Table</a:t>
            </a:r>
          </a:p>
        </p:txBody>
      </p:sp>
      <p:graphicFrame>
        <p:nvGraphicFramePr>
          <p:cNvPr id="7213" name="Group 45"/>
          <p:cNvGraphicFramePr>
            <a:graphicFrameLocks noGrp="1"/>
          </p:cNvGraphicFramePr>
          <p:nvPr>
            <p:ph type="tbl" idx="1"/>
          </p:nvPr>
        </p:nvGraphicFramePr>
        <p:xfrm>
          <a:off x="496888" y="1852613"/>
          <a:ext cx="8027987" cy="4092576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663930216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428751328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363906222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639677279"/>
                    </a:ext>
                  </a:extLst>
                </a:gridCol>
              </a:tblGrid>
              <a:tr h="103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 of Stock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99484"/>
                  </a:ext>
                </a:extLst>
              </a:tr>
              <a:tr h="1006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Preferred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181618"/>
                  </a:ext>
                </a:extLst>
              </a:tr>
              <a:tr h="103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 Preferred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987023"/>
                  </a:ext>
                </a:extLst>
              </a:tr>
              <a:tr h="1006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36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853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Concepts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Probability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Probability of being ‘preferred’ stock = 12/24 = 0.5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Probability that a company’s stock is preferred given that the company is large = 10/11 = 0.909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Probability that a company’s stock is preferred given that the company is small = 2/13 = 0.154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4516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Odds and Probability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600" smtClean="0"/>
              <a:t>Odds(Event) = Prob(Event)/(1-Prob(Event))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smtClean="0"/>
              <a:t>			 O = p/(1-p)</a:t>
            </a:r>
          </a:p>
          <a:p>
            <a:pPr eaLnBrk="1" hangingPunct="1"/>
            <a:endParaRPr lang="en-US" altLang="en-US" sz="2600" smtClean="0"/>
          </a:p>
          <a:p>
            <a:pPr eaLnBrk="1" hangingPunct="1"/>
            <a:r>
              <a:rPr lang="en-US" altLang="en-US" sz="2600" smtClean="0"/>
              <a:t>Prob(Event) = Odds(Event)/(1+Odds(Event))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smtClean="0"/>
              <a:t>			 p = O/(1+O)</a:t>
            </a:r>
          </a:p>
        </p:txBody>
      </p:sp>
    </p:spTree>
    <p:extLst>
      <p:ext uri="{BB962C8B-B14F-4D97-AF65-F5344CB8AC3E}">
        <p14:creationId xmlns:p14="http://schemas.microsoft.com/office/powerpoint/2010/main" val="1975470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Concepts … contd.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Odds</a:t>
            </a:r>
          </a:p>
          <a:p>
            <a:pPr lvl="1" eaLnBrk="1" hangingPunct="1"/>
            <a:r>
              <a:rPr lang="en-US" altLang="en-US" smtClean="0"/>
              <a:t>Odds of a preferred stock = 12/12 = 1</a:t>
            </a:r>
          </a:p>
          <a:p>
            <a:pPr lvl="1" eaLnBrk="1" hangingPunct="1"/>
            <a:r>
              <a:rPr lang="en-US" altLang="en-US" smtClean="0"/>
              <a:t>Odds of a preferred stock given that the company is large = 10/1 = 10</a:t>
            </a:r>
          </a:p>
          <a:p>
            <a:pPr lvl="1" eaLnBrk="1" hangingPunct="1"/>
            <a:r>
              <a:rPr lang="en-US" altLang="en-US" smtClean="0"/>
              <a:t>Odds of a preferred stock given that the company is small = 2/11 = 0.182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403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Logistic Regression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Take Natural Log of the odds: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ln(odds(</a:t>
            </a:r>
            <a:r>
              <a:rPr lang="en-US" altLang="en-US" sz="2200" dirty="0" err="1" smtClean="0"/>
              <a:t>Preferred|Large</a:t>
            </a:r>
            <a:r>
              <a:rPr lang="en-US" altLang="en-US" sz="2200" dirty="0" smtClean="0"/>
              <a:t>)) = ln(10) = 2.303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ln(odds(</a:t>
            </a:r>
            <a:r>
              <a:rPr lang="en-US" altLang="en-US" sz="2200" dirty="0" err="1" smtClean="0"/>
              <a:t>Preferred|Small</a:t>
            </a:r>
            <a:r>
              <a:rPr lang="en-US" altLang="en-US" sz="2200" dirty="0" smtClean="0"/>
              <a:t>)) = ln(0.182) = -1.704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Combining these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ln(odds(</a:t>
            </a:r>
            <a:r>
              <a:rPr lang="en-US" altLang="en-US" sz="2200" dirty="0" err="1" smtClean="0"/>
              <a:t>Preferred|</a:t>
            </a:r>
            <a:r>
              <a:rPr lang="en-US" altLang="en-US" sz="2200" b="1" dirty="0" err="1" smtClean="0"/>
              <a:t>Size</a:t>
            </a:r>
            <a:r>
              <a:rPr lang="en-US" altLang="en-US" sz="2200" dirty="0" smtClean="0"/>
              <a:t>)) = -1.704 + 4.007*</a:t>
            </a:r>
            <a:r>
              <a:rPr lang="en-US" altLang="en-US" sz="2200" b="1" dirty="0" smtClean="0"/>
              <a:t>Size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Log of the odds (or logit) is a linear function of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The coefficient of size can be interpreted like the coefficient in regression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i.e., For 1 unit increase in Size, change in log-odds=4.007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But what does it mean in plain </a:t>
            </a:r>
            <a:r>
              <a:rPr lang="en-US" altLang="en-US" sz="2200" dirty="0" err="1" smtClean="0"/>
              <a:t>english</a:t>
            </a:r>
            <a:r>
              <a:rPr lang="en-US" altLang="en-US" sz="2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897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900" dirty="0" smtClean="0"/>
              <a:t>ln(odds) = </a:t>
            </a:r>
            <a:r>
              <a:rPr lang="en-US" altLang="en-US" sz="1900" dirty="0" smtClean="0">
                <a:sym typeface="Symbol" panose="05050102010706020507" pitchFamily="18" charset="2"/>
              </a:rPr>
              <a:t></a:t>
            </a:r>
            <a:r>
              <a:rPr lang="en-US" altLang="en-US" sz="1900" baseline="-25000" dirty="0" smtClean="0">
                <a:sym typeface="Symbol" panose="05050102010706020507" pitchFamily="18" charset="2"/>
              </a:rPr>
              <a:t>0</a:t>
            </a:r>
            <a:r>
              <a:rPr lang="en-US" altLang="en-US" sz="1900" dirty="0" smtClean="0">
                <a:sym typeface="Symbol" panose="05050102010706020507" pitchFamily="18" charset="2"/>
              </a:rPr>
              <a:t> + </a:t>
            </a:r>
            <a:r>
              <a:rPr lang="en-US" altLang="en-US" sz="19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1900" i="1" dirty="0" smtClean="0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1900" dirty="0" smtClean="0">
                <a:sym typeface="Symbol" panose="05050102010706020507" pitchFamily="18" charset="2"/>
              </a:rPr>
              <a:t> + </a:t>
            </a:r>
            <a:r>
              <a:rPr lang="en-US" altLang="en-US" sz="19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1900" i="1" dirty="0" smtClean="0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1900" dirty="0" smtClean="0">
                <a:sym typeface="Symbol" panose="05050102010706020507" pitchFamily="18" charset="2"/>
              </a:rPr>
              <a:t> +…+ </a:t>
            </a:r>
            <a:r>
              <a:rPr lang="en-US" altLang="en-US" sz="1900" baseline="-25000" dirty="0" err="1" smtClean="0">
                <a:sym typeface="Symbol" panose="05050102010706020507" pitchFamily="18" charset="2"/>
              </a:rPr>
              <a:t>k</a:t>
            </a:r>
            <a:r>
              <a:rPr lang="en-US" altLang="en-US" sz="1900" i="1" dirty="0" err="1" smtClean="0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 err="1" smtClean="0">
                <a:sym typeface="Symbol" panose="05050102010706020507" pitchFamily="18" charset="2"/>
              </a:rPr>
              <a:t>K</a:t>
            </a:r>
            <a:r>
              <a:rPr lang="en-US" altLang="en-US" sz="1900" dirty="0" smtClean="0">
                <a:sym typeface="Symbol" panose="05050102010706020507" pitchFamily="18" charset="2"/>
              </a:rPr>
              <a:t> 			(1)</a:t>
            </a:r>
          </a:p>
          <a:p>
            <a:pPr eaLnBrk="1" hangingPunct="1"/>
            <a:endParaRPr lang="en-US" altLang="en-US" sz="19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900" dirty="0" smtClean="0">
                <a:sym typeface="Symbol" panose="05050102010706020507" pitchFamily="18" charset="2"/>
              </a:rPr>
              <a:t>Recall:</a:t>
            </a:r>
          </a:p>
          <a:p>
            <a:pPr lvl="1" eaLnBrk="1" hangingPunct="1"/>
            <a:r>
              <a:rPr lang="en-US" altLang="en-US" sz="1700" dirty="0" smtClean="0">
                <a:sym typeface="Symbol" panose="05050102010706020507" pitchFamily="18" charset="2"/>
              </a:rPr>
              <a:t>Odds = p/(1-p)</a:t>
            </a:r>
          </a:p>
          <a:p>
            <a:pPr lvl="1" eaLnBrk="1" hangingPunct="1"/>
            <a:endParaRPr lang="en-US" altLang="en-US" sz="17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900" dirty="0" smtClean="0"/>
              <a:t>ln(p/1-p) = </a:t>
            </a:r>
            <a:r>
              <a:rPr lang="en-US" altLang="en-US" sz="1900" dirty="0" smtClean="0">
                <a:sym typeface="Symbol" panose="05050102010706020507" pitchFamily="18" charset="2"/>
              </a:rPr>
              <a:t></a:t>
            </a:r>
            <a:r>
              <a:rPr lang="en-US" altLang="en-US" sz="1900" baseline="-25000" dirty="0" smtClean="0">
                <a:sym typeface="Symbol" panose="05050102010706020507" pitchFamily="18" charset="2"/>
              </a:rPr>
              <a:t>0</a:t>
            </a:r>
            <a:r>
              <a:rPr lang="en-US" altLang="en-US" sz="1900" dirty="0" smtClean="0">
                <a:sym typeface="Symbol" panose="05050102010706020507" pitchFamily="18" charset="2"/>
              </a:rPr>
              <a:t> + </a:t>
            </a:r>
            <a:r>
              <a:rPr lang="en-US" altLang="en-US" sz="19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1900" i="1" dirty="0" smtClean="0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1900" dirty="0" smtClean="0">
                <a:sym typeface="Symbol" panose="05050102010706020507" pitchFamily="18" charset="2"/>
              </a:rPr>
              <a:t> + </a:t>
            </a:r>
            <a:r>
              <a:rPr lang="en-US" altLang="en-US" sz="19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1900" i="1" dirty="0" smtClean="0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1900" dirty="0" smtClean="0">
                <a:sym typeface="Symbol" panose="05050102010706020507" pitchFamily="18" charset="2"/>
              </a:rPr>
              <a:t> +…+ </a:t>
            </a:r>
            <a:r>
              <a:rPr lang="en-US" altLang="en-US" sz="1900" baseline="-25000" dirty="0" err="1" smtClean="0">
                <a:sym typeface="Symbol" panose="05050102010706020507" pitchFamily="18" charset="2"/>
              </a:rPr>
              <a:t>k</a:t>
            </a:r>
            <a:r>
              <a:rPr lang="en-US" altLang="en-US" sz="1900" i="1" dirty="0" err="1" smtClean="0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 err="1" smtClean="0">
                <a:sym typeface="Symbol" panose="05050102010706020507" pitchFamily="18" charset="2"/>
              </a:rPr>
              <a:t>K</a:t>
            </a:r>
            <a:r>
              <a:rPr lang="en-US" altLang="en-US" sz="1900" dirty="0" smtClean="0">
                <a:sym typeface="Symbol" panose="05050102010706020507" pitchFamily="18" charset="2"/>
              </a:rPr>
              <a:t>			(2)</a:t>
            </a:r>
          </a:p>
          <a:p>
            <a:pPr eaLnBrk="1" hangingPunct="1"/>
            <a:endParaRPr lang="en-US" altLang="en-US" sz="19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900" dirty="0" smtClean="0">
                <a:sym typeface="Symbol" panose="05050102010706020507" pitchFamily="18" charset="2"/>
              </a:rPr>
              <a:t>p = </a:t>
            </a:r>
          </a:p>
          <a:p>
            <a:pPr eaLnBrk="1" hangingPunct="1"/>
            <a:endParaRPr lang="en-US" altLang="en-US" sz="19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900" dirty="0" smtClean="0">
                <a:sym typeface="Symbol" panose="05050102010706020507" pitchFamily="18" charset="2"/>
              </a:rPr>
              <a:t>OR</a:t>
            </a:r>
          </a:p>
          <a:p>
            <a:pPr eaLnBrk="1" hangingPunct="1"/>
            <a:r>
              <a:rPr lang="en-US" altLang="en-US" sz="1900" dirty="0" smtClean="0">
                <a:sym typeface="Symbol" panose="05050102010706020507" pitchFamily="18" charset="2"/>
              </a:rPr>
              <a:t>p = 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93595"/>
              </p:ext>
            </p:extLst>
          </p:nvPr>
        </p:nvGraphicFramePr>
        <p:xfrm>
          <a:off x="1447800" y="3733800"/>
          <a:ext cx="1371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698500" imgH="419100" progId="Equation.3">
                  <p:embed/>
                </p:oleObj>
              </mc:Choice>
              <mc:Fallback>
                <p:oleObj name="Equation" r:id="rId3" imgW="698500" imgH="41910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1371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544124"/>
              </p:ext>
            </p:extLst>
          </p:nvPr>
        </p:nvGraphicFramePr>
        <p:xfrm>
          <a:off x="1447800" y="4800600"/>
          <a:ext cx="15970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812447" imgH="393529" progId="Equation.3">
                  <p:embed/>
                </p:oleObj>
              </mc:Choice>
              <mc:Fallback>
                <p:oleObj name="Equation" r:id="rId5" imgW="812447" imgH="393529" progId="Equation.3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00600"/>
                        <a:ext cx="15970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3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Interpretation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If size=10, log-odds (LO)= </a:t>
            </a:r>
            <a:r>
              <a:rPr lang="en-US" altLang="en-US" dirty="0"/>
              <a:t>-1.704 + </a:t>
            </a:r>
            <a:r>
              <a:rPr lang="en-US" altLang="en-US" dirty="0" smtClean="0"/>
              <a:t>4.007*10</a:t>
            </a:r>
          </a:p>
          <a:p>
            <a:r>
              <a:rPr lang="en-US" altLang="en-US" dirty="0" smtClean="0"/>
              <a:t>If size=11, log-odds (LO)= </a:t>
            </a:r>
            <a:r>
              <a:rPr lang="en-US" altLang="en-US" dirty="0"/>
              <a:t>-1.704 + </a:t>
            </a:r>
            <a:r>
              <a:rPr lang="en-US" altLang="en-US" dirty="0" smtClean="0"/>
              <a:t>4.007*11</a:t>
            </a:r>
          </a:p>
          <a:p>
            <a:r>
              <a:rPr lang="en-US" altLang="en-US" dirty="0" smtClean="0"/>
              <a:t>Difference(LO</a:t>
            </a:r>
            <a:r>
              <a:rPr lang="en-US" altLang="en-US" baseline="-25000" dirty="0" smtClean="0"/>
              <a:t>11</a:t>
            </a:r>
            <a:r>
              <a:rPr lang="en-US" altLang="en-US" dirty="0" smtClean="0"/>
              <a:t>-LO</a:t>
            </a:r>
            <a:r>
              <a:rPr lang="en-US" altLang="en-US" baseline="-25000" dirty="0" smtClean="0"/>
              <a:t>10</a:t>
            </a:r>
            <a:r>
              <a:rPr lang="en-US" altLang="en-US" dirty="0" smtClean="0"/>
              <a:t>)=4.007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Take 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 on both sides:</a:t>
            </a:r>
          </a:p>
          <a:p>
            <a:r>
              <a:rPr lang="en-US" altLang="en-US" dirty="0" err="1" smtClean="0"/>
              <a:t>Exp</a:t>
            </a:r>
            <a:r>
              <a:rPr lang="en-US" altLang="en-US" dirty="0" smtClean="0"/>
              <a:t>(</a:t>
            </a:r>
            <a:r>
              <a:rPr lang="en-US" altLang="en-US" dirty="0"/>
              <a:t>(LO</a:t>
            </a:r>
            <a:r>
              <a:rPr lang="en-US" altLang="en-US" baseline="-25000" dirty="0"/>
              <a:t>11</a:t>
            </a:r>
            <a:r>
              <a:rPr lang="en-US" altLang="en-US" dirty="0"/>
              <a:t>-LO</a:t>
            </a:r>
            <a:r>
              <a:rPr lang="en-US" altLang="en-US" baseline="-25000" dirty="0"/>
              <a:t>10</a:t>
            </a:r>
            <a:r>
              <a:rPr lang="en-US" altLang="en-US" dirty="0" smtClean="0"/>
              <a:t>))=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(4.007)</a:t>
            </a:r>
          </a:p>
          <a:p>
            <a:r>
              <a:rPr lang="en-US" altLang="en-US" dirty="0" smtClean="0"/>
              <a:t>Odds</a:t>
            </a:r>
            <a:r>
              <a:rPr lang="en-US" altLang="en-US" baseline="-25000" dirty="0" smtClean="0"/>
              <a:t>11</a:t>
            </a:r>
            <a:r>
              <a:rPr lang="en-US" altLang="en-US" dirty="0" smtClean="0"/>
              <a:t>/Odds</a:t>
            </a:r>
            <a:r>
              <a:rPr lang="en-US" altLang="en-US" baseline="-25000" dirty="0" smtClean="0"/>
              <a:t>10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(4.007)</a:t>
            </a:r>
          </a:p>
          <a:p>
            <a:r>
              <a:rPr lang="en-US" altLang="en-US" dirty="0" smtClean="0"/>
              <a:t>For a unit change in size, Odds will increase by a multiple of 55 times.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Odds</a:t>
            </a:r>
            <a:r>
              <a:rPr lang="en-US" altLang="en-US" baseline="-25000" dirty="0" smtClean="0"/>
              <a:t>11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(4.007)*Odds</a:t>
            </a:r>
            <a:r>
              <a:rPr lang="en-US" altLang="en-US" baseline="-25000" dirty="0" smtClean="0"/>
              <a:t>10</a:t>
            </a:r>
          </a:p>
          <a:p>
            <a:r>
              <a:rPr lang="en-US" altLang="en-US" dirty="0" smtClean="0"/>
              <a:t>Odds</a:t>
            </a:r>
            <a:r>
              <a:rPr lang="en-US" altLang="en-US" baseline="-25000" dirty="0" smtClean="0"/>
              <a:t>11 -</a:t>
            </a:r>
            <a:r>
              <a:rPr lang="en-US" altLang="en-US" dirty="0"/>
              <a:t> </a:t>
            </a:r>
            <a:r>
              <a:rPr lang="en-US" altLang="en-US" dirty="0" smtClean="0"/>
              <a:t>Odds</a:t>
            </a:r>
            <a:r>
              <a:rPr lang="en-US" altLang="en-US" baseline="-25000" dirty="0" smtClean="0"/>
              <a:t>10</a:t>
            </a:r>
            <a:r>
              <a:rPr lang="en-US" altLang="en-US" dirty="0" smtClean="0"/>
              <a:t> = (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(4.007)-1)Odds</a:t>
            </a:r>
            <a:r>
              <a:rPr lang="en-US" altLang="en-US" baseline="-25000" dirty="0" smtClean="0"/>
              <a:t>10</a:t>
            </a:r>
          </a:p>
          <a:p>
            <a:r>
              <a:rPr lang="en-US" altLang="en-US" dirty="0" smtClean="0"/>
              <a:t>Percentage change in odds for a unit change in size =</a:t>
            </a:r>
          </a:p>
          <a:p>
            <a:r>
              <a:rPr lang="en-US" altLang="en-US" dirty="0"/>
              <a:t>(</a:t>
            </a:r>
            <a:r>
              <a:rPr lang="en-US" altLang="en-US" dirty="0" err="1"/>
              <a:t>exp</a:t>
            </a:r>
            <a:r>
              <a:rPr lang="en-US" altLang="en-US" dirty="0"/>
              <a:t>(4.007)-1</a:t>
            </a:r>
            <a:r>
              <a:rPr lang="en-US" altLang="en-US" dirty="0" smtClean="0"/>
              <a:t>)*100</a:t>
            </a:r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5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Interpretation of discrete variable coefficients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X is gender (M=1, F=0)</a:t>
            </a:r>
          </a:p>
          <a:p>
            <a:r>
              <a:rPr lang="en-US" dirty="0" err="1" smtClean="0"/>
              <a:t>Odds</a:t>
            </a:r>
            <a:r>
              <a:rPr lang="en-US" baseline="-25000" dirty="0" err="1" smtClean="0"/>
              <a:t>M</a:t>
            </a:r>
            <a:r>
              <a:rPr lang="en-US" dirty="0" smtClean="0"/>
              <a:t>/</a:t>
            </a:r>
            <a:r>
              <a:rPr lang="en-US" dirty="0" err="1" smtClean="0"/>
              <a:t>Odds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 =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Percentage increase in </a:t>
            </a:r>
            <a:r>
              <a:rPr lang="en-US" dirty="0" err="1" smtClean="0"/>
              <a:t>Odds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</a:t>
            </a:r>
            <a:r>
              <a:rPr lang="en-US" dirty="0" smtClean="0"/>
              <a:t>= (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l-GR" dirty="0"/>
              <a:t>β</a:t>
            </a:r>
            <a:r>
              <a:rPr lang="en-US" dirty="0" smtClean="0"/>
              <a:t>)-1)*100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the joint probability of observing the 1s and 0s in the sample of data.</a:t>
            </a:r>
          </a:p>
          <a:p>
            <a:r>
              <a:rPr lang="en-US" dirty="0" smtClean="0"/>
              <a:t>For one observation y=1, </a:t>
            </a:r>
            <a:r>
              <a:rPr lang="en-US" dirty="0" err="1" smtClean="0"/>
              <a:t>lik</a:t>
            </a:r>
            <a:r>
              <a:rPr lang="en-US" dirty="0" smtClean="0"/>
              <a:t> = p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For two observations y={1,0}, </a:t>
            </a:r>
            <a:r>
              <a:rPr lang="en-US" dirty="0" err="1" smtClean="0"/>
              <a:t>lik</a:t>
            </a:r>
            <a:r>
              <a:rPr lang="en-US" dirty="0" smtClean="0"/>
              <a:t>=p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If y={1011001}, </a:t>
            </a:r>
            <a:r>
              <a:rPr lang="en-US" dirty="0" err="1" smtClean="0"/>
              <a:t>lik</a:t>
            </a:r>
            <a:r>
              <a:rPr lang="en-US" dirty="0" smtClean="0"/>
              <a:t>=p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= 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4</a:t>
            </a:r>
            <a:r>
              <a:rPr lang="en-US" baseline="-25000" dirty="0" smtClean="0"/>
              <a:t> 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Log-</a:t>
            </a:r>
            <a:r>
              <a:rPr lang="en-US" dirty="0" err="1" smtClean="0"/>
              <a:t>lik</a:t>
            </a:r>
            <a:r>
              <a:rPr lang="en-US" dirty="0" smtClean="0"/>
              <a:t>=log(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baseline="30000" dirty="0"/>
              <a:t>4</a:t>
            </a:r>
            <a:r>
              <a:rPr lang="en-US" baseline="-25000" dirty="0"/>
              <a:t> 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3</a:t>
            </a:r>
            <a:r>
              <a:rPr lang="en-US" dirty="0" smtClean="0"/>
              <a:t>) = 4*log(p</a:t>
            </a:r>
            <a:r>
              <a:rPr lang="en-US" baseline="-25000" dirty="0" smtClean="0"/>
              <a:t>1</a:t>
            </a:r>
            <a:r>
              <a:rPr lang="en-US" dirty="0" smtClean="0"/>
              <a:t>)+3*log(p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r>
              <a:rPr lang="en-US" sz="3000" dirty="0" smtClean="0"/>
              <a:t>If there are 50 purchases among a sample of 300, </a:t>
            </a:r>
            <a:r>
              <a:rPr lang="en-US" sz="3000" dirty="0" err="1" smtClean="0"/>
              <a:t>loglik</a:t>
            </a:r>
            <a:r>
              <a:rPr lang="en-US" sz="3000" dirty="0" smtClean="0"/>
              <a:t>=50*log(50/300)+250*log(250/300)= -135.17</a:t>
            </a:r>
          </a:p>
          <a:p>
            <a:r>
              <a:rPr lang="en-US" dirty="0" smtClean="0"/>
              <a:t>Maximum value of log-</a:t>
            </a:r>
            <a:r>
              <a:rPr lang="en-US" dirty="0" err="1" smtClean="0"/>
              <a:t>lik</a:t>
            </a:r>
            <a:r>
              <a:rPr lang="en-US" dirty="0" smtClean="0"/>
              <a:t> = 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4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Interpretation of Results - Model Fit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 smtClean="0"/>
              <a:t>Look at the </a:t>
            </a:r>
            <a:r>
              <a:rPr lang="en-US" altLang="en-US" sz="2600" dirty="0" smtClean="0">
                <a:solidFill>
                  <a:srgbClr val="FF0000"/>
                </a:solidFill>
              </a:rPr>
              <a:t>–2 Log L </a:t>
            </a:r>
            <a:r>
              <a:rPr lang="en-US" altLang="en-US" sz="2600" dirty="0" smtClean="0"/>
              <a:t>statistic</a:t>
            </a:r>
          </a:p>
          <a:p>
            <a:pPr eaLnBrk="1" hangingPunct="1"/>
            <a:r>
              <a:rPr lang="en-US" altLang="en-US" sz="2600" dirty="0" smtClean="0"/>
              <a:t>Null Model: Intercept only model (i.e. no X variables): 33.271 </a:t>
            </a:r>
          </a:p>
          <a:p>
            <a:pPr eaLnBrk="1" hangingPunct="1"/>
            <a:r>
              <a:rPr lang="en-US" altLang="en-US" sz="2600" dirty="0" smtClean="0"/>
              <a:t>Intercept and Covariates: 17.864</a:t>
            </a:r>
          </a:p>
          <a:p>
            <a:pPr eaLnBrk="1" hangingPunct="1"/>
            <a:r>
              <a:rPr lang="en-US" altLang="en-US" sz="2600" dirty="0" smtClean="0"/>
              <a:t>Difference: 15.407 with 1 DF (p=0.0001)</a:t>
            </a:r>
          </a:p>
          <a:p>
            <a:pPr eaLnBrk="1" hangingPunct="1"/>
            <a:r>
              <a:rPr lang="en-US" altLang="en-US" sz="2600" dirty="0" smtClean="0"/>
              <a:t>Means that the size variable is explaining a lot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McFadden’s R-</a:t>
            </a:r>
            <a:r>
              <a:rPr lang="en-US" altLang="en-US" sz="2600" dirty="0" err="1" smtClean="0"/>
              <a:t>sq</a:t>
            </a:r>
            <a:r>
              <a:rPr lang="en-US" altLang="en-US" sz="2600" dirty="0" smtClean="0"/>
              <a:t> = diff. in (-2LogL)/Null model’s (-2logL)</a:t>
            </a:r>
          </a:p>
          <a:p>
            <a:pPr marL="0" indent="0" eaLnBrk="1" hangingPunct="1">
              <a:buNone/>
            </a:pPr>
            <a:r>
              <a:rPr lang="en-US" altLang="en-US" sz="2600" dirty="0" smtClean="0"/>
              <a:t>	= 15.4/33.27 =46%</a:t>
            </a:r>
          </a:p>
        </p:txBody>
      </p:sp>
    </p:spTree>
    <p:extLst>
      <p:ext uri="{BB962C8B-B14F-4D97-AF65-F5344CB8AC3E}">
        <p14:creationId xmlns:p14="http://schemas.microsoft.com/office/powerpoint/2010/main" val="261219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other prediction problems can you think of in each area?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Insurance industry</a:t>
            </a:r>
          </a:p>
          <a:p>
            <a:r>
              <a:rPr lang="en-US" dirty="0" smtClean="0"/>
              <a:t>Finance industry</a:t>
            </a:r>
          </a:p>
          <a:p>
            <a:r>
              <a:rPr lang="en-US" dirty="0" smtClean="0"/>
              <a:t>Healthcare industry</a:t>
            </a:r>
          </a:p>
          <a:p>
            <a:r>
              <a:rPr lang="en-US" dirty="0" smtClean="0"/>
              <a:t>Retail industry</a:t>
            </a:r>
          </a:p>
          <a:p>
            <a:r>
              <a:rPr lang="en-US" dirty="0" smtClean="0"/>
              <a:t>Web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34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smtClean="0"/>
              <a:t>Do the Variables Have a Significant Impact?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Like testing whether the coefficients in the regression model are different from zero</a:t>
            </a:r>
          </a:p>
          <a:p>
            <a:pPr eaLnBrk="1" hangingPunct="1"/>
            <a:r>
              <a:rPr lang="en-US" altLang="en-US" sz="2600" smtClean="0"/>
              <a:t>Look at the output from Analysis of Maximum Likelihood Estimates</a:t>
            </a:r>
          </a:p>
          <a:p>
            <a:pPr lvl="1" eaLnBrk="1" hangingPunct="1"/>
            <a:r>
              <a:rPr lang="en-US" altLang="en-US" sz="2200" smtClean="0"/>
              <a:t>Loosely, the column Pr&gt;Chi-Square gives you the probability of realizing the estimate in the Parameter estimate column if the estimate were truly zero – if this value is &lt; 0.05 the estimate is considered to be significant</a:t>
            </a:r>
          </a:p>
        </p:txBody>
      </p:sp>
    </p:spTree>
    <p:extLst>
      <p:ext uri="{BB962C8B-B14F-4D97-AF65-F5344CB8AC3E}">
        <p14:creationId xmlns:p14="http://schemas.microsoft.com/office/powerpoint/2010/main" val="133817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Model fit 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 smtClean="0"/>
              <a:t>Akaike’s</a:t>
            </a:r>
            <a:r>
              <a:rPr lang="en-US" altLang="en-US" dirty="0" smtClean="0"/>
              <a:t> Information Criterion (AIC), Schwartz’s Criterion (</a:t>
            </a:r>
            <a:r>
              <a:rPr lang="en-US" altLang="en-US" dirty="0" smtClean="0"/>
              <a:t>SC or BIC) </a:t>
            </a:r>
          </a:p>
          <a:p>
            <a:pPr lvl="1"/>
            <a:r>
              <a:rPr lang="en-US" altLang="en-US" dirty="0" smtClean="0"/>
              <a:t>like </a:t>
            </a:r>
            <a:r>
              <a:rPr lang="en-US" altLang="en-US" dirty="0" smtClean="0"/>
              <a:t>Adj-R</a:t>
            </a:r>
            <a:r>
              <a:rPr lang="en-US" altLang="en-US" baseline="30000" dirty="0" smtClean="0"/>
              <a:t>2 </a:t>
            </a:r>
            <a:r>
              <a:rPr lang="en-US" altLang="en-US" dirty="0" smtClean="0"/>
              <a:t> applies a penalty</a:t>
            </a:r>
            <a:endParaRPr lang="en-US" altLang="en-US" baseline="30000" dirty="0" smtClean="0"/>
          </a:p>
          <a:p>
            <a:pPr lvl="1"/>
            <a:r>
              <a:rPr lang="en-US" altLang="en-US" dirty="0" smtClean="0"/>
              <a:t>there </a:t>
            </a:r>
            <a:r>
              <a:rPr lang="en-US" altLang="en-US" dirty="0" smtClean="0"/>
              <a:t>is a penalty for having additional </a:t>
            </a:r>
            <a:r>
              <a:rPr lang="en-US" altLang="en-US" dirty="0" smtClean="0"/>
              <a:t>covariates</a:t>
            </a:r>
          </a:p>
          <a:p>
            <a:r>
              <a:rPr lang="en-US" dirty="0" smtClean="0"/>
              <a:t>AIC = [-</a:t>
            </a:r>
            <a:r>
              <a:rPr lang="en-US" dirty="0"/>
              <a:t>2log</a:t>
            </a:r>
            <a:r>
              <a:rPr lang="en-US" i="1" dirty="0"/>
              <a:t>L</a:t>
            </a:r>
            <a:r>
              <a:rPr lang="en-US" dirty="0"/>
              <a:t> + </a:t>
            </a:r>
            <a:r>
              <a:rPr lang="en-US" dirty="0"/>
              <a:t>2</a:t>
            </a:r>
            <a:r>
              <a:rPr lang="en-US" dirty="0" smtClean="0"/>
              <a:t>p]</a:t>
            </a:r>
          </a:p>
          <a:p>
            <a:r>
              <a:rPr lang="en-US" altLang="en-US" dirty="0" smtClean="0"/>
              <a:t>SC (or BIC) = </a:t>
            </a:r>
            <a:r>
              <a:rPr lang="en-US" dirty="0"/>
              <a:t>[-2log</a:t>
            </a:r>
            <a:r>
              <a:rPr lang="en-US" i="1" dirty="0"/>
              <a:t>L</a:t>
            </a:r>
            <a:r>
              <a:rPr lang="en-US" dirty="0"/>
              <a:t> + </a:t>
            </a:r>
            <a:r>
              <a:rPr lang="en-US" dirty="0" err="1" smtClean="0"/>
              <a:t>plog</a:t>
            </a:r>
            <a:r>
              <a:rPr lang="en-US" dirty="0" smtClean="0"/>
              <a:t>(n)]</a:t>
            </a:r>
          </a:p>
          <a:p>
            <a:r>
              <a:rPr lang="en-US" altLang="en-US" dirty="0" smtClean="0"/>
              <a:t>BIC penalizes more heavily</a:t>
            </a:r>
          </a:p>
          <a:p>
            <a:r>
              <a:rPr lang="en-US" altLang="en-US" dirty="0" smtClean="0"/>
              <a:t>Model with </a:t>
            </a:r>
            <a:r>
              <a:rPr lang="en-US" altLang="en-US" dirty="0"/>
              <a:t>lower AIC/BIC </a:t>
            </a:r>
            <a:r>
              <a:rPr lang="en-US" altLang="en-US" dirty="0" smtClean="0"/>
              <a:t>is better.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187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smtClean="0"/>
              <a:t>Predicted Probabilities and Observed Responses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response variable (success) classifies an observation into an </a:t>
            </a:r>
            <a:r>
              <a:rPr lang="en-US" altLang="en-US" i="1" dirty="0" smtClean="0"/>
              <a:t>event</a:t>
            </a:r>
            <a:r>
              <a:rPr lang="en-US" altLang="en-US" dirty="0" smtClean="0"/>
              <a:t> or a </a:t>
            </a:r>
            <a:r>
              <a:rPr lang="en-US" altLang="en-US" i="1" dirty="0" smtClean="0"/>
              <a:t>no-event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concordant</a:t>
            </a:r>
            <a:r>
              <a:rPr lang="en-US" altLang="en-US" dirty="0" smtClean="0"/>
              <a:t> pair is defined as that pair formed by an </a:t>
            </a:r>
            <a:r>
              <a:rPr lang="en-US" altLang="en-US" i="1" dirty="0" smtClean="0"/>
              <a:t>event</a:t>
            </a:r>
            <a:r>
              <a:rPr lang="en-US" altLang="en-US" dirty="0" smtClean="0"/>
              <a:t> with a PHAT higher than that of the </a:t>
            </a:r>
            <a:r>
              <a:rPr lang="en-US" altLang="en-US" i="1" dirty="0" smtClean="0"/>
              <a:t>no-event</a:t>
            </a:r>
          </a:p>
          <a:p>
            <a:pPr eaLnBrk="1" hangingPunct="1"/>
            <a:r>
              <a:rPr lang="en-US" altLang="en-US" i="1" dirty="0" smtClean="0"/>
              <a:t>Higher the </a:t>
            </a:r>
            <a:r>
              <a:rPr lang="en-US" altLang="en-US" i="1" dirty="0">
                <a:solidFill>
                  <a:srgbClr val="FF0000"/>
                </a:solidFill>
              </a:rPr>
              <a:t>c</a:t>
            </a:r>
            <a:r>
              <a:rPr lang="en-US" altLang="en-US" i="1" dirty="0" smtClean="0">
                <a:solidFill>
                  <a:srgbClr val="FF0000"/>
                </a:solidFill>
              </a:rPr>
              <a:t>oncordance %, </a:t>
            </a:r>
            <a:r>
              <a:rPr lang="en-US" altLang="en-US" i="1" dirty="0" smtClean="0"/>
              <a:t>the </a:t>
            </a:r>
            <a:r>
              <a:rPr lang="en-US" altLang="en-US" i="1" dirty="0" smtClean="0"/>
              <a:t>better the model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Hit ratio </a:t>
            </a:r>
            <a:r>
              <a:rPr lang="en-US" altLang="en-US" i="1" dirty="0" smtClean="0"/>
              <a:t>= % events correctly classified</a:t>
            </a:r>
            <a:endParaRPr lang="en-US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06055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a set of new observations where you have information on size alone</a:t>
            </a:r>
          </a:p>
          <a:p>
            <a:pPr eaLnBrk="1" hangingPunct="1"/>
            <a:r>
              <a:rPr lang="en-US" altLang="en-US" dirty="0" smtClean="0"/>
              <a:t>You can use the model to predict the probability that success = 1 i.e. the stock is favored</a:t>
            </a:r>
          </a:p>
          <a:p>
            <a:pPr eaLnBrk="1" hangingPunct="1"/>
            <a:r>
              <a:rPr lang="en-US" altLang="en-US" dirty="0" smtClean="0"/>
              <a:t>If PHAT &gt; 0.5 success = 1 else success=0</a:t>
            </a:r>
          </a:p>
        </p:txBody>
      </p:sp>
    </p:spTree>
    <p:extLst>
      <p:ext uri="{BB962C8B-B14F-4D97-AF65-F5344CB8AC3E}">
        <p14:creationId xmlns:p14="http://schemas.microsoft.com/office/powerpoint/2010/main" val="1857705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 price elasticity = (1-prob(j))*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*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C</a:t>
            </a:r>
            <a:r>
              <a:rPr lang="en-US" dirty="0" smtClean="0"/>
              <a:t>ross price elasticity = (-</a:t>
            </a:r>
            <a:r>
              <a:rPr lang="en-US" dirty="0" err="1" smtClean="0"/>
              <a:t>prob</a:t>
            </a:r>
            <a:r>
              <a:rPr lang="en-US" dirty="0" smtClean="0"/>
              <a:t>(j))*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*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6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AIC -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Criterion. </a:t>
            </a:r>
          </a:p>
          <a:p>
            <a:r>
              <a:rPr lang="en-US" dirty="0" smtClean="0"/>
              <a:t>AIC = -2 Log L + 2((</a:t>
            </a:r>
            <a:r>
              <a:rPr lang="en-US" i="1" dirty="0" smtClean="0"/>
              <a:t>k</a:t>
            </a:r>
            <a:r>
              <a:rPr lang="en-US" dirty="0" smtClean="0"/>
              <a:t>-1) + </a:t>
            </a:r>
            <a:r>
              <a:rPr lang="en-US" i="1" dirty="0" smtClean="0"/>
              <a:t>s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where </a:t>
            </a:r>
            <a:r>
              <a:rPr lang="en-US" i="1" dirty="0" smtClean="0"/>
              <a:t>k</a:t>
            </a:r>
            <a:r>
              <a:rPr lang="en-US" dirty="0" smtClean="0"/>
              <a:t> is the number of levels of the dependent variable and </a:t>
            </a:r>
            <a:r>
              <a:rPr lang="en-US" i="1" dirty="0" smtClean="0"/>
              <a:t>s</a:t>
            </a:r>
            <a:r>
              <a:rPr lang="en-US" dirty="0" smtClean="0"/>
              <a:t> is the number of predictors in the model. The model with the smallest </a:t>
            </a:r>
            <a:r>
              <a:rPr lang="en-US" b="1" dirty="0" smtClean="0"/>
              <a:t>AIC</a:t>
            </a:r>
            <a:r>
              <a:rPr lang="en-US" dirty="0" smtClean="0"/>
              <a:t> is considered the best.</a:t>
            </a:r>
          </a:p>
          <a:p>
            <a:r>
              <a:rPr lang="en-US" b="1" dirty="0" smtClean="0"/>
              <a:t>SC - </a:t>
            </a:r>
            <a:r>
              <a:rPr lang="en-US" dirty="0" smtClean="0"/>
              <a:t>Schwarz Criterion. </a:t>
            </a:r>
          </a:p>
          <a:p>
            <a:r>
              <a:rPr lang="en-US" dirty="0" smtClean="0"/>
              <a:t>SC = - 2 Log L + ((</a:t>
            </a:r>
            <a:r>
              <a:rPr lang="en-US" i="1" dirty="0" smtClean="0"/>
              <a:t>k</a:t>
            </a:r>
            <a:r>
              <a:rPr lang="en-US" dirty="0" smtClean="0"/>
              <a:t>-1) + </a:t>
            </a:r>
            <a:r>
              <a:rPr lang="en-US" i="1" dirty="0" smtClean="0"/>
              <a:t>s</a:t>
            </a:r>
            <a:r>
              <a:rPr lang="en-US" dirty="0" smtClean="0"/>
              <a:t>)*log(Σ</a:t>
            </a:r>
            <a:r>
              <a:rPr lang="en-US" i="1" dirty="0" smtClean="0"/>
              <a:t> f</a:t>
            </a:r>
            <a:r>
              <a:rPr lang="en-US" i="1" baseline="-25000" dirty="0" smtClean="0"/>
              <a:t>i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where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's</a:t>
            </a:r>
            <a:r>
              <a:rPr lang="en-US" dirty="0" smtClean="0"/>
              <a:t> are the frequency values of the </a:t>
            </a:r>
            <a:r>
              <a:rPr lang="en-US" i="1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observation, and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 were defined previously. Smallest </a:t>
            </a:r>
            <a:r>
              <a:rPr lang="en-US" b="1" dirty="0" smtClean="0"/>
              <a:t>SC</a:t>
            </a:r>
            <a:r>
              <a:rPr lang="en-US" dirty="0" smtClean="0"/>
              <a:t> is most desirable.</a:t>
            </a:r>
          </a:p>
          <a:p>
            <a:r>
              <a:rPr lang="en-US" b="1" dirty="0" smtClean="0"/>
              <a:t>-2 Log L</a:t>
            </a:r>
            <a:r>
              <a:rPr lang="en-US" dirty="0" smtClean="0"/>
              <a:t> - is used in hypothesis tests for nested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1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McFadden’s R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i="1" dirty="0" err="1"/>
              <a:t>M</a:t>
            </a:r>
            <a:r>
              <a:rPr lang="en-US" i="1" baseline="-25000" dirty="0" err="1"/>
              <a:t>full</a:t>
            </a:r>
            <a:r>
              <a:rPr lang="en-US" baseline="-25000" dirty="0"/>
              <a:t> </a:t>
            </a:r>
            <a:r>
              <a:rPr lang="en-US" dirty="0"/>
              <a:t>= Model with predictors</a:t>
            </a:r>
          </a:p>
          <a:p>
            <a:r>
              <a:rPr lang="en-US" i="1" dirty="0" err="1"/>
              <a:t>M</a:t>
            </a:r>
            <a:r>
              <a:rPr lang="en-US" i="1" baseline="-25000" dirty="0" err="1"/>
              <a:t>intercept</a:t>
            </a:r>
            <a:r>
              <a:rPr lang="en-US" i="1" baseline="-25000" dirty="0"/>
              <a:t> </a:t>
            </a:r>
            <a:r>
              <a:rPr lang="en-US" dirty="0"/>
              <a:t>= Model without predictors</a:t>
            </a:r>
          </a:p>
          <a:p>
            <a:endParaRPr lang="en-US" dirty="0"/>
          </a:p>
        </p:txBody>
      </p:sp>
      <p:pic>
        <p:nvPicPr>
          <p:cNvPr id="4" name="Picture 3" descr="http://www.ats.ucla.edu/stat/mult_pkg/faq/general/McFadde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38862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ats.ucla.edu/stat/mult_pkg/faq/general/McFaddenAdj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89" y="5181600"/>
            <a:ext cx="3814762" cy="152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4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://stats.idre.ucla.edu/sas/output/proc-logistic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 wants to do a mail marketing campaign. </a:t>
            </a:r>
            <a:endParaRPr lang="en-US" dirty="0" smtClean="0"/>
          </a:p>
          <a:p>
            <a:r>
              <a:rPr lang="en-US" dirty="0" smtClean="0"/>
              <a:t>costs = $</a:t>
            </a:r>
            <a:r>
              <a:rPr lang="en-US" dirty="0"/>
              <a:t>1 for each item mailed. </a:t>
            </a:r>
            <a:endParaRPr lang="en-US" dirty="0" smtClean="0"/>
          </a:p>
          <a:p>
            <a:r>
              <a:rPr lang="en-US" dirty="0" smtClean="0"/>
              <a:t>They have </a:t>
            </a:r>
            <a:r>
              <a:rPr lang="en-US" dirty="0"/>
              <a:t>information on 100,000 customers. </a:t>
            </a:r>
            <a:endParaRPr lang="en-US" dirty="0" smtClean="0"/>
          </a:p>
          <a:p>
            <a:r>
              <a:rPr lang="en-US" dirty="0" smtClean="0"/>
              <a:t>Overall response rate = 20%</a:t>
            </a:r>
          </a:p>
          <a:p>
            <a:r>
              <a:rPr lang="en-US" dirty="0" smtClean="0"/>
              <a:t>If all 100,000 customers are contacted then we will get 20,000 responses.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</a:t>
            </a:r>
            <a:r>
              <a:rPr lang="en-US" dirty="0" err="1" smtClean="0"/>
              <a:t>logit</a:t>
            </a:r>
            <a:r>
              <a:rPr lang="en-US" dirty="0" smtClean="0"/>
              <a:t> model to predict response.</a:t>
            </a:r>
          </a:p>
          <a:p>
            <a:r>
              <a:rPr lang="en-US" dirty="0" smtClean="0"/>
              <a:t>Sort the customers based on probability of response and divide them into </a:t>
            </a:r>
            <a:r>
              <a:rPr lang="en-US" dirty="0" err="1" smtClean="0"/>
              <a:t>deciles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7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these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all the previous situations, notice that the dependent variable is </a:t>
            </a:r>
            <a:r>
              <a:rPr lang="en-US" dirty="0" smtClean="0">
                <a:solidFill>
                  <a:srgbClr val="FF0000"/>
                </a:solidFill>
              </a:rPr>
              <a:t>discrete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binary.</a:t>
            </a:r>
          </a:p>
          <a:p>
            <a:endParaRPr lang="en-US" dirty="0"/>
          </a:p>
          <a:p>
            <a:r>
              <a:rPr lang="en-US" dirty="0" smtClean="0"/>
              <a:t>If Y is </a:t>
            </a:r>
            <a:r>
              <a:rPr lang="en-US" dirty="0" smtClean="0">
                <a:solidFill>
                  <a:srgbClr val="FF0000"/>
                </a:solidFill>
              </a:rPr>
              <a:t>continuous</a:t>
            </a:r>
            <a:r>
              <a:rPr lang="en-US" dirty="0" smtClean="0"/>
              <a:t>  then </a:t>
            </a:r>
            <a:r>
              <a:rPr lang="en-US" dirty="0" smtClean="0">
                <a:solidFill>
                  <a:srgbClr val="FF0000"/>
                </a:solidFill>
              </a:rPr>
              <a:t>regression</a:t>
            </a:r>
            <a:r>
              <a:rPr lang="en-US" dirty="0" smtClean="0"/>
              <a:t> is used.</a:t>
            </a:r>
          </a:p>
          <a:p>
            <a:r>
              <a:rPr lang="en-US" dirty="0" smtClean="0"/>
              <a:t>If Y is </a:t>
            </a:r>
            <a:r>
              <a:rPr lang="en-US" dirty="0" smtClean="0">
                <a:solidFill>
                  <a:srgbClr val="FF0000"/>
                </a:solidFill>
              </a:rPr>
              <a:t>binary and discrete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FF0000"/>
                </a:solidFill>
              </a:rPr>
              <a:t>logit/</a:t>
            </a:r>
            <a:r>
              <a:rPr lang="en-US" dirty="0" err="1" smtClean="0">
                <a:solidFill>
                  <a:srgbClr val="FF0000"/>
                </a:solidFill>
              </a:rPr>
              <a:t>probit</a:t>
            </a:r>
            <a:r>
              <a:rPr lang="en-US" dirty="0" smtClean="0"/>
              <a:t> can be used.</a:t>
            </a:r>
          </a:p>
          <a:p>
            <a:r>
              <a:rPr lang="en-US" dirty="0" smtClean="0"/>
              <a:t>If Y has more than 2 levels and is discrete, then use </a:t>
            </a:r>
          </a:p>
          <a:p>
            <a:pPr lvl="1"/>
            <a:r>
              <a:rPr lang="en-US" dirty="0" smtClean="0"/>
              <a:t>Multinomial Logit (MNL) or </a:t>
            </a:r>
          </a:p>
          <a:p>
            <a:pPr lvl="1"/>
            <a:r>
              <a:rPr lang="en-US" dirty="0" smtClean="0"/>
              <a:t>Multinomial </a:t>
            </a:r>
            <a:r>
              <a:rPr lang="en-US" dirty="0" err="1" smtClean="0"/>
              <a:t>Probit</a:t>
            </a:r>
            <a:r>
              <a:rPr lang="en-US" dirty="0" smtClean="0"/>
              <a:t> (MNP)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Which brand will a person choose (A, B, C, or D)</a:t>
            </a:r>
          </a:p>
          <a:p>
            <a:pPr lvl="1"/>
            <a:r>
              <a:rPr lang="en-US" dirty="0" smtClean="0"/>
              <a:t>Which major will an MBA student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9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Data to plot lift chart and Cumulative Gains chart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26688"/>
              </p:ext>
            </p:extLst>
          </p:nvPr>
        </p:nvGraphicFramePr>
        <p:xfrm>
          <a:off x="152400" y="1153160"/>
          <a:ext cx="8229601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80284897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3118406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Contacts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responses</a:t>
                      </a:r>
                    </a:p>
                    <a:p>
                      <a:r>
                        <a:rPr lang="en-US" dirty="0" smtClean="0"/>
                        <a:t>with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responses</a:t>
                      </a:r>
                    </a:p>
                    <a:p>
                      <a:r>
                        <a:rPr lang="en-US" dirty="0" smtClean="0"/>
                        <a:t>No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gains chart = </a:t>
                      </a:r>
                      <a:r>
                        <a:rPr lang="en-US" sz="1400" dirty="0" smtClean="0"/>
                        <a:t>positive</a:t>
                      </a:r>
                      <a:r>
                        <a:rPr lang="en-US" sz="1400" baseline="0" dirty="0" smtClean="0"/>
                        <a:t> responses/total responses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6000/20000=30%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10000/20000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13000/20000 = 65%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04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4350"/>
            <a:ext cx="862437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983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1" y="533400"/>
            <a:ext cx="8611377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400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74371" y="2943167"/>
          <a:ext cx="6096000" cy="18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48050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20586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598665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Predicted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Actual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578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 Negative (TN)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5414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False Negative (FN)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16741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False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Positive (FP)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0619417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True Positive (TP)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081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516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19" y="2594307"/>
            <a:ext cx="7886700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TP+FN=P (number of actual 1s)</a:t>
            </a:r>
          </a:p>
          <a:p>
            <a:r>
              <a:rPr lang="en-US" dirty="0" smtClean="0"/>
              <a:t>TN+FP=N (number of actual 0s)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FP rate=FP/N = fall-out = % neg. </a:t>
            </a:r>
            <a:r>
              <a:rPr lang="en-US" dirty="0" err="1" smtClean="0"/>
              <a:t>mis</a:t>
            </a:r>
            <a:r>
              <a:rPr lang="en-US" dirty="0" smtClean="0"/>
              <a:t>-classified</a:t>
            </a:r>
          </a:p>
          <a:p>
            <a:r>
              <a:rPr lang="en-US" dirty="0" smtClean="0"/>
              <a:t>TP rate = TP/P = Recall or hit rate = % pos. correctly classified</a:t>
            </a:r>
          </a:p>
          <a:p>
            <a:r>
              <a:rPr lang="en-US" dirty="0" smtClean="0"/>
              <a:t>Precision = TP/(TP+FP)</a:t>
            </a:r>
          </a:p>
          <a:p>
            <a:r>
              <a:rPr lang="en-US" dirty="0" smtClean="0"/>
              <a:t>Accuracy = (TP+TN)/(P+N)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40726" y="1368007"/>
          <a:ext cx="4064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348050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38305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2058615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Predicted =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Predicted =0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578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Actual=1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5414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Actual=0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167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459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Percent concordance</a:t>
            </a:r>
          </a:p>
          <a:p>
            <a:r>
              <a:rPr lang="en-US" dirty="0" smtClean="0"/>
              <a:t>Pick a random 1 and a random 0</a:t>
            </a:r>
          </a:p>
          <a:p>
            <a:r>
              <a:rPr lang="en-US" dirty="0" smtClean="0"/>
              <a:t>Is the model predicted </a:t>
            </a:r>
            <a:r>
              <a:rPr lang="en-US" dirty="0" err="1" smtClean="0"/>
              <a:t>Prob</a:t>
            </a:r>
            <a:r>
              <a:rPr lang="en-US" dirty="0" smtClean="0"/>
              <a:t>(1)&gt; </a:t>
            </a:r>
            <a:r>
              <a:rPr lang="en-US" dirty="0" err="1" smtClean="0"/>
              <a:t>Prob</a:t>
            </a:r>
            <a:r>
              <a:rPr lang="en-US" dirty="0" smtClean="0"/>
              <a:t>(0)? = concordance</a:t>
            </a:r>
          </a:p>
          <a:p>
            <a:r>
              <a:rPr lang="en-US" dirty="0" err="1" smtClean="0"/>
              <a:t>Ot</a:t>
            </a:r>
            <a:endParaRPr lang="en-US" dirty="0" smtClean="0"/>
          </a:p>
          <a:p>
            <a:r>
              <a:rPr lang="en-US" dirty="0" smtClean="0"/>
              <a:t>Otherwise it is discordant.</a:t>
            </a:r>
          </a:p>
          <a:p>
            <a:r>
              <a:rPr lang="en-US" dirty="0" smtClean="0"/>
              <a:t>The AUC is the probability that the classifier will rank a random positive example higher than a randomly chosen negative example.</a:t>
            </a:r>
          </a:p>
          <a:p>
            <a:r>
              <a:rPr lang="en-US" dirty="0" smtClean="0"/>
              <a:t>(P(score(x+) &gt; score(x-))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AUC: </a:t>
            </a:r>
            <a:r>
              <a:rPr lang="en-US" sz="2700" dirty="0"/>
              <a:t>Receiver Operating Characteristic (ROC curve)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2812819" cy="32635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Plot TPR against FPR to get ROC curve</a:t>
            </a:r>
          </a:p>
          <a:p>
            <a:r>
              <a:rPr lang="en-US" dirty="0" smtClean="0"/>
              <a:t>Dotted line indicates ROC curve of a random predictor.</a:t>
            </a:r>
          </a:p>
          <a:p>
            <a:r>
              <a:rPr lang="en-US" dirty="0" smtClean="0"/>
              <a:t>ROC &gt;0.5 or ROC&lt;0.5 is good.</a:t>
            </a:r>
          </a:p>
          <a:p>
            <a:r>
              <a:rPr lang="en-US" dirty="0" smtClean="0"/>
              <a:t>ROC=1 and ROC =0 are the best.</a:t>
            </a:r>
          </a:p>
          <a:p>
            <a:r>
              <a:rPr lang="en-US" dirty="0" smtClean="0"/>
              <a:t>Use ROCR package in R </a:t>
            </a:r>
          </a:p>
          <a:p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93" y="1943100"/>
            <a:ext cx="5364956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486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126983"/>
            <a:ext cx="5285101" cy="34624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data Data1;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input disease n age; </a:t>
            </a:r>
          </a:p>
          <a:p>
            <a:pPr marL="0" indent="0" defTabSz="685800">
              <a:buNone/>
            </a:pP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datalines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;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0 14 25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0 20 35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0 19 45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7 18 55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6 12 65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17 17 75 ; </a:t>
            </a:r>
            <a:endParaRPr lang="en-US" altLang="en-US" sz="1350" dirty="0">
              <a:latin typeface="+mn-lt"/>
            </a:endParaRPr>
          </a:p>
          <a:p>
            <a:pPr marL="0" indent="0" defTabSz="685800">
              <a:buNone/>
            </a:pP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ods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 graphics on; </a:t>
            </a:r>
          </a:p>
          <a:p>
            <a:pPr marL="0" indent="0" defTabSz="685800">
              <a:buNone/>
            </a:pP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proc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 logistic data=Data1 plots(only)=(roc(id=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obs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) effect);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model disease/n=age / scale=none 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clparm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wald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clodds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pl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rsquare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;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units age=10;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run; </a:t>
            </a:r>
          </a:p>
          <a:p>
            <a:pPr marL="0" indent="0" defTabSz="685800">
              <a:buNone/>
            </a:pP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ods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 graphics off;</a:t>
            </a:r>
            <a:endParaRPr lang="en-US" alt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725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8847" y="105281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data roc;</a:t>
            </a:r>
          </a:p>
          <a:p>
            <a:r>
              <a:rPr lang="en-US" sz="1350" dirty="0"/>
              <a:t>      input </a:t>
            </a:r>
            <a:r>
              <a:rPr lang="en-US" sz="1350" dirty="0" err="1"/>
              <a:t>alb</a:t>
            </a:r>
            <a:r>
              <a:rPr lang="en-US" sz="1350" dirty="0"/>
              <a:t> </a:t>
            </a:r>
            <a:r>
              <a:rPr lang="en-US" sz="1350" dirty="0" err="1"/>
              <a:t>tp</a:t>
            </a:r>
            <a:r>
              <a:rPr lang="en-US" sz="1350" dirty="0"/>
              <a:t> </a:t>
            </a:r>
            <a:r>
              <a:rPr lang="en-US" sz="1350" dirty="0" err="1"/>
              <a:t>totscore</a:t>
            </a:r>
            <a:r>
              <a:rPr lang="en-US" sz="1350" dirty="0"/>
              <a:t> </a:t>
            </a:r>
            <a:r>
              <a:rPr lang="en-US" sz="1350" dirty="0" err="1"/>
              <a:t>popind</a:t>
            </a:r>
            <a:r>
              <a:rPr lang="en-US" sz="1350" dirty="0"/>
              <a:t> @@;</a:t>
            </a:r>
          </a:p>
          <a:p>
            <a:r>
              <a:rPr lang="en-US" sz="1350" dirty="0"/>
              <a:t>      </a:t>
            </a:r>
            <a:r>
              <a:rPr lang="en-US" sz="1350" dirty="0" err="1"/>
              <a:t>totscore</a:t>
            </a:r>
            <a:r>
              <a:rPr lang="en-US" sz="1350" dirty="0"/>
              <a:t> = 10 - </a:t>
            </a:r>
            <a:r>
              <a:rPr lang="en-US" sz="1350" dirty="0" err="1"/>
              <a:t>totscore</a:t>
            </a:r>
            <a:r>
              <a:rPr lang="en-US" sz="1350" dirty="0"/>
              <a:t>;</a:t>
            </a:r>
          </a:p>
          <a:p>
            <a:r>
              <a:rPr lang="en-US" sz="1350" dirty="0"/>
              <a:t>      </a:t>
            </a:r>
            <a:r>
              <a:rPr lang="en-US" sz="1350" dirty="0" err="1"/>
              <a:t>datalines</a:t>
            </a:r>
            <a:r>
              <a:rPr lang="en-US" sz="1350" dirty="0"/>
              <a:t>;</a:t>
            </a:r>
          </a:p>
          <a:p>
            <a:r>
              <a:rPr lang="en-US" sz="1350" dirty="0"/>
              <a:t>   3.0 5.8 10 0   3.2 6.3  5 1   3.9 6.8  3 1   2.8 4.8  6 0   </a:t>
            </a:r>
          </a:p>
          <a:p>
            <a:r>
              <a:rPr lang="en-US" sz="1350" dirty="0"/>
              <a:t>   3.2 5.8  3 1   0.9 4.0  5 0   2.5 5.7  8 0   1.6 5.6  5 1   </a:t>
            </a:r>
          </a:p>
          <a:p>
            <a:r>
              <a:rPr lang="en-US" sz="1350" dirty="0"/>
              <a:t>   3.8 5.7  5 1   3.7 6.7  6 1   3.2 5.4  4 1   3.8 6.6  6 1   </a:t>
            </a:r>
          </a:p>
          <a:p>
            <a:r>
              <a:rPr lang="en-US" sz="1350" dirty="0"/>
              <a:t>   4.1 6.6  5 1   3.6 5.7  5 1   4.3 7.0  4 1   3.6 6.7  4 0   </a:t>
            </a:r>
          </a:p>
          <a:p>
            <a:r>
              <a:rPr lang="en-US" sz="1350" dirty="0"/>
              <a:t>   2.3 4.4  6 1   4.2 7.6  4 0   4.0 6.6  6 0   3.5 5.8  6 1   </a:t>
            </a:r>
          </a:p>
          <a:p>
            <a:r>
              <a:rPr lang="en-US" sz="1350" dirty="0"/>
              <a:t>   3.8 6.8  7 1   3.0 4.7  8 0   4.5 7.4  5 1   3.7 7.4  5 1   </a:t>
            </a:r>
          </a:p>
          <a:p>
            <a:r>
              <a:rPr lang="en-US" sz="1350" dirty="0"/>
              <a:t>   3.1 6.6  6 1   4.1 8.2  6 1   4.3 7.0  5 1   4.3 6.5  4 1   </a:t>
            </a:r>
          </a:p>
          <a:p>
            <a:r>
              <a:rPr lang="en-US" sz="1350" dirty="0"/>
              <a:t>   3.2 5.1  5 1   2.6 4.7  6 1   3.3 6.8  6 0   1.7 4.0  7 0   </a:t>
            </a:r>
          </a:p>
          <a:p>
            <a:r>
              <a:rPr lang="en-US" sz="1350" dirty="0"/>
              <a:t>   3.7 6.1  5 1   3.3 6.3  7 1   4.2 7.7  6 1   3.5 6.2  5 1   </a:t>
            </a:r>
          </a:p>
          <a:p>
            <a:r>
              <a:rPr lang="en-US" sz="1350" dirty="0"/>
              <a:t>   2.9 5.7  9 0   2.1 4.8  7 1   2.8 6.2  8 0   4.0 7.0  7 1   </a:t>
            </a:r>
          </a:p>
          <a:p>
            <a:r>
              <a:rPr lang="en-US" sz="1350" dirty="0"/>
              <a:t>   3.3 5.7  6 1   3.7 6.9  5 1   3.6 6.6  5 1   </a:t>
            </a:r>
          </a:p>
          <a:p>
            <a:r>
              <a:rPr lang="en-US" sz="1350" dirty="0"/>
              <a:t>   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5498" y="2010617"/>
            <a:ext cx="4572000" cy="19620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 </a:t>
            </a:r>
            <a:r>
              <a:rPr lang="en-US" sz="1350" dirty="0" err="1"/>
              <a:t>ods</a:t>
            </a:r>
            <a:r>
              <a:rPr lang="en-US" sz="1350" dirty="0"/>
              <a:t> graphics on;</a:t>
            </a:r>
          </a:p>
          <a:p>
            <a:r>
              <a:rPr lang="en-US" sz="1350" dirty="0"/>
              <a:t>   </a:t>
            </a:r>
            <a:r>
              <a:rPr lang="en-US" sz="1350" dirty="0" err="1"/>
              <a:t>proc</a:t>
            </a:r>
            <a:r>
              <a:rPr lang="en-US" sz="1350" dirty="0"/>
              <a:t> logistic data=roc plots=roc(id=</a:t>
            </a:r>
            <a:r>
              <a:rPr lang="en-US" sz="1350" dirty="0" err="1"/>
              <a:t>prob</a:t>
            </a:r>
            <a:r>
              <a:rPr lang="en-US" sz="1350" dirty="0"/>
              <a:t>);</a:t>
            </a:r>
          </a:p>
          <a:p>
            <a:r>
              <a:rPr lang="en-US" sz="1350" dirty="0"/>
              <a:t>      model </a:t>
            </a:r>
            <a:r>
              <a:rPr lang="en-US" sz="1350" dirty="0" err="1"/>
              <a:t>popind</a:t>
            </a:r>
            <a:r>
              <a:rPr lang="en-US" sz="1350" dirty="0"/>
              <a:t>(event='0') = </a:t>
            </a:r>
            <a:r>
              <a:rPr lang="en-US" sz="1350" dirty="0" err="1"/>
              <a:t>alb</a:t>
            </a:r>
            <a:r>
              <a:rPr lang="en-US" sz="1350" dirty="0"/>
              <a:t> </a:t>
            </a:r>
            <a:r>
              <a:rPr lang="en-US" sz="1350" dirty="0" err="1"/>
              <a:t>tp</a:t>
            </a:r>
            <a:r>
              <a:rPr lang="en-US" sz="1350" dirty="0"/>
              <a:t> </a:t>
            </a:r>
            <a:r>
              <a:rPr lang="en-US" sz="1350" dirty="0" err="1"/>
              <a:t>totscore</a:t>
            </a:r>
            <a:r>
              <a:rPr lang="en-US" sz="1350" dirty="0"/>
              <a:t> / </a:t>
            </a:r>
            <a:r>
              <a:rPr lang="en-US" sz="1350" dirty="0" err="1"/>
              <a:t>nofit</a:t>
            </a:r>
            <a:r>
              <a:rPr lang="en-US" sz="1350" dirty="0"/>
              <a:t>;</a:t>
            </a:r>
          </a:p>
          <a:p>
            <a:r>
              <a:rPr lang="en-US" sz="1350" dirty="0"/>
              <a:t>      roc 'Albumin' </a:t>
            </a:r>
            <a:r>
              <a:rPr lang="en-US" sz="1350" dirty="0" err="1"/>
              <a:t>alb</a:t>
            </a:r>
            <a:r>
              <a:rPr lang="en-US" sz="1350" dirty="0"/>
              <a:t>;</a:t>
            </a:r>
          </a:p>
          <a:p>
            <a:r>
              <a:rPr lang="en-US" sz="1350" dirty="0"/>
              <a:t>      roc 'K-G Score' </a:t>
            </a:r>
            <a:r>
              <a:rPr lang="en-US" sz="1350" dirty="0" err="1"/>
              <a:t>totscore</a:t>
            </a:r>
            <a:r>
              <a:rPr lang="en-US" sz="1350" dirty="0"/>
              <a:t>;</a:t>
            </a:r>
          </a:p>
          <a:p>
            <a:r>
              <a:rPr lang="en-US" sz="1350" dirty="0"/>
              <a:t>      roc 'Total Protein' </a:t>
            </a:r>
            <a:r>
              <a:rPr lang="en-US" sz="1350" dirty="0" err="1"/>
              <a:t>tp</a:t>
            </a:r>
            <a:r>
              <a:rPr lang="en-US" sz="1350" dirty="0"/>
              <a:t>;</a:t>
            </a:r>
          </a:p>
          <a:p>
            <a:r>
              <a:rPr lang="en-US" sz="1350" dirty="0"/>
              <a:t>      </a:t>
            </a:r>
            <a:r>
              <a:rPr lang="en-US" sz="1350" dirty="0" err="1"/>
              <a:t>roccontrast</a:t>
            </a:r>
            <a:r>
              <a:rPr lang="en-US" sz="1350" dirty="0"/>
              <a:t> reference('K-G Score') / estimate e;</a:t>
            </a:r>
          </a:p>
          <a:p>
            <a:r>
              <a:rPr lang="en-US" sz="1350" dirty="0"/>
              <a:t>   run;</a:t>
            </a:r>
          </a:p>
          <a:p>
            <a:r>
              <a:rPr lang="en-US" sz="1350" dirty="0"/>
              <a:t>   </a:t>
            </a:r>
            <a:r>
              <a:rPr lang="en-US" sz="1350" dirty="0" err="1"/>
              <a:t>ods</a:t>
            </a:r>
            <a:r>
              <a:rPr lang="en-US" sz="1350" dirty="0"/>
              <a:t> graphics off;</a:t>
            </a:r>
          </a:p>
        </p:txBody>
      </p:sp>
      <p:sp>
        <p:nvSpPr>
          <p:cNvPr id="9" name="Rectangle 8"/>
          <p:cNvSpPr/>
          <p:nvPr/>
        </p:nvSpPr>
        <p:spPr>
          <a:xfrm>
            <a:off x="683722" y="4348027"/>
            <a:ext cx="81942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u="sng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NOFIT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option to prevent PROC LOGISTIC from fitting the model with three covariates. </a:t>
            </a:r>
          </a:p>
          <a:p>
            <a:r>
              <a:rPr lang="en-US" sz="1350" dirty="0"/>
              <a:t>The </a:t>
            </a:r>
            <a:r>
              <a:rPr lang="en-US" sz="1350" u="sng" dirty="0">
                <a:hlinkClick r:id="rId3"/>
              </a:rPr>
              <a:t>ROCCONTRAST</a:t>
            </a:r>
            <a:r>
              <a:rPr lang="en-US" sz="1350" dirty="0"/>
              <a:t> statement implements the </a:t>
            </a:r>
            <a:r>
              <a:rPr lang="en-US" sz="1350" dirty="0" err="1"/>
              <a:t>nonparameteric</a:t>
            </a:r>
            <a:r>
              <a:rPr lang="en-US" sz="1350" dirty="0"/>
              <a:t> approach of DeLong, DeLong, and Clarke-Pearson (</a:t>
            </a:r>
            <a:r>
              <a:rPr lang="en-US" sz="1350" u="sng" dirty="0">
                <a:hlinkClick r:id="rId4"/>
              </a:rPr>
              <a:t>1988</a:t>
            </a:r>
            <a:r>
              <a:rPr lang="en-US" sz="1350" dirty="0"/>
              <a:t>) to compare the three ROC curves.</a:t>
            </a:r>
          </a:p>
          <a:p>
            <a:r>
              <a:rPr lang="en-US" sz="1350" u="sng" dirty="0">
                <a:hlinkClick r:id="rId3"/>
              </a:rPr>
              <a:t>REFERENCE</a:t>
            </a:r>
            <a:r>
              <a:rPr lang="en-US" sz="1350" dirty="0"/>
              <a:t> option specifies that the K-G Score curve is used as the reference curve in the contrast</a:t>
            </a:r>
          </a:p>
          <a:p>
            <a:r>
              <a:rPr lang="en-US" sz="1350" dirty="0"/>
              <a:t>The </a:t>
            </a:r>
            <a:r>
              <a:rPr lang="en-US" sz="1350" u="sng" dirty="0">
                <a:hlinkClick r:id="rId5"/>
              </a:rPr>
              <a:t>E</a:t>
            </a:r>
            <a:r>
              <a:rPr lang="en-US" sz="1350" dirty="0"/>
              <a:t> option displays the contrast coefficients, and the </a:t>
            </a:r>
            <a:r>
              <a:rPr lang="en-US" sz="1350" u="sng" dirty="0">
                <a:hlinkClick r:id="rId6"/>
              </a:rPr>
              <a:t>ESTIMATE</a:t>
            </a:r>
            <a:r>
              <a:rPr lang="en-US" sz="1350" dirty="0"/>
              <a:t> option computes and tests each comparison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923198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26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a binary variable (response/no-response, good/bad, default/no-default, purchase/no-purchase, etc.) one of the two events is rare. </a:t>
            </a:r>
          </a:p>
          <a:p>
            <a:r>
              <a:rPr lang="en-US" dirty="0" smtClean="0"/>
              <a:t>In a sample of 1000 applicants, only 20 are selected – low event rate of 2</a:t>
            </a:r>
            <a:r>
              <a:rPr lang="en-US" dirty="0"/>
              <a:t>%</a:t>
            </a:r>
            <a:r>
              <a:rPr lang="en-US" dirty="0" smtClean="0"/>
              <a:t>▪ </a:t>
            </a:r>
          </a:p>
          <a:p>
            <a:r>
              <a:rPr lang="en-US" dirty="0" smtClean="0"/>
              <a:t>In a sample of 100,000 purchases from an online retailer, about 1800 are returned by the customer – low event rate of 1.8%</a:t>
            </a:r>
          </a:p>
          <a:p>
            <a:r>
              <a:rPr lang="en-US" dirty="0" smtClean="0"/>
              <a:t>Some real life examples:</a:t>
            </a:r>
          </a:p>
          <a:p>
            <a:pPr marL="400050" lvl="1" indent="0">
              <a:buNone/>
            </a:pPr>
            <a:r>
              <a:rPr lang="en-US" dirty="0" smtClean="0"/>
              <a:t>▪ Percentage of defaulters in credit card transactions</a:t>
            </a:r>
          </a:p>
          <a:p>
            <a:pPr marL="400050" lvl="1" indent="0">
              <a:buNone/>
            </a:pPr>
            <a:r>
              <a:rPr lang="en-US" dirty="0" smtClean="0"/>
              <a:t>▪ Goods returned in online retailing</a:t>
            </a:r>
          </a:p>
          <a:p>
            <a:endParaRPr lang="en-US" dirty="0" smtClean="0"/>
          </a:p>
          <a:p>
            <a:r>
              <a:rPr lang="en-US" dirty="0" smtClean="0"/>
              <a:t>Why is this a problem for logistic regression?</a:t>
            </a:r>
          </a:p>
          <a:p>
            <a:r>
              <a:rPr lang="en-US" dirty="0" smtClean="0"/>
              <a:t>The usual maximum-likelihood estimation method is susceptible to ‘</a:t>
            </a:r>
            <a:r>
              <a:rPr lang="en-US" dirty="0" smtClean="0">
                <a:solidFill>
                  <a:srgbClr val="FF0000"/>
                </a:solidFill>
              </a:rPr>
              <a:t>small sample </a:t>
            </a:r>
            <a:r>
              <a:rPr lang="en-US" dirty="0" err="1" smtClean="0">
                <a:solidFill>
                  <a:srgbClr val="FF0000"/>
                </a:solidFill>
              </a:rPr>
              <a:t>bias</a:t>
            </a:r>
            <a:r>
              <a:rPr lang="en-US" dirty="0" err="1" smtClean="0"/>
              <a:t>’</a:t>
            </a:r>
            <a:r>
              <a:rPr lang="en-US" dirty="0" smtClean="0"/>
              <a:t> and this bias is strongly dependent on the count (as opposed to percentage) of the rarer of the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0" i="1"/>
              <a:t>Scatterplot of with Y=(0,1):  </a:t>
            </a:r>
            <a:br>
              <a:rPr lang="en-US" altLang="en-US" sz="3200" b="0" i="1"/>
            </a:br>
            <a:r>
              <a:rPr lang="en-US" altLang="en-US" sz="3200" b="0" i="1"/>
              <a:t>Y = Hired-Not Hired; X= Experience</a:t>
            </a: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1600200" y="2133600"/>
            <a:ext cx="0" cy="426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1066800" y="52578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990600" y="28194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609600" y="5033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0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609600" y="2590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1</a:t>
            </a:r>
          </a:p>
        </p:txBody>
      </p:sp>
      <p:sp>
        <p:nvSpPr>
          <p:cNvPr id="77833" name="WordArt 9"/>
          <p:cNvSpPr>
            <a:spLocks noChangeArrowheads="1" noChangeShapeType="1" noTextEdit="1"/>
          </p:cNvSpPr>
          <p:nvPr/>
        </p:nvSpPr>
        <p:spPr bwMode="auto">
          <a:xfrm>
            <a:off x="8001000" y="49530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7834" name="WordArt 10"/>
          <p:cNvSpPr>
            <a:spLocks noChangeArrowheads="1" noChangeShapeType="1" noTextEdit="1"/>
          </p:cNvSpPr>
          <p:nvPr/>
        </p:nvSpPr>
        <p:spPr bwMode="auto">
          <a:xfrm>
            <a:off x="1143000" y="17526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1981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205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 flipV="1">
            <a:off x="2133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 flipV="1">
            <a:off x="2438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 flipV="1">
            <a:off x="2590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Oval 17"/>
          <p:cNvSpPr>
            <a:spLocks noChangeArrowheads="1"/>
          </p:cNvSpPr>
          <p:nvPr/>
        </p:nvSpPr>
        <p:spPr bwMode="auto">
          <a:xfrm flipV="1">
            <a:off x="2819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 flipV="1">
            <a:off x="1752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Oval 19"/>
          <p:cNvSpPr>
            <a:spLocks noChangeArrowheads="1"/>
          </p:cNvSpPr>
          <p:nvPr/>
        </p:nvSpPr>
        <p:spPr bwMode="auto">
          <a:xfrm flipV="1">
            <a:off x="2286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 flipV="1">
            <a:off x="3124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Oval 21"/>
          <p:cNvSpPr>
            <a:spLocks noChangeArrowheads="1"/>
          </p:cNvSpPr>
          <p:nvPr/>
        </p:nvSpPr>
        <p:spPr bwMode="auto">
          <a:xfrm flipV="1">
            <a:off x="3276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Oval 22"/>
          <p:cNvSpPr>
            <a:spLocks noChangeArrowheads="1"/>
          </p:cNvSpPr>
          <p:nvPr/>
        </p:nvSpPr>
        <p:spPr bwMode="auto">
          <a:xfrm flipV="1">
            <a:off x="3429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Oval 23"/>
          <p:cNvSpPr>
            <a:spLocks noChangeArrowheads="1"/>
          </p:cNvSpPr>
          <p:nvPr/>
        </p:nvSpPr>
        <p:spPr bwMode="auto">
          <a:xfrm flipV="1">
            <a:off x="4495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 flipV="1">
            <a:off x="2895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Oval 25"/>
          <p:cNvSpPr>
            <a:spLocks noChangeArrowheads="1"/>
          </p:cNvSpPr>
          <p:nvPr/>
        </p:nvSpPr>
        <p:spPr bwMode="auto">
          <a:xfrm flipV="1">
            <a:off x="5334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 flipV="1"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 flipV="1">
            <a:off x="5638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Oval 28"/>
          <p:cNvSpPr>
            <a:spLocks noChangeArrowheads="1"/>
          </p:cNvSpPr>
          <p:nvPr/>
        </p:nvSpPr>
        <p:spPr bwMode="auto">
          <a:xfrm flipV="1">
            <a:off x="662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Oval 29"/>
          <p:cNvSpPr>
            <a:spLocks noChangeArrowheads="1"/>
          </p:cNvSpPr>
          <p:nvPr/>
        </p:nvSpPr>
        <p:spPr bwMode="auto">
          <a:xfrm flipV="1">
            <a:off x="5791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 flipV="1">
            <a:off x="7010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Oval 31"/>
          <p:cNvSpPr>
            <a:spLocks noChangeArrowheads="1"/>
          </p:cNvSpPr>
          <p:nvPr/>
        </p:nvSpPr>
        <p:spPr bwMode="auto">
          <a:xfrm flipV="1">
            <a:off x="5181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auto">
          <a:xfrm flipV="1">
            <a:off x="7391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auto">
          <a:xfrm flipV="1">
            <a:off x="6096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 flipV="1">
            <a:off x="6324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Oval 35"/>
          <p:cNvSpPr>
            <a:spLocks noChangeArrowheads="1"/>
          </p:cNvSpPr>
          <p:nvPr/>
        </p:nvSpPr>
        <p:spPr bwMode="auto">
          <a:xfrm flipV="1">
            <a:off x="5943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0" name="Oval 36"/>
          <p:cNvSpPr>
            <a:spLocks noChangeArrowheads="1"/>
          </p:cNvSpPr>
          <p:nvPr/>
        </p:nvSpPr>
        <p:spPr bwMode="auto">
          <a:xfrm flipV="1"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Oval 37"/>
          <p:cNvSpPr>
            <a:spLocks noChangeArrowheads="1"/>
          </p:cNvSpPr>
          <p:nvPr/>
        </p:nvSpPr>
        <p:spPr bwMode="auto">
          <a:xfrm flipV="1">
            <a:off x="7620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Oval 38"/>
          <p:cNvSpPr>
            <a:spLocks noChangeArrowheads="1"/>
          </p:cNvSpPr>
          <p:nvPr/>
        </p:nvSpPr>
        <p:spPr bwMode="auto">
          <a:xfrm flipV="1">
            <a:off x="6781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Oval 39"/>
          <p:cNvSpPr>
            <a:spLocks noChangeArrowheads="1"/>
          </p:cNvSpPr>
          <p:nvPr/>
        </p:nvSpPr>
        <p:spPr bwMode="auto">
          <a:xfrm flipV="1">
            <a:off x="7162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4" name="Oval 40"/>
          <p:cNvSpPr>
            <a:spLocks noChangeArrowheads="1"/>
          </p:cNvSpPr>
          <p:nvPr/>
        </p:nvSpPr>
        <p:spPr bwMode="auto">
          <a:xfrm flipV="1">
            <a:off x="7239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Oval 41"/>
          <p:cNvSpPr>
            <a:spLocks noChangeArrowheads="1"/>
          </p:cNvSpPr>
          <p:nvPr/>
        </p:nvSpPr>
        <p:spPr bwMode="auto">
          <a:xfrm flipV="1">
            <a:off x="3505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Oval 42"/>
          <p:cNvSpPr>
            <a:spLocks noChangeArrowheads="1"/>
          </p:cNvSpPr>
          <p:nvPr/>
        </p:nvSpPr>
        <p:spPr bwMode="auto">
          <a:xfrm flipV="1">
            <a:off x="586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Oval 43"/>
          <p:cNvSpPr>
            <a:spLocks noChangeArrowheads="1"/>
          </p:cNvSpPr>
          <p:nvPr/>
        </p:nvSpPr>
        <p:spPr bwMode="auto">
          <a:xfrm flipV="1">
            <a:off x="281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Exact logistic regression</a:t>
            </a:r>
          </a:p>
          <a:p>
            <a:pPr lvl="1"/>
            <a:r>
              <a:rPr lang="en-US" dirty="0" smtClean="0"/>
              <a:t>Computationally intensive.</a:t>
            </a:r>
          </a:p>
          <a:p>
            <a:pPr lvl="1"/>
            <a:r>
              <a:rPr lang="en-US" dirty="0" smtClean="0"/>
              <a:t>Good for small samples or unbalanced data with few covariates (&lt;200)</a:t>
            </a:r>
          </a:p>
          <a:p>
            <a:pPr marL="914400" lvl="2" indent="0">
              <a:buNone/>
            </a:pPr>
            <a:r>
              <a:rPr lang="en-US" dirty="0" err="1" smtClean="0"/>
              <a:t>Proc</a:t>
            </a:r>
            <a:r>
              <a:rPr lang="en-US" dirty="0" smtClean="0"/>
              <a:t> logistic data = a1 descending;</a:t>
            </a:r>
          </a:p>
          <a:p>
            <a:pPr marL="914400" lvl="2" indent="0">
              <a:buNone/>
            </a:pPr>
            <a:r>
              <a:rPr lang="en-US" dirty="0" err="1" smtClean="0"/>
              <a:t>Freq</a:t>
            </a:r>
            <a:r>
              <a:rPr lang="en-US" dirty="0" smtClean="0"/>
              <a:t> </a:t>
            </a:r>
            <a:r>
              <a:rPr lang="en-US" dirty="0" err="1" smtClean="0"/>
              <a:t>cellcount</a:t>
            </a:r>
            <a:r>
              <a:rPr lang="en-US" dirty="0" smtClean="0"/>
              <a:t>; </a:t>
            </a:r>
            <a:r>
              <a:rPr lang="en-US" sz="1800" dirty="0" smtClean="0"/>
              <a:t>/* </a:t>
            </a:r>
            <a:r>
              <a:rPr lang="en-US" sz="1800" dirty="0" err="1" smtClean="0"/>
              <a:t>cellcount</a:t>
            </a:r>
            <a:r>
              <a:rPr lang="en-US" sz="1800" dirty="0" smtClean="0"/>
              <a:t> is the weight variable here */</a:t>
            </a:r>
          </a:p>
          <a:p>
            <a:pPr marL="914400" lvl="2" indent="0">
              <a:buNone/>
            </a:pPr>
            <a:r>
              <a:rPr lang="en-US" dirty="0" smtClean="0"/>
              <a:t>Model y=x1 x2;</a:t>
            </a:r>
          </a:p>
          <a:p>
            <a:pPr marL="914400" lvl="2" indent="0">
              <a:buNone/>
            </a:pPr>
            <a:r>
              <a:rPr lang="en-US" dirty="0" smtClean="0"/>
              <a:t>Exact x1/estimate=both;</a:t>
            </a:r>
          </a:p>
          <a:p>
            <a:pPr marL="914400" lvl="2" indent="0">
              <a:buNone/>
            </a:pPr>
            <a:r>
              <a:rPr lang="en-US" dirty="0" smtClean="0"/>
              <a:t>run;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97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Alternative code:</a:t>
            </a:r>
          </a:p>
          <a:p>
            <a:pPr marL="914400" lvl="2" indent="0">
              <a:buNone/>
            </a:pP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/>
              <a:t>logistic data = a1 descending;</a:t>
            </a:r>
          </a:p>
          <a:p>
            <a:pPr marL="914400" lvl="2" indent="0">
              <a:buNone/>
            </a:pPr>
            <a:r>
              <a:rPr lang="en-US" dirty="0" smtClean="0"/>
              <a:t>Model y/</a:t>
            </a:r>
            <a:r>
              <a:rPr lang="en-US" dirty="0" err="1" smtClean="0"/>
              <a:t>cellcount</a:t>
            </a:r>
            <a:r>
              <a:rPr lang="en-US" dirty="0" smtClean="0"/>
              <a:t> =x1 </a:t>
            </a:r>
            <a:r>
              <a:rPr lang="en-US" dirty="0"/>
              <a:t>x2;</a:t>
            </a:r>
          </a:p>
          <a:p>
            <a:pPr marL="914400" lvl="2" indent="0">
              <a:buNone/>
            </a:pPr>
            <a:r>
              <a:rPr lang="en-US" dirty="0"/>
              <a:t>Exact x1/estimate=both;</a:t>
            </a:r>
          </a:p>
          <a:p>
            <a:pPr marL="914400" lvl="2" indent="0">
              <a:buNone/>
            </a:pPr>
            <a:r>
              <a:rPr lang="en-US" dirty="0"/>
              <a:t>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43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Penalized likelihood (Firth’s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larger count of the rare events say 1000 in a sample of 100,000 you can use logistic regression using the penalized likelihood approach (Firth).</a:t>
            </a:r>
          </a:p>
          <a:p>
            <a:pPr marL="914400" lvl="2" indent="0">
              <a:buNone/>
            </a:pPr>
            <a:r>
              <a:rPr lang="en-US" dirty="0" err="1"/>
              <a:t>Proc</a:t>
            </a:r>
            <a:r>
              <a:rPr lang="en-US" dirty="0"/>
              <a:t> logistic data = </a:t>
            </a:r>
            <a:r>
              <a:rPr lang="en-US" dirty="0" smtClean="0"/>
              <a:t>a1;</a:t>
            </a:r>
          </a:p>
          <a:p>
            <a:pPr marL="914400" lvl="2" indent="0">
              <a:buNone/>
            </a:pPr>
            <a:r>
              <a:rPr lang="en-US" dirty="0" smtClean="0"/>
              <a:t>Class catvar1 catvar2/</a:t>
            </a:r>
            <a:r>
              <a:rPr lang="en-US" dirty="0" err="1" smtClean="0"/>
              <a:t>param</a:t>
            </a:r>
            <a:r>
              <a:rPr lang="en-US" dirty="0" smtClean="0"/>
              <a:t>=ref;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Model </a:t>
            </a:r>
            <a:r>
              <a:rPr lang="en-US" dirty="0" smtClean="0"/>
              <a:t>y = catvar1 catvar2 x1 x2/firth;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run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34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sample with many examples of rare events (say 500). Match it with a sample of non-occurrence of the event cases in approximately 50-50% ratio or even 33-66% ratio. </a:t>
            </a:r>
          </a:p>
          <a:p>
            <a:r>
              <a:rPr lang="en-US" dirty="0" smtClean="0"/>
              <a:t>Then estimate the logit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2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b="0" i="1"/>
              <a:t>The Linear Probability Model (LPM)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BernhardMod BT" pitchFamily="18" charset="0"/>
              </a:rPr>
              <a:t>If we estimate the slope using OLS regression: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BernhardMod BT" pitchFamily="18" charset="0"/>
              </a:rPr>
              <a:t>	Hired = </a:t>
            </a:r>
            <a:r>
              <a:rPr lang="el-GR" altLang="en-US" dirty="0">
                <a:latin typeface="BernhardMod BT" pitchFamily="18" charset="0"/>
              </a:rPr>
              <a:t>α</a:t>
            </a:r>
            <a:r>
              <a:rPr lang="en-US" altLang="en-US" dirty="0">
                <a:latin typeface="BernhardMod BT" pitchFamily="18" charset="0"/>
              </a:rPr>
              <a:t> + </a:t>
            </a:r>
            <a:r>
              <a:rPr lang="en-US" altLang="en-US" dirty="0">
                <a:latin typeface="BernhardMod BT" pitchFamily="18" charset="0"/>
                <a:sym typeface="Symbol" panose="05050102010706020507" pitchFamily="18" charset="2"/>
              </a:rPr>
              <a:t></a:t>
            </a:r>
            <a:r>
              <a:rPr lang="en-US" altLang="en-US" dirty="0" smtClean="0">
                <a:latin typeface="BernhardMod BT" pitchFamily="18" charset="0"/>
                <a:sym typeface="Symbol" panose="05050102010706020507" pitchFamily="18" charset="2"/>
              </a:rPr>
              <a:t>*</a:t>
            </a:r>
            <a:r>
              <a:rPr lang="en-US" altLang="en-US" dirty="0" err="1" smtClean="0">
                <a:latin typeface="BernhardMod BT" pitchFamily="18" charset="0"/>
                <a:sym typeface="Symbol" panose="05050102010706020507" pitchFamily="18" charset="2"/>
              </a:rPr>
              <a:t>Exper</a:t>
            </a:r>
            <a:r>
              <a:rPr lang="en-US" altLang="en-US" dirty="0" smtClean="0">
                <a:latin typeface="BernhardMod BT" pitchFamily="18" charset="0"/>
              </a:rPr>
              <a:t> </a:t>
            </a:r>
            <a:r>
              <a:rPr lang="en-US" altLang="en-US" dirty="0">
                <a:latin typeface="BernhardMod BT" pitchFamily="18" charset="0"/>
              </a:rPr>
              <a:t>+ e 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BernhardMod BT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BernhardMod BT" pitchFamily="18" charset="0"/>
              </a:rPr>
              <a:t>The result is called a “Linear Probability Model”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BernhardMod BT" pitchFamily="18" charset="0"/>
              </a:rPr>
              <a:t>The predicted values are probabilities that Y equals 1;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BernhardMod BT" pitchFamily="18" charset="0"/>
              </a:rPr>
              <a:t>The equation is linear – the slope is constant</a:t>
            </a:r>
          </a:p>
        </p:txBody>
      </p:sp>
    </p:spTree>
    <p:extLst>
      <p:ext uri="{BB962C8B-B14F-4D97-AF65-F5344CB8AC3E}">
        <p14:creationId xmlns:p14="http://schemas.microsoft.com/office/powerpoint/2010/main" val="218469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i="1">
                <a:latin typeface="Arial" panose="020B0604020202020204" pitchFamily="34" charset="0"/>
              </a:rPr>
              <a:t>Picture of LPM</a:t>
            </a: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1600200" y="2133600"/>
            <a:ext cx="0" cy="426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1066800" y="52578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990600" y="28194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09600" y="5033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0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609600" y="2590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1</a:t>
            </a: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V="1">
            <a:off x="1600200" y="2514600"/>
            <a:ext cx="533400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WordArt 9"/>
          <p:cNvSpPr>
            <a:spLocks noChangeArrowheads="1" noChangeShapeType="1" noTextEdit="1"/>
          </p:cNvSpPr>
          <p:nvPr/>
        </p:nvSpPr>
        <p:spPr bwMode="auto">
          <a:xfrm>
            <a:off x="8001000" y="49530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6810" name="WordArt 10"/>
          <p:cNvSpPr>
            <a:spLocks noChangeArrowheads="1" noChangeShapeType="1" noTextEdit="1"/>
          </p:cNvSpPr>
          <p:nvPr/>
        </p:nvSpPr>
        <p:spPr bwMode="auto">
          <a:xfrm>
            <a:off x="1143000" y="17526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5943600" y="3124200"/>
            <a:ext cx="2286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tx2"/>
                </a:solidFill>
                <a:latin typeface="Benguiat Frisky" pitchFamily="66" charset="0"/>
              </a:rPr>
              <a:t>LPM Regression Line</a:t>
            </a:r>
          </a:p>
          <a:p>
            <a:pPr eaLnBrk="0" hangingPunct="0"/>
            <a:r>
              <a:rPr lang="en-US" altLang="en-US" sz="1400">
                <a:solidFill>
                  <a:schemeClr val="tx2"/>
                </a:solidFill>
                <a:latin typeface="Benguiat Frisky" pitchFamily="66" charset="0"/>
              </a:rPr>
              <a:t>(slope coefficient)</a:t>
            </a:r>
          </a:p>
        </p:txBody>
      </p:sp>
      <p:sp>
        <p:nvSpPr>
          <p:cNvPr id="76817" name="Oval 17"/>
          <p:cNvSpPr>
            <a:spLocks noChangeArrowheads="1"/>
          </p:cNvSpPr>
          <p:nvPr/>
        </p:nvSpPr>
        <p:spPr bwMode="auto">
          <a:xfrm>
            <a:off x="1981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205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Oval 19"/>
          <p:cNvSpPr>
            <a:spLocks noChangeArrowheads="1"/>
          </p:cNvSpPr>
          <p:nvPr/>
        </p:nvSpPr>
        <p:spPr bwMode="auto">
          <a:xfrm flipV="1">
            <a:off x="2133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 flipV="1">
            <a:off x="2438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 flipV="1">
            <a:off x="2590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 flipV="1">
            <a:off x="2819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 flipV="1">
            <a:off x="1752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Oval 25"/>
          <p:cNvSpPr>
            <a:spLocks noChangeArrowheads="1"/>
          </p:cNvSpPr>
          <p:nvPr/>
        </p:nvSpPr>
        <p:spPr bwMode="auto">
          <a:xfrm flipV="1">
            <a:off x="2286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Oval 26"/>
          <p:cNvSpPr>
            <a:spLocks noChangeArrowheads="1"/>
          </p:cNvSpPr>
          <p:nvPr/>
        </p:nvSpPr>
        <p:spPr bwMode="auto">
          <a:xfrm flipV="1">
            <a:off x="3124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Oval 27"/>
          <p:cNvSpPr>
            <a:spLocks noChangeArrowheads="1"/>
          </p:cNvSpPr>
          <p:nvPr/>
        </p:nvSpPr>
        <p:spPr bwMode="auto">
          <a:xfrm flipV="1">
            <a:off x="3276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8" name="Oval 28"/>
          <p:cNvSpPr>
            <a:spLocks noChangeArrowheads="1"/>
          </p:cNvSpPr>
          <p:nvPr/>
        </p:nvSpPr>
        <p:spPr bwMode="auto">
          <a:xfrm flipV="1">
            <a:off x="3429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Oval 29"/>
          <p:cNvSpPr>
            <a:spLocks noChangeArrowheads="1"/>
          </p:cNvSpPr>
          <p:nvPr/>
        </p:nvSpPr>
        <p:spPr bwMode="auto">
          <a:xfrm flipV="1">
            <a:off x="4495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 flipV="1">
            <a:off x="2895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Oval 31"/>
          <p:cNvSpPr>
            <a:spLocks noChangeArrowheads="1"/>
          </p:cNvSpPr>
          <p:nvPr/>
        </p:nvSpPr>
        <p:spPr bwMode="auto">
          <a:xfrm flipV="1">
            <a:off x="5334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Oval 32"/>
          <p:cNvSpPr>
            <a:spLocks noChangeArrowheads="1"/>
          </p:cNvSpPr>
          <p:nvPr/>
        </p:nvSpPr>
        <p:spPr bwMode="auto">
          <a:xfrm flipV="1"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Oval 33"/>
          <p:cNvSpPr>
            <a:spLocks noChangeArrowheads="1"/>
          </p:cNvSpPr>
          <p:nvPr/>
        </p:nvSpPr>
        <p:spPr bwMode="auto">
          <a:xfrm flipV="1">
            <a:off x="5638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Oval 34"/>
          <p:cNvSpPr>
            <a:spLocks noChangeArrowheads="1"/>
          </p:cNvSpPr>
          <p:nvPr/>
        </p:nvSpPr>
        <p:spPr bwMode="auto">
          <a:xfrm flipV="1">
            <a:off x="662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Oval 35"/>
          <p:cNvSpPr>
            <a:spLocks noChangeArrowheads="1"/>
          </p:cNvSpPr>
          <p:nvPr/>
        </p:nvSpPr>
        <p:spPr bwMode="auto">
          <a:xfrm flipV="1">
            <a:off x="5791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6" name="Oval 36"/>
          <p:cNvSpPr>
            <a:spLocks noChangeArrowheads="1"/>
          </p:cNvSpPr>
          <p:nvPr/>
        </p:nvSpPr>
        <p:spPr bwMode="auto">
          <a:xfrm flipV="1">
            <a:off x="7010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Oval 37"/>
          <p:cNvSpPr>
            <a:spLocks noChangeArrowheads="1"/>
          </p:cNvSpPr>
          <p:nvPr/>
        </p:nvSpPr>
        <p:spPr bwMode="auto">
          <a:xfrm flipV="1">
            <a:off x="5181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Oval 38"/>
          <p:cNvSpPr>
            <a:spLocks noChangeArrowheads="1"/>
          </p:cNvSpPr>
          <p:nvPr/>
        </p:nvSpPr>
        <p:spPr bwMode="auto">
          <a:xfrm flipV="1">
            <a:off x="7391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9" name="Oval 39"/>
          <p:cNvSpPr>
            <a:spLocks noChangeArrowheads="1"/>
          </p:cNvSpPr>
          <p:nvPr/>
        </p:nvSpPr>
        <p:spPr bwMode="auto">
          <a:xfrm flipV="1">
            <a:off x="6096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0" name="Oval 40"/>
          <p:cNvSpPr>
            <a:spLocks noChangeArrowheads="1"/>
          </p:cNvSpPr>
          <p:nvPr/>
        </p:nvSpPr>
        <p:spPr bwMode="auto">
          <a:xfrm flipV="1">
            <a:off x="6324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1" name="Oval 41"/>
          <p:cNvSpPr>
            <a:spLocks noChangeArrowheads="1"/>
          </p:cNvSpPr>
          <p:nvPr/>
        </p:nvSpPr>
        <p:spPr bwMode="auto">
          <a:xfrm flipV="1">
            <a:off x="5943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2" name="Oval 42"/>
          <p:cNvSpPr>
            <a:spLocks noChangeArrowheads="1"/>
          </p:cNvSpPr>
          <p:nvPr/>
        </p:nvSpPr>
        <p:spPr bwMode="auto">
          <a:xfrm flipV="1"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3" name="Oval 43"/>
          <p:cNvSpPr>
            <a:spLocks noChangeArrowheads="1"/>
          </p:cNvSpPr>
          <p:nvPr/>
        </p:nvSpPr>
        <p:spPr bwMode="auto">
          <a:xfrm flipV="1">
            <a:off x="7620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4" name="Oval 44"/>
          <p:cNvSpPr>
            <a:spLocks noChangeArrowheads="1"/>
          </p:cNvSpPr>
          <p:nvPr/>
        </p:nvSpPr>
        <p:spPr bwMode="auto">
          <a:xfrm flipV="1">
            <a:off x="6781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5" name="Oval 45"/>
          <p:cNvSpPr>
            <a:spLocks noChangeArrowheads="1"/>
          </p:cNvSpPr>
          <p:nvPr/>
        </p:nvSpPr>
        <p:spPr bwMode="auto">
          <a:xfrm flipV="1">
            <a:off x="7162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6" name="Oval 46"/>
          <p:cNvSpPr>
            <a:spLocks noChangeArrowheads="1"/>
          </p:cNvSpPr>
          <p:nvPr/>
        </p:nvSpPr>
        <p:spPr bwMode="auto">
          <a:xfrm flipV="1">
            <a:off x="7239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7" name="Oval 47"/>
          <p:cNvSpPr>
            <a:spLocks noChangeArrowheads="1"/>
          </p:cNvSpPr>
          <p:nvPr/>
        </p:nvSpPr>
        <p:spPr bwMode="auto">
          <a:xfrm flipV="1">
            <a:off x="3505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8" name="Oval 48"/>
          <p:cNvSpPr>
            <a:spLocks noChangeArrowheads="1"/>
          </p:cNvSpPr>
          <p:nvPr/>
        </p:nvSpPr>
        <p:spPr bwMode="auto">
          <a:xfrm flipV="1">
            <a:off x="586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9" name="Oval 49"/>
          <p:cNvSpPr>
            <a:spLocks noChangeArrowheads="1"/>
          </p:cNvSpPr>
          <p:nvPr/>
        </p:nvSpPr>
        <p:spPr bwMode="auto">
          <a:xfrm flipV="1">
            <a:off x="281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0" name="Oval 50"/>
          <p:cNvSpPr>
            <a:spLocks noChangeArrowheads="1"/>
          </p:cNvSpPr>
          <p:nvPr/>
        </p:nvSpPr>
        <p:spPr bwMode="auto">
          <a:xfrm flipV="1">
            <a:off x="4495800" y="3886200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1" name="AutoShape 51"/>
          <p:cNvSpPr>
            <a:spLocks noChangeArrowheads="1"/>
          </p:cNvSpPr>
          <p:nvPr/>
        </p:nvSpPr>
        <p:spPr bwMode="auto">
          <a:xfrm>
            <a:off x="4419600" y="4038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6852" name="Text Box 52"/>
          <p:cNvSpPr txBox="1">
            <a:spLocks noChangeArrowheads="1"/>
          </p:cNvSpPr>
          <p:nvPr/>
        </p:nvSpPr>
        <p:spPr bwMode="auto">
          <a:xfrm>
            <a:off x="4937125" y="4011613"/>
            <a:ext cx="283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6853" name="Text Box 53"/>
          <p:cNvSpPr txBox="1">
            <a:spLocks noChangeArrowheads="1"/>
          </p:cNvSpPr>
          <p:nvPr/>
        </p:nvSpPr>
        <p:spPr bwMode="auto">
          <a:xfrm>
            <a:off x="4784725" y="3852863"/>
            <a:ext cx="357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Points on regression line represent predicted probabilities</a:t>
            </a:r>
          </a:p>
          <a:p>
            <a:r>
              <a:rPr lang="en-US" altLang="en-US" sz="1200"/>
              <a:t>For Y for each value of X</a:t>
            </a:r>
          </a:p>
        </p:txBody>
      </p:sp>
    </p:spTree>
    <p:extLst>
      <p:ext uri="{BB962C8B-B14F-4D97-AF65-F5344CB8AC3E}">
        <p14:creationId xmlns:p14="http://schemas.microsoft.com/office/powerpoint/2010/main" val="36905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b="0" i="1" dirty="0"/>
              <a:t>LPM Weaknesses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BernhardMod BT" pitchFamily="18" charset="0"/>
              </a:rPr>
              <a:t>The predicted probabilities can be greater than 1 or less than 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BernhardMod BT" pitchFamily="18" charset="0"/>
              </a:rPr>
              <a:t>The </a:t>
            </a:r>
            <a:r>
              <a:rPr lang="en-US" altLang="en-US" sz="2800" dirty="0">
                <a:latin typeface="BernhardMod BT" pitchFamily="18" charset="0"/>
              </a:rPr>
              <a:t>error terms vary based on size of X-variable (“heteroskedastic”) –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BernhardMod BT" pitchFamily="18" charset="0"/>
              </a:rPr>
              <a:t>There may be models that have lower variance – more “efficient”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BernhardMod BT" pitchFamily="18" charset="0"/>
              </a:rPr>
              <a:t>The errors are not normally distributed because Y takes on only two values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>
              <a:latin typeface="BernhardMod BT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800" dirty="0">
              <a:latin typeface="Benguiat Frisk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i="1" dirty="0" smtClean="0">
                <a:latin typeface="Arial" panose="020B0604020202020204" pitchFamily="34" charset="0"/>
              </a:rPr>
              <a:t>S-shape - Logistic </a:t>
            </a:r>
            <a:r>
              <a:rPr lang="en-US" altLang="en-US" b="0" i="1" dirty="0">
                <a:latin typeface="Arial" panose="020B0604020202020204" pitchFamily="34" charset="0"/>
              </a:rPr>
              <a:t>Regression</a:t>
            </a:r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1600200" y="2133600"/>
            <a:ext cx="0" cy="426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1066800" y="52578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990600" y="28194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609600" y="5033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0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09600" y="2590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1</a:t>
            </a:r>
          </a:p>
        </p:txBody>
      </p:sp>
      <p:sp>
        <p:nvSpPr>
          <p:cNvPr id="78857" name="WordArt 9"/>
          <p:cNvSpPr>
            <a:spLocks noChangeArrowheads="1" noChangeShapeType="1" noTextEdit="1"/>
          </p:cNvSpPr>
          <p:nvPr/>
        </p:nvSpPr>
        <p:spPr bwMode="auto">
          <a:xfrm>
            <a:off x="8001000" y="49530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8858" name="WordArt 10"/>
          <p:cNvSpPr>
            <a:spLocks noChangeArrowheads="1" noChangeShapeType="1" noTextEdit="1"/>
          </p:cNvSpPr>
          <p:nvPr/>
        </p:nvSpPr>
        <p:spPr bwMode="auto">
          <a:xfrm>
            <a:off x="1143000" y="17526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5943600" y="3124200"/>
            <a:ext cx="22860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tx2"/>
                </a:solidFill>
                <a:latin typeface="Benguiat Frisky" pitchFamily="66" charset="0"/>
              </a:rPr>
              <a:t>Logistic Regression </a:t>
            </a:r>
          </a:p>
          <a:p>
            <a:pPr eaLnBrk="0" hangingPunct="0"/>
            <a:r>
              <a:rPr lang="en-US" altLang="en-US" sz="1400">
                <a:solidFill>
                  <a:schemeClr val="tx2"/>
                </a:solidFill>
                <a:latin typeface="Benguiat Frisky" pitchFamily="66" charset="0"/>
              </a:rPr>
              <a:t>(non-linear slope coefficient)</a:t>
            </a: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981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205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 flipV="1">
            <a:off x="2133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Oval 15"/>
          <p:cNvSpPr>
            <a:spLocks noChangeArrowheads="1"/>
          </p:cNvSpPr>
          <p:nvPr/>
        </p:nvSpPr>
        <p:spPr bwMode="auto">
          <a:xfrm flipV="1">
            <a:off x="2438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Oval 16"/>
          <p:cNvSpPr>
            <a:spLocks noChangeArrowheads="1"/>
          </p:cNvSpPr>
          <p:nvPr/>
        </p:nvSpPr>
        <p:spPr bwMode="auto">
          <a:xfrm flipV="1">
            <a:off x="2590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5" name="Oval 17"/>
          <p:cNvSpPr>
            <a:spLocks noChangeArrowheads="1"/>
          </p:cNvSpPr>
          <p:nvPr/>
        </p:nvSpPr>
        <p:spPr bwMode="auto">
          <a:xfrm flipV="1">
            <a:off x="2819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Oval 18"/>
          <p:cNvSpPr>
            <a:spLocks noChangeArrowheads="1"/>
          </p:cNvSpPr>
          <p:nvPr/>
        </p:nvSpPr>
        <p:spPr bwMode="auto">
          <a:xfrm flipV="1">
            <a:off x="1752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Oval 19"/>
          <p:cNvSpPr>
            <a:spLocks noChangeArrowheads="1"/>
          </p:cNvSpPr>
          <p:nvPr/>
        </p:nvSpPr>
        <p:spPr bwMode="auto">
          <a:xfrm flipV="1">
            <a:off x="2286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 flipV="1">
            <a:off x="3124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Oval 21"/>
          <p:cNvSpPr>
            <a:spLocks noChangeArrowheads="1"/>
          </p:cNvSpPr>
          <p:nvPr/>
        </p:nvSpPr>
        <p:spPr bwMode="auto">
          <a:xfrm flipV="1">
            <a:off x="3276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 flipV="1">
            <a:off x="3429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Oval 23"/>
          <p:cNvSpPr>
            <a:spLocks noChangeArrowheads="1"/>
          </p:cNvSpPr>
          <p:nvPr/>
        </p:nvSpPr>
        <p:spPr bwMode="auto">
          <a:xfrm flipV="1">
            <a:off x="4495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Oval 24"/>
          <p:cNvSpPr>
            <a:spLocks noChangeArrowheads="1"/>
          </p:cNvSpPr>
          <p:nvPr/>
        </p:nvSpPr>
        <p:spPr bwMode="auto">
          <a:xfrm flipV="1">
            <a:off x="2895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Oval 25"/>
          <p:cNvSpPr>
            <a:spLocks noChangeArrowheads="1"/>
          </p:cNvSpPr>
          <p:nvPr/>
        </p:nvSpPr>
        <p:spPr bwMode="auto">
          <a:xfrm flipV="1">
            <a:off x="5334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4" name="Oval 26"/>
          <p:cNvSpPr>
            <a:spLocks noChangeArrowheads="1"/>
          </p:cNvSpPr>
          <p:nvPr/>
        </p:nvSpPr>
        <p:spPr bwMode="auto">
          <a:xfrm flipV="1"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Oval 27"/>
          <p:cNvSpPr>
            <a:spLocks noChangeArrowheads="1"/>
          </p:cNvSpPr>
          <p:nvPr/>
        </p:nvSpPr>
        <p:spPr bwMode="auto">
          <a:xfrm flipV="1">
            <a:off x="5638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6" name="Oval 28"/>
          <p:cNvSpPr>
            <a:spLocks noChangeArrowheads="1"/>
          </p:cNvSpPr>
          <p:nvPr/>
        </p:nvSpPr>
        <p:spPr bwMode="auto">
          <a:xfrm flipV="1">
            <a:off x="662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7" name="Oval 29"/>
          <p:cNvSpPr>
            <a:spLocks noChangeArrowheads="1"/>
          </p:cNvSpPr>
          <p:nvPr/>
        </p:nvSpPr>
        <p:spPr bwMode="auto">
          <a:xfrm flipV="1">
            <a:off x="5791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8" name="Oval 30"/>
          <p:cNvSpPr>
            <a:spLocks noChangeArrowheads="1"/>
          </p:cNvSpPr>
          <p:nvPr/>
        </p:nvSpPr>
        <p:spPr bwMode="auto">
          <a:xfrm flipV="1">
            <a:off x="7010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Oval 31"/>
          <p:cNvSpPr>
            <a:spLocks noChangeArrowheads="1"/>
          </p:cNvSpPr>
          <p:nvPr/>
        </p:nvSpPr>
        <p:spPr bwMode="auto">
          <a:xfrm flipV="1">
            <a:off x="5181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 flipV="1">
            <a:off x="7391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 flipV="1">
            <a:off x="6096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2" name="Oval 34"/>
          <p:cNvSpPr>
            <a:spLocks noChangeArrowheads="1"/>
          </p:cNvSpPr>
          <p:nvPr/>
        </p:nvSpPr>
        <p:spPr bwMode="auto">
          <a:xfrm flipV="1">
            <a:off x="6324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3" name="Oval 35"/>
          <p:cNvSpPr>
            <a:spLocks noChangeArrowheads="1"/>
          </p:cNvSpPr>
          <p:nvPr/>
        </p:nvSpPr>
        <p:spPr bwMode="auto">
          <a:xfrm flipV="1">
            <a:off x="5943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4" name="Oval 36"/>
          <p:cNvSpPr>
            <a:spLocks noChangeArrowheads="1"/>
          </p:cNvSpPr>
          <p:nvPr/>
        </p:nvSpPr>
        <p:spPr bwMode="auto">
          <a:xfrm flipV="1"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5" name="Oval 37"/>
          <p:cNvSpPr>
            <a:spLocks noChangeArrowheads="1"/>
          </p:cNvSpPr>
          <p:nvPr/>
        </p:nvSpPr>
        <p:spPr bwMode="auto">
          <a:xfrm flipV="1">
            <a:off x="7620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6" name="Oval 38"/>
          <p:cNvSpPr>
            <a:spLocks noChangeArrowheads="1"/>
          </p:cNvSpPr>
          <p:nvPr/>
        </p:nvSpPr>
        <p:spPr bwMode="auto">
          <a:xfrm flipV="1">
            <a:off x="6781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7" name="Oval 39"/>
          <p:cNvSpPr>
            <a:spLocks noChangeArrowheads="1"/>
          </p:cNvSpPr>
          <p:nvPr/>
        </p:nvSpPr>
        <p:spPr bwMode="auto">
          <a:xfrm flipV="1">
            <a:off x="7162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8" name="Oval 40"/>
          <p:cNvSpPr>
            <a:spLocks noChangeArrowheads="1"/>
          </p:cNvSpPr>
          <p:nvPr/>
        </p:nvSpPr>
        <p:spPr bwMode="auto">
          <a:xfrm flipV="1">
            <a:off x="7239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9" name="Oval 41"/>
          <p:cNvSpPr>
            <a:spLocks noChangeArrowheads="1"/>
          </p:cNvSpPr>
          <p:nvPr/>
        </p:nvSpPr>
        <p:spPr bwMode="auto">
          <a:xfrm flipV="1">
            <a:off x="3505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0" name="Oval 42"/>
          <p:cNvSpPr>
            <a:spLocks noChangeArrowheads="1"/>
          </p:cNvSpPr>
          <p:nvPr/>
        </p:nvSpPr>
        <p:spPr bwMode="auto">
          <a:xfrm flipV="1">
            <a:off x="586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1" name="Oval 43"/>
          <p:cNvSpPr>
            <a:spLocks noChangeArrowheads="1"/>
          </p:cNvSpPr>
          <p:nvPr/>
        </p:nvSpPr>
        <p:spPr bwMode="auto">
          <a:xfrm flipV="1">
            <a:off x="281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2" name="Oval 44"/>
          <p:cNvSpPr>
            <a:spLocks noChangeArrowheads="1"/>
          </p:cNvSpPr>
          <p:nvPr/>
        </p:nvSpPr>
        <p:spPr bwMode="auto">
          <a:xfrm flipV="1">
            <a:off x="4495800" y="3962400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4937125" y="4011613"/>
            <a:ext cx="283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4784725" y="3852863"/>
            <a:ext cx="357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Points on regression line represent predicted probabilities</a:t>
            </a:r>
          </a:p>
          <a:p>
            <a:r>
              <a:rPr lang="en-US" altLang="en-US" sz="1200"/>
              <a:t>For Y for each value of X</a:t>
            </a:r>
          </a:p>
        </p:txBody>
      </p:sp>
      <p:grpSp>
        <p:nvGrpSpPr>
          <p:cNvPr id="78896" name="Group 48"/>
          <p:cNvGrpSpPr>
            <a:grpSpLocks/>
          </p:cNvGrpSpPr>
          <p:nvPr/>
        </p:nvGrpSpPr>
        <p:grpSpPr bwMode="auto">
          <a:xfrm>
            <a:off x="2057400" y="2819400"/>
            <a:ext cx="5486400" cy="2209800"/>
            <a:chOff x="1296" y="1824"/>
            <a:chExt cx="3456" cy="1392"/>
          </a:xfrm>
        </p:grpSpPr>
        <p:grpSp>
          <p:nvGrpSpPr>
            <p:cNvPr id="78897" name="Group 49"/>
            <p:cNvGrpSpPr>
              <a:grpSpLocks/>
            </p:cNvGrpSpPr>
            <p:nvPr/>
          </p:nvGrpSpPr>
          <p:grpSpPr bwMode="auto">
            <a:xfrm>
              <a:off x="1296" y="1824"/>
              <a:ext cx="3456" cy="1392"/>
              <a:chOff x="1200" y="1872"/>
              <a:chExt cx="3352" cy="1296"/>
            </a:xfrm>
          </p:grpSpPr>
          <p:sp>
            <p:nvSpPr>
              <p:cNvPr id="78898" name="Freeform 50"/>
              <p:cNvSpPr>
                <a:spLocks/>
              </p:cNvSpPr>
              <p:nvPr/>
            </p:nvSpPr>
            <p:spPr bwMode="auto">
              <a:xfrm>
                <a:off x="2688" y="1872"/>
                <a:ext cx="1864" cy="744"/>
              </a:xfrm>
              <a:custGeom>
                <a:avLst/>
                <a:gdLst>
                  <a:gd name="T0" fmla="*/ 2536 w 2536"/>
                  <a:gd name="T1" fmla="*/ 24 h 864"/>
                  <a:gd name="T2" fmla="*/ 904 w 2536"/>
                  <a:gd name="T3" fmla="*/ 120 h 864"/>
                  <a:gd name="T4" fmla="*/ 136 w 2536"/>
                  <a:gd name="T5" fmla="*/ 744 h 864"/>
                  <a:gd name="T6" fmla="*/ 88 w 2536"/>
                  <a:gd name="T7" fmla="*/ 84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6" h="864">
                    <a:moveTo>
                      <a:pt x="2536" y="24"/>
                    </a:moveTo>
                    <a:cubicBezTo>
                      <a:pt x="1920" y="12"/>
                      <a:pt x="1304" y="0"/>
                      <a:pt x="904" y="120"/>
                    </a:cubicBezTo>
                    <a:cubicBezTo>
                      <a:pt x="504" y="240"/>
                      <a:pt x="272" y="624"/>
                      <a:pt x="136" y="744"/>
                    </a:cubicBezTo>
                    <a:cubicBezTo>
                      <a:pt x="0" y="864"/>
                      <a:pt x="44" y="852"/>
                      <a:pt x="88" y="840"/>
                    </a:cubicBezTo>
                  </a:path>
                </a:pathLst>
              </a:custGeom>
              <a:noFill/>
              <a:ln w="57150" cap="flat" cmpd="sng">
                <a:solidFill>
                  <a:srgbClr val="FFCC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99" name="Freeform 51"/>
              <p:cNvSpPr>
                <a:spLocks/>
              </p:cNvSpPr>
              <p:nvPr/>
            </p:nvSpPr>
            <p:spPr bwMode="auto">
              <a:xfrm flipH="1" flipV="1">
                <a:off x="1200" y="2592"/>
                <a:ext cx="1536" cy="576"/>
              </a:xfrm>
              <a:custGeom>
                <a:avLst/>
                <a:gdLst>
                  <a:gd name="T0" fmla="*/ 2536 w 2536"/>
                  <a:gd name="T1" fmla="*/ 24 h 864"/>
                  <a:gd name="T2" fmla="*/ 904 w 2536"/>
                  <a:gd name="T3" fmla="*/ 120 h 864"/>
                  <a:gd name="T4" fmla="*/ 136 w 2536"/>
                  <a:gd name="T5" fmla="*/ 744 h 864"/>
                  <a:gd name="T6" fmla="*/ 88 w 2536"/>
                  <a:gd name="T7" fmla="*/ 84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6" h="864">
                    <a:moveTo>
                      <a:pt x="2536" y="24"/>
                    </a:moveTo>
                    <a:cubicBezTo>
                      <a:pt x="1920" y="12"/>
                      <a:pt x="1304" y="0"/>
                      <a:pt x="904" y="120"/>
                    </a:cubicBezTo>
                    <a:cubicBezTo>
                      <a:pt x="504" y="240"/>
                      <a:pt x="272" y="624"/>
                      <a:pt x="136" y="744"/>
                    </a:cubicBezTo>
                    <a:cubicBezTo>
                      <a:pt x="0" y="864"/>
                      <a:pt x="44" y="852"/>
                      <a:pt x="88" y="840"/>
                    </a:cubicBezTo>
                  </a:path>
                </a:pathLst>
              </a:custGeom>
              <a:noFill/>
              <a:ln w="57150" cap="flat" cmpd="sng">
                <a:solidFill>
                  <a:srgbClr val="FFCC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00" name="Text Box 52"/>
            <p:cNvSpPr txBox="1">
              <a:spLocks noChangeArrowheads="1"/>
            </p:cNvSpPr>
            <p:nvPr/>
          </p:nvSpPr>
          <p:spPr bwMode="auto">
            <a:xfrm>
              <a:off x="4224" y="196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400">
                <a:solidFill>
                  <a:schemeClr val="tx2"/>
                </a:solidFill>
                <a:latin typeface="Benguiat Frisk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3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8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2550</Words>
  <Application>Microsoft Office PowerPoint</Application>
  <PresentationFormat>On-screen Show (4:3)</PresentationFormat>
  <Paragraphs>429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Arial Black</vt:lpstr>
      <vt:lpstr>Benguiat Frisky</vt:lpstr>
      <vt:lpstr>BernhardMod BT</vt:lpstr>
      <vt:lpstr>Calibri</vt:lpstr>
      <vt:lpstr>Courier New</vt:lpstr>
      <vt:lpstr>Symbol</vt:lpstr>
      <vt:lpstr>Times New Roman</vt:lpstr>
      <vt:lpstr>Wingdings</vt:lpstr>
      <vt:lpstr>Office Theme</vt:lpstr>
      <vt:lpstr>Worksheet</vt:lpstr>
      <vt:lpstr>Equation</vt:lpstr>
      <vt:lpstr>Binary Logit/Probit</vt:lpstr>
      <vt:lpstr>Questions</vt:lpstr>
      <vt:lpstr>What other prediction problems can you think of in each area?</vt:lpstr>
      <vt:lpstr>When to use these methods?</vt:lpstr>
      <vt:lpstr>Scatterplot of with Y=(0,1):   Y = Hired-Not Hired; X= Experience</vt:lpstr>
      <vt:lpstr>The Linear Probability Model (LPM)</vt:lpstr>
      <vt:lpstr>Picture of LPM</vt:lpstr>
      <vt:lpstr>LPM Weaknesses</vt:lpstr>
      <vt:lpstr>S-shape - Logistic Regression</vt:lpstr>
      <vt:lpstr>PowerPoint Presentation</vt:lpstr>
      <vt:lpstr>PowerPoint Presentation</vt:lpstr>
      <vt:lpstr>PowerPoint Presentation</vt:lpstr>
      <vt:lpstr>PowerPoint Presentation</vt:lpstr>
      <vt:lpstr>Likelihood function</vt:lpstr>
      <vt:lpstr>PowerPoint Presentation</vt:lpstr>
      <vt:lpstr>PowerPoint Presentation</vt:lpstr>
      <vt:lpstr>Probit Model</vt:lpstr>
      <vt:lpstr>Which is better – logit/probit?</vt:lpstr>
      <vt:lpstr>Are stocks of larger firms favored?</vt:lpstr>
      <vt:lpstr>Contingency Table</vt:lpstr>
      <vt:lpstr>Basic Concepts</vt:lpstr>
      <vt:lpstr>Odds and Probability</vt:lpstr>
      <vt:lpstr>Concepts … contd.</vt:lpstr>
      <vt:lpstr>Logistic Regression</vt:lpstr>
      <vt:lpstr>General Model</vt:lpstr>
      <vt:lpstr>Interpretation</vt:lpstr>
      <vt:lpstr>Interpretation of discrete variable coefficients</vt:lpstr>
      <vt:lpstr>Likelihood</vt:lpstr>
      <vt:lpstr>Interpretation of Results - Model Fit</vt:lpstr>
      <vt:lpstr>Do the Variables Have a Significant Impact?</vt:lpstr>
      <vt:lpstr>Model fit </vt:lpstr>
      <vt:lpstr>Predicted Probabilities and Observed Responses</vt:lpstr>
      <vt:lpstr>Classification</vt:lpstr>
      <vt:lpstr>Logistic model</vt:lpstr>
      <vt:lpstr>Model fit indicators</vt:lpstr>
      <vt:lpstr>McFadden’s R2</vt:lpstr>
      <vt:lpstr>PowerPoint Presentation</vt:lpstr>
      <vt:lpstr>Direct Marketing</vt:lpstr>
      <vt:lpstr>PowerPoint Presentation</vt:lpstr>
      <vt:lpstr>Data to plot lift chart and Cumulative Gains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AUC: Receiver Operating Characteristic (ROC curve)</vt:lpstr>
      <vt:lpstr>SAS code</vt:lpstr>
      <vt:lpstr>PowerPoint Presentation</vt:lpstr>
      <vt:lpstr>Rare events</vt:lpstr>
      <vt:lpstr>Exact logistic regression</vt:lpstr>
      <vt:lpstr>PowerPoint Presentation</vt:lpstr>
      <vt:lpstr>Penalized likelihood (Firth’s method)</vt:lpstr>
      <vt:lpstr>Oversampling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Murthi, B P</dc:creator>
  <cp:lastModifiedBy>Murthi, B</cp:lastModifiedBy>
  <cp:revision>33</cp:revision>
  <dcterms:created xsi:type="dcterms:W3CDTF">2015-11-03T20:23:07Z</dcterms:created>
  <dcterms:modified xsi:type="dcterms:W3CDTF">2019-02-20T19:37:42Z</dcterms:modified>
</cp:coreProperties>
</file>