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4" r:id="rId12"/>
    <p:sldId id="273" r:id="rId13"/>
    <p:sldId id="275" r:id="rId14"/>
    <p:sldId id="270" r:id="rId15"/>
    <p:sldId id="276" r:id="rId16"/>
    <p:sldId id="277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95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D43-279C-45A3-BC64-63CF8357019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376-7C49-4D3F-AF0D-E4EA6C20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8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D43-279C-45A3-BC64-63CF8357019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376-7C49-4D3F-AF0D-E4EA6C20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D43-279C-45A3-BC64-63CF8357019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376-7C49-4D3F-AF0D-E4EA6C20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D43-279C-45A3-BC64-63CF8357019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376-7C49-4D3F-AF0D-E4EA6C20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3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D43-279C-45A3-BC64-63CF8357019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376-7C49-4D3F-AF0D-E4EA6C20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7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D43-279C-45A3-BC64-63CF8357019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376-7C49-4D3F-AF0D-E4EA6C20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1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D43-279C-45A3-BC64-63CF8357019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376-7C49-4D3F-AF0D-E4EA6C20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6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D43-279C-45A3-BC64-63CF8357019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376-7C49-4D3F-AF0D-E4EA6C20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9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D43-279C-45A3-BC64-63CF8357019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376-7C49-4D3F-AF0D-E4EA6C20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3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D43-279C-45A3-BC64-63CF8357019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376-7C49-4D3F-AF0D-E4EA6C20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4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D43-279C-45A3-BC64-63CF8357019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376-7C49-4D3F-AF0D-E4EA6C20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6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33D43-279C-45A3-BC64-63CF83570198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2E376-7C49-4D3F-AF0D-E4EA6C20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8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Murthi</a:t>
            </a:r>
          </a:p>
          <a:p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136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Delete </a:t>
            </a:r>
            <a:r>
              <a:rPr lang="en-US" dirty="0"/>
              <a:t>one of the two </a:t>
            </a:r>
            <a:r>
              <a:rPr lang="en-US" dirty="0" smtClean="0"/>
              <a:t>correlated independent </a:t>
            </a:r>
            <a:r>
              <a:rPr lang="en-US" dirty="0"/>
              <a:t>variables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Combine the two correlated variables.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Use principal </a:t>
            </a:r>
            <a:r>
              <a:rPr lang="en-US" dirty="0" smtClean="0"/>
              <a:t>components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Use ridge </a:t>
            </a:r>
            <a:r>
              <a:rPr lang="en-US" dirty="0" smtClean="0"/>
              <a:t>regression, LASSO (</a:t>
            </a:r>
            <a:r>
              <a:rPr lang="en-US" dirty="0"/>
              <a:t>least absolute shrinkage and selection </a:t>
            </a:r>
            <a:r>
              <a:rPr lang="en-US" dirty="0" smtClean="0"/>
              <a:t>operator), elastic nets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8091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Heteroscedasticity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assume that the variances of the error term are constant across all observations.</a:t>
            </a:r>
          </a:p>
          <a:p>
            <a:endParaRPr lang="en-US" dirty="0"/>
          </a:p>
          <a:p>
            <a:r>
              <a:rPr lang="en-US" dirty="0" smtClean="0"/>
              <a:t>Sometimes, this is not true.</a:t>
            </a:r>
          </a:p>
          <a:p>
            <a:r>
              <a:rPr lang="en-US" dirty="0" smtClean="0"/>
              <a:t>E.g., variance in sales of large firms may be larger than that of small firms.</a:t>
            </a:r>
          </a:p>
          <a:p>
            <a:r>
              <a:rPr lang="en-US" dirty="0" smtClean="0"/>
              <a:t>As people learn their error rates (and its variance) decrease.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3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/>
                <a:ea typeface="Times New Roman"/>
              </a:rPr>
              <a:t>Heteroscedasticity</a:t>
            </a:r>
            <a:r>
              <a:rPr lang="en-US" dirty="0" smtClean="0">
                <a:latin typeface="Times New Roman"/>
                <a:ea typeface="Times New Roman"/>
              </a:rPr>
              <a:t> -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</a:t>
            </a:r>
            <a:r>
              <a:rPr lang="en-US" dirty="0"/>
              <a:t>standardized residuals against predicted Y.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variance of the residuals increases or decreases with a corresponding increase in predicted Y then there is </a:t>
            </a:r>
            <a:r>
              <a:rPr lang="en-US" dirty="0" err="1" smtClean="0"/>
              <a:t>heteroscedasticity</a:t>
            </a:r>
            <a:endParaRPr lang="en-US" dirty="0"/>
          </a:p>
        </p:txBody>
      </p:sp>
      <p:pic>
        <p:nvPicPr>
          <p:cNvPr id="1028" name="Picture 4" descr="https://mathematicaforprediction.files.wordpress.com/2013/12/logarithmic-data-with-heteroscedastic-skewed-no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36630"/>
            <a:ext cx="4143375" cy="269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areonline.net/htm/v8n2/v7n24.1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72000"/>
            <a:ext cx="25717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18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 test</a:t>
            </a:r>
          </a:p>
          <a:p>
            <a:r>
              <a:rPr lang="en-US" dirty="0" err="1"/>
              <a:t>Breusch</a:t>
            </a:r>
            <a:r>
              <a:rPr lang="en-US" dirty="0"/>
              <a:t> Pagan </a:t>
            </a:r>
            <a:r>
              <a:rPr lang="en-US" dirty="0" smtClean="0"/>
              <a:t>test</a:t>
            </a:r>
          </a:p>
          <a:p>
            <a:r>
              <a:rPr lang="en-US" dirty="0" err="1" smtClean="0"/>
              <a:t>Goldfeld-Quandt</a:t>
            </a:r>
            <a:r>
              <a:rPr lang="en-US" dirty="0" smtClean="0"/>
              <a:t> test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https://encrypted-tbn0.gstatic.com/images?q=tbn:ANd9GcQP834xdGoI2zCn_yaYRtivbirpl_x0dFw8rBmjI1jjiUCsKBZCl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00400"/>
            <a:ext cx="4648200" cy="336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21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Transform </a:t>
            </a:r>
            <a:r>
              <a:rPr lang="en-US" dirty="0"/>
              <a:t>the Y variable using a log function or a square root function to mitigate the problem.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 That </a:t>
            </a:r>
            <a:r>
              <a:rPr lang="en-US" dirty="0"/>
              <a:t>is, use log(Y) or </a:t>
            </a:r>
            <a:r>
              <a:rPr lang="en-US" dirty="0" err="1"/>
              <a:t>sqrt</a:t>
            </a:r>
            <a:r>
              <a:rPr lang="en-US" dirty="0"/>
              <a:t>(Y</a:t>
            </a:r>
            <a:r>
              <a:rPr lang="en-US" dirty="0" smtClean="0"/>
              <a:t>) as dependent variable.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Use weighted least squares (WLS</a:t>
            </a:r>
            <a:r>
              <a:rPr lang="en-US" dirty="0" smtClean="0"/>
              <a:t>) method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Here we weight each observation by an X variable</a:t>
            </a:r>
            <a:endParaRPr lang="en-US" dirty="0"/>
          </a:p>
          <a:p>
            <a:r>
              <a:rPr lang="en-US" dirty="0" smtClean="0"/>
              <a:t>OLS	Y = a + b*X</a:t>
            </a:r>
            <a:r>
              <a:rPr lang="en-US" baseline="-25000" dirty="0" smtClean="0"/>
              <a:t>1</a:t>
            </a:r>
            <a:r>
              <a:rPr lang="en-US" dirty="0" smtClean="0"/>
              <a:t>+ c* X</a:t>
            </a:r>
            <a:r>
              <a:rPr lang="en-US" baseline="-25000" dirty="0" smtClean="0"/>
              <a:t>2 </a:t>
            </a:r>
            <a:r>
              <a:rPr lang="en-US" dirty="0" smtClean="0"/>
              <a:t> + </a:t>
            </a:r>
            <a:r>
              <a:rPr lang="el-GR" dirty="0" smtClean="0">
                <a:latin typeface="Times New Roman"/>
                <a:cs typeface="Times New Roman"/>
              </a:rPr>
              <a:t>ε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/>
              <a:t>WLS	Y/X</a:t>
            </a:r>
            <a:r>
              <a:rPr lang="en-US" baseline="-25000" dirty="0" smtClean="0"/>
              <a:t>1</a:t>
            </a:r>
            <a:r>
              <a:rPr lang="en-US" dirty="0" smtClean="0"/>
              <a:t> = a/X</a:t>
            </a:r>
            <a:r>
              <a:rPr lang="en-US" baseline="-25000" dirty="0" smtClean="0"/>
              <a:t>1</a:t>
            </a:r>
            <a:r>
              <a:rPr lang="en-US" dirty="0" smtClean="0"/>
              <a:t> + b + c * X</a:t>
            </a:r>
            <a:r>
              <a:rPr lang="en-US" baseline="-25000" dirty="0" smtClean="0"/>
              <a:t>2</a:t>
            </a:r>
            <a:r>
              <a:rPr lang="en-US" dirty="0" smtClean="0"/>
              <a:t>/X</a:t>
            </a:r>
            <a:r>
              <a:rPr lang="en-US" baseline="-25000" dirty="0" smtClean="0"/>
              <a:t>1</a:t>
            </a:r>
            <a:r>
              <a:rPr lang="en-US" dirty="0" smtClean="0"/>
              <a:t>+ </a:t>
            </a:r>
            <a:r>
              <a:rPr lang="el-GR" dirty="0" smtClean="0">
                <a:latin typeface="Times New Roman"/>
                <a:cs typeface="Times New Roman"/>
              </a:rPr>
              <a:t>ε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84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REG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PROC </a:t>
            </a:r>
            <a:r>
              <a:rPr lang="en-US" dirty="0"/>
              <a:t>REG options;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smtClean="0"/>
              <a:t>Options </a:t>
            </a:r>
            <a:r>
              <a:rPr lang="en-US" dirty="0"/>
              <a:t>are: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 smtClean="0"/>
              <a:t>DATA</a:t>
            </a:r>
            <a:r>
              <a:rPr lang="en-US" dirty="0"/>
              <a:t>= </a:t>
            </a:r>
            <a:r>
              <a:rPr lang="en-US" i="1" dirty="0"/>
              <a:t>name	</a:t>
            </a:r>
            <a:r>
              <a:rPr lang="en-US" dirty="0" smtClean="0"/>
              <a:t>names </a:t>
            </a:r>
            <a:r>
              <a:rPr lang="en-US" dirty="0"/>
              <a:t>SAS dataset to be used</a:t>
            </a:r>
          </a:p>
          <a:p>
            <a:r>
              <a:rPr lang="en-US" dirty="0" smtClean="0"/>
              <a:t>OUTEST </a:t>
            </a:r>
            <a:r>
              <a:rPr lang="en-US" dirty="0"/>
              <a:t>= </a:t>
            </a:r>
            <a:r>
              <a:rPr lang="en-US" i="1" dirty="0"/>
              <a:t>name</a:t>
            </a:r>
            <a:r>
              <a:rPr lang="en-US" dirty="0"/>
              <a:t>	puts parameter estimates in this dataset</a:t>
            </a:r>
          </a:p>
          <a:p>
            <a:r>
              <a:rPr lang="en-US" dirty="0"/>
              <a:t>NOPRINT		suppresses printed output</a:t>
            </a:r>
          </a:p>
          <a:p>
            <a:r>
              <a:rPr lang="en-US" dirty="0"/>
              <a:t>SIMPLE		prints simple descriptive statistics for </a:t>
            </a:r>
            <a:r>
              <a:rPr lang="en-US" dirty="0" smtClean="0"/>
              <a:t>			each </a:t>
            </a:r>
            <a:r>
              <a:rPr lang="en-US" dirty="0"/>
              <a:t>variable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32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REG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 smtClean="0"/>
              <a:t>MODEL  Y= X</a:t>
            </a:r>
            <a:r>
              <a:rPr lang="en-US" sz="6400" baseline="-25000" dirty="0" smtClean="0"/>
              <a:t>1</a:t>
            </a:r>
            <a:r>
              <a:rPr lang="en-US" sz="6400" dirty="0" smtClean="0"/>
              <a:t> X</a:t>
            </a:r>
            <a:r>
              <a:rPr lang="en-US" sz="6400" baseline="-25000" dirty="0" smtClean="0"/>
              <a:t>2</a:t>
            </a:r>
            <a:r>
              <a:rPr lang="en-US" sz="6400" dirty="0" smtClean="0"/>
              <a:t> / options;</a:t>
            </a:r>
          </a:p>
          <a:p>
            <a:pPr marL="0" indent="0">
              <a:buNone/>
            </a:pPr>
            <a:r>
              <a:rPr lang="en-US" sz="5600" dirty="0" smtClean="0"/>
              <a:t> </a:t>
            </a:r>
          </a:p>
          <a:p>
            <a:pPr marL="0" indent="0">
              <a:buNone/>
            </a:pPr>
            <a:r>
              <a:rPr lang="en-US" sz="5600" dirty="0" smtClean="0"/>
              <a:t>Options are:</a:t>
            </a:r>
          </a:p>
          <a:p>
            <a:pPr marL="0" indent="0">
              <a:buNone/>
            </a:pPr>
            <a:r>
              <a:rPr lang="en-US" sz="5600" dirty="0" smtClean="0"/>
              <a:t>	</a:t>
            </a:r>
          </a:p>
          <a:p>
            <a:pPr marL="0" indent="0">
              <a:buNone/>
            </a:pPr>
            <a:r>
              <a:rPr lang="en-US" sz="6400" dirty="0" smtClean="0"/>
              <a:t>NOPRINT		suppresses printed output</a:t>
            </a:r>
          </a:p>
          <a:p>
            <a:pPr marL="0" indent="0">
              <a:buNone/>
            </a:pPr>
            <a:r>
              <a:rPr lang="en-US" sz="6400" dirty="0" smtClean="0"/>
              <a:t>NOINT		No intercept term in the model</a:t>
            </a:r>
          </a:p>
          <a:p>
            <a:pPr marL="0" indent="0">
              <a:buNone/>
            </a:pPr>
            <a:r>
              <a:rPr lang="en-US" sz="6400" dirty="0" smtClean="0"/>
              <a:t>STB		prints standardized regression coefficients</a:t>
            </a:r>
          </a:p>
          <a:p>
            <a:pPr marL="0" indent="0">
              <a:buNone/>
            </a:pPr>
            <a:r>
              <a:rPr lang="en-US" sz="6400" dirty="0" smtClean="0"/>
              <a:t>TOL		Prints tolerance values (=1-R</a:t>
            </a:r>
            <a:r>
              <a:rPr lang="en-US" sz="6400" baseline="30000" dirty="0" smtClean="0"/>
              <a:t>2</a:t>
            </a:r>
            <a:r>
              <a:rPr lang="en-US" sz="6400" dirty="0" smtClean="0"/>
              <a:t>)</a:t>
            </a:r>
          </a:p>
          <a:p>
            <a:pPr marL="0" indent="0">
              <a:buNone/>
            </a:pPr>
            <a:r>
              <a:rPr lang="en-US" sz="6400" dirty="0" smtClean="0"/>
              <a:t>VIF		prints variance inflation factors (= 1/ TOL)</a:t>
            </a:r>
          </a:p>
          <a:p>
            <a:pPr marL="0" indent="0">
              <a:buNone/>
            </a:pPr>
            <a:r>
              <a:rPr lang="en-US" sz="6400" dirty="0" smtClean="0"/>
              <a:t>COLLIN		Tests for </a:t>
            </a:r>
            <a:r>
              <a:rPr lang="en-US" sz="6400" dirty="0" err="1" smtClean="0"/>
              <a:t>collinearity</a:t>
            </a:r>
            <a:endParaRPr lang="en-US" sz="6400" dirty="0" smtClean="0"/>
          </a:p>
          <a:p>
            <a:pPr marL="0" indent="0">
              <a:buNone/>
            </a:pPr>
            <a:r>
              <a:rPr lang="en-US" sz="6400" dirty="0" smtClean="0"/>
              <a:t>PCORR1		prints partial correlation coefficients</a:t>
            </a:r>
          </a:p>
          <a:p>
            <a:pPr marL="0" indent="0">
              <a:buNone/>
            </a:pPr>
            <a:r>
              <a:rPr lang="en-US" sz="6400" dirty="0" smtClean="0"/>
              <a:t>P		calculates predicted values</a:t>
            </a:r>
          </a:p>
          <a:p>
            <a:pPr marL="0" indent="0">
              <a:buNone/>
            </a:pPr>
            <a:r>
              <a:rPr lang="en-US" sz="6400" dirty="0" smtClean="0"/>
              <a:t>R		calculates residuals</a:t>
            </a:r>
          </a:p>
          <a:p>
            <a:pPr marL="0" indent="0">
              <a:buNone/>
            </a:pPr>
            <a:r>
              <a:rPr lang="en-US" sz="6400" dirty="0" smtClean="0"/>
              <a:t>CLM		prints 95% confidence limits for the Y predicted</a:t>
            </a:r>
          </a:p>
          <a:p>
            <a:pPr marL="0" indent="0">
              <a:buNone/>
            </a:pPr>
            <a:r>
              <a:rPr lang="en-US" sz="6400" dirty="0" smtClean="0"/>
              <a:t>DW		calculates Durbin Watson statistic</a:t>
            </a:r>
          </a:p>
          <a:p>
            <a:pPr marL="0" indent="0">
              <a:buNone/>
            </a:pPr>
            <a:r>
              <a:rPr lang="en-US" sz="6400" dirty="0" smtClean="0"/>
              <a:t>INFLUENCE	analysis of influence of each observation</a:t>
            </a:r>
          </a:p>
          <a:p>
            <a:pPr marL="0" indent="0">
              <a:buNone/>
            </a:pPr>
            <a:r>
              <a:rPr lang="en-US" sz="6400" dirty="0" smtClean="0"/>
              <a:t>TEST equation1	tests hypotheses</a:t>
            </a:r>
          </a:p>
          <a:p>
            <a:pPr marL="0" indent="0">
              <a:buNone/>
            </a:pPr>
            <a:r>
              <a:rPr lang="en-US" sz="6400" dirty="0" smtClean="0"/>
              <a:t>TEST B1=0</a:t>
            </a:r>
          </a:p>
          <a:p>
            <a:pPr marL="0" indent="0">
              <a:buNone/>
            </a:pPr>
            <a:r>
              <a:rPr lang="en-US" sz="6400" dirty="0" smtClean="0"/>
              <a:t>TEST A1+A2=1</a:t>
            </a:r>
          </a:p>
          <a:p>
            <a:pPr marL="0" indent="0">
              <a:buNone/>
            </a:pPr>
            <a:r>
              <a:rPr lang="en-US" sz="6400" dirty="0" smtClean="0"/>
              <a:t>MTEST		multivariate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89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REG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 variable;</a:t>
            </a:r>
          </a:p>
          <a:p>
            <a:pPr marL="0" indent="0">
              <a:buNone/>
            </a:pPr>
            <a:r>
              <a:rPr lang="en-US" dirty="0" smtClean="0"/>
              <a:t>Used to name the variable that is used to weight the observations in weighted least squares (WLS) estimation.</a:t>
            </a:r>
          </a:p>
          <a:p>
            <a:pPr marL="0" indent="0"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OUTPUT OUT=</a:t>
            </a:r>
            <a:r>
              <a:rPr lang="en-US" dirty="0" err="1" smtClean="0"/>
              <a:t>SASdataset</a:t>
            </a:r>
            <a:r>
              <a:rPr lang="en-US" dirty="0" smtClean="0"/>
              <a:t> P=names R=names;</a:t>
            </a:r>
          </a:p>
          <a:p>
            <a:r>
              <a:rPr lang="en-US" dirty="0" smtClean="0"/>
              <a:t>BY variable;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6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Fitting a linear model to find a relation between a </a:t>
            </a:r>
          </a:p>
          <a:p>
            <a:r>
              <a:rPr lang="en-US" dirty="0" smtClean="0"/>
              <a:t>dependent variable (Y) and </a:t>
            </a:r>
          </a:p>
          <a:p>
            <a:r>
              <a:rPr lang="en-US" dirty="0" smtClean="0"/>
              <a:t>a number of independent (or explanatory) variables (X</a:t>
            </a:r>
            <a:r>
              <a:rPr lang="en-US" baseline="-25000" dirty="0" smtClean="0"/>
              <a:t>i</a:t>
            </a:r>
            <a:r>
              <a:rPr lang="en-US" dirty="0" smtClean="0"/>
              <a:t>).</a:t>
            </a:r>
          </a:p>
          <a:p>
            <a:r>
              <a:rPr lang="en-US" dirty="0" smtClean="0"/>
              <a:t>What factors affect sales of our product?</a:t>
            </a:r>
          </a:p>
          <a:p>
            <a:pPr lvl="1"/>
            <a:r>
              <a:rPr lang="en-US" dirty="0" smtClean="0"/>
              <a:t>Y=sales</a:t>
            </a:r>
          </a:p>
          <a:p>
            <a:pPr lvl="1"/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= price, advertising, brand, promotions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934476"/>
              </p:ext>
            </p:extLst>
          </p:nvPr>
        </p:nvGraphicFramePr>
        <p:xfrm>
          <a:off x="457200" y="1600200"/>
          <a:ext cx="82296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246125827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val="3612766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45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number of liquid ounces sold for a UPC (per week and store)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16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price per liquid ounce for a UPC (per week and store)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035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indicator/dummy of whether a UPC was price-promoted that week (takes on 0 or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38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indicator of whether UPC was advertised or on in-store display that week (takes on 0 or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31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HVAL150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percentage of real estate property in the so-called store trading area (i.e., the store neighborhood) whose value exceeds $150,000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55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number of competitors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7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 smtClean="0"/>
                        <a:t>1= regular versus 0= diet soft drink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2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60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Regression </a:t>
            </a: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Dependent </a:t>
            </a:r>
            <a:r>
              <a:rPr lang="en-US" dirty="0"/>
              <a:t>Variable: SALES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                         Number of Observations Read        1640</a:t>
            </a:r>
          </a:p>
          <a:p>
            <a:pPr marL="0" indent="0">
              <a:buNone/>
            </a:pPr>
            <a:r>
              <a:rPr lang="en-US" dirty="0"/>
              <a:t>                             Number of Observations Used        1640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                                  Analysis of Variance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                                        </a:t>
            </a:r>
            <a:r>
              <a:rPr lang="en-US" dirty="0" smtClean="0"/>
              <a:t>         </a:t>
            </a:r>
            <a:r>
              <a:rPr lang="en-US" dirty="0"/>
              <a:t>Sum of           </a:t>
            </a:r>
            <a:r>
              <a:rPr lang="en-US" dirty="0" smtClean="0"/>
              <a:t>       Mean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Source                   DF        Squares        </a:t>
            </a:r>
            <a:r>
              <a:rPr lang="en-US" dirty="0" smtClean="0"/>
              <a:t>        </a:t>
            </a:r>
            <a:r>
              <a:rPr lang="en-US" dirty="0"/>
              <a:t>Square    </a:t>
            </a:r>
            <a:r>
              <a:rPr lang="en-US" dirty="0" smtClean="0"/>
              <a:t>           F </a:t>
            </a:r>
            <a:r>
              <a:rPr lang="en-US" dirty="0"/>
              <a:t>Value    </a:t>
            </a:r>
            <a:r>
              <a:rPr lang="en-US" dirty="0" err="1"/>
              <a:t>Pr</a:t>
            </a:r>
            <a:r>
              <a:rPr lang="en-US" dirty="0"/>
              <a:t> &gt; F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     Model                     7    </a:t>
            </a:r>
            <a:r>
              <a:rPr lang="en-US" dirty="0" smtClean="0"/>
              <a:t>      29523558600     </a:t>
            </a:r>
            <a:r>
              <a:rPr lang="en-US" dirty="0"/>
              <a:t>4217651229     111.88    &lt;.0001</a:t>
            </a:r>
          </a:p>
          <a:p>
            <a:pPr marL="0" indent="0">
              <a:buNone/>
            </a:pPr>
            <a:r>
              <a:rPr lang="en-US" dirty="0"/>
              <a:t>         Error                  </a:t>
            </a:r>
            <a:r>
              <a:rPr lang="en-US" dirty="0" smtClean="0"/>
              <a:t>     1632    </a:t>
            </a:r>
            <a:r>
              <a:rPr lang="en-US" dirty="0"/>
              <a:t>61522897048       37697854</a:t>
            </a:r>
          </a:p>
          <a:p>
            <a:pPr marL="0" indent="0">
              <a:buNone/>
            </a:pPr>
            <a:r>
              <a:rPr lang="en-US" dirty="0"/>
              <a:t>         Corrected Total     </a:t>
            </a:r>
            <a:r>
              <a:rPr lang="en-US" dirty="0" smtClean="0"/>
              <a:t>1639    </a:t>
            </a:r>
            <a:r>
              <a:rPr lang="en-US" dirty="0"/>
              <a:t>91046455648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                  Root MSE           </a:t>
            </a:r>
            <a:r>
              <a:rPr lang="en-US" dirty="0" smtClean="0"/>
              <a:t>	6139.85778    </a:t>
            </a:r>
            <a:r>
              <a:rPr lang="en-US" dirty="0"/>
              <a:t>R-Square  </a:t>
            </a:r>
            <a:r>
              <a:rPr lang="en-US" dirty="0" smtClean="0"/>
              <a:t>0.3243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Dependent Mean     </a:t>
            </a:r>
            <a:r>
              <a:rPr lang="en-US" dirty="0" smtClean="0"/>
              <a:t>	3286.71220    </a:t>
            </a:r>
            <a:r>
              <a:rPr lang="en-US" dirty="0" err="1"/>
              <a:t>Adj</a:t>
            </a:r>
            <a:r>
              <a:rPr lang="en-US" dirty="0"/>
              <a:t> R-</a:t>
            </a:r>
            <a:r>
              <a:rPr lang="en-US" dirty="0" err="1"/>
              <a:t>Sq</a:t>
            </a:r>
            <a:r>
              <a:rPr lang="en-US" dirty="0"/>
              <a:t>   </a:t>
            </a:r>
            <a:r>
              <a:rPr lang="en-US" dirty="0" smtClean="0"/>
              <a:t>0.3214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Coeff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          </a:t>
            </a:r>
            <a:r>
              <a:rPr lang="en-US" dirty="0" smtClean="0"/>
              <a:t>	186.80850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8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 </a:t>
            </a:r>
            <a:r>
              <a:rPr lang="en-US" dirty="0" smtClean="0"/>
              <a:t>Estimates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676400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                                 </a:t>
            </a:r>
            <a:r>
              <a:rPr lang="en-US" dirty="0" smtClean="0"/>
              <a:t> </a:t>
            </a:r>
            <a:r>
              <a:rPr lang="en-US" b="1" dirty="0" smtClean="0"/>
              <a:t>Parameter      Standard</a:t>
            </a:r>
            <a:endParaRPr lang="en-US" dirty="0"/>
          </a:p>
          <a:p>
            <a:r>
              <a:rPr lang="en-US" dirty="0"/>
              <a:t>        </a:t>
            </a:r>
            <a:r>
              <a:rPr lang="en-US" b="1" dirty="0"/>
              <a:t>Variable </a:t>
            </a:r>
            <a:r>
              <a:rPr lang="en-US" b="1" dirty="0" smtClean="0"/>
              <a:t>          </a:t>
            </a:r>
            <a:r>
              <a:rPr lang="en-US" b="1" dirty="0"/>
              <a:t>Estimate          Error    </a:t>
            </a:r>
            <a:r>
              <a:rPr lang="en-US" b="1" dirty="0" smtClean="0"/>
              <a:t>	t </a:t>
            </a:r>
            <a:r>
              <a:rPr lang="en-US" b="1" dirty="0"/>
              <a:t>Value    </a:t>
            </a:r>
            <a:r>
              <a:rPr lang="en-US" b="1" dirty="0" err="1"/>
              <a:t>Pr</a:t>
            </a:r>
            <a:r>
              <a:rPr lang="en-US" b="1" dirty="0"/>
              <a:t> &gt; |t|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        Intercept    </a:t>
            </a:r>
            <a:r>
              <a:rPr lang="en-US" dirty="0" smtClean="0"/>
              <a:t>     6834.17     </a:t>
            </a:r>
            <a:r>
              <a:rPr lang="en-US" dirty="0"/>
              <a:t>2177.93790     </a:t>
            </a:r>
            <a:r>
              <a:rPr lang="en-US" dirty="0" smtClean="0"/>
              <a:t>	</a:t>
            </a:r>
            <a:r>
              <a:rPr lang="en-US" b="1" dirty="0" smtClean="0"/>
              <a:t>3.14</a:t>
            </a:r>
            <a:r>
              <a:rPr lang="en-US" dirty="0" smtClean="0"/>
              <a:t>      </a:t>
            </a:r>
            <a:r>
              <a:rPr lang="en-US" dirty="0"/>
              <a:t>0.0017</a:t>
            </a:r>
          </a:p>
          <a:p>
            <a:r>
              <a:rPr lang="en-US" dirty="0"/>
              <a:t>        PRICE        </a:t>
            </a:r>
            <a:r>
              <a:rPr lang="en-US" dirty="0" smtClean="0"/>
              <a:t>       -</a:t>
            </a:r>
            <a:r>
              <a:rPr lang="en-US" dirty="0"/>
              <a:t>170964     </a:t>
            </a:r>
            <a:r>
              <a:rPr lang="en-US" dirty="0" smtClean="0"/>
              <a:t>80633      	</a:t>
            </a:r>
            <a:r>
              <a:rPr lang="en-US" b="1" dirty="0" smtClean="0"/>
              <a:t>-</a:t>
            </a:r>
            <a:r>
              <a:rPr lang="en-US" b="1" dirty="0"/>
              <a:t>2.12</a:t>
            </a:r>
            <a:r>
              <a:rPr lang="en-US" dirty="0"/>
              <a:t>     </a:t>
            </a:r>
            <a:r>
              <a:rPr lang="en-US" dirty="0" smtClean="0"/>
              <a:t>0.0341</a:t>
            </a:r>
            <a:endParaRPr lang="en-US" dirty="0"/>
          </a:p>
          <a:p>
            <a:r>
              <a:rPr lang="en-US" dirty="0"/>
              <a:t>        DEAL         </a:t>
            </a:r>
            <a:r>
              <a:rPr lang="en-US" dirty="0" smtClean="0"/>
              <a:t>         </a:t>
            </a:r>
            <a:r>
              <a:rPr lang="en-US" dirty="0"/>
              <a:t>11894     </a:t>
            </a:r>
            <a:r>
              <a:rPr lang="en-US" dirty="0" smtClean="0"/>
              <a:t>	5006.64513       	</a:t>
            </a:r>
            <a:r>
              <a:rPr lang="en-US" b="1" dirty="0" smtClean="0"/>
              <a:t>2.38</a:t>
            </a:r>
            <a:r>
              <a:rPr lang="en-US" dirty="0" smtClean="0"/>
              <a:t>      </a:t>
            </a:r>
            <a:r>
              <a:rPr lang="en-US" dirty="0"/>
              <a:t>0.0176</a:t>
            </a:r>
          </a:p>
          <a:p>
            <a:r>
              <a:rPr lang="en-US" dirty="0"/>
              <a:t>        FEAT         </a:t>
            </a:r>
            <a:r>
              <a:rPr lang="en-US" dirty="0" smtClean="0"/>
              <a:t>          </a:t>
            </a:r>
            <a:r>
              <a:rPr lang="en-US" dirty="0"/>
              <a:t>10416      895.24188      </a:t>
            </a:r>
            <a:r>
              <a:rPr lang="en-US" dirty="0" smtClean="0"/>
              <a:t>	</a:t>
            </a:r>
            <a:r>
              <a:rPr lang="en-US" b="1" dirty="0" smtClean="0"/>
              <a:t>11.64</a:t>
            </a:r>
            <a:r>
              <a:rPr lang="en-US" dirty="0" smtClean="0"/>
              <a:t>    &lt;.</a:t>
            </a:r>
            <a:r>
              <a:rPr lang="en-US" dirty="0"/>
              <a:t>0001</a:t>
            </a:r>
          </a:p>
          <a:p>
            <a:r>
              <a:rPr lang="en-US" dirty="0"/>
              <a:t>        HVAL150    </a:t>
            </a:r>
            <a:r>
              <a:rPr lang="en-US" dirty="0" smtClean="0"/>
              <a:t>       1266.09   1171.46147    	1.08      </a:t>
            </a:r>
            <a:r>
              <a:rPr lang="en-US" dirty="0"/>
              <a:t>0.2800</a:t>
            </a:r>
          </a:p>
          <a:p>
            <a:r>
              <a:rPr lang="en-US" dirty="0"/>
              <a:t>        </a:t>
            </a:r>
            <a:r>
              <a:rPr lang="en-US" dirty="0" smtClean="0"/>
              <a:t>NUMCOMP      </a:t>
            </a:r>
            <a:r>
              <a:rPr lang="en-US" dirty="0"/>
              <a:t>-</a:t>
            </a:r>
            <a:r>
              <a:rPr lang="en-US" dirty="0" smtClean="0"/>
              <a:t>37.15       </a:t>
            </a:r>
            <a:r>
              <a:rPr lang="en-US" dirty="0"/>
              <a:t>37.45954      </a:t>
            </a:r>
            <a:r>
              <a:rPr lang="en-US" dirty="0" smtClean="0"/>
              <a:t>	-</a:t>
            </a:r>
            <a:r>
              <a:rPr lang="en-US" dirty="0"/>
              <a:t>0.99     </a:t>
            </a:r>
            <a:r>
              <a:rPr lang="en-US" dirty="0" smtClean="0"/>
              <a:t>0.3214</a:t>
            </a:r>
            <a:endParaRPr lang="en-US" dirty="0"/>
          </a:p>
          <a:p>
            <a:r>
              <a:rPr lang="en-US" dirty="0"/>
              <a:t>        CLASS1       </a:t>
            </a:r>
            <a:r>
              <a:rPr lang="en-US" dirty="0" smtClean="0"/>
              <a:t>        722.50     </a:t>
            </a:r>
            <a:r>
              <a:rPr lang="en-US" dirty="0"/>
              <a:t>312.76359       </a:t>
            </a:r>
            <a:r>
              <a:rPr lang="en-US" dirty="0" smtClean="0"/>
              <a:t>	</a:t>
            </a:r>
            <a:r>
              <a:rPr lang="en-US" b="1" dirty="0" smtClean="0"/>
              <a:t>2.31</a:t>
            </a:r>
            <a:r>
              <a:rPr lang="en-US" dirty="0" smtClean="0"/>
              <a:t>       0.0210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3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Influence </a:t>
            </a:r>
            <a:r>
              <a:rPr lang="en-US" b="1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COOK’s D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/>
              <a:t>&gt; 3*average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DFFITS	</a:t>
            </a:r>
            <a:r>
              <a:rPr lang="en-US" dirty="0" smtClean="0"/>
              <a:t>	change </a:t>
            </a:r>
            <a:r>
              <a:rPr lang="en-US" dirty="0"/>
              <a:t>in predicted value for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baseline="30000" dirty="0"/>
              <a:t> </a:t>
            </a:r>
            <a:r>
              <a:rPr lang="en-US" baseline="30000" dirty="0" smtClean="0"/>
              <a:t>			</a:t>
            </a:r>
            <a:r>
              <a:rPr lang="en-US" dirty="0" err="1" smtClean="0"/>
              <a:t>obs</a:t>
            </a:r>
            <a:r>
              <a:rPr lang="en-US" dirty="0" smtClean="0"/>
              <a:t>  </a:t>
            </a:r>
            <a:r>
              <a:rPr lang="en-US" dirty="0"/>
              <a:t>2 </a:t>
            </a:r>
            <a:r>
              <a:rPr lang="en-US" dirty="0">
                <a:sym typeface="Symbol"/>
              </a:rPr>
              <a:t></a:t>
            </a:r>
            <a:r>
              <a:rPr lang="en-US" dirty="0"/>
              <a:t>p/n</a:t>
            </a:r>
          </a:p>
          <a:p>
            <a:pPr marL="0" indent="0">
              <a:buNone/>
            </a:pPr>
            <a:r>
              <a:rPr lang="en-US" dirty="0" smtClean="0"/>
              <a:t>DFBETAS</a:t>
            </a:r>
            <a:r>
              <a:rPr lang="en-US" dirty="0"/>
              <a:t>	</a:t>
            </a:r>
            <a:r>
              <a:rPr lang="en-US" dirty="0" smtClean="0"/>
              <a:t>	change </a:t>
            </a:r>
            <a:r>
              <a:rPr lang="en-US" dirty="0"/>
              <a:t>in parameter estimate </a:t>
            </a:r>
            <a:r>
              <a:rPr lang="en-US" dirty="0" smtClean="0"/>
              <a:t>			2</a:t>
            </a:r>
            <a:r>
              <a:rPr lang="en-US" dirty="0"/>
              <a:t>/</a:t>
            </a:r>
            <a:r>
              <a:rPr lang="en-US" dirty="0">
                <a:sym typeface="Symbol"/>
              </a:rPr>
              <a:t></a:t>
            </a:r>
            <a:r>
              <a:rPr lang="en-US" dirty="0"/>
              <a:t>n</a:t>
            </a:r>
          </a:p>
          <a:p>
            <a:pPr marL="0" indent="0">
              <a:buNone/>
            </a:pPr>
            <a:r>
              <a:rPr lang="en-US" dirty="0" smtClean="0"/>
              <a:t>COVRATIO</a:t>
            </a:r>
            <a:r>
              <a:rPr lang="en-US" dirty="0"/>
              <a:t>		</a:t>
            </a:r>
            <a:r>
              <a:rPr lang="en-US" dirty="0" smtClean="0">
                <a:sym typeface="Symbol"/>
              </a:rPr>
              <a:t></a:t>
            </a:r>
            <a:r>
              <a:rPr lang="en-US" dirty="0" err="1"/>
              <a:t>cov</a:t>
            </a:r>
            <a:r>
              <a:rPr lang="en-US" dirty="0"/>
              <a:t> ratio -1</a:t>
            </a:r>
            <a:r>
              <a:rPr lang="en-US" dirty="0">
                <a:sym typeface="Symbol"/>
              </a:rPr>
              <a:t>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  3p/n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7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Multicollinearity</a:t>
            </a:r>
            <a:r>
              <a:rPr lang="en-US" dirty="0" smtClean="0"/>
              <a:t> (MC)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is related to X</a:t>
            </a:r>
            <a:r>
              <a:rPr lang="en-US" baseline="-25000" dirty="0" smtClean="0"/>
              <a:t>2 </a:t>
            </a:r>
            <a:r>
              <a:rPr lang="en-US" dirty="0" smtClean="0"/>
              <a:t>or X</a:t>
            </a:r>
            <a:r>
              <a:rPr lang="en-US" baseline="-25000" dirty="0" smtClean="0"/>
              <a:t>3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Highly correlated or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Linearly dependent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So what happens?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Estimated </a:t>
            </a:r>
            <a:r>
              <a:rPr lang="en-US" dirty="0"/>
              <a:t>variances of </a:t>
            </a:r>
            <a:r>
              <a:rPr lang="en-US" dirty="0">
                <a:sym typeface="Symbol"/>
              </a:rPr>
              <a:t></a:t>
            </a:r>
            <a:r>
              <a:rPr lang="en-US" dirty="0"/>
              <a:t> become large =&gt;   low t </a:t>
            </a:r>
            <a:r>
              <a:rPr lang="en-US" dirty="0" smtClean="0"/>
              <a:t>values =&gt; </a:t>
            </a:r>
            <a:r>
              <a:rPr lang="en-US" dirty="0"/>
              <a:t>do not reject null hypotheses.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Signs of coefficients could be incorrect.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Results are sensitive to deletion of a single row.</a:t>
            </a:r>
          </a:p>
        </p:txBody>
      </p:sp>
    </p:spTree>
    <p:extLst>
      <p:ext uri="{BB962C8B-B14F-4D97-AF65-F5344CB8AC3E}">
        <p14:creationId xmlns:p14="http://schemas.microsoft.com/office/powerpoint/2010/main" val="417702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Sources of </a:t>
            </a:r>
            <a:r>
              <a:rPr lang="en-US" dirty="0" err="1" smtClean="0"/>
              <a:t>multicollinearity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High correlations between independent variables (X</a:t>
            </a:r>
            <a:r>
              <a:rPr lang="en-US" baseline="-25000" dirty="0"/>
              <a:t>i</a:t>
            </a:r>
            <a:r>
              <a:rPr lang="en-US" dirty="0"/>
              <a:t>) are one source of </a:t>
            </a:r>
            <a:r>
              <a:rPr lang="en-US" dirty="0" err="1"/>
              <a:t>collinearity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Absence of high correlation does not imply there is no problem of </a:t>
            </a:r>
            <a:r>
              <a:rPr lang="en-US" dirty="0" err="1"/>
              <a:t>collinearity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Multicollinearity</a:t>
            </a:r>
            <a:r>
              <a:rPr lang="en-US" dirty="0" smtClean="0"/>
              <a:t> </a:t>
            </a:r>
            <a:r>
              <a:rPr lang="en-US" dirty="0"/>
              <a:t>can also occur if an independent variable can be expressed as the weighted sum of other independent variables.</a:t>
            </a:r>
          </a:p>
        </p:txBody>
      </p:sp>
    </p:spTree>
    <p:extLst>
      <p:ext uri="{BB962C8B-B14F-4D97-AF65-F5344CB8AC3E}">
        <p14:creationId xmlns:p14="http://schemas.microsoft.com/office/powerpoint/2010/main" val="294051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detect if there is MC?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 Check all pairwise correlations between the independent variables</a:t>
            </a:r>
            <a:r>
              <a:rPr lang="en-US" dirty="0" smtClean="0"/>
              <a:t>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Look at VIF (variance inflation factor).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VIF=1/(1-r</a:t>
            </a:r>
            <a:r>
              <a:rPr lang="en-US" baseline="-25000" dirty="0" smtClean="0"/>
              <a:t>2,3</a:t>
            </a:r>
            <a:r>
              <a:rPr lang="en-US" dirty="0" smtClean="0"/>
              <a:t> 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baseline="-25000" dirty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VIF is greater than 10 there could be </a:t>
            </a:r>
            <a:r>
              <a:rPr lang="en-US" dirty="0" err="1"/>
              <a:t>multicollinearity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Use COLLIN option in PROC REG. </a:t>
            </a:r>
            <a:r>
              <a:rPr lang="en-US" dirty="0" err="1"/>
              <a:t>Multicollinearity</a:t>
            </a:r>
            <a:r>
              <a:rPr lang="en-US" dirty="0"/>
              <a:t> is present if </a:t>
            </a:r>
          </a:p>
          <a:p>
            <a:pPr marL="457200" lvl="1" indent="0">
              <a:buNone/>
            </a:pPr>
            <a:r>
              <a:rPr lang="en-US" dirty="0"/>
              <a:t>The condition index is high (more than 100) and</a:t>
            </a:r>
          </a:p>
          <a:p>
            <a:pPr marL="457200" lvl="1" indent="0">
              <a:buNone/>
            </a:pPr>
            <a:r>
              <a:rPr lang="en-US" dirty="0"/>
              <a:t>Two or more variables have a high proportion of variance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580</Words>
  <Application>Microsoft Office PowerPoint</Application>
  <PresentationFormat>On-screen Show (4:3)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Symbol</vt:lpstr>
      <vt:lpstr>Times New Roman</vt:lpstr>
      <vt:lpstr>Office Theme</vt:lpstr>
      <vt:lpstr>Regression Analysis</vt:lpstr>
      <vt:lpstr>Multiple regression</vt:lpstr>
      <vt:lpstr>Example</vt:lpstr>
      <vt:lpstr>SAS Regression output</vt:lpstr>
      <vt:lpstr>Parameter Estimates</vt:lpstr>
      <vt:lpstr>Influence statistics</vt:lpstr>
      <vt:lpstr>Multicollinearity (MC)</vt:lpstr>
      <vt:lpstr>Sources of multicollinearity</vt:lpstr>
      <vt:lpstr>How to detect if there is MC?</vt:lpstr>
      <vt:lpstr>Solutions</vt:lpstr>
      <vt:lpstr>Heteroscedasticity</vt:lpstr>
      <vt:lpstr>Heteroscedasticity - detection</vt:lpstr>
      <vt:lpstr>Tests</vt:lpstr>
      <vt:lpstr>Solutions</vt:lpstr>
      <vt:lpstr>PROC REG</vt:lpstr>
      <vt:lpstr>PROC REG</vt:lpstr>
      <vt:lpstr>PROC REG</vt:lpstr>
    </vt:vector>
  </TitlesOfParts>
  <Company>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concepts</dc:title>
  <dc:creator>Murthi, B P</dc:creator>
  <cp:lastModifiedBy>Murthi, B</cp:lastModifiedBy>
  <cp:revision>10</cp:revision>
  <dcterms:created xsi:type="dcterms:W3CDTF">2016-01-13T17:28:37Z</dcterms:created>
  <dcterms:modified xsi:type="dcterms:W3CDTF">2017-01-26T21:44:12Z</dcterms:modified>
</cp:coreProperties>
</file>