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80" r:id="rId2"/>
  </p:sldMasterIdLst>
  <p:notesMasterIdLst>
    <p:notesMasterId r:id="rId18"/>
  </p:notesMasterIdLst>
  <p:sldIdLst>
    <p:sldId id="269" r:id="rId3"/>
    <p:sldId id="2147477226" r:id="rId4"/>
    <p:sldId id="2147478191" r:id="rId5"/>
    <p:sldId id="2147477259" r:id="rId6"/>
    <p:sldId id="2147477241" r:id="rId7"/>
    <p:sldId id="2147477256" r:id="rId8"/>
    <p:sldId id="2147477249" r:id="rId9"/>
    <p:sldId id="2147477268" r:id="rId10"/>
    <p:sldId id="2147477269" r:id="rId11"/>
    <p:sldId id="2147478190" r:id="rId12"/>
    <p:sldId id="2147478186" r:id="rId13"/>
    <p:sldId id="2147478192" r:id="rId14"/>
    <p:sldId id="8631" r:id="rId15"/>
    <p:sldId id="2147477263" r:id="rId16"/>
    <p:sldId id="2147477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33"/>
    <p:restoredTop sz="94674"/>
  </p:normalViewPr>
  <p:slideViewPr>
    <p:cSldViewPr snapToGrid="0" snapToObjects="1">
      <p:cViewPr varScale="1">
        <p:scale>
          <a:sx n="111" d="100"/>
          <a:sy n="111" d="100"/>
        </p:scale>
        <p:origin x="1908" y="11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Bexp/Shared%20Documents/BMI/ManishaGupta/Forecasting/FinancePlanningLongterm/Forecasting%20Investigation/LT%20DeckDec_Jordi/MSRPVU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uptamanisha\Documents\Work\Heck\Mine\UND\Courses\Softcomputing\ResearchPaper\SearchQueriesU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800" b="1" dirty="0"/>
              <a:t>US Search</a:t>
            </a:r>
            <a:r>
              <a:rPr lang="en-CA" sz="1800" b="1" baseline="0" dirty="0"/>
              <a:t> Queries Trend: Rolling 7days</a:t>
            </a:r>
            <a:endParaRPr lang="en-CA"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[MSRPVUS.xlsx]changepoint!$AD$8:$AD$366</c:f>
              <c:numCache>
                <c:formatCode>d\-mmm\-yy</c:formatCode>
                <c:ptCount val="359"/>
                <c:pt idx="0">
                  <c:v>44568</c:v>
                </c:pt>
                <c:pt idx="1">
                  <c:v>44569</c:v>
                </c:pt>
                <c:pt idx="2">
                  <c:v>44570</c:v>
                </c:pt>
                <c:pt idx="3">
                  <c:v>44571</c:v>
                </c:pt>
                <c:pt idx="4">
                  <c:v>44572</c:v>
                </c:pt>
                <c:pt idx="5">
                  <c:v>44573</c:v>
                </c:pt>
                <c:pt idx="6">
                  <c:v>44574</c:v>
                </c:pt>
                <c:pt idx="7">
                  <c:v>44575</c:v>
                </c:pt>
                <c:pt idx="8">
                  <c:v>44576</c:v>
                </c:pt>
                <c:pt idx="9">
                  <c:v>44577</c:v>
                </c:pt>
                <c:pt idx="10">
                  <c:v>44578</c:v>
                </c:pt>
                <c:pt idx="11">
                  <c:v>44579</c:v>
                </c:pt>
                <c:pt idx="12">
                  <c:v>44580</c:v>
                </c:pt>
                <c:pt idx="13">
                  <c:v>44581</c:v>
                </c:pt>
                <c:pt idx="14">
                  <c:v>44582</c:v>
                </c:pt>
                <c:pt idx="15">
                  <c:v>44583</c:v>
                </c:pt>
                <c:pt idx="16">
                  <c:v>44584</c:v>
                </c:pt>
                <c:pt idx="17">
                  <c:v>44585</c:v>
                </c:pt>
                <c:pt idx="18">
                  <c:v>44586</c:v>
                </c:pt>
                <c:pt idx="19">
                  <c:v>44587</c:v>
                </c:pt>
                <c:pt idx="20">
                  <c:v>44588</c:v>
                </c:pt>
                <c:pt idx="21">
                  <c:v>44589</c:v>
                </c:pt>
                <c:pt idx="22">
                  <c:v>44590</c:v>
                </c:pt>
                <c:pt idx="23">
                  <c:v>44591</c:v>
                </c:pt>
                <c:pt idx="24">
                  <c:v>44592</c:v>
                </c:pt>
                <c:pt idx="25">
                  <c:v>44593</c:v>
                </c:pt>
                <c:pt idx="26">
                  <c:v>44594</c:v>
                </c:pt>
                <c:pt idx="27">
                  <c:v>44595</c:v>
                </c:pt>
                <c:pt idx="28">
                  <c:v>44596</c:v>
                </c:pt>
                <c:pt idx="29">
                  <c:v>44597</c:v>
                </c:pt>
                <c:pt idx="30">
                  <c:v>44598</c:v>
                </c:pt>
                <c:pt idx="31">
                  <c:v>44599</c:v>
                </c:pt>
                <c:pt idx="32">
                  <c:v>44600</c:v>
                </c:pt>
                <c:pt idx="33">
                  <c:v>44601</c:v>
                </c:pt>
                <c:pt idx="34">
                  <c:v>44602</c:v>
                </c:pt>
                <c:pt idx="35">
                  <c:v>44603</c:v>
                </c:pt>
                <c:pt idx="36">
                  <c:v>44604</c:v>
                </c:pt>
                <c:pt idx="37">
                  <c:v>44605</c:v>
                </c:pt>
                <c:pt idx="38">
                  <c:v>44606</c:v>
                </c:pt>
                <c:pt idx="39">
                  <c:v>44607</c:v>
                </c:pt>
                <c:pt idx="40">
                  <c:v>44608</c:v>
                </c:pt>
                <c:pt idx="41">
                  <c:v>44609</c:v>
                </c:pt>
                <c:pt idx="42">
                  <c:v>44610</c:v>
                </c:pt>
                <c:pt idx="43">
                  <c:v>44611</c:v>
                </c:pt>
                <c:pt idx="44">
                  <c:v>44612</c:v>
                </c:pt>
                <c:pt idx="45">
                  <c:v>44613</c:v>
                </c:pt>
                <c:pt idx="46">
                  <c:v>44614</c:v>
                </c:pt>
                <c:pt idx="47">
                  <c:v>44615</c:v>
                </c:pt>
                <c:pt idx="48">
                  <c:v>44616</c:v>
                </c:pt>
                <c:pt idx="49">
                  <c:v>44617</c:v>
                </c:pt>
                <c:pt idx="50">
                  <c:v>44618</c:v>
                </c:pt>
                <c:pt idx="51">
                  <c:v>44619</c:v>
                </c:pt>
                <c:pt idx="52">
                  <c:v>44620</c:v>
                </c:pt>
                <c:pt idx="53">
                  <c:v>44621</c:v>
                </c:pt>
                <c:pt idx="54">
                  <c:v>44622</c:v>
                </c:pt>
                <c:pt idx="55">
                  <c:v>44623</c:v>
                </c:pt>
                <c:pt idx="56">
                  <c:v>44624</c:v>
                </c:pt>
                <c:pt idx="57">
                  <c:v>44625</c:v>
                </c:pt>
                <c:pt idx="58">
                  <c:v>44626</c:v>
                </c:pt>
                <c:pt idx="59">
                  <c:v>44627</c:v>
                </c:pt>
                <c:pt idx="60">
                  <c:v>44628</c:v>
                </c:pt>
                <c:pt idx="61">
                  <c:v>44629</c:v>
                </c:pt>
                <c:pt idx="62">
                  <c:v>44630</c:v>
                </c:pt>
                <c:pt idx="63">
                  <c:v>44631</c:v>
                </c:pt>
                <c:pt idx="64">
                  <c:v>44632</c:v>
                </c:pt>
                <c:pt idx="65">
                  <c:v>44633</c:v>
                </c:pt>
                <c:pt idx="66">
                  <c:v>44634</c:v>
                </c:pt>
                <c:pt idx="67">
                  <c:v>44635</c:v>
                </c:pt>
                <c:pt idx="68">
                  <c:v>44636</c:v>
                </c:pt>
                <c:pt idx="69">
                  <c:v>44637</c:v>
                </c:pt>
                <c:pt idx="70">
                  <c:v>44638</c:v>
                </c:pt>
                <c:pt idx="71">
                  <c:v>44639</c:v>
                </c:pt>
                <c:pt idx="72">
                  <c:v>44640</c:v>
                </c:pt>
                <c:pt idx="73">
                  <c:v>44641</c:v>
                </c:pt>
                <c:pt idx="74">
                  <c:v>44642</c:v>
                </c:pt>
                <c:pt idx="75">
                  <c:v>44643</c:v>
                </c:pt>
                <c:pt idx="76">
                  <c:v>44644</c:v>
                </c:pt>
                <c:pt idx="77">
                  <c:v>44645</c:v>
                </c:pt>
                <c:pt idx="78">
                  <c:v>44646</c:v>
                </c:pt>
                <c:pt idx="79">
                  <c:v>44647</c:v>
                </c:pt>
                <c:pt idx="80">
                  <c:v>44648</c:v>
                </c:pt>
                <c:pt idx="81">
                  <c:v>44649</c:v>
                </c:pt>
                <c:pt idx="82">
                  <c:v>44650</c:v>
                </c:pt>
                <c:pt idx="83">
                  <c:v>44651</c:v>
                </c:pt>
                <c:pt idx="84">
                  <c:v>44652</c:v>
                </c:pt>
                <c:pt idx="85">
                  <c:v>44653</c:v>
                </c:pt>
                <c:pt idx="86">
                  <c:v>44654</c:v>
                </c:pt>
                <c:pt idx="87">
                  <c:v>44655</c:v>
                </c:pt>
                <c:pt idx="88">
                  <c:v>44656</c:v>
                </c:pt>
                <c:pt idx="89">
                  <c:v>44657</c:v>
                </c:pt>
                <c:pt idx="90">
                  <c:v>44658</c:v>
                </c:pt>
                <c:pt idx="91">
                  <c:v>44659</c:v>
                </c:pt>
                <c:pt idx="92">
                  <c:v>44660</c:v>
                </c:pt>
                <c:pt idx="93">
                  <c:v>44661</c:v>
                </c:pt>
                <c:pt idx="94">
                  <c:v>44662</c:v>
                </c:pt>
                <c:pt idx="95">
                  <c:v>44663</c:v>
                </c:pt>
                <c:pt idx="96">
                  <c:v>44664</c:v>
                </c:pt>
                <c:pt idx="97">
                  <c:v>44665</c:v>
                </c:pt>
                <c:pt idx="98">
                  <c:v>44666</c:v>
                </c:pt>
                <c:pt idx="99">
                  <c:v>44667</c:v>
                </c:pt>
                <c:pt idx="100">
                  <c:v>44668</c:v>
                </c:pt>
                <c:pt idx="101">
                  <c:v>44669</c:v>
                </c:pt>
                <c:pt idx="102">
                  <c:v>44670</c:v>
                </c:pt>
                <c:pt idx="103">
                  <c:v>44671</c:v>
                </c:pt>
                <c:pt idx="104">
                  <c:v>44672</c:v>
                </c:pt>
                <c:pt idx="105">
                  <c:v>44673</c:v>
                </c:pt>
                <c:pt idx="106">
                  <c:v>44674</c:v>
                </c:pt>
                <c:pt idx="107">
                  <c:v>44675</c:v>
                </c:pt>
                <c:pt idx="108">
                  <c:v>44676</c:v>
                </c:pt>
                <c:pt idx="109">
                  <c:v>44677</c:v>
                </c:pt>
                <c:pt idx="110">
                  <c:v>44678</c:v>
                </c:pt>
                <c:pt idx="111">
                  <c:v>44679</c:v>
                </c:pt>
                <c:pt idx="112">
                  <c:v>44680</c:v>
                </c:pt>
                <c:pt idx="113">
                  <c:v>44681</c:v>
                </c:pt>
                <c:pt idx="114">
                  <c:v>44682</c:v>
                </c:pt>
                <c:pt idx="115">
                  <c:v>44683</c:v>
                </c:pt>
                <c:pt idx="116">
                  <c:v>44684</c:v>
                </c:pt>
                <c:pt idx="117">
                  <c:v>44685</c:v>
                </c:pt>
                <c:pt idx="118">
                  <c:v>44686</c:v>
                </c:pt>
                <c:pt idx="119">
                  <c:v>44687</c:v>
                </c:pt>
                <c:pt idx="120">
                  <c:v>44688</c:v>
                </c:pt>
                <c:pt idx="121">
                  <c:v>44689</c:v>
                </c:pt>
                <c:pt idx="122">
                  <c:v>44690</c:v>
                </c:pt>
                <c:pt idx="123">
                  <c:v>44691</c:v>
                </c:pt>
                <c:pt idx="124">
                  <c:v>44692</c:v>
                </c:pt>
                <c:pt idx="125">
                  <c:v>44693</c:v>
                </c:pt>
                <c:pt idx="126">
                  <c:v>44694</c:v>
                </c:pt>
                <c:pt idx="127">
                  <c:v>44695</c:v>
                </c:pt>
                <c:pt idx="128">
                  <c:v>44696</c:v>
                </c:pt>
                <c:pt idx="129">
                  <c:v>44697</c:v>
                </c:pt>
                <c:pt idx="130">
                  <c:v>44698</c:v>
                </c:pt>
                <c:pt idx="131">
                  <c:v>44699</c:v>
                </c:pt>
                <c:pt idx="132">
                  <c:v>44700</c:v>
                </c:pt>
                <c:pt idx="133">
                  <c:v>44701</c:v>
                </c:pt>
                <c:pt idx="134">
                  <c:v>44702</c:v>
                </c:pt>
                <c:pt idx="135">
                  <c:v>44703</c:v>
                </c:pt>
                <c:pt idx="136">
                  <c:v>44704</c:v>
                </c:pt>
                <c:pt idx="137">
                  <c:v>44705</c:v>
                </c:pt>
                <c:pt idx="138">
                  <c:v>44706</c:v>
                </c:pt>
                <c:pt idx="139">
                  <c:v>44707</c:v>
                </c:pt>
                <c:pt idx="140">
                  <c:v>44708</c:v>
                </c:pt>
                <c:pt idx="141">
                  <c:v>44709</c:v>
                </c:pt>
                <c:pt idx="142">
                  <c:v>44710</c:v>
                </c:pt>
                <c:pt idx="143">
                  <c:v>44711</c:v>
                </c:pt>
                <c:pt idx="144">
                  <c:v>44712</c:v>
                </c:pt>
                <c:pt idx="145">
                  <c:v>44713</c:v>
                </c:pt>
                <c:pt idx="146">
                  <c:v>44714</c:v>
                </c:pt>
                <c:pt idx="147">
                  <c:v>44715</c:v>
                </c:pt>
                <c:pt idx="148">
                  <c:v>44716</c:v>
                </c:pt>
                <c:pt idx="149">
                  <c:v>44717</c:v>
                </c:pt>
                <c:pt idx="150">
                  <c:v>44718</c:v>
                </c:pt>
                <c:pt idx="151">
                  <c:v>44719</c:v>
                </c:pt>
                <c:pt idx="152">
                  <c:v>44720</c:v>
                </c:pt>
                <c:pt idx="153">
                  <c:v>44721</c:v>
                </c:pt>
                <c:pt idx="154">
                  <c:v>44722</c:v>
                </c:pt>
                <c:pt idx="155">
                  <c:v>44723</c:v>
                </c:pt>
                <c:pt idx="156">
                  <c:v>44724</c:v>
                </c:pt>
                <c:pt idx="157">
                  <c:v>44725</c:v>
                </c:pt>
                <c:pt idx="158">
                  <c:v>44726</c:v>
                </c:pt>
                <c:pt idx="159">
                  <c:v>44727</c:v>
                </c:pt>
                <c:pt idx="160">
                  <c:v>44728</c:v>
                </c:pt>
                <c:pt idx="161">
                  <c:v>44729</c:v>
                </c:pt>
                <c:pt idx="162">
                  <c:v>44730</c:v>
                </c:pt>
                <c:pt idx="163">
                  <c:v>44731</c:v>
                </c:pt>
                <c:pt idx="164">
                  <c:v>44732</c:v>
                </c:pt>
                <c:pt idx="165">
                  <c:v>44733</c:v>
                </c:pt>
                <c:pt idx="166">
                  <c:v>44734</c:v>
                </c:pt>
                <c:pt idx="167">
                  <c:v>44735</c:v>
                </c:pt>
                <c:pt idx="168">
                  <c:v>44736</c:v>
                </c:pt>
                <c:pt idx="169">
                  <c:v>44737</c:v>
                </c:pt>
                <c:pt idx="170">
                  <c:v>44738</c:v>
                </c:pt>
                <c:pt idx="171">
                  <c:v>44739</c:v>
                </c:pt>
                <c:pt idx="172">
                  <c:v>44740</c:v>
                </c:pt>
                <c:pt idx="173">
                  <c:v>44741</c:v>
                </c:pt>
                <c:pt idx="174">
                  <c:v>44742</c:v>
                </c:pt>
                <c:pt idx="175">
                  <c:v>44743</c:v>
                </c:pt>
                <c:pt idx="176">
                  <c:v>44744</c:v>
                </c:pt>
                <c:pt idx="177">
                  <c:v>44745</c:v>
                </c:pt>
                <c:pt idx="178">
                  <c:v>44746</c:v>
                </c:pt>
                <c:pt idx="179">
                  <c:v>44747</c:v>
                </c:pt>
                <c:pt idx="180">
                  <c:v>44748</c:v>
                </c:pt>
                <c:pt idx="181">
                  <c:v>44749</c:v>
                </c:pt>
                <c:pt idx="182">
                  <c:v>44750</c:v>
                </c:pt>
                <c:pt idx="183">
                  <c:v>44751</c:v>
                </c:pt>
                <c:pt idx="184">
                  <c:v>44752</c:v>
                </c:pt>
                <c:pt idx="185">
                  <c:v>44753</c:v>
                </c:pt>
                <c:pt idx="186">
                  <c:v>44754</c:v>
                </c:pt>
                <c:pt idx="187">
                  <c:v>44755</c:v>
                </c:pt>
                <c:pt idx="188">
                  <c:v>44756</c:v>
                </c:pt>
                <c:pt idx="189">
                  <c:v>44757</c:v>
                </c:pt>
                <c:pt idx="190">
                  <c:v>44758</c:v>
                </c:pt>
                <c:pt idx="191">
                  <c:v>44759</c:v>
                </c:pt>
                <c:pt idx="192">
                  <c:v>44760</c:v>
                </c:pt>
                <c:pt idx="193">
                  <c:v>44761</c:v>
                </c:pt>
                <c:pt idx="194">
                  <c:v>44762</c:v>
                </c:pt>
                <c:pt idx="195">
                  <c:v>44763</c:v>
                </c:pt>
                <c:pt idx="196">
                  <c:v>44764</c:v>
                </c:pt>
                <c:pt idx="197">
                  <c:v>44765</c:v>
                </c:pt>
                <c:pt idx="198">
                  <c:v>44766</c:v>
                </c:pt>
                <c:pt idx="199">
                  <c:v>44767</c:v>
                </c:pt>
                <c:pt idx="200">
                  <c:v>44768</c:v>
                </c:pt>
                <c:pt idx="201">
                  <c:v>44769</c:v>
                </c:pt>
                <c:pt idx="202">
                  <c:v>44770</c:v>
                </c:pt>
                <c:pt idx="203">
                  <c:v>44771</c:v>
                </c:pt>
                <c:pt idx="204">
                  <c:v>44772</c:v>
                </c:pt>
                <c:pt idx="205">
                  <c:v>44773</c:v>
                </c:pt>
                <c:pt idx="206">
                  <c:v>44774</c:v>
                </c:pt>
                <c:pt idx="207">
                  <c:v>44775</c:v>
                </c:pt>
                <c:pt idx="208">
                  <c:v>44776</c:v>
                </c:pt>
                <c:pt idx="209">
                  <c:v>44777</c:v>
                </c:pt>
                <c:pt idx="210">
                  <c:v>44778</c:v>
                </c:pt>
                <c:pt idx="211">
                  <c:v>44779</c:v>
                </c:pt>
                <c:pt idx="212">
                  <c:v>44780</c:v>
                </c:pt>
                <c:pt idx="213">
                  <c:v>44781</c:v>
                </c:pt>
                <c:pt idx="214">
                  <c:v>44782</c:v>
                </c:pt>
                <c:pt idx="215">
                  <c:v>44783</c:v>
                </c:pt>
                <c:pt idx="216">
                  <c:v>44784</c:v>
                </c:pt>
                <c:pt idx="217">
                  <c:v>44785</c:v>
                </c:pt>
                <c:pt idx="218">
                  <c:v>44786</c:v>
                </c:pt>
                <c:pt idx="219">
                  <c:v>44787</c:v>
                </c:pt>
                <c:pt idx="220">
                  <c:v>44788</c:v>
                </c:pt>
                <c:pt idx="221">
                  <c:v>44789</c:v>
                </c:pt>
                <c:pt idx="222">
                  <c:v>44790</c:v>
                </c:pt>
                <c:pt idx="223">
                  <c:v>44791</c:v>
                </c:pt>
                <c:pt idx="224">
                  <c:v>44792</c:v>
                </c:pt>
                <c:pt idx="225">
                  <c:v>44793</c:v>
                </c:pt>
                <c:pt idx="226">
                  <c:v>44794</c:v>
                </c:pt>
                <c:pt idx="227">
                  <c:v>44795</c:v>
                </c:pt>
                <c:pt idx="228">
                  <c:v>44796</c:v>
                </c:pt>
                <c:pt idx="229">
                  <c:v>44797</c:v>
                </c:pt>
                <c:pt idx="230">
                  <c:v>44798</c:v>
                </c:pt>
                <c:pt idx="231">
                  <c:v>44799</c:v>
                </c:pt>
                <c:pt idx="232">
                  <c:v>44800</c:v>
                </c:pt>
                <c:pt idx="233">
                  <c:v>44801</c:v>
                </c:pt>
                <c:pt idx="234">
                  <c:v>44802</c:v>
                </c:pt>
                <c:pt idx="235">
                  <c:v>44803</c:v>
                </c:pt>
                <c:pt idx="236">
                  <c:v>44804</c:v>
                </c:pt>
                <c:pt idx="237">
                  <c:v>44805</c:v>
                </c:pt>
                <c:pt idx="238">
                  <c:v>44806</c:v>
                </c:pt>
                <c:pt idx="239">
                  <c:v>44807</c:v>
                </c:pt>
                <c:pt idx="240">
                  <c:v>44808</c:v>
                </c:pt>
                <c:pt idx="241">
                  <c:v>44809</c:v>
                </c:pt>
                <c:pt idx="242">
                  <c:v>44810</c:v>
                </c:pt>
                <c:pt idx="243">
                  <c:v>44811</c:v>
                </c:pt>
                <c:pt idx="244">
                  <c:v>44812</c:v>
                </c:pt>
                <c:pt idx="245">
                  <c:v>44813</c:v>
                </c:pt>
                <c:pt idx="246">
                  <c:v>44814</c:v>
                </c:pt>
                <c:pt idx="247">
                  <c:v>44815</c:v>
                </c:pt>
                <c:pt idx="248">
                  <c:v>44816</c:v>
                </c:pt>
                <c:pt idx="249">
                  <c:v>44817</c:v>
                </c:pt>
                <c:pt idx="250">
                  <c:v>44818</c:v>
                </c:pt>
                <c:pt idx="251">
                  <c:v>44819</c:v>
                </c:pt>
                <c:pt idx="252">
                  <c:v>44820</c:v>
                </c:pt>
                <c:pt idx="253">
                  <c:v>44821</c:v>
                </c:pt>
                <c:pt idx="254">
                  <c:v>44822</c:v>
                </c:pt>
                <c:pt idx="255">
                  <c:v>44823</c:v>
                </c:pt>
                <c:pt idx="256">
                  <c:v>44824</c:v>
                </c:pt>
                <c:pt idx="257">
                  <c:v>44825</c:v>
                </c:pt>
                <c:pt idx="258">
                  <c:v>44826</c:v>
                </c:pt>
                <c:pt idx="259">
                  <c:v>44827</c:v>
                </c:pt>
                <c:pt idx="260">
                  <c:v>44828</c:v>
                </c:pt>
                <c:pt idx="261">
                  <c:v>44829</c:v>
                </c:pt>
                <c:pt idx="262">
                  <c:v>44830</c:v>
                </c:pt>
                <c:pt idx="263">
                  <c:v>44831</c:v>
                </c:pt>
                <c:pt idx="264">
                  <c:v>44832</c:v>
                </c:pt>
                <c:pt idx="265">
                  <c:v>44833</c:v>
                </c:pt>
                <c:pt idx="266">
                  <c:v>44834</c:v>
                </c:pt>
                <c:pt idx="267">
                  <c:v>44835</c:v>
                </c:pt>
                <c:pt idx="268">
                  <c:v>44836</c:v>
                </c:pt>
                <c:pt idx="269">
                  <c:v>44837</c:v>
                </c:pt>
                <c:pt idx="270">
                  <c:v>44838</c:v>
                </c:pt>
                <c:pt idx="271">
                  <c:v>44839</c:v>
                </c:pt>
                <c:pt idx="272">
                  <c:v>44840</c:v>
                </c:pt>
                <c:pt idx="273">
                  <c:v>44841</c:v>
                </c:pt>
                <c:pt idx="274">
                  <c:v>44842</c:v>
                </c:pt>
                <c:pt idx="275">
                  <c:v>44843</c:v>
                </c:pt>
                <c:pt idx="276">
                  <c:v>44844</c:v>
                </c:pt>
                <c:pt idx="277">
                  <c:v>44845</c:v>
                </c:pt>
                <c:pt idx="278">
                  <c:v>44846</c:v>
                </c:pt>
                <c:pt idx="279">
                  <c:v>44847</c:v>
                </c:pt>
                <c:pt idx="280">
                  <c:v>44848</c:v>
                </c:pt>
                <c:pt idx="281">
                  <c:v>44849</c:v>
                </c:pt>
                <c:pt idx="282">
                  <c:v>44850</c:v>
                </c:pt>
                <c:pt idx="283">
                  <c:v>44851</c:v>
                </c:pt>
                <c:pt idx="284">
                  <c:v>44852</c:v>
                </c:pt>
                <c:pt idx="285">
                  <c:v>44853</c:v>
                </c:pt>
                <c:pt idx="286">
                  <c:v>44854</c:v>
                </c:pt>
                <c:pt idx="287">
                  <c:v>44855</c:v>
                </c:pt>
                <c:pt idx="288">
                  <c:v>44856</c:v>
                </c:pt>
                <c:pt idx="289">
                  <c:v>44857</c:v>
                </c:pt>
                <c:pt idx="290">
                  <c:v>44858</c:v>
                </c:pt>
                <c:pt idx="291">
                  <c:v>44859</c:v>
                </c:pt>
                <c:pt idx="292">
                  <c:v>44860</c:v>
                </c:pt>
                <c:pt idx="293">
                  <c:v>44861</c:v>
                </c:pt>
                <c:pt idx="294">
                  <c:v>44862</c:v>
                </c:pt>
                <c:pt idx="295">
                  <c:v>44863</c:v>
                </c:pt>
                <c:pt idx="296">
                  <c:v>44864</c:v>
                </c:pt>
                <c:pt idx="297">
                  <c:v>44865</c:v>
                </c:pt>
                <c:pt idx="298">
                  <c:v>44866</c:v>
                </c:pt>
                <c:pt idx="299">
                  <c:v>44867</c:v>
                </c:pt>
                <c:pt idx="300">
                  <c:v>44868</c:v>
                </c:pt>
                <c:pt idx="301">
                  <c:v>44869</c:v>
                </c:pt>
                <c:pt idx="302">
                  <c:v>44870</c:v>
                </c:pt>
                <c:pt idx="303">
                  <c:v>44871</c:v>
                </c:pt>
                <c:pt idx="304">
                  <c:v>44872</c:v>
                </c:pt>
                <c:pt idx="305">
                  <c:v>44873</c:v>
                </c:pt>
                <c:pt idx="306">
                  <c:v>44874</c:v>
                </c:pt>
                <c:pt idx="307">
                  <c:v>44875</c:v>
                </c:pt>
                <c:pt idx="308">
                  <c:v>44876</c:v>
                </c:pt>
                <c:pt idx="309">
                  <c:v>44877</c:v>
                </c:pt>
                <c:pt idx="310">
                  <c:v>44878</c:v>
                </c:pt>
                <c:pt idx="311">
                  <c:v>44879</c:v>
                </c:pt>
                <c:pt idx="312">
                  <c:v>44880</c:v>
                </c:pt>
                <c:pt idx="313">
                  <c:v>44881</c:v>
                </c:pt>
                <c:pt idx="314">
                  <c:v>44882</c:v>
                </c:pt>
                <c:pt idx="315">
                  <c:v>44883</c:v>
                </c:pt>
                <c:pt idx="316">
                  <c:v>44884</c:v>
                </c:pt>
                <c:pt idx="317">
                  <c:v>44885</c:v>
                </c:pt>
                <c:pt idx="318">
                  <c:v>44886</c:v>
                </c:pt>
                <c:pt idx="319">
                  <c:v>44887</c:v>
                </c:pt>
                <c:pt idx="320">
                  <c:v>44888</c:v>
                </c:pt>
                <c:pt idx="321">
                  <c:v>44889</c:v>
                </c:pt>
                <c:pt idx="322">
                  <c:v>44890</c:v>
                </c:pt>
                <c:pt idx="323">
                  <c:v>44891</c:v>
                </c:pt>
                <c:pt idx="324">
                  <c:v>44892</c:v>
                </c:pt>
                <c:pt idx="325">
                  <c:v>44893</c:v>
                </c:pt>
                <c:pt idx="326">
                  <c:v>44894</c:v>
                </c:pt>
                <c:pt idx="327">
                  <c:v>44895</c:v>
                </c:pt>
                <c:pt idx="328">
                  <c:v>44896</c:v>
                </c:pt>
                <c:pt idx="329">
                  <c:v>44897</c:v>
                </c:pt>
                <c:pt idx="330">
                  <c:v>44898</c:v>
                </c:pt>
                <c:pt idx="331">
                  <c:v>44899</c:v>
                </c:pt>
                <c:pt idx="332">
                  <c:v>44900</c:v>
                </c:pt>
                <c:pt idx="333">
                  <c:v>44901</c:v>
                </c:pt>
                <c:pt idx="334">
                  <c:v>44902</c:v>
                </c:pt>
                <c:pt idx="335">
                  <c:v>44903</c:v>
                </c:pt>
                <c:pt idx="336">
                  <c:v>44904</c:v>
                </c:pt>
                <c:pt idx="337">
                  <c:v>44905</c:v>
                </c:pt>
                <c:pt idx="338">
                  <c:v>44906</c:v>
                </c:pt>
                <c:pt idx="339">
                  <c:v>44907</c:v>
                </c:pt>
                <c:pt idx="340">
                  <c:v>44908</c:v>
                </c:pt>
                <c:pt idx="341">
                  <c:v>44909</c:v>
                </c:pt>
                <c:pt idx="342">
                  <c:v>44910</c:v>
                </c:pt>
                <c:pt idx="343">
                  <c:v>44911</c:v>
                </c:pt>
                <c:pt idx="344">
                  <c:v>44912</c:v>
                </c:pt>
                <c:pt idx="345">
                  <c:v>44913</c:v>
                </c:pt>
                <c:pt idx="346">
                  <c:v>44914</c:v>
                </c:pt>
                <c:pt idx="347">
                  <c:v>44915</c:v>
                </c:pt>
                <c:pt idx="348">
                  <c:v>44916</c:v>
                </c:pt>
                <c:pt idx="349">
                  <c:v>44917</c:v>
                </c:pt>
                <c:pt idx="350">
                  <c:v>44918</c:v>
                </c:pt>
                <c:pt idx="351">
                  <c:v>44919</c:v>
                </c:pt>
                <c:pt idx="352">
                  <c:v>44920</c:v>
                </c:pt>
                <c:pt idx="353">
                  <c:v>44921</c:v>
                </c:pt>
                <c:pt idx="354">
                  <c:v>44922</c:v>
                </c:pt>
                <c:pt idx="355">
                  <c:v>44923</c:v>
                </c:pt>
                <c:pt idx="356">
                  <c:v>44924</c:v>
                </c:pt>
                <c:pt idx="357">
                  <c:v>44925</c:v>
                </c:pt>
                <c:pt idx="358">
                  <c:v>44926</c:v>
                </c:pt>
              </c:numCache>
            </c:numRef>
          </c:cat>
          <c:val>
            <c:numRef>
              <c:f>[MSRPVUS.xlsx]changepoint!$AE$8:$AE$366</c:f>
              <c:numCache>
                <c:formatCode>General</c:formatCode>
                <c:ptCount val="359"/>
                <c:pt idx="0">
                  <c:v>505497417</c:v>
                </c:pt>
                <c:pt idx="1">
                  <c:v>513466441</c:v>
                </c:pt>
                <c:pt idx="2">
                  <c:v>516864638</c:v>
                </c:pt>
                <c:pt idx="3">
                  <c:v>527351369</c:v>
                </c:pt>
                <c:pt idx="4">
                  <c:v>531646736</c:v>
                </c:pt>
                <c:pt idx="5">
                  <c:v>535758861</c:v>
                </c:pt>
                <c:pt idx="6">
                  <c:v>539730146</c:v>
                </c:pt>
                <c:pt idx="7">
                  <c:v>542302684</c:v>
                </c:pt>
                <c:pt idx="8">
                  <c:v>543809028</c:v>
                </c:pt>
                <c:pt idx="9">
                  <c:v>544208219</c:v>
                </c:pt>
                <c:pt idx="10">
                  <c:v>529656726</c:v>
                </c:pt>
                <c:pt idx="11">
                  <c:v>530777341</c:v>
                </c:pt>
                <c:pt idx="12">
                  <c:v>533176304</c:v>
                </c:pt>
                <c:pt idx="13">
                  <c:v>536962240</c:v>
                </c:pt>
                <c:pt idx="14">
                  <c:v>540715774</c:v>
                </c:pt>
                <c:pt idx="15">
                  <c:v>542617920</c:v>
                </c:pt>
                <c:pt idx="16">
                  <c:v>544709446</c:v>
                </c:pt>
                <c:pt idx="17">
                  <c:v>563473133</c:v>
                </c:pt>
                <c:pt idx="18">
                  <c:v>566490438</c:v>
                </c:pt>
                <c:pt idx="19">
                  <c:v>568140104</c:v>
                </c:pt>
                <c:pt idx="20">
                  <c:v>567659725</c:v>
                </c:pt>
                <c:pt idx="21">
                  <c:v>566418134</c:v>
                </c:pt>
                <c:pt idx="22">
                  <c:v>567963254</c:v>
                </c:pt>
                <c:pt idx="23">
                  <c:v>568956359</c:v>
                </c:pt>
                <c:pt idx="24">
                  <c:v>571757750</c:v>
                </c:pt>
                <c:pt idx="25">
                  <c:v>574305362</c:v>
                </c:pt>
                <c:pt idx="26">
                  <c:v>577221802</c:v>
                </c:pt>
                <c:pt idx="27">
                  <c:v>580642054</c:v>
                </c:pt>
                <c:pt idx="28">
                  <c:v>585100865</c:v>
                </c:pt>
                <c:pt idx="29">
                  <c:v>585374911</c:v>
                </c:pt>
                <c:pt idx="30">
                  <c:v>585541564</c:v>
                </c:pt>
                <c:pt idx="31">
                  <c:v>585055416</c:v>
                </c:pt>
                <c:pt idx="32">
                  <c:v>582606378</c:v>
                </c:pt>
                <c:pt idx="33">
                  <c:v>579513112</c:v>
                </c:pt>
                <c:pt idx="34">
                  <c:v>575914358</c:v>
                </c:pt>
                <c:pt idx="35">
                  <c:v>571001748</c:v>
                </c:pt>
                <c:pt idx="36">
                  <c:v>567519996</c:v>
                </c:pt>
                <c:pt idx="37">
                  <c:v>565594148</c:v>
                </c:pt>
                <c:pt idx="38">
                  <c:v>557820975</c:v>
                </c:pt>
                <c:pt idx="39">
                  <c:v>555993263</c:v>
                </c:pt>
                <c:pt idx="40">
                  <c:v>556343165</c:v>
                </c:pt>
                <c:pt idx="41">
                  <c:v>559865518</c:v>
                </c:pt>
                <c:pt idx="42">
                  <c:v>562102842</c:v>
                </c:pt>
                <c:pt idx="43">
                  <c:v>563222042</c:v>
                </c:pt>
                <c:pt idx="44">
                  <c:v>562000862</c:v>
                </c:pt>
                <c:pt idx="45">
                  <c:v>555602351</c:v>
                </c:pt>
                <c:pt idx="46">
                  <c:v>556902363</c:v>
                </c:pt>
                <c:pt idx="47">
                  <c:v>556568049</c:v>
                </c:pt>
                <c:pt idx="48">
                  <c:v>554248021</c:v>
                </c:pt>
                <c:pt idx="49">
                  <c:v>558691556</c:v>
                </c:pt>
                <c:pt idx="50">
                  <c:v>562210511</c:v>
                </c:pt>
                <c:pt idx="51">
                  <c:v>567821084</c:v>
                </c:pt>
                <c:pt idx="52">
                  <c:v>587353918</c:v>
                </c:pt>
                <c:pt idx="53">
                  <c:v>594231410</c:v>
                </c:pt>
                <c:pt idx="54">
                  <c:v>599399889</c:v>
                </c:pt>
                <c:pt idx="55">
                  <c:v>604017330</c:v>
                </c:pt>
                <c:pt idx="56">
                  <c:v>603128251</c:v>
                </c:pt>
                <c:pt idx="57">
                  <c:v>601532363</c:v>
                </c:pt>
                <c:pt idx="58">
                  <c:v>599893757</c:v>
                </c:pt>
                <c:pt idx="59">
                  <c:v>598783624</c:v>
                </c:pt>
                <c:pt idx="60">
                  <c:v>597793772</c:v>
                </c:pt>
                <c:pt idx="61">
                  <c:v>598700137</c:v>
                </c:pt>
                <c:pt idx="62">
                  <c:v>598022971</c:v>
                </c:pt>
                <c:pt idx="63">
                  <c:v>596604440</c:v>
                </c:pt>
                <c:pt idx="64">
                  <c:v>598592640</c:v>
                </c:pt>
                <c:pt idx="65">
                  <c:v>598325085</c:v>
                </c:pt>
                <c:pt idx="66">
                  <c:v>594381537</c:v>
                </c:pt>
                <c:pt idx="67">
                  <c:v>590929387</c:v>
                </c:pt>
                <c:pt idx="68">
                  <c:v>587252983</c:v>
                </c:pt>
                <c:pt idx="69">
                  <c:v>583618730</c:v>
                </c:pt>
                <c:pt idx="70">
                  <c:v>580937665</c:v>
                </c:pt>
                <c:pt idx="71">
                  <c:v>577980282</c:v>
                </c:pt>
                <c:pt idx="72">
                  <c:v>577157212</c:v>
                </c:pt>
                <c:pt idx="73">
                  <c:v>579518457</c:v>
                </c:pt>
                <c:pt idx="74">
                  <c:v>581567846</c:v>
                </c:pt>
                <c:pt idx="75">
                  <c:v>583969425</c:v>
                </c:pt>
                <c:pt idx="76">
                  <c:v>586938593</c:v>
                </c:pt>
                <c:pt idx="77">
                  <c:v>588299029</c:v>
                </c:pt>
                <c:pt idx="78">
                  <c:v>588187327</c:v>
                </c:pt>
                <c:pt idx="79">
                  <c:v>589658083</c:v>
                </c:pt>
                <c:pt idx="80">
                  <c:v>590902214</c:v>
                </c:pt>
                <c:pt idx="81">
                  <c:v>591405009</c:v>
                </c:pt>
                <c:pt idx="82">
                  <c:v>591450635</c:v>
                </c:pt>
                <c:pt idx="83">
                  <c:v>592344737</c:v>
                </c:pt>
                <c:pt idx="84">
                  <c:v>593910194</c:v>
                </c:pt>
                <c:pt idx="85">
                  <c:v>593805308</c:v>
                </c:pt>
                <c:pt idx="86">
                  <c:v>593743211</c:v>
                </c:pt>
                <c:pt idx="87">
                  <c:v>593401426</c:v>
                </c:pt>
                <c:pt idx="88">
                  <c:v>593665769</c:v>
                </c:pt>
                <c:pt idx="89">
                  <c:v>593375244</c:v>
                </c:pt>
                <c:pt idx="90">
                  <c:v>592573587</c:v>
                </c:pt>
                <c:pt idx="91">
                  <c:v>591156873</c:v>
                </c:pt>
                <c:pt idx="92">
                  <c:v>590660027</c:v>
                </c:pt>
                <c:pt idx="93">
                  <c:v>589124014</c:v>
                </c:pt>
                <c:pt idx="94">
                  <c:v>588737288</c:v>
                </c:pt>
                <c:pt idx="95">
                  <c:v>587533424</c:v>
                </c:pt>
                <c:pt idx="96">
                  <c:v>586208371</c:v>
                </c:pt>
                <c:pt idx="97">
                  <c:v>583422407</c:v>
                </c:pt>
                <c:pt idx="98">
                  <c:v>573805290</c:v>
                </c:pt>
                <c:pt idx="99">
                  <c:v>571326027</c:v>
                </c:pt>
                <c:pt idx="100">
                  <c:v>564938930</c:v>
                </c:pt>
                <c:pt idx="101">
                  <c:v>563993889</c:v>
                </c:pt>
                <c:pt idx="102">
                  <c:v>565422799</c:v>
                </c:pt>
                <c:pt idx="103">
                  <c:v>564775397</c:v>
                </c:pt>
                <c:pt idx="104">
                  <c:v>564632627</c:v>
                </c:pt>
                <c:pt idx="105">
                  <c:v>571711198</c:v>
                </c:pt>
                <c:pt idx="106">
                  <c:v>570238168</c:v>
                </c:pt>
                <c:pt idx="107">
                  <c:v>573581178</c:v>
                </c:pt>
                <c:pt idx="108">
                  <c:v>573482118</c:v>
                </c:pt>
                <c:pt idx="109">
                  <c:v>572019509</c:v>
                </c:pt>
                <c:pt idx="110">
                  <c:v>571926583</c:v>
                </c:pt>
                <c:pt idx="111">
                  <c:v>572650315</c:v>
                </c:pt>
                <c:pt idx="112">
                  <c:v>573074269</c:v>
                </c:pt>
                <c:pt idx="113">
                  <c:v>574541522</c:v>
                </c:pt>
                <c:pt idx="114">
                  <c:v>575633901</c:v>
                </c:pt>
                <c:pt idx="115">
                  <c:v>574888878</c:v>
                </c:pt>
                <c:pt idx="116">
                  <c:v>573793093</c:v>
                </c:pt>
                <c:pt idx="117">
                  <c:v>573470405</c:v>
                </c:pt>
                <c:pt idx="118">
                  <c:v>572167150</c:v>
                </c:pt>
                <c:pt idx="119">
                  <c:v>572898257</c:v>
                </c:pt>
                <c:pt idx="120">
                  <c:v>571904037</c:v>
                </c:pt>
                <c:pt idx="121">
                  <c:v>566193806</c:v>
                </c:pt>
                <c:pt idx="122">
                  <c:v>562472878</c:v>
                </c:pt>
                <c:pt idx="123">
                  <c:v>558509881</c:v>
                </c:pt>
                <c:pt idx="124">
                  <c:v>555413115</c:v>
                </c:pt>
                <c:pt idx="125">
                  <c:v>554006870</c:v>
                </c:pt>
                <c:pt idx="126">
                  <c:v>551365890</c:v>
                </c:pt>
                <c:pt idx="127">
                  <c:v>550174187</c:v>
                </c:pt>
                <c:pt idx="128">
                  <c:v>553430384</c:v>
                </c:pt>
                <c:pt idx="129">
                  <c:v>556407463</c:v>
                </c:pt>
                <c:pt idx="130">
                  <c:v>559264838</c:v>
                </c:pt>
                <c:pt idx="131">
                  <c:v>563272476</c:v>
                </c:pt>
                <c:pt idx="132">
                  <c:v>566924479</c:v>
                </c:pt>
                <c:pt idx="133">
                  <c:v>569332612</c:v>
                </c:pt>
                <c:pt idx="134">
                  <c:v>570678824</c:v>
                </c:pt>
                <c:pt idx="135">
                  <c:v>571928003</c:v>
                </c:pt>
                <c:pt idx="136">
                  <c:v>573000258</c:v>
                </c:pt>
                <c:pt idx="137">
                  <c:v>573628062</c:v>
                </c:pt>
                <c:pt idx="138">
                  <c:v>570309083</c:v>
                </c:pt>
                <c:pt idx="139">
                  <c:v>565122996</c:v>
                </c:pt>
                <c:pt idx="140">
                  <c:v>558112782</c:v>
                </c:pt>
                <c:pt idx="141">
                  <c:v>554720026</c:v>
                </c:pt>
                <c:pt idx="142">
                  <c:v>548155381</c:v>
                </c:pt>
                <c:pt idx="143">
                  <c:v>506229736</c:v>
                </c:pt>
                <c:pt idx="144">
                  <c:v>503575296</c:v>
                </c:pt>
                <c:pt idx="145">
                  <c:v>505314543</c:v>
                </c:pt>
                <c:pt idx="146">
                  <c:v>508231028</c:v>
                </c:pt>
                <c:pt idx="147">
                  <c:v>513037575</c:v>
                </c:pt>
                <c:pt idx="148">
                  <c:v>515012127</c:v>
                </c:pt>
                <c:pt idx="149">
                  <c:v>519803673</c:v>
                </c:pt>
                <c:pt idx="150">
                  <c:v>560006342</c:v>
                </c:pt>
                <c:pt idx="151">
                  <c:v>561958257</c:v>
                </c:pt>
                <c:pt idx="152">
                  <c:v>561682412</c:v>
                </c:pt>
                <c:pt idx="153">
                  <c:v>561082422</c:v>
                </c:pt>
                <c:pt idx="154">
                  <c:v>559823013</c:v>
                </c:pt>
                <c:pt idx="155">
                  <c:v>560137467</c:v>
                </c:pt>
                <c:pt idx="156">
                  <c:v>561198438</c:v>
                </c:pt>
                <c:pt idx="157">
                  <c:v>561711100</c:v>
                </c:pt>
                <c:pt idx="158">
                  <c:v>561744492</c:v>
                </c:pt>
                <c:pt idx="159">
                  <c:v>561431046</c:v>
                </c:pt>
                <c:pt idx="160">
                  <c:v>561172981</c:v>
                </c:pt>
                <c:pt idx="161">
                  <c:v>560906437</c:v>
                </c:pt>
                <c:pt idx="162">
                  <c:v>559006869</c:v>
                </c:pt>
                <c:pt idx="163">
                  <c:v>553505431</c:v>
                </c:pt>
                <c:pt idx="164">
                  <c:v>541313604</c:v>
                </c:pt>
                <c:pt idx="165">
                  <c:v>540112919</c:v>
                </c:pt>
                <c:pt idx="166">
                  <c:v>538862311</c:v>
                </c:pt>
                <c:pt idx="167">
                  <c:v>537121676</c:v>
                </c:pt>
                <c:pt idx="168">
                  <c:v>535579817</c:v>
                </c:pt>
                <c:pt idx="169">
                  <c:v>536213364</c:v>
                </c:pt>
                <c:pt idx="170">
                  <c:v>539360297</c:v>
                </c:pt>
                <c:pt idx="171">
                  <c:v>549108658</c:v>
                </c:pt>
                <c:pt idx="172">
                  <c:v>547809256</c:v>
                </c:pt>
                <c:pt idx="173">
                  <c:v>546609682</c:v>
                </c:pt>
                <c:pt idx="174">
                  <c:v>545435634</c:v>
                </c:pt>
                <c:pt idx="175">
                  <c:v>542810840</c:v>
                </c:pt>
                <c:pt idx="176">
                  <c:v>541821955</c:v>
                </c:pt>
                <c:pt idx="177">
                  <c:v>537978280</c:v>
                </c:pt>
                <c:pt idx="178">
                  <c:v>495212469</c:v>
                </c:pt>
                <c:pt idx="179">
                  <c:v>489548455</c:v>
                </c:pt>
                <c:pt idx="180">
                  <c:v>490610336</c:v>
                </c:pt>
                <c:pt idx="181">
                  <c:v>492637371</c:v>
                </c:pt>
                <c:pt idx="182">
                  <c:v>497608815</c:v>
                </c:pt>
                <c:pt idx="183">
                  <c:v>499806032</c:v>
                </c:pt>
                <c:pt idx="184">
                  <c:v>504425467</c:v>
                </c:pt>
                <c:pt idx="185">
                  <c:v>547356707</c:v>
                </c:pt>
                <c:pt idx="186">
                  <c:v>554045235</c:v>
                </c:pt>
                <c:pt idx="187">
                  <c:v>554807649</c:v>
                </c:pt>
                <c:pt idx="188">
                  <c:v>554873940</c:v>
                </c:pt>
                <c:pt idx="189">
                  <c:v>555002853</c:v>
                </c:pt>
                <c:pt idx="190">
                  <c:v>554702619</c:v>
                </c:pt>
                <c:pt idx="191">
                  <c:v>555494761</c:v>
                </c:pt>
                <c:pt idx="192">
                  <c:v>556894613</c:v>
                </c:pt>
                <c:pt idx="193">
                  <c:v>557903742</c:v>
                </c:pt>
                <c:pt idx="194">
                  <c:v>557962560</c:v>
                </c:pt>
                <c:pt idx="195">
                  <c:v>558430064</c:v>
                </c:pt>
                <c:pt idx="196">
                  <c:v>557363293</c:v>
                </c:pt>
                <c:pt idx="197">
                  <c:v>557557000</c:v>
                </c:pt>
                <c:pt idx="198">
                  <c:v>557382038</c:v>
                </c:pt>
                <c:pt idx="199">
                  <c:v>556975943</c:v>
                </c:pt>
                <c:pt idx="200">
                  <c:v>557093493</c:v>
                </c:pt>
                <c:pt idx="201">
                  <c:v>558325569</c:v>
                </c:pt>
                <c:pt idx="202">
                  <c:v>559241398</c:v>
                </c:pt>
                <c:pt idx="203">
                  <c:v>560091871</c:v>
                </c:pt>
                <c:pt idx="204">
                  <c:v>560528332</c:v>
                </c:pt>
                <c:pt idx="205">
                  <c:v>560749625</c:v>
                </c:pt>
                <c:pt idx="206">
                  <c:v>561631056</c:v>
                </c:pt>
                <c:pt idx="207">
                  <c:v>562038126</c:v>
                </c:pt>
                <c:pt idx="208">
                  <c:v>561343533</c:v>
                </c:pt>
                <c:pt idx="209">
                  <c:v>561274320</c:v>
                </c:pt>
                <c:pt idx="210">
                  <c:v>562136320</c:v>
                </c:pt>
                <c:pt idx="211">
                  <c:v>562297319</c:v>
                </c:pt>
                <c:pt idx="212">
                  <c:v>562841832</c:v>
                </c:pt>
                <c:pt idx="213">
                  <c:v>562777969</c:v>
                </c:pt>
                <c:pt idx="214">
                  <c:v>561882619</c:v>
                </c:pt>
                <c:pt idx="215">
                  <c:v>561559009</c:v>
                </c:pt>
                <c:pt idx="216">
                  <c:v>560425692</c:v>
                </c:pt>
                <c:pt idx="217">
                  <c:v>558774793</c:v>
                </c:pt>
                <c:pt idx="218">
                  <c:v>556964099</c:v>
                </c:pt>
                <c:pt idx="219">
                  <c:v>555390444</c:v>
                </c:pt>
                <c:pt idx="220">
                  <c:v>554152516</c:v>
                </c:pt>
                <c:pt idx="221">
                  <c:v>555043047</c:v>
                </c:pt>
                <c:pt idx="222">
                  <c:v>555993411</c:v>
                </c:pt>
                <c:pt idx="223">
                  <c:v>557004314</c:v>
                </c:pt>
                <c:pt idx="224">
                  <c:v>559058348</c:v>
                </c:pt>
                <c:pt idx="225">
                  <c:v>560979946</c:v>
                </c:pt>
                <c:pt idx="226">
                  <c:v>563617291</c:v>
                </c:pt>
                <c:pt idx="227">
                  <c:v>568314025</c:v>
                </c:pt>
                <c:pt idx="228">
                  <c:v>572193456</c:v>
                </c:pt>
                <c:pt idx="229">
                  <c:v>576402180</c:v>
                </c:pt>
                <c:pt idx="230">
                  <c:v>581015144</c:v>
                </c:pt>
                <c:pt idx="231">
                  <c:v>584556523</c:v>
                </c:pt>
                <c:pt idx="232">
                  <c:v>585977495</c:v>
                </c:pt>
                <c:pt idx="233">
                  <c:v>587575401</c:v>
                </c:pt>
                <c:pt idx="234">
                  <c:v>590362671</c:v>
                </c:pt>
                <c:pt idx="235">
                  <c:v>593328571</c:v>
                </c:pt>
                <c:pt idx="236">
                  <c:v>594768115</c:v>
                </c:pt>
                <c:pt idx="237">
                  <c:v>595801577</c:v>
                </c:pt>
                <c:pt idx="238">
                  <c:v>594170916</c:v>
                </c:pt>
                <c:pt idx="239">
                  <c:v>593518358</c:v>
                </c:pt>
                <c:pt idx="240">
                  <c:v>590962946</c:v>
                </c:pt>
                <c:pt idx="241">
                  <c:v>552333001</c:v>
                </c:pt>
                <c:pt idx="242">
                  <c:v>552487052</c:v>
                </c:pt>
                <c:pt idx="243">
                  <c:v>555048948</c:v>
                </c:pt>
                <c:pt idx="244">
                  <c:v>558001826</c:v>
                </c:pt>
                <c:pt idx="245">
                  <c:v>562051023</c:v>
                </c:pt>
                <c:pt idx="246">
                  <c:v>563571799</c:v>
                </c:pt>
                <c:pt idx="247">
                  <c:v>569229152</c:v>
                </c:pt>
                <c:pt idx="248">
                  <c:v>609040118</c:v>
                </c:pt>
                <c:pt idx="249">
                  <c:v>609318096</c:v>
                </c:pt>
                <c:pt idx="250">
                  <c:v>608020972</c:v>
                </c:pt>
                <c:pt idx="251">
                  <c:v>607362903</c:v>
                </c:pt>
                <c:pt idx="252">
                  <c:v>607639418</c:v>
                </c:pt>
                <c:pt idx="253">
                  <c:v>606705062</c:v>
                </c:pt>
                <c:pt idx="254">
                  <c:v>604554703</c:v>
                </c:pt>
                <c:pt idx="255">
                  <c:v>605022413</c:v>
                </c:pt>
                <c:pt idx="256">
                  <c:v>605657702</c:v>
                </c:pt>
                <c:pt idx="257">
                  <c:v>606586680</c:v>
                </c:pt>
                <c:pt idx="258">
                  <c:v>607555115</c:v>
                </c:pt>
                <c:pt idx="259">
                  <c:v>606966668</c:v>
                </c:pt>
                <c:pt idx="260">
                  <c:v>606289800</c:v>
                </c:pt>
                <c:pt idx="261">
                  <c:v>605881671</c:v>
                </c:pt>
                <c:pt idx="262">
                  <c:v>606153854</c:v>
                </c:pt>
                <c:pt idx="263">
                  <c:v>605593866</c:v>
                </c:pt>
                <c:pt idx="264">
                  <c:v>605091218</c:v>
                </c:pt>
                <c:pt idx="265">
                  <c:v>602082068</c:v>
                </c:pt>
                <c:pt idx="266">
                  <c:v>602564408</c:v>
                </c:pt>
                <c:pt idx="267">
                  <c:v>605018334</c:v>
                </c:pt>
                <c:pt idx="268">
                  <c:v>606271035</c:v>
                </c:pt>
                <c:pt idx="269">
                  <c:v>606868173</c:v>
                </c:pt>
                <c:pt idx="270">
                  <c:v>607795708</c:v>
                </c:pt>
                <c:pt idx="271">
                  <c:v>607286433</c:v>
                </c:pt>
                <c:pt idx="272">
                  <c:v>608502635</c:v>
                </c:pt>
                <c:pt idx="273">
                  <c:v>606832439</c:v>
                </c:pt>
                <c:pt idx="274">
                  <c:v>604742246</c:v>
                </c:pt>
                <c:pt idx="275">
                  <c:v>602612499</c:v>
                </c:pt>
                <c:pt idx="276">
                  <c:v>592946825</c:v>
                </c:pt>
                <c:pt idx="277">
                  <c:v>591249051</c:v>
                </c:pt>
                <c:pt idx="278">
                  <c:v>592500292</c:v>
                </c:pt>
                <c:pt idx="279">
                  <c:v>595326695</c:v>
                </c:pt>
                <c:pt idx="280">
                  <c:v>597361981</c:v>
                </c:pt>
                <c:pt idx="281">
                  <c:v>598604973</c:v>
                </c:pt>
                <c:pt idx="282">
                  <c:v>600400627</c:v>
                </c:pt>
                <c:pt idx="283">
                  <c:v>610802794</c:v>
                </c:pt>
                <c:pt idx="284">
                  <c:v>613996133</c:v>
                </c:pt>
                <c:pt idx="285">
                  <c:v>615288575</c:v>
                </c:pt>
                <c:pt idx="286">
                  <c:v>614229621</c:v>
                </c:pt>
                <c:pt idx="287">
                  <c:v>613753134</c:v>
                </c:pt>
                <c:pt idx="288">
                  <c:v>613350424</c:v>
                </c:pt>
                <c:pt idx="289">
                  <c:v>613567780</c:v>
                </c:pt>
                <c:pt idx="290">
                  <c:v>613963629</c:v>
                </c:pt>
                <c:pt idx="291">
                  <c:v>613655969</c:v>
                </c:pt>
                <c:pt idx="292">
                  <c:v>614514797</c:v>
                </c:pt>
                <c:pt idx="293">
                  <c:v>615028051</c:v>
                </c:pt>
                <c:pt idx="294">
                  <c:v>615913679</c:v>
                </c:pt>
                <c:pt idx="295">
                  <c:v>615367255</c:v>
                </c:pt>
                <c:pt idx="296">
                  <c:v>614498899</c:v>
                </c:pt>
                <c:pt idx="297">
                  <c:v>609874854</c:v>
                </c:pt>
                <c:pt idx="298">
                  <c:v>607343624</c:v>
                </c:pt>
                <c:pt idx="299">
                  <c:v>606488269</c:v>
                </c:pt>
                <c:pt idx="300">
                  <c:v>607730594</c:v>
                </c:pt>
                <c:pt idx="301">
                  <c:v>610019128</c:v>
                </c:pt>
                <c:pt idx="302">
                  <c:v>612607558</c:v>
                </c:pt>
                <c:pt idx="303">
                  <c:v>614769244</c:v>
                </c:pt>
                <c:pt idx="304">
                  <c:v>620355636</c:v>
                </c:pt>
                <c:pt idx="305">
                  <c:v>624844651</c:v>
                </c:pt>
                <c:pt idx="306">
                  <c:v>629559740</c:v>
                </c:pt>
                <c:pt idx="307">
                  <c:v>628477338</c:v>
                </c:pt>
                <c:pt idx="308">
                  <c:v>621320127</c:v>
                </c:pt>
                <c:pt idx="309">
                  <c:v>621819637</c:v>
                </c:pt>
                <c:pt idx="310">
                  <c:v>621234807</c:v>
                </c:pt>
                <c:pt idx="311">
                  <c:v>619783856</c:v>
                </c:pt>
                <c:pt idx="312">
                  <c:v>619709715</c:v>
                </c:pt>
                <c:pt idx="313">
                  <c:v>615658404</c:v>
                </c:pt>
                <c:pt idx="314">
                  <c:v>615925669</c:v>
                </c:pt>
                <c:pt idx="315">
                  <c:v>622468465</c:v>
                </c:pt>
                <c:pt idx="316">
                  <c:v>622596160</c:v>
                </c:pt>
                <c:pt idx="317">
                  <c:v>622222857</c:v>
                </c:pt>
                <c:pt idx="318">
                  <c:v>616872864</c:v>
                </c:pt>
                <c:pt idx="319">
                  <c:v>605718810</c:v>
                </c:pt>
                <c:pt idx="320">
                  <c:v>583072606</c:v>
                </c:pt>
                <c:pt idx="321">
                  <c:v>529236427</c:v>
                </c:pt>
                <c:pt idx="322">
                  <c:v>497088655</c:v>
                </c:pt>
                <c:pt idx="323">
                  <c:v>495479118</c:v>
                </c:pt>
                <c:pt idx="324">
                  <c:v>495995323</c:v>
                </c:pt>
                <c:pt idx="325">
                  <c:v>504283634</c:v>
                </c:pt>
                <c:pt idx="326">
                  <c:v>517908484</c:v>
                </c:pt>
                <c:pt idx="327">
                  <c:v>544789822</c:v>
                </c:pt>
                <c:pt idx="328">
                  <c:v>603957479</c:v>
                </c:pt>
                <c:pt idx="329">
                  <c:v>640679954</c:v>
                </c:pt>
                <c:pt idx="330">
                  <c:v>646293582</c:v>
                </c:pt>
                <c:pt idx="331">
                  <c:v>648902387</c:v>
                </c:pt>
                <c:pt idx="332">
                  <c:v>648404598.27353704</c:v>
                </c:pt>
                <c:pt idx="333">
                  <c:v>646980894.78709698</c:v>
                </c:pt>
                <c:pt idx="334">
                  <c:v>644902576.52398896</c:v>
                </c:pt>
                <c:pt idx="335">
                  <c:v>641790417.59829199</c:v>
                </c:pt>
                <c:pt idx="336">
                  <c:v>639799947.99831581</c:v>
                </c:pt>
                <c:pt idx="337">
                  <c:v>640197969.99908507</c:v>
                </c:pt>
                <c:pt idx="338">
                  <c:v>640322559.27606893</c:v>
                </c:pt>
                <c:pt idx="339">
                  <c:v>635562022.83913898</c:v>
                </c:pt>
                <c:pt idx="340">
                  <c:v>629740079.76780903</c:v>
                </c:pt>
                <c:pt idx="341">
                  <c:v>622927566.46827126</c:v>
                </c:pt>
                <c:pt idx="342">
                  <c:v>615227685.04186273</c:v>
                </c:pt>
                <c:pt idx="343">
                  <c:v>606768452.58153987</c:v>
                </c:pt>
                <c:pt idx="344">
                  <c:v>597677478.06531024</c:v>
                </c:pt>
                <c:pt idx="345">
                  <c:v>588182057.74727845</c:v>
                </c:pt>
                <c:pt idx="346">
                  <c:v>578541606.42158604</c:v>
                </c:pt>
                <c:pt idx="347">
                  <c:v>568914593.56169701</c:v>
                </c:pt>
                <c:pt idx="348">
                  <c:v>559519839.434443</c:v>
                </c:pt>
                <c:pt idx="349">
                  <c:v>535531171.68000001</c:v>
                </c:pt>
                <c:pt idx="350">
                  <c:v>498286852.92000002</c:v>
                </c:pt>
                <c:pt idx="351">
                  <c:v>483277134.92000002</c:v>
                </c:pt>
                <c:pt idx="352">
                  <c:v>479057917.48000002</c:v>
                </c:pt>
                <c:pt idx="353">
                  <c:v>469186141.31999999</c:v>
                </c:pt>
                <c:pt idx="354">
                  <c:v>464715120.13999999</c:v>
                </c:pt>
                <c:pt idx="355">
                  <c:v>465065210.80000001</c:v>
                </c:pt>
                <c:pt idx="356">
                  <c:v>470879337.36216599</c:v>
                </c:pt>
                <c:pt idx="357">
                  <c:v>471476598.69903898</c:v>
                </c:pt>
                <c:pt idx="358">
                  <c:v>473528046.805125</c:v>
                </c:pt>
              </c:numCache>
            </c:numRef>
          </c:val>
          <c:smooth val="0"/>
          <c:extLst>
            <c:ext xmlns:c16="http://schemas.microsoft.com/office/drawing/2014/chart" uri="{C3380CC4-5D6E-409C-BE32-E72D297353CC}">
              <c16:uniqueId val="{00000000-B2AF-464B-9216-2373DFC8C189}"/>
            </c:ext>
          </c:extLst>
        </c:ser>
        <c:dLbls>
          <c:showLegendKey val="0"/>
          <c:showVal val="0"/>
          <c:showCatName val="0"/>
          <c:showSerName val="0"/>
          <c:showPercent val="0"/>
          <c:showBubbleSize val="0"/>
        </c:dLbls>
        <c:smooth val="0"/>
        <c:axId val="1756703407"/>
        <c:axId val="1756705071"/>
      </c:lineChart>
      <c:dateAx>
        <c:axId val="1756703407"/>
        <c:scaling>
          <c:orientation val="minMax"/>
        </c:scaling>
        <c:delete val="0"/>
        <c:axPos val="b"/>
        <c:numFmt formatCode="d\-mmm\-yy" sourceLinked="1"/>
        <c:majorTickMark val="out"/>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56705071"/>
        <c:crosses val="autoZero"/>
        <c:auto val="1"/>
        <c:lblOffset val="100"/>
        <c:baseTimeUnit val="days"/>
      </c:dateAx>
      <c:valAx>
        <c:axId val="1756705071"/>
        <c:scaling>
          <c:orientation val="minMax"/>
          <c:min val="40000000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56703407"/>
        <c:crosses val="autoZero"/>
        <c:crossBetween val="between"/>
        <c:dispUnits>
          <c:builtInUnit val="millions"/>
          <c:dispUnitsLbl>
            <c:layout>
              <c:manualLayout>
                <c:xMode val="edge"/>
                <c:yMode val="edge"/>
                <c:x val="3.7252103020544241E-3"/>
                <c:y val="0.44199162810341375"/>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Actual vs Models Forecast Comparison for 86 Days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SearchQueriesUS!$F$1</c:f>
              <c:strCache>
                <c:ptCount val="1"/>
                <c:pt idx="0">
                  <c:v>Actual</c:v>
                </c:pt>
              </c:strCache>
            </c:strRef>
          </c:tx>
          <c:spPr>
            <a:ln w="28575" cap="rnd">
              <a:solidFill>
                <a:schemeClr val="accent1"/>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SearchQueriesUS!$F$2:$F$84</c:f>
              <c:numCache>
                <c:formatCode>General</c:formatCode>
                <c:ptCount val="83"/>
                <c:pt idx="0">
                  <c:v>95120389</c:v>
                </c:pt>
                <c:pt idx="1">
                  <c:v>94772368</c:v>
                </c:pt>
                <c:pt idx="2">
                  <c:v>93205802</c:v>
                </c:pt>
                <c:pt idx="3">
                  <c:v>91626986</c:v>
                </c:pt>
                <c:pt idx="4">
                  <c:v>84075736</c:v>
                </c:pt>
                <c:pt idx="5">
                  <c:v>52216318</c:v>
                </c:pt>
                <c:pt idx="6">
                  <c:v>51824233</c:v>
                </c:pt>
                <c:pt idx="7">
                  <c:v>95056526</c:v>
                </c:pt>
                <c:pt idx="8">
                  <c:v>93877018</c:v>
                </c:pt>
                <c:pt idx="9">
                  <c:v>92882192</c:v>
                </c:pt>
                <c:pt idx="10">
                  <c:v>90493669</c:v>
                </c:pt>
                <c:pt idx="11">
                  <c:v>82424837</c:v>
                </c:pt>
                <c:pt idx="12">
                  <c:v>50405624</c:v>
                </c:pt>
                <c:pt idx="13">
                  <c:v>50250578</c:v>
                </c:pt>
                <c:pt idx="14">
                  <c:v>93818598</c:v>
                </c:pt>
                <c:pt idx="15">
                  <c:v>94767549</c:v>
                </c:pt>
                <c:pt idx="16">
                  <c:v>93832556</c:v>
                </c:pt>
                <c:pt idx="17">
                  <c:v>91504572</c:v>
                </c:pt>
                <c:pt idx="18">
                  <c:v>84478871</c:v>
                </c:pt>
                <c:pt idx="19">
                  <c:v>52327222</c:v>
                </c:pt>
                <c:pt idx="20">
                  <c:v>52887923</c:v>
                </c:pt>
                <c:pt idx="21">
                  <c:v>98515332</c:v>
                </c:pt>
                <c:pt idx="22">
                  <c:v>98646980</c:v>
                </c:pt>
                <c:pt idx="23">
                  <c:v>98041280</c:v>
                </c:pt>
                <c:pt idx="24">
                  <c:v>96117536</c:v>
                </c:pt>
                <c:pt idx="25">
                  <c:v>88020250</c:v>
                </c:pt>
                <c:pt idx="26">
                  <c:v>53748194</c:v>
                </c:pt>
                <c:pt idx="27">
                  <c:v>54485829</c:v>
                </c:pt>
                <c:pt idx="28">
                  <c:v>101302602</c:v>
                </c:pt>
                <c:pt idx="29">
                  <c:v>101612880</c:v>
                </c:pt>
                <c:pt idx="30">
                  <c:v>99480824</c:v>
                </c:pt>
                <c:pt idx="31">
                  <c:v>97150998</c:v>
                </c:pt>
                <c:pt idx="32">
                  <c:v>86389589</c:v>
                </c:pt>
                <c:pt idx="33">
                  <c:v>53095636</c:v>
                </c:pt>
                <c:pt idx="34">
                  <c:v>51930417</c:v>
                </c:pt>
                <c:pt idx="35">
                  <c:v>62672657</c:v>
                </c:pt>
                <c:pt idx="36">
                  <c:v>101766931</c:v>
                </c:pt>
                <c:pt idx="37">
                  <c:v>102042720</c:v>
                </c:pt>
                <c:pt idx="38">
                  <c:v>100103876</c:v>
                </c:pt>
                <c:pt idx="39">
                  <c:v>90438786</c:v>
                </c:pt>
                <c:pt idx="40">
                  <c:v>54616412</c:v>
                </c:pt>
                <c:pt idx="41">
                  <c:v>57587770</c:v>
                </c:pt>
                <c:pt idx="42">
                  <c:v>102483623</c:v>
                </c:pt>
                <c:pt idx="43">
                  <c:v>102044909</c:v>
                </c:pt>
                <c:pt idx="44">
                  <c:v>100745596</c:v>
                </c:pt>
                <c:pt idx="45">
                  <c:v>99445807</c:v>
                </c:pt>
                <c:pt idx="46">
                  <c:v>90715301</c:v>
                </c:pt>
                <c:pt idx="47">
                  <c:v>53682056</c:v>
                </c:pt>
                <c:pt idx="48">
                  <c:v>55437411</c:v>
                </c:pt>
                <c:pt idx="49">
                  <c:v>102951333</c:v>
                </c:pt>
                <c:pt idx="50">
                  <c:v>102680198</c:v>
                </c:pt>
                <c:pt idx="51">
                  <c:v>101674574</c:v>
                </c:pt>
                <c:pt idx="52">
                  <c:v>100414242</c:v>
                </c:pt>
                <c:pt idx="53">
                  <c:v>90126854</c:v>
                </c:pt>
                <c:pt idx="54">
                  <c:v>53005188</c:v>
                </c:pt>
                <c:pt idx="55">
                  <c:v>55029282</c:v>
                </c:pt>
                <c:pt idx="56">
                  <c:v>103223516</c:v>
                </c:pt>
                <c:pt idx="57">
                  <c:v>102120210</c:v>
                </c:pt>
                <c:pt idx="58">
                  <c:v>101171926</c:v>
                </c:pt>
                <c:pt idx="59">
                  <c:v>97405092</c:v>
                </c:pt>
                <c:pt idx="60">
                  <c:v>90609194</c:v>
                </c:pt>
                <c:pt idx="61">
                  <c:v>55459114</c:v>
                </c:pt>
                <c:pt idx="62">
                  <c:v>56281983</c:v>
                </c:pt>
                <c:pt idx="63">
                  <c:v>103820654</c:v>
                </c:pt>
                <c:pt idx="64">
                  <c:v>103047745</c:v>
                </c:pt>
                <c:pt idx="65">
                  <c:v>100662651</c:v>
                </c:pt>
                <c:pt idx="66">
                  <c:v>98621294</c:v>
                </c:pt>
                <c:pt idx="67">
                  <c:v>88938998</c:v>
                </c:pt>
                <c:pt idx="68">
                  <c:v>53368921</c:v>
                </c:pt>
                <c:pt idx="69">
                  <c:v>54152236</c:v>
                </c:pt>
                <c:pt idx="70">
                  <c:v>94154980</c:v>
                </c:pt>
                <c:pt idx="71">
                  <c:v>101349971</c:v>
                </c:pt>
                <c:pt idx="72">
                  <c:v>101913892</c:v>
                </c:pt>
                <c:pt idx="73">
                  <c:v>101447697</c:v>
                </c:pt>
                <c:pt idx="74">
                  <c:v>90974284</c:v>
                </c:pt>
                <c:pt idx="75">
                  <c:v>54611913</c:v>
                </c:pt>
                <c:pt idx="76">
                  <c:v>55947890</c:v>
                </c:pt>
                <c:pt idx="77">
                  <c:v>104557147</c:v>
                </c:pt>
                <c:pt idx="78">
                  <c:v>104543310</c:v>
                </c:pt>
                <c:pt idx="79">
                  <c:v>103206334</c:v>
                </c:pt>
                <c:pt idx="80">
                  <c:v>100388743</c:v>
                </c:pt>
                <c:pt idx="81">
                  <c:v>90497797</c:v>
                </c:pt>
                <c:pt idx="82">
                  <c:v>54209203</c:v>
                </c:pt>
              </c:numCache>
            </c:numRef>
          </c:val>
          <c:smooth val="0"/>
          <c:extLst>
            <c:ext xmlns:c16="http://schemas.microsoft.com/office/drawing/2014/chart" uri="{C3380CC4-5D6E-409C-BE32-E72D297353CC}">
              <c16:uniqueId val="{00000000-2694-4571-9C2B-2C8B2E426221}"/>
            </c:ext>
          </c:extLst>
        </c:ser>
        <c:ser>
          <c:idx val="1"/>
          <c:order val="1"/>
          <c:tx>
            <c:strRef>
              <c:f>SearchQueriesUS!$G$1</c:f>
              <c:strCache>
                <c:ptCount val="1"/>
                <c:pt idx="0">
                  <c:v>NeuralProphet</c:v>
                </c:pt>
              </c:strCache>
            </c:strRef>
          </c:tx>
          <c:spPr>
            <a:ln w="28575" cap="rnd">
              <a:solidFill>
                <a:schemeClr val="accent2"/>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SearchQueriesUS!$G$2:$G$84</c:f>
              <c:numCache>
                <c:formatCode>General</c:formatCode>
                <c:ptCount val="83"/>
                <c:pt idx="0">
                  <c:v>92558713.732841596</c:v>
                </c:pt>
                <c:pt idx="1">
                  <c:v>93103710.093295202</c:v>
                </c:pt>
                <c:pt idx="2">
                  <c:v>92110676.252232105</c:v>
                </c:pt>
                <c:pt idx="3">
                  <c:v>90552697.930992797</c:v>
                </c:pt>
                <c:pt idx="4">
                  <c:v>83589813.998006999</c:v>
                </c:pt>
                <c:pt idx="5">
                  <c:v>50975431.542215303</c:v>
                </c:pt>
                <c:pt idx="6">
                  <c:v>50532252.117368698</c:v>
                </c:pt>
                <c:pt idx="7">
                  <c:v>93254594.398957297</c:v>
                </c:pt>
                <c:pt idx="8">
                  <c:v>93813924.3175136</c:v>
                </c:pt>
                <c:pt idx="9">
                  <c:v>92825403.4604799</c:v>
                </c:pt>
                <c:pt idx="10">
                  <c:v>91269090.631388098</c:v>
                </c:pt>
                <c:pt idx="11">
                  <c:v>84295147.699853703</c:v>
                </c:pt>
                <c:pt idx="12">
                  <c:v>51601478.519582897</c:v>
                </c:pt>
                <c:pt idx="13">
                  <c:v>51187484.4465627</c:v>
                </c:pt>
                <c:pt idx="14">
                  <c:v>94084291.604186699</c:v>
                </c:pt>
                <c:pt idx="15">
                  <c:v>94713218.389336094</c:v>
                </c:pt>
                <c:pt idx="16">
                  <c:v>93812905.334934399</c:v>
                </c:pt>
                <c:pt idx="17">
                  <c:v>92367879.334615305</c:v>
                </c:pt>
                <c:pt idx="18">
                  <c:v>85514177.439838797</c:v>
                </c:pt>
                <c:pt idx="19">
                  <c:v>52888373.296805501</c:v>
                </c:pt>
                <c:pt idx="20">
                  <c:v>52659409.146561198</c:v>
                </c:pt>
                <c:pt idx="21">
                  <c:v>95887047.903977901</c:v>
                </c:pt>
                <c:pt idx="22">
                  <c:v>96733657.100044906</c:v>
                </c:pt>
                <c:pt idx="23">
                  <c:v>96052341.016344205</c:v>
                </c:pt>
                <c:pt idx="24">
                  <c:v>94823310.807337001</c:v>
                </c:pt>
                <c:pt idx="25">
                  <c:v>88160371.212825194</c:v>
                </c:pt>
                <c:pt idx="26">
                  <c:v>55631760.130363204</c:v>
                </c:pt>
                <c:pt idx="27">
                  <c:v>55570442.824919298</c:v>
                </c:pt>
                <c:pt idx="28">
                  <c:v>99061115.634231701</c:v>
                </c:pt>
                <c:pt idx="29">
                  <c:v>100005557.622563</c:v>
                </c:pt>
                <c:pt idx="30">
                  <c:v>99371927.307219297</c:v>
                </c:pt>
                <c:pt idx="31">
                  <c:v>98139002.480920002</c:v>
                </c:pt>
                <c:pt idx="32">
                  <c:v>91403489.928762197</c:v>
                </c:pt>
                <c:pt idx="33">
                  <c:v>54258678.781909697</c:v>
                </c:pt>
                <c:pt idx="34">
                  <c:v>52798321.458758302</c:v>
                </c:pt>
                <c:pt idx="35">
                  <c:v>62943550.999687001</c:v>
                </c:pt>
                <c:pt idx="36">
                  <c:v>102557300.38530999</c:v>
                </c:pt>
                <c:pt idx="37">
                  <c:v>101631218.47851799</c:v>
                </c:pt>
                <c:pt idx="38">
                  <c:v>100074450.036698</c:v>
                </c:pt>
                <c:pt idx="39">
                  <c:v>92978707.852585107</c:v>
                </c:pt>
                <c:pt idx="40">
                  <c:v>59801207.289450102</c:v>
                </c:pt>
                <c:pt idx="41">
                  <c:v>59230895.299282402</c:v>
                </c:pt>
                <c:pt idx="42">
                  <c:v>102431436.768898</c:v>
                </c:pt>
                <c:pt idx="43">
                  <c:v>102812497.353214</c:v>
                </c:pt>
                <c:pt idx="44">
                  <c:v>101600133.61443201</c:v>
                </c:pt>
                <c:pt idx="45">
                  <c:v>99795559.5056265</c:v>
                </c:pt>
                <c:pt idx="46">
                  <c:v>92482967.004407704</c:v>
                </c:pt>
                <c:pt idx="47">
                  <c:v>59064367.349566601</c:v>
                </c:pt>
                <c:pt idx="48">
                  <c:v>58403711.302166499</c:v>
                </c:pt>
                <c:pt idx="49">
                  <c:v>101697931.324848</c:v>
                </c:pt>
                <c:pt idx="50">
                  <c:v>102101395.163527</c:v>
                </c:pt>
                <c:pt idx="51">
                  <c:v>100957182.25455999</c:v>
                </c:pt>
                <c:pt idx="52">
                  <c:v>99263575.220751703</c:v>
                </c:pt>
                <c:pt idx="53">
                  <c:v>92082701.871805206</c:v>
                </c:pt>
                <c:pt idx="54">
                  <c:v>58747190.124093898</c:v>
                </c:pt>
                <c:pt idx="55">
                  <c:v>58282794.248469003</c:v>
                </c:pt>
                <c:pt idx="56">
                  <c:v>101908075.079988</c:v>
                </c:pt>
                <c:pt idx="57">
                  <c:v>102512547.96382</c:v>
                </c:pt>
                <c:pt idx="58">
                  <c:v>101549286.54662199</c:v>
                </c:pt>
                <c:pt idx="59">
                  <c:v>100009477.177386</c:v>
                </c:pt>
                <c:pt idx="60">
                  <c:v>92932100.379608393</c:v>
                </c:pt>
                <c:pt idx="61">
                  <c:v>59582486.151584201</c:v>
                </c:pt>
                <c:pt idx="62">
                  <c:v>59153395.417159997</c:v>
                </c:pt>
                <c:pt idx="63">
                  <c:v>102893149.81588</c:v>
                </c:pt>
                <c:pt idx="64">
                  <c:v>103437153.727652</c:v>
                </c:pt>
                <c:pt idx="65">
                  <c:v>102361385.00219101</c:v>
                </c:pt>
                <c:pt idx="66">
                  <c:v>100664468.781817</c:v>
                </c:pt>
                <c:pt idx="67">
                  <c:v>93377773.841299698</c:v>
                </c:pt>
                <c:pt idx="68">
                  <c:v>55828114.732281096</c:v>
                </c:pt>
                <c:pt idx="69">
                  <c:v>56552685.197953403</c:v>
                </c:pt>
                <c:pt idx="70">
                  <c:v>95939408.118662596</c:v>
                </c:pt>
                <c:pt idx="71">
                  <c:v>102994826.96982799</c:v>
                </c:pt>
                <c:pt idx="72">
                  <c:v>101704007.449101</c:v>
                </c:pt>
                <c:pt idx="73">
                  <c:v>99821522.111290395</c:v>
                </c:pt>
                <c:pt idx="74">
                  <c:v>92375253.906553894</c:v>
                </c:pt>
                <c:pt idx="75">
                  <c:v>58528248.184201799</c:v>
                </c:pt>
                <c:pt idx="76">
                  <c:v>57835181.653675303</c:v>
                </c:pt>
                <c:pt idx="77">
                  <c:v>101626033.688484</c:v>
                </c:pt>
                <c:pt idx="78">
                  <c:v>102043226.84767801</c:v>
                </c:pt>
                <c:pt idx="79">
                  <c:v>100916043.87612601</c:v>
                </c:pt>
                <c:pt idx="80">
                  <c:v>99257217.682495803</c:v>
                </c:pt>
                <c:pt idx="81">
                  <c:v>92073689.264245406</c:v>
                </c:pt>
                <c:pt idx="82">
                  <c:v>58459025.732507698</c:v>
                </c:pt>
              </c:numCache>
            </c:numRef>
          </c:val>
          <c:smooth val="0"/>
          <c:extLst>
            <c:ext xmlns:c16="http://schemas.microsoft.com/office/drawing/2014/chart" uri="{C3380CC4-5D6E-409C-BE32-E72D297353CC}">
              <c16:uniqueId val="{00000001-2694-4571-9C2B-2C8B2E426221}"/>
            </c:ext>
          </c:extLst>
        </c:ser>
        <c:ser>
          <c:idx val="2"/>
          <c:order val="2"/>
          <c:tx>
            <c:strRef>
              <c:f>SearchQueriesUS!$H$1</c:f>
              <c:strCache>
                <c:ptCount val="1"/>
                <c:pt idx="0">
                  <c:v>LSTM</c:v>
                </c:pt>
              </c:strCache>
            </c:strRef>
          </c:tx>
          <c:spPr>
            <a:ln w="28575" cap="rnd">
              <a:solidFill>
                <a:schemeClr val="accent3"/>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SearchQueriesUS!$H$2:$H$84</c:f>
              <c:numCache>
                <c:formatCode>General</c:formatCode>
                <c:ptCount val="83"/>
                <c:pt idx="0">
                  <c:v>94120389</c:v>
                </c:pt>
                <c:pt idx="1">
                  <c:v>94896368.443000004</c:v>
                </c:pt>
                <c:pt idx="2">
                  <c:v>94340553.494000003</c:v>
                </c:pt>
                <c:pt idx="3">
                  <c:v>91555323.425999999</c:v>
                </c:pt>
                <c:pt idx="4">
                  <c:v>75592932.905000001</c:v>
                </c:pt>
                <c:pt idx="5">
                  <c:v>48821155.291000001</c:v>
                </c:pt>
                <c:pt idx="6">
                  <c:v>51073797.061999999</c:v>
                </c:pt>
                <c:pt idx="7">
                  <c:v>85278295.802000001</c:v>
                </c:pt>
                <c:pt idx="8">
                  <c:v>85848512.794</c:v>
                </c:pt>
                <c:pt idx="9">
                  <c:v>86572987.069999993</c:v>
                </c:pt>
                <c:pt idx="10">
                  <c:v>84323639.805999994</c:v>
                </c:pt>
                <c:pt idx="11">
                  <c:v>71995918.100999996</c:v>
                </c:pt>
                <c:pt idx="12">
                  <c:v>47260698.777000003</c:v>
                </c:pt>
                <c:pt idx="13">
                  <c:v>47466631.261</c:v>
                </c:pt>
                <c:pt idx="14">
                  <c:v>78299781.693000004</c:v>
                </c:pt>
                <c:pt idx="15">
                  <c:v>80247091.127000004</c:v>
                </c:pt>
                <c:pt idx="16">
                  <c:v>81519516.687000006</c:v>
                </c:pt>
                <c:pt idx="17">
                  <c:v>79440488.660999998</c:v>
                </c:pt>
                <c:pt idx="18">
                  <c:v>70851294.710999995</c:v>
                </c:pt>
                <c:pt idx="19">
                  <c:v>46205173.443999998</c:v>
                </c:pt>
                <c:pt idx="20">
                  <c:v>45613137.092</c:v>
                </c:pt>
                <c:pt idx="21">
                  <c:v>74275804.213</c:v>
                </c:pt>
                <c:pt idx="22">
                  <c:v>76524270.888999999</c:v>
                </c:pt>
                <c:pt idx="23">
                  <c:v>78704069.186000004</c:v>
                </c:pt>
                <c:pt idx="24">
                  <c:v>78764944.346000001</c:v>
                </c:pt>
                <c:pt idx="25">
                  <c:v>73978134.106000006</c:v>
                </c:pt>
                <c:pt idx="26">
                  <c:v>56944999.463</c:v>
                </c:pt>
                <c:pt idx="27">
                  <c:v>47338154.338</c:v>
                </c:pt>
                <c:pt idx="28">
                  <c:v>62910139.859999999</c:v>
                </c:pt>
                <c:pt idx="29">
                  <c:v>70447489.341000006</c:v>
                </c:pt>
                <c:pt idx="30">
                  <c:v>78079211.608999997</c:v>
                </c:pt>
                <c:pt idx="31">
                  <c:v>84396402.924999997</c:v>
                </c:pt>
                <c:pt idx="32">
                  <c:v>84373983.113000005</c:v>
                </c:pt>
                <c:pt idx="33">
                  <c:v>80691286.941</c:v>
                </c:pt>
                <c:pt idx="34">
                  <c:v>68055275.218999997</c:v>
                </c:pt>
                <c:pt idx="35">
                  <c:v>46726940.395999998</c:v>
                </c:pt>
                <c:pt idx="36">
                  <c:v>49392092.164999999</c:v>
                </c:pt>
                <c:pt idx="37">
                  <c:v>76889041.922999993</c:v>
                </c:pt>
                <c:pt idx="38">
                  <c:v>78939450.788000003</c:v>
                </c:pt>
                <c:pt idx="39">
                  <c:v>80574128.897</c:v>
                </c:pt>
                <c:pt idx="40">
                  <c:v>78950136.741999999</c:v>
                </c:pt>
                <c:pt idx="41">
                  <c:v>71624188.207000002</c:v>
                </c:pt>
                <c:pt idx="42">
                  <c:v>47327484.895000003</c:v>
                </c:pt>
                <c:pt idx="43">
                  <c:v>46123425.009000003</c:v>
                </c:pt>
                <c:pt idx="44">
                  <c:v>74933195.173999995</c:v>
                </c:pt>
                <c:pt idx="45">
                  <c:v>76672491.731000006</c:v>
                </c:pt>
                <c:pt idx="46">
                  <c:v>78895227.577999994</c:v>
                </c:pt>
                <c:pt idx="47">
                  <c:v>79085338.067000002</c:v>
                </c:pt>
                <c:pt idx="48">
                  <c:v>74348968.001000002</c:v>
                </c:pt>
                <c:pt idx="49">
                  <c:v>57532856.865999997</c:v>
                </c:pt>
                <c:pt idx="50">
                  <c:v>47424661.259999998</c:v>
                </c:pt>
                <c:pt idx="51">
                  <c:v>62161015.68</c:v>
                </c:pt>
                <c:pt idx="52">
                  <c:v>70412270.159999996</c:v>
                </c:pt>
                <c:pt idx="53">
                  <c:v>77942447.238000005</c:v>
                </c:pt>
                <c:pt idx="54">
                  <c:v>84509400.182999998</c:v>
                </c:pt>
                <c:pt idx="55">
                  <c:v>84526091.759000003</c:v>
                </c:pt>
                <c:pt idx="56">
                  <c:v>80920068.523000002</c:v>
                </c:pt>
                <c:pt idx="57">
                  <c:v>68682021.660999998</c:v>
                </c:pt>
                <c:pt idx="58">
                  <c:v>46554673.954000004</c:v>
                </c:pt>
                <c:pt idx="59">
                  <c:v>48514891.729999997</c:v>
                </c:pt>
                <c:pt idx="60">
                  <c:v>76934894.224000007</c:v>
                </c:pt>
                <c:pt idx="61">
                  <c:v>79047375.849999994</c:v>
                </c:pt>
                <c:pt idx="62">
                  <c:v>80566753.959000006</c:v>
                </c:pt>
                <c:pt idx="63">
                  <c:v>78832309.450000003</c:v>
                </c:pt>
                <c:pt idx="64">
                  <c:v>71291913.129999995</c:v>
                </c:pt>
                <c:pt idx="65">
                  <c:v>46744105.288999997</c:v>
                </c:pt>
                <c:pt idx="66">
                  <c:v>45882767.575000003</c:v>
                </c:pt>
                <c:pt idx="67">
                  <c:v>74758908.878999993</c:v>
                </c:pt>
                <c:pt idx="68">
                  <c:v>76739689.523000002</c:v>
                </c:pt>
                <c:pt idx="69">
                  <c:v>78941876.812000006</c:v>
                </c:pt>
                <c:pt idx="70">
                  <c:v>79071076.919</c:v>
                </c:pt>
                <c:pt idx="71">
                  <c:v>74302732.643000007</c:v>
                </c:pt>
                <c:pt idx="72">
                  <c:v>57335998.858999997</c:v>
                </c:pt>
                <c:pt idx="73">
                  <c:v>47424777.938000001</c:v>
                </c:pt>
                <c:pt idx="74">
                  <c:v>62565646.603</c:v>
                </c:pt>
                <c:pt idx="75">
                  <c:v>70365634.134000003</c:v>
                </c:pt>
                <c:pt idx="76">
                  <c:v>77984165.170000002</c:v>
                </c:pt>
                <c:pt idx="77">
                  <c:v>84480847.064999998</c:v>
                </c:pt>
                <c:pt idx="78">
                  <c:v>84503940.526999995</c:v>
                </c:pt>
                <c:pt idx="79">
                  <c:v>80900761.596000001</c:v>
                </c:pt>
                <c:pt idx="80">
                  <c:v>68636349.880999997</c:v>
                </c:pt>
                <c:pt idx="81">
                  <c:v>46568076.527999997</c:v>
                </c:pt>
                <c:pt idx="82">
                  <c:v>48575162.585000001</c:v>
                </c:pt>
              </c:numCache>
            </c:numRef>
          </c:val>
          <c:smooth val="0"/>
          <c:extLst>
            <c:ext xmlns:c16="http://schemas.microsoft.com/office/drawing/2014/chart" uri="{C3380CC4-5D6E-409C-BE32-E72D297353CC}">
              <c16:uniqueId val="{00000002-2694-4571-9C2B-2C8B2E426221}"/>
            </c:ext>
          </c:extLst>
        </c:ser>
        <c:ser>
          <c:idx val="3"/>
          <c:order val="3"/>
          <c:tx>
            <c:strRef>
              <c:f>SearchQueriesUS!$I$1</c:f>
              <c:strCache>
                <c:ptCount val="1"/>
                <c:pt idx="0">
                  <c:v>Baseline Model</c:v>
                </c:pt>
              </c:strCache>
            </c:strRef>
          </c:tx>
          <c:spPr>
            <a:ln w="28575" cap="rnd">
              <a:solidFill>
                <a:schemeClr val="accent4"/>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SearchQueriesUS!$I$2:$I$84</c:f>
              <c:numCache>
                <c:formatCode>General</c:formatCode>
                <c:ptCount val="83"/>
                <c:pt idx="0">
                  <c:v>70417291</c:v>
                </c:pt>
                <c:pt idx="1">
                  <c:v>73306949</c:v>
                </c:pt>
                <c:pt idx="2">
                  <c:v>83594569.75</c:v>
                </c:pt>
                <c:pt idx="3">
                  <c:v>93681386.25</c:v>
                </c:pt>
                <c:pt idx="4">
                  <c:v>90920223</c:v>
                </c:pt>
                <c:pt idx="5">
                  <c:v>80281210.5</c:v>
                </c:pt>
                <c:pt idx="6">
                  <c:v>69935818.25</c:v>
                </c:pt>
                <c:pt idx="7">
                  <c:v>70793203.25</c:v>
                </c:pt>
                <c:pt idx="8">
                  <c:v>73243523.75</c:v>
                </c:pt>
                <c:pt idx="9">
                  <c:v>83409992.25</c:v>
                </c:pt>
                <c:pt idx="10">
                  <c:v>93077351.25</c:v>
                </c:pt>
                <c:pt idx="11">
                  <c:v>89919429</c:v>
                </c:pt>
                <c:pt idx="12">
                  <c:v>79051580.5</c:v>
                </c:pt>
                <c:pt idx="13">
                  <c:v>68393677</c:v>
                </c:pt>
                <c:pt idx="14">
                  <c:v>69224909.25</c:v>
                </c:pt>
                <c:pt idx="15">
                  <c:v>72310587.25</c:v>
                </c:pt>
                <c:pt idx="16">
                  <c:v>83167320.25</c:v>
                </c:pt>
                <c:pt idx="17">
                  <c:v>93480818.75</c:v>
                </c:pt>
                <c:pt idx="18">
                  <c:v>91145887</c:v>
                </c:pt>
                <c:pt idx="19">
                  <c:v>80535805.25</c:v>
                </c:pt>
                <c:pt idx="20">
                  <c:v>70299647</c:v>
                </c:pt>
                <c:pt idx="21">
                  <c:v>72052337</c:v>
                </c:pt>
                <c:pt idx="22">
                  <c:v>75594364.25</c:v>
                </c:pt>
                <c:pt idx="23">
                  <c:v>87022878.75</c:v>
                </c:pt>
                <c:pt idx="24">
                  <c:v>97830282</c:v>
                </c:pt>
                <c:pt idx="25">
                  <c:v>95206511.5</c:v>
                </c:pt>
                <c:pt idx="26">
                  <c:v>83981815</c:v>
                </c:pt>
                <c:pt idx="27">
                  <c:v>73092952.25</c:v>
                </c:pt>
                <c:pt idx="28">
                  <c:v>74389218.75</c:v>
                </c:pt>
                <c:pt idx="29">
                  <c:v>77787376.25</c:v>
                </c:pt>
                <c:pt idx="30">
                  <c:v>89220533.75</c:v>
                </c:pt>
                <c:pt idx="31">
                  <c:v>99886826</c:v>
                </c:pt>
                <c:pt idx="32">
                  <c:v>96158572.75</c:v>
                </c:pt>
                <c:pt idx="33">
                  <c:v>84029261.75</c:v>
                </c:pt>
                <c:pt idx="34">
                  <c:v>72141660</c:v>
                </c:pt>
                <c:pt idx="35">
                  <c:v>63522074.75</c:v>
                </c:pt>
                <c:pt idx="36">
                  <c:v>67366410.25</c:v>
                </c:pt>
                <c:pt idx="37">
                  <c:v>79603181.25</c:v>
                </c:pt>
                <c:pt idx="38">
                  <c:v>91646546</c:v>
                </c:pt>
                <c:pt idx="39">
                  <c:v>98588078.25</c:v>
                </c:pt>
                <c:pt idx="40">
                  <c:v>86800448.5</c:v>
                </c:pt>
                <c:pt idx="41">
                  <c:v>75686711</c:v>
                </c:pt>
                <c:pt idx="42">
                  <c:v>76281647.75</c:v>
                </c:pt>
                <c:pt idx="43">
                  <c:v>79183178.5</c:v>
                </c:pt>
                <c:pt idx="44">
                  <c:v>90715474.5</c:v>
                </c:pt>
                <c:pt idx="45">
                  <c:v>101179983.75</c:v>
                </c:pt>
                <c:pt idx="46">
                  <c:v>98237903.25</c:v>
                </c:pt>
                <c:pt idx="47">
                  <c:v>86147190</c:v>
                </c:pt>
                <c:pt idx="48">
                  <c:v>74820143.75</c:v>
                </c:pt>
                <c:pt idx="49">
                  <c:v>75696525.25</c:v>
                </c:pt>
                <c:pt idx="50">
                  <c:v>78687749.5</c:v>
                </c:pt>
                <c:pt idx="51">
                  <c:v>90685879</c:v>
                </c:pt>
                <c:pt idx="52">
                  <c:v>101930086.75</c:v>
                </c:pt>
                <c:pt idx="53">
                  <c:v>98723967</c:v>
                </c:pt>
                <c:pt idx="54">
                  <c:v>86305214.5</c:v>
                </c:pt>
                <c:pt idx="55">
                  <c:v>74643891.5</c:v>
                </c:pt>
                <c:pt idx="56">
                  <c:v>75346210</c:v>
                </c:pt>
                <c:pt idx="57">
                  <c:v>78344549</c:v>
                </c:pt>
                <c:pt idx="58">
                  <c:v>90386233.5</c:v>
                </c:pt>
                <c:pt idx="59">
                  <c:v>100980186</c:v>
                </c:pt>
                <c:pt idx="60">
                  <c:v>97826605.5</c:v>
                </c:pt>
                <c:pt idx="61">
                  <c:v>86161331.5</c:v>
                </c:pt>
                <c:pt idx="62">
                  <c:v>74938845.75</c:v>
                </c:pt>
                <c:pt idx="63">
                  <c:v>76542736.25</c:v>
                </c:pt>
                <c:pt idx="64">
                  <c:v>79652374</c:v>
                </c:pt>
                <c:pt idx="65">
                  <c:v>90953258.25</c:v>
                </c:pt>
                <c:pt idx="66">
                  <c:v>101538086</c:v>
                </c:pt>
                <c:pt idx="67">
                  <c:v>97817672</c:v>
                </c:pt>
                <c:pt idx="68">
                  <c:v>85397966</c:v>
                </c:pt>
                <c:pt idx="69">
                  <c:v>73770362.25</c:v>
                </c:pt>
                <c:pt idx="70">
                  <c:v>72653783.75</c:v>
                </c:pt>
                <c:pt idx="71">
                  <c:v>75756527</c:v>
                </c:pt>
                <c:pt idx="72">
                  <c:v>87892769.75</c:v>
                </c:pt>
                <c:pt idx="73">
                  <c:v>99716635</c:v>
                </c:pt>
                <c:pt idx="74">
                  <c:v>98921461</c:v>
                </c:pt>
                <c:pt idx="75">
                  <c:v>87236946.5</c:v>
                </c:pt>
                <c:pt idx="76">
                  <c:v>75745446</c:v>
                </c:pt>
                <c:pt idx="77">
                  <c:v>76522808.5</c:v>
                </c:pt>
                <c:pt idx="78">
                  <c:v>79915065</c:v>
                </c:pt>
                <c:pt idx="79">
                  <c:v>92063670.25</c:v>
                </c:pt>
                <c:pt idx="80">
                  <c:v>103173883.5</c:v>
                </c:pt>
                <c:pt idx="81">
                  <c:v>99659046</c:v>
                </c:pt>
                <c:pt idx="82">
                  <c:v>87075519.25</c:v>
                </c:pt>
              </c:numCache>
            </c:numRef>
          </c:val>
          <c:smooth val="0"/>
          <c:extLst>
            <c:ext xmlns:c16="http://schemas.microsoft.com/office/drawing/2014/chart" uri="{C3380CC4-5D6E-409C-BE32-E72D297353CC}">
              <c16:uniqueId val="{00000003-2694-4571-9C2B-2C8B2E426221}"/>
            </c:ext>
          </c:extLst>
        </c:ser>
        <c:dLbls>
          <c:showLegendKey val="0"/>
          <c:showVal val="0"/>
          <c:showCatName val="0"/>
          <c:showSerName val="0"/>
          <c:showPercent val="0"/>
          <c:showBubbleSize val="0"/>
        </c:dLbls>
        <c:smooth val="0"/>
        <c:axId val="2037260239"/>
        <c:axId val="2037241519"/>
      </c:lineChart>
      <c:dateAx>
        <c:axId val="203726023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7241519"/>
        <c:crosses val="autoZero"/>
        <c:auto val="1"/>
        <c:lblOffset val="100"/>
        <c:baseTimeUnit val="days"/>
      </c:dateAx>
      <c:valAx>
        <c:axId val="2037241519"/>
        <c:scaling>
          <c:orientation val="minMax"/>
          <c:min val="40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7260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D8137-F414-47C5-9F46-841350833622}" type="datetimeFigureOut">
              <a:rPr lang="en-CA" smtClean="0"/>
              <a:t>2022-12-15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9F8E9-0E10-47DC-B8E6-88FEE3BAB4A2}" type="slidenum">
              <a:rPr lang="en-CA" smtClean="0"/>
              <a:t>‹#›</a:t>
            </a:fld>
            <a:endParaRPr lang="en-CA"/>
          </a:p>
        </p:txBody>
      </p:sp>
    </p:spTree>
    <p:extLst>
      <p:ext uri="{BB962C8B-B14F-4D97-AF65-F5344CB8AC3E}">
        <p14:creationId xmlns:p14="http://schemas.microsoft.com/office/powerpoint/2010/main" val="406245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F49F8E9-0E10-47DC-B8E6-88FEE3BAB4A2}" type="slidenum">
              <a:rPr lang="en-CA" smtClean="0"/>
              <a:t>1</a:t>
            </a:fld>
            <a:endParaRPr lang="en-CA"/>
          </a:p>
        </p:txBody>
      </p:sp>
    </p:spTree>
    <p:extLst>
      <p:ext uri="{BB962C8B-B14F-4D97-AF65-F5344CB8AC3E}">
        <p14:creationId xmlns:p14="http://schemas.microsoft.com/office/powerpoint/2010/main" val="894523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US" dirty="0">
                <a:latin typeface="Arial Nova Cond" panose="020B0506020202020204" pitchFamily="34" charset="0"/>
              </a:rPr>
              <a:t>What: Decide seasonality mode</a:t>
            </a:r>
          </a:p>
          <a:p>
            <a:pPr marL="0" indent="0" algn="l">
              <a:buFontTx/>
              <a:buNone/>
            </a:pPr>
            <a:r>
              <a:rPr lang="en-US" dirty="0">
                <a:latin typeface="Arial Nova Cond" panose="020B0506020202020204" pitchFamily="34" charset="0"/>
              </a:rPr>
              <a:t>How: Compared multiplicative vs additive for what?</a:t>
            </a:r>
          </a:p>
          <a:p>
            <a:pPr marL="0" indent="0" algn="l">
              <a:buFontTx/>
              <a:buNone/>
            </a:pPr>
            <a:r>
              <a:rPr lang="en-US" dirty="0">
                <a:latin typeface="Arial Nova Cond" panose="020B0506020202020204" pitchFamily="34" charset="0"/>
              </a:rPr>
              <a:t>Result: </a:t>
            </a:r>
            <a:r>
              <a:rPr lang="en-US" dirty="0" err="1">
                <a:latin typeface="Arial Nova Cond" panose="020B0506020202020204" pitchFamily="34" charset="0"/>
              </a:rPr>
              <a:t>Multicaptive</a:t>
            </a:r>
            <a:r>
              <a:rPr lang="en-US" dirty="0">
                <a:latin typeface="Arial Nova Cond" panose="020B0506020202020204" pitchFamily="34" charset="0"/>
              </a:rPr>
              <a:t> showed better MAPE by what?</a:t>
            </a: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4215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327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7858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33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101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108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19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274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19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116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77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11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67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01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95CCA6D-A719-FC4A-B788-55597B187FB5}"/>
              </a:ext>
            </a:extLst>
          </p:cNvPr>
          <p:cNvSpPr>
            <a:spLocks noGrp="1"/>
          </p:cNvSpPr>
          <p:nvPr>
            <p:ph type="title"/>
          </p:nvPr>
        </p:nvSpPr>
        <p:spPr>
          <a:xfrm>
            <a:off x="262582" y="2316163"/>
            <a:ext cx="8618837" cy="1655762"/>
          </a:xfrm>
          <a:prstGeom prst="rect">
            <a:avLst/>
          </a:prstGeom>
        </p:spPr>
        <p:txBody>
          <a:bodyPr anchor="b"/>
          <a:lstStyle>
            <a:lvl1pPr algn="ctr">
              <a:defRPr b="1" i="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22315149-24D1-0440-9310-6172A11CFD2D}"/>
              </a:ext>
            </a:extLst>
          </p:cNvPr>
          <p:cNvSpPr>
            <a:spLocks noGrp="1"/>
          </p:cNvSpPr>
          <p:nvPr>
            <p:ph type="body" sz="quarter" idx="10" hasCustomPrompt="1"/>
          </p:nvPr>
        </p:nvSpPr>
        <p:spPr>
          <a:xfrm>
            <a:off x="261938" y="4043363"/>
            <a:ext cx="8620125" cy="528637"/>
          </a:xfrm>
        </p:spPr>
        <p:txBody>
          <a:bodyPr>
            <a:normAutofit/>
          </a:bodyPr>
          <a:lstStyle>
            <a:lvl1pPr algn="ctr">
              <a:buNone/>
              <a:defRPr sz="2400">
                <a:solidFill>
                  <a:schemeClr val="bg1"/>
                </a:solidFill>
              </a:defRPr>
            </a:lvl1pPr>
          </a:lstStyle>
          <a:p>
            <a:pPr lvl="0"/>
            <a:r>
              <a:rPr lang="en-US" dirty="0"/>
              <a:t>Click to edit Master subtitle styles</a:t>
            </a:r>
          </a:p>
        </p:txBody>
      </p:sp>
    </p:spTree>
    <p:extLst>
      <p:ext uri="{BB962C8B-B14F-4D97-AF65-F5344CB8AC3E}">
        <p14:creationId xmlns:p14="http://schemas.microsoft.com/office/powerpoint/2010/main" val="373934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7E9CD8-F50F-A84E-9207-90EF30EE6218}"/>
              </a:ext>
            </a:extLst>
          </p:cNvPr>
          <p:cNvSpPr>
            <a:spLocks noGrp="1"/>
          </p:cNvSpPr>
          <p:nvPr>
            <p:ph type="title"/>
          </p:nvPr>
        </p:nvSpPr>
        <p:spPr>
          <a:xfrm>
            <a:off x="262582" y="2316163"/>
            <a:ext cx="8618837" cy="1655762"/>
          </a:xfrm>
          <a:prstGeom prst="rect">
            <a:avLst/>
          </a:prstGeom>
        </p:spPr>
        <p:txBody>
          <a:bodyPr anchor="b"/>
          <a:lstStyle>
            <a:lvl1pPr algn="ctr">
              <a:defRPr b="1" i="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43224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 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74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 Blank Green">
    <p:bg>
      <p:bgPr>
        <a:solidFill>
          <a:srgbClr val="009A4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84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EE4-7D56-4F80-9E76-432C898D6D4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EAABD90C-A413-BFD0-70F5-136ACDF5020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0F6BE49-F4E6-D6BE-597A-7BCAD028AB26}"/>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5" name="Footer Placeholder 4">
            <a:extLst>
              <a:ext uri="{FF2B5EF4-FFF2-40B4-BE49-F238E27FC236}">
                <a16:creationId xmlns:a16="http://schemas.microsoft.com/office/drawing/2014/main" id="{631E455C-C284-54ED-787F-EEB0282F4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C062E-6910-FB2C-B611-9A4B28180C74}"/>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1342996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4406-2FF7-4439-A26A-9B422719D6D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0064B4A-3220-157E-034F-14D8E490E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FA1527-94C2-6A68-BE88-02EF8EECA2C1}"/>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5" name="Footer Placeholder 4">
            <a:extLst>
              <a:ext uri="{FF2B5EF4-FFF2-40B4-BE49-F238E27FC236}">
                <a16:creationId xmlns:a16="http://schemas.microsoft.com/office/drawing/2014/main" id="{E887E52D-12F7-8C79-C287-ECD85A7AA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775FC-0A44-A7BA-503A-1CE42430537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3698048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E582-F68A-B929-C6D4-FEF6AB5CFF4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859C876-3A51-6657-1FFC-883C5DFF17A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82ACCD-1E41-7EF3-27CA-165541EF25E2}"/>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5" name="Footer Placeholder 4">
            <a:extLst>
              <a:ext uri="{FF2B5EF4-FFF2-40B4-BE49-F238E27FC236}">
                <a16:creationId xmlns:a16="http://schemas.microsoft.com/office/drawing/2014/main" id="{9F61B2E6-0630-1880-A167-046D95C7B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944C4-56BE-8968-9E38-C099FD905EA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428624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D69D-32D6-7ADF-1433-6EDDF1D226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EDB9A1E-A459-EADE-CA44-64A6E3FDAAB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744F60F-BA30-BD6B-F38E-9ABC24A8F1F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6A0BECD-4557-2742-B1A2-BA6DF437095F}"/>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6" name="Footer Placeholder 5">
            <a:extLst>
              <a:ext uri="{FF2B5EF4-FFF2-40B4-BE49-F238E27FC236}">
                <a16:creationId xmlns:a16="http://schemas.microsoft.com/office/drawing/2014/main" id="{557BE02C-29C0-AEAB-F61E-4D0A596DF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D586-E615-8280-B857-9F53320FCF30}"/>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829492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56DB-BF32-F428-4596-C43CE633E67F}"/>
              </a:ext>
            </a:extLst>
          </p:cNvPr>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6B1D86B-9B66-9354-87D8-A120A6EEBC3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8614734-73C6-FA76-0F8A-2B2D6A5F596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544FA7-02F7-A011-B33A-F454A7B1AA4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B76B5-7398-CF63-E3C7-003C77A780C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5148432-B072-05A1-6F49-6B25440DD68D}"/>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8" name="Footer Placeholder 7">
            <a:extLst>
              <a:ext uri="{FF2B5EF4-FFF2-40B4-BE49-F238E27FC236}">
                <a16:creationId xmlns:a16="http://schemas.microsoft.com/office/drawing/2014/main" id="{21EFCAFB-4024-CDA7-86C9-10C3F4CD0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5E734E-F8F5-F531-80CC-07B1EFEA7874}"/>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442866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6A15-61AD-C30E-1AA5-82305700F4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8799095-F79C-B4BB-0FA2-8C8DC00B4EB0}"/>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4" name="Footer Placeholder 3">
            <a:extLst>
              <a:ext uri="{FF2B5EF4-FFF2-40B4-BE49-F238E27FC236}">
                <a16:creationId xmlns:a16="http://schemas.microsoft.com/office/drawing/2014/main" id="{EC58DD11-95AF-6027-6AF3-25DB46E6A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87F91-0D19-96D5-E191-A674F6B8049F}"/>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325423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0DA652-5AD2-7AA0-BD43-32E46755BBA0}"/>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3" name="Footer Placeholder 2">
            <a:extLst>
              <a:ext uri="{FF2B5EF4-FFF2-40B4-BE49-F238E27FC236}">
                <a16:creationId xmlns:a16="http://schemas.microsoft.com/office/drawing/2014/main" id="{FBFF023E-2965-62D0-3386-4A3B58E16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831BBA-B775-DA1F-2965-8A745938668B}"/>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404427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 Gree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9CB275-21B9-AA40-AD09-998563A30B1F}"/>
              </a:ext>
            </a:extLst>
          </p:cNvPr>
          <p:cNvSpPr>
            <a:spLocks noGrp="1"/>
          </p:cNvSpPr>
          <p:nvPr>
            <p:ph type="body" idx="1"/>
          </p:nvPr>
        </p:nvSpPr>
        <p:spPr>
          <a:xfrm>
            <a:off x="259492" y="1762162"/>
            <a:ext cx="4198208" cy="453855"/>
          </a:xfrm>
          <a:prstGeom prst="rect">
            <a:avLst/>
          </a:prstGeom>
        </p:spPr>
        <p:txBody>
          <a:bodyPr anchor="t"/>
          <a:lstStyle>
            <a:lvl1pPr marL="0" indent="0">
              <a:buNone/>
              <a:defRPr sz="21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5634723-A922-C64B-B61D-894A47D5455C}"/>
              </a:ext>
            </a:extLst>
          </p:cNvPr>
          <p:cNvSpPr>
            <a:spLocks noGrp="1"/>
          </p:cNvSpPr>
          <p:nvPr>
            <p:ph sz="half" idx="2"/>
          </p:nvPr>
        </p:nvSpPr>
        <p:spPr>
          <a:xfrm>
            <a:off x="259492" y="2216018"/>
            <a:ext cx="4198208" cy="4372560"/>
          </a:xfrm>
          <a:prstGeom prst="rect">
            <a:avLst/>
          </a:prstGeo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DF76F3DC-82CA-724D-9986-4CCBC146D051}"/>
              </a:ext>
            </a:extLst>
          </p:cNvPr>
          <p:cNvSpPr>
            <a:spLocks noGrp="1"/>
          </p:cNvSpPr>
          <p:nvPr>
            <p:ph sz="quarter" idx="4"/>
          </p:nvPr>
        </p:nvSpPr>
        <p:spPr>
          <a:xfrm>
            <a:off x="4680122" y="2225543"/>
            <a:ext cx="4198208" cy="4372560"/>
          </a:xfrm>
          <a:prstGeom prst="rect">
            <a:avLst/>
          </a:prstGeo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14E0D043-4951-494A-A2F4-D5F1944507A0}"/>
              </a:ext>
            </a:extLst>
          </p:cNvPr>
          <p:cNvSpPr>
            <a:spLocks noGrp="1"/>
          </p:cNvSpPr>
          <p:nvPr>
            <p:ph type="body" idx="10"/>
          </p:nvPr>
        </p:nvSpPr>
        <p:spPr>
          <a:xfrm>
            <a:off x="4680122" y="1762162"/>
            <a:ext cx="4198208" cy="453855"/>
          </a:xfrm>
          <a:prstGeom prst="rect">
            <a:avLst/>
          </a:prstGeom>
        </p:spPr>
        <p:txBody>
          <a:bodyPr anchor="t"/>
          <a:lstStyle>
            <a:lvl1pPr marL="0" indent="0">
              <a:buNone/>
              <a:defRPr sz="21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7" name="Title 1">
            <a:extLst>
              <a:ext uri="{FF2B5EF4-FFF2-40B4-BE49-F238E27FC236}">
                <a16:creationId xmlns:a16="http://schemas.microsoft.com/office/drawing/2014/main" id="{41BF9A5D-7BE5-2F48-873A-A23C584C4C53}"/>
              </a:ext>
            </a:extLst>
          </p:cNvPr>
          <p:cNvSpPr>
            <a:spLocks noGrp="1"/>
          </p:cNvSpPr>
          <p:nvPr>
            <p:ph type="title"/>
          </p:nvPr>
        </p:nvSpPr>
        <p:spPr>
          <a:xfrm>
            <a:off x="262582" y="269422"/>
            <a:ext cx="8618837" cy="1085850"/>
          </a:xfrm>
          <a:prstGeom prst="rect">
            <a:avLst/>
          </a:prstGeom>
        </p:spPr>
        <p:txBody>
          <a:bodyPr anchor="ctr"/>
          <a:lstStyle>
            <a:lvl1pPr>
              <a:defRPr b="1" i="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038202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5CE2-15D0-87E3-BABA-2B6DB187CCB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FDB491F-B5C6-88EB-AA73-3D6DFE70BC0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F55D19E-9020-8527-2552-C689E6CBA46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E379E3E-C5C6-C5EE-38D4-8E629BE3A896}"/>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6" name="Footer Placeholder 5">
            <a:extLst>
              <a:ext uri="{FF2B5EF4-FFF2-40B4-BE49-F238E27FC236}">
                <a16:creationId xmlns:a16="http://schemas.microsoft.com/office/drawing/2014/main" id="{E6D15903-3D45-5F4F-3FE2-BB834AE04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CCB64-830E-1FD9-EB76-67D9F2AC56C6}"/>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647075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EF9F-A4A8-0A27-B096-029DDAD6E8C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05E4650-06DE-DB1E-915F-57B3E2C332A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81A83C98-0EC1-2999-D0E4-E099009C07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521DEC-94FD-F9C2-73A3-268E30860000}"/>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6" name="Footer Placeholder 5">
            <a:extLst>
              <a:ext uri="{FF2B5EF4-FFF2-40B4-BE49-F238E27FC236}">
                <a16:creationId xmlns:a16="http://schemas.microsoft.com/office/drawing/2014/main" id="{4FA06D73-0484-8F24-7321-C0EBFC685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2B3FC-10E2-5519-BF53-204A2526D968}"/>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009204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3055-E4F5-8E36-6DC7-822D7F7557E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63F144-8BD7-BA20-E3A3-414B4583E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0C1774-3C60-D574-2B52-922BB8D533E3}"/>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5" name="Footer Placeholder 4">
            <a:extLst>
              <a:ext uri="{FF2B5EF4-FFF2-40B4-BE49-F238E27FC236}">
                <a16:creationId xmlns:a16="http://schemas.microsoft.com/office/drawing/2014/main" id="{7B854E1E-863D-55D8-7073-6EC3F1790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0108B-BEC7-415D-C367-4B91AD6D8726}"/>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837053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1D18D-372F-F390-2F62-0B298401D1C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828930-780D-838F-A175-1E3C87B6911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C2AC2C-94D6-93F2-4E86-B7214FA4FF41}"/>
              </a:ext>
            </a:extLst>
          </p:cNvPr>
          <p:cNvSpPr>
            <a:spLocks noGrp="1"/>
          </p:cNvSpPr>
          <p:nvPr>
            <p:ph type="dt" sz="half" idx="10"/>
          </p:nvPr>
        </p:nvSpPr>
        <p:spPr/>
        <p:txBody>
          <a:bodyPr/>
          <a:lstStyle/>
          <a:p>
            <a:fld id="{E77F05F2-D47E-4DB6-A386-75DBBAC137F9}" type="datetimeFigureOut">
              <a:rPr lang="en-US" smtClean="0"/>
              <a:t>12/15/2022</a:t>
            </a:fld>
            <a:endParaRPr lang="en-US"/>
          </a:p>
        </p:txBody>
      </p:sp>
      <p:sp>
        <p:nvSpPr>
          <p:cNvPr id="5" name="Footer Placeholder 4">
            <a:extLst>
              <a:ext uri="{FF2B5EF4-FFF2-40B4-BE49-F238E27FC236}">
                <a16:creationId xmlns:a16="http://schemas.microsoft.com/office/drawing/2014/main" id="{5926C09C-69EA-0B3D-B9FD-EACC97709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AF51A-082F-864F-6F3C-7D42391DD51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1371738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EADEDF-0063-4232-9104-1B1D27393A59}"/>
              </a:ext>
            </a:extLst>
          </p:cNvPr>
          <p:cNvSpPr>
            <a:spLocks noGrp="1"/>
          </p:cNvSpPr>
          <p:nvPr>
            <p:ph type="ftr" sz="quarter" idx="11"/>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741B660F-2B70-4DB6-A2FB-FF0B9F40954F}"/>
              </a:ext>
            </a:extLst>
          </p:cNvPr>
          <p:cNvSpPr>
            <a:spLocks noGrp="1"/>
          </p:cNvSpPr>
          <p:nvPr>
            <p:ph type="sldNum" sz="quarter" idx="12"/>
          </p:nvPr>
        </p:nvSpPr>
        <p:spPr/>
        <p:txBody>
          <a:bodyPr/>
          <a:lstStyle/>
          <a:p>
            <a:fld id="{CAC50871-1AF3-4586-B08B-402CE0B9239F}" type="slidenum">
              <a:rPr lang="en-US" smtClean="0"/>
              <a:t>‹#›</a:t>
            </a:fld>
            <a:endParaRPr lang="en-US"/>
          </a:p>
        </p:txBody>
      </p:sp>
    </p:spTree>
    <p:extLst>
      <p:ext uri="{BB962C8B-B14F-4D97-AF65-F5344CB8AC3E}">
        <p14:creationId xmlns:p14="http://schemas.microsoft.com/office/powerpoint/2010/main" val="385697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F683ED-D9E1-684F-B26F-349E45540335}"/>
              </a:ext>
            </a:extLst>
          </p:cNvPr>
          <p:cNvSpPr>
            <a:spLocks noGrp="1"/>
          </p:cNvSpPr>
          <p:nvPr>
            <p:ph type="title"/>
          </p:nvPr>
        </p:nvSpPr>
        <p:spPr>
          <a:xfrm>
            <a:off x="262582" y="217728"/>
            <a:ext cx="8618837" cy="1265967"/>
          </a:xfrm>
          <a:prstGeom prst="rect">
            <a:avLst/>
          </a:prstGeom>
        </p:spPr>
        <p:txBody>
          <a:bodyPr anchor="ctr"/>
          <a:lstStyle>
            <a:lvl1pPr>
              <a:defRPr b="1" i="0">
                <a:solidFill>
                  <a:srgbClr val="009A44"/>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2">
            <a:extLst>
              <a:ext uri="{FF2B5EF4-FFF2-40B4-BE49-F238E27FC236}">
                <a16:creationId xmlns:a16="http://schemas.microsoft.com/office/drawing/2014/main" id="{76DE386B-4C06-E243-9673-38DE15EF2215}"/>
              </a:ext>
            </a:extLst>
          </p:cNvPr>
          <p:cNvSpPr>
            <a:spLocks noGrp="1"/>
          </p:cNvSpPr>
          <p:nvPr>
            <p:ph idx="1"/>
          </p:nvPr>
        </p:nvSpPr>
        <p:spPr>
          <a:xfrm>
            <a:off x="262582" y="1744946"/>
            <a:ext cx="8618837" cy="4084354"/>
          </a:xfrm>
          <a:prstGeom prst="rect">
            <a:avLst/>
          </a:prstGeo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318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775A41-E3A8-8242-8204-A28EAF7FA7F0}"/>
              </a:ext>
            </a:extLst>
          </p:cNvPr>
          <p:cNvSpPr>
            <a:spLocks noGrp="1"/>
          </p:cNvSpPr>
          <p:nvPr>
            <p:ph type="title"/>
          </p:nvPr>
        </p:nvSpPr>
        <p:spPr>
          <a:xfrm>
            <a:off x="262582" y="2171782"/>
            <a:ext cx="8618837" cy="1655762"/>
          </a:xfrm>
          <a:prstGeom prst="rect">
            <a:avLst/>
          </a:prstGeom>
        </p:spPr>
        <p:txBody>
          <a:bodyPr anchor="b"/>
          <a:lstStyle>
            <a:lvl1pPr algn="ctr">
              <a:defRPr b="1" i="0">
                <a:solidFill>
                  <a:srgbClr val="009A44"/>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2">
            <a:extLst>
              <a:ext uri="{FF2B5EF4-FFF2-40B4-BE49-F238E27FC236}">
                <a16:creationId xmlns:a16="http://schemas.microsoft.com/office/drawing/2014/main" id="{BB7592DB-143F-5B4F-A810-8A4D14F019B0}"/>
              </a:ext>
            </a:extLst>
          </p:cNvPr>
          <p:cNvSpPr>
            <a:spLocks noGrp="1"/>
          </p:cNvSpPr>
          <p:nvPr>
            <p:ph type="body" sz="quarter" idx="10" hasCustomPrompt="1"/>
          </p:nvPr>
        </p:nvSpPr>
        <p:spPr>
          <a:xfrm>
            <a:off x="261938" y="3898982"/>
            <a:ext cx="8620125" cy="528637"/>
          </a:xfrm>
        </p:spPr>
        <p:txBody>
          <a:bodyPr>
            <a:normAutofit/>
          </a:bodyPr>
          <a:lstStyle>
            <a:lvl1pPr algn="ctr">
              <a:buNone/>
              <a:defRPr sz="2400">
                <a:solidFill>
                  <a:schemeClr val="tx1"/>
                </a:solidFill>
              </a:defRPr>
            </a:lvl1pPr>
          </a:lstStyle>
          <a:p>
            <a:pPr lvl="0"/>
            <a:r>
              <a:rPr lang="en-US" dirty="0"/>
              <a:t>Click to edit Master subtitle styles</a:t>
            </a:r>
          </a:p>
        </p:txBody>
      </p:sp>
    </p:spTree>
    <p:extLst>
      <p:ext uri="{BB962C8B-B14F-4D97-AF65-F5344CB8AC3E}">
        <p14:creationId xmlns:p14="http://schemas.microsoft.com/office/powerpoint/2010/main" val="361959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Green +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86E32B-0BD5-234B-BE45-BCC88E730B0C}"/>
              </a:ext>
            </a:extLst>
          </p:cNvPr>
          <p:cNvSpPr>
            <a:spLocks noGrp="1"/>
          </p:cNvSpPr>
          <p:nvPr>
            <p:ph type="title"/>
          </p:nvPr>
        </p:nvSpPr>
        <p:spPr>
          <a:xfrm>
            <a:off x="262582" y="1969654"/>
            <a:ext cx="8618837" cy="1655762"/>
          </a:xfrm>
          <a:prstGeom prst="rect">
            <a:avLst/>
          </a:prstGeom>
        </p:spPr>
        <p:txBody>
          <a:bodyPr anchor="b"/>
          <a:lstStyle>
            <a:lvl1pPr algn="ctr">
              <a:defRPr b="1" i="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5" name="Text Placeholder 2">
            <a:extLst>
              <a:ext uri="{FF2B5EF4-FFF2-40B4-BE49-F238E27FC236}">
                <a16:creationId xmlns:a16="http://schemas.microsoft.com/office/drawing/2014/main" id="{04CF86C9-F804-EA40-9832-8157D5999B6F}"/>
              </a:ext>
            </a:extLst>
          </p:cNvPr>
          <p:cNvSpPr>
            <a:spLocks noGrp="1"/>
          </p:cNvSpPr>
          <p:nvPr>
            <p:ph type="body" sz="quarter" idx="10" hasCustomPrompt="1"/>
          </p:nvPr>
        </p:nvSpPr>
        <p:spPr>
          <a:xfrm>
            <a:off x="261938" y="3696854"/>
            <a:ext cx="8620125" cy="528637"/>
          </a:xfrm>
        </p:spPr>
        <p:txBody>
          <a:bodyPr>
            <a:normAutofit/>
          </a:bodyPr>
          <a:lstStyle>
            <a:lvl1pPr algn="ctr">
              <a:buNone/>
              <a:defRPr sz="2400">
                <a:solidFill>
                  <a:schemeClr val="bg1"/>
                </a:solidFill>
              </a:defRPr>
            </a:lvl1pPr>
          </a:lstStyle>
          <a:p>
            <a:pPr lvl="0"/>
            <a:r>
              <a:rPr lang="en-US" dirty="0"/>
              <a:t>Click to edit Master subtitle styles</a:t>
            </a:r>
          </a:p>
        </p:txBody>
      </p:sp>
    </p:spTree>
    <p:extLst>
      <p:ext uri="{BB962C8B-B14F-4D97-AF65-F5344CB8AC3E}">
        <p14:creationId xmlns:p14="http://schemas.microsoft.com/office/powerpoint/2010/main" val="95225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Green + White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9A049B-29F1-7F47-BC91-C5B1BDA92E2B}"/>
              </a:ext>
            </a:extLst>
          </p:cNvPr>
          <p:cNvSpPr>
            <a:spLocks noGrp="1"/>
          </p:cNvSpPr>
          <p:nvPr>
            <p:ph type="title"/>
          </p:nvPr>
        </p:nvSpPr>
        <p:spPr>
          <a:xfrm>
            <a:off x="262582" y="3483709"/>
            <a:ext cx="8618837" cy="1655762"/>
          </a:xfrm>
          <a:prstGeom prst="rect">
            <a:avLst/>
          </a:prstGeom>
        </p:spPr>
        <p:txBody>
          <a:bodyPr anchor="b"/>
          <a:lstStyle>
            <a:lvl1pPr algn="ctr">
              <a:defRPr b="1" i="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5" name="Text Placeholder 2">
            <a:extLst>
              <a:ext uri="{FF2B5EF4-FFF2-40B4-BE49-F238E27FC236}">
                <a16:creationId xmlns:a16="http://schemas.microsoft.com/office/drawing/2014/main" id="{D1C84B48-ADEB-3A41-80F3-578C50AFD0CA}"/>
              </a:ext>
            </a:extLst>
          </p:cNvPr>
          <p:cNvSpPr>
            <a:spLocks noGrp="1"/>
          </p:cNvSpPr>
          <p:nvPr>
            <p:ph type="body" sz="quarter" idx="10" hasCustomPrompt="1"/>
          </p:nvPr>
        </p:nvSpPr>
        <p:spPr>
          <a:xfrm>
            <a:off x="261938" y="5680144"/>
            <a:ext cx="8620125" cy="528637"/>
          </a:xfrm>
        </p:spPr>
        <p:txBody>
          <a:bodyPr>
            <a:normAutofit/>
          </a:bodyPr>
          <a:lstStyle>
            <a:lvl1pPr algn="ctr">
              <a:buNone/>
              <a:defRPr sz="2400">
                <a:solidFill>
                  <a:schemeClr val="tx1"/>
                </a:solidFill>
              </a:defRPr>
            </a:lvl1pPr>
          </a:lstStyle>
          <a:p>
            <a:pPr lvl="0"/>
            <a:r>
              <a:rPr lang="en-US" dirty="0"/>
              <a:t>Click to edit Master subtitle styles</a:t>
            </a:r>
          </a:p>
        </p:txBody>
      </p:sp>
    </p:spTree>
    <p:extLst>
      <p:ext uri="{BB962C8B-B14F-4D97-AF65-F5344CB8AC3E}">
        <p14:creationId xmlns:p14="http://schemas.microsoft.com/office/powerpoint/2010/main" val="173365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30114D-1CB3-5043-8089-B69E806697D3}"/>
              </a:ext>
            </a:extLst>
          </p:cNvPr>
          <p:cNvSpPr>
            <a:spLocks noGrp="1"/>
          </p:cNvSpPr>
          <p:nvPr>
            <p:ph type="title"/>
          </p:nvPr>
        </p:nvSpPr>
        <p:spPr>
          <a:xfrm>
            <a:off x="262582" y="231989"/>
            <a:ext cx="8618837" cy="1265967"/>
          </a:xfrm>
          <a:prstGeom prst="rect">
            <a:avLst/>
          </a:prstGeom>
        </p:spPr>
        <p:txBody>
          <a:bodyPr anchor="ctr"/>
          <a:lstStyle>
            <a:lvl1pPr>
              <a:defRPr b="1" i="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5" name="Content Placeholder 3">
            <a:extLst>
              <a:ext uri="{FF2B5EF4-FFF2-40B4-BE49-F238E27FC236}">
                <a16:creationId xmlns:a16="http://schemas.microsoft.com/office/drawing/2014/main" id="{D2784BCC-2A25-F047-87ED-AB772B9E52C7}"/>
              </a:ext>
            </a:extLst>
          </p:cNvPr>
          <p:cNvSpPr>
            <a:spLocks noGrp="1"/>
          </p:cNvSpPr>
          <p:nvPr>
            <p:ph sz="half" idx="2"/>
          </p:nvPr>
        </p:nvSpPr>
        <p:spPr>
          <a:xfrm>
            <a:off x="259492" y="1693503"/>
            <a:ext cx="4198208" cy="4372560"/>
          </a:xfrm>
          <a:prstGeom prst="rect">
            <a:avLst/>
          </a:prstGeo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05DF177B-5425-B341-82CF-9D6A90EF6F10}"/>
              </a:ext>
            </a:extLst>
          </p:cNvPr>
          <p:cNvSpPr>
            <a:spLocks noGrp="1"/>
          </p:cNvSpPr>
          <p:nvPr>
            <p:ph sz="quarter" idx="4"/>
          </p:nvPr>
        </p:nvSpPr>
        <p:spPr>
          <a:xfrm>
            <a:off x="4680122" y="1703028"/>
            <a:ext cx="4198208" cy="4372560"/>
          </a:xfrm>
          <a:prstGeom prst="rect">
            <a:avLst/>
          </a:prstGeo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64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lide - Blank Gree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8E6178-9853-774A-AA5E-3D7E80704E4F}"/>
              </a:ext>
            </a:extLst>
          </p:cNvPr>
          <p:cNvSpPr>
            <a:spLocks noGrp="1"/>
          </p:cNvSpPr>
          <p:nvPr>
            <p:ph type="title"/>
          </p:nvPr>
        </p:nvSpPr>
        <p:spPr>
          <a:xfrm>
            <a:off x="262582" y="269422"/>
            <a:ext cx="8618837" cy="1085850"/>
          </a:xfrm>
          <a:prstGeom prst="rect">
            <a:avLst/>
          </a:prstGeom>
        </p:spPr>
        <p:txBody>
          <a:bodyPr anchor="ctr"/>
          <a:lstStyle>
            <a:lvl1pPr>
              <a:defRPr b="1" i="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3">
            <a:extLst>
              <a:ext uri="{FF2B5EF4-FFF2-40B4-BE49-F238E27FC236}">
                <a16:creationId xmlns:a16="http://schemas.microsoft.com/office/drawing/2014/main" id="{3C6017BB-2BBF-1F44-A1F7-C1DEF4869F46}"/>
              </a:ext>
            </a:extLst>
          </p:cNvPr>
          <p:cNvSpPr>
            <a:spLocks noGrp="1"/>
          </p:cNvSpPr>
          <p:nvPr>
            <p:ph sz="half" idx="2"/>
          </p:nvPr>
        </p:nvSpPr>
        <p:spPr>
          <a:xfrm>
            <a:off x="262581" y="1832296"/>
            <a:ext cx="4198208" cy="4756281"/>
          </a:xfrm>
          <a:prstGeom prst="rect">
            <a:avLst/>
          </a:prstGeo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a:extLst>
              <a:ext uri="{FF2B5EF4-FFF2-40B4-BE49-F238E27FC236}">
                <a16:creationId xmlns:a16="http://schemas.microsoft.com/office/drawing/2014/main" id="{861769EA-DF9E-7F45-947A-CB8050E79A15}"/>
              </a:ext>
            </a:extLst>
          </p:cNvPr>
          <p:cNvSpPr>
            <a:spLocks noGrp="1"/>
          </p:cNvSpPr>
          <p:nvPr>
            <p:ph sz="quarter" idx="4"/>
          </p:nvPr>
        </p:nvSpPr>
        <p:spPr>
          <a:xfrm>
            <a:off x="4683211" y="1841821"/>
            <a:ext cx="4198208" cy="4756281"/>
          </a:xfrm>
          <a:prstGeom prst="rect">
            <a:avLst/>
          </a:prstGeo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67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F683ED-D9E1-684F-B26F-349E45540335}"/>
              </a:ext>
            </a:extLst>
          </p:cNvPr>
          <p:cNvSpPr>
            <a:spLocks noGrp="1"/>
          </p:cNvSpPr>
          <p:nvPr>
            <p:ph type="title"/>
          </p:nvPr>
        </p:nvSpPr>
        <p:spPr>
          <a:xfrm>
            <a:off x="262582" y="259897"/>
            <a:ext cx="8618837" cy="1265967"/>
          </a:xfrm>
          <a:prstGeom prst="rect">
            <a:avLst/>
          </a:prstGeom>
        </p:spPr>
        <p:txBody>
          <a:bodyPr anchor="ctr"/>
          <a:lstStyle>
            <a:lvl1pPr>
              <a:defRPr b="1" i="0">
                <a:solidFill>
                  <a:srgbClr val="009A44"/>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2">
            <a:extLst>
              <a:ext uri="{FF2B5EF4-FFF2-40B4-BE49-F238E27FC236}">
                <a16:creationId xmlns:a16="http://schemas.microsoft.com/office/drawing/2014/main" id="{52FE92F0-DC99-2245-87D1-23C9F30DD846}"/>
              </a:ext>
            </a:extLst>
          </p:cNvPr>
          <p:cNvSpPr>
            <a:spLocks noGrp="1"/>
          </p:cNvSpPr>
          <p:nvPr>
            <p:ph type="body" idx="1"/>
          </p:nvPr>
        </p:nvSpPr>
        <p:spPr>
          <a:xfrm>
            <a:off x="259492" y="1762162"/>
            <a:ext cx="4198208" cy="453855"/>
          </a:xfrm>
          <a:prstGeom prst="rect">
            <a:avLst/>
          </a:prstGeom>
        </p:spPr>
        <p:txBody>
          <a:bodyPr anchor="t"/>
          <a:lstStyle>
            <a:lvl1pPr marL="0" indent="0">
              <a:buNone/>
              <a:defRPr sz="21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0" name="Content Placeholder 3">
            <a:extLst>
              <a:ext uri="{FF2B5EF4-FFF2-40B4-BE49-F238E27FC236}">
                <a16:creationId xmlns:a16="http://schemas.microsoft.com/office/drawing/2014/main" id="{919B26A6-1B35-8643-B92A-5CD12D47E59F}"/>
              </a:ext>
            </a:extLst>
          </p:cNvPr>
          <p:cNvSpPr>
            <a:spLocks noGrp="1"/>
          </p:cNvSpPr>
          <p:nvPr>
            <p:ph sz="half" idx="2"/>
          </p:nvPr>
        </p:nvSpPr>
        <p:spPr>
          <a:xfrm>
            <a:off x="259492" y="2216018"/>
            <a:ext cx="4198208" cy="4372560"/>
          </a:xfrm>
          <a:prstGeom prst="rect">
            <a:avLst/>
          </a:prstGeo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a:extLst>
              <a:ext uri="{FF2B5EF4-FFF2-40B4-BE49-F238E27FC236}">
                <a16:creationId xmlns:a16="http://schemas.microsoft.com/office/drawing/2014/main" id="{D681AAD9-6B17-AB4B-A55C-B6D45C4D5AFA}"/>
              </a:ext>
            </a:extLst>
          </p:cNvPr>
          <p:cNvSpPr>
            <a:spLocks noGrp="1"/>
          </p:cNvSpPr>
          <p:nvPr>
            <p:ph sz="quarter" idx="4"/>
          </p:nvPr>
        </p:nvSpPr>
        <p:spPr>
          <a:xfrm>
            <a:off x="4680122" y="2225543"/>
            <a:ext cx="4198208" cy="4372560"/>
          </a:xfrm>
          <a:prstGeom prst="rect">
            <a:avLst/>
          </a:prstGeo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a:extLst>
              <a:ext uri="{FF2B5EF4-FFF2-40B4-BE49-F238E27FC236}">
                <a16:creationId xmlns:a16="http://schemas.microsoft.com/office/drawing/2014/main" id="{909850E4-E84A-7847-BC69-FF7A44F6692B}"/>
              </a:ext>
            </a:extLst>
          </p:cNvPr>
          <p:cNvSpPr>
            <a:spLocks noGrp="1"/>
          </p:cNvSpPr>
          <p:nvPr>
            <p:ph type="body" idx="10"/>
          </p:nvPr>
        </p:nvSpPr>
        <p:spPr>
          <a:xfrm>
            <a:off x="4680122" y="1762162"/>
            <a:ext cx="4198208" cy="453855"/>
          </a:xfrm>
          <a:prstGeom prst="rect">
            <a:avLst/>
          </a:prstGeom>
        </p:spPr>
        <p:txBody>
          <a:bodyPr anchor="t"/>
          <a:lstStyle>
            <a:lvl1pPr marL="0" indent="0">
              <a:buNone/>
              <a:defRPr sz="21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Tree>
    <p:extLst>
      <p:ext uri="{BB962C8B-B14F-4D97-AF65-F5344CB8AC3E}">
        <p14:creationId xmlns:p14="http://schemas.microsoft.com/office/powerpoint/2010/main" val="239650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AE927-93A5-AF4F-A526-7A306FF3D781}" type="datetimeFigureOut">
              <a:rPr lang="en-US" smtClean="0"/>
              <a:t>12/15/2022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FE814-68E4-0C4A-BCC3-703C26BE2070}" type="slidenum">
              <a:rPr lang="en-US" smtClean="0"/>
              <a:t>‹#›</a:t>
            </a:fld>
            <a:endParaRPr lang="en-US"/>
          </a:p>
        </p:txBody>
      </p:sp>
    </p:spTree>
    <p:extLst>
      <p:ext uri="{BB962C8B-B14F-4D97-AF65-F5344CB8AC3E}">
        <p14:creationId xmlns:p14="http://schemas.microsoft.com/office/powerpoint/2010/main" val="894236525"/>
      </p:ext>
    </p:extLst>
  </p:cSld>
  <p:clrMap bg1="lt1" tx1="dk1" bg2="lt2" tx2="dk2" accent1="accent1" accent2="accent2" accent3="accent3" accent4="accent4" accent5="accent5" accent6="accent6" hlink="hlink" folHlink="folHlink"/>
  <p:sldLayoutIdLst>
    <p:sldLayoutId id="2147483679" r:id="rId1"/>
    <p:sldLayoutId id="2147483653" r:id="rId2"/>
    <p:sldLayoutId id="2147483654" r:id="rId3"/>
    <p:sldLayoutId id="2147483649" r:id="rId4"/>
    <p:sldLayoutId id="2147483650" r:id="rId5"/>
    <p:sldLayoutId id="2147483651" r:id="rId6"/>
    <p:sldLayoutId id="2147483663" r:id="rId7"/>
    <p:sldLayoutId id="2147483662" r:id="rId8"/>
    <p:sldLayoutId id="2147483665"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4E177-190E-1026-9301-E6B9B5FB7CC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186AFC-0547-8365-157A-55BC69DBCA1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BA402E-9F11-FE7F-DBAB-3D53FE2E1A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EB80C9A-A5C6-4923-BFFE-35F7079783AA}" type="datetimeFigureOut">
              <a:rPr lang="en-CA" smtClean="0"/>
              <a:t>2022-12-15</a:t>
            </a:fld>
            <a:endParaRPr lang="en-CA"/>
          </a:p>
        </p:txBody>
      </p:sp>
      <p:sp>
        <p:nvSpPr>
          <p:cNvPr id="5" name="Footer Placeholder 4">
            <a:extLst>
              <a:ext uri="{FF2B5EF4-FFF2-40B4-BE49-F238E27FC236}">
                <a16:creationId xmlns:a16="http://schemas.microsoft.com/office/drawing/2014/main" id="{E9911B58-730B-C774-1186-647C3AF580A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41DFCC1-994E-9726-9341-A6240081907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EDE586-45E8-4C92-A274-B26BC7D90F82}" type="slidenum">
              <a:rPr lang="en-CA" smtClean="0"/>
              <a:t>‹#›</a:t>
            </a:fld>
            <a:endParaRPr lang="en-CA"/>
          </a:p>
        </p:txBody>
      </p:sp>
    </p:spTree>
    <p:extLst>
      <p:ext uri="{BB962C8B-B14F-4D97-AF65-F5344CB8AC3E}">
        <p14:creationId xmlns:p14="http://schemas.microsoft.com/office/powerpoint/2010/main" val="14213383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BB9222-0B52-4E41-982B-8676C2028453}"/>
              </a:ext>
            </a:extLst>
          </p:cNvPr>
          <p:cNvSpPr>
            <a:spLocks noGrp="1"/>
          </p:cNvSpPr>
          <p:nvPr>
            <p:ph type="title"/>
          </p:nvPr>
        </p:nvSpPr>
        <p:spPr/>
        <p:txBody>
          <a:bodyPr>
            <a:normAutofit/>
          </a:bodyPr>
          <a:lstStyle/>
          <a:p>
            <a:r>
              <a:rPr lang="en-US" sz="3200" dirty="0">
                <a:latin typeface="+mj-lt"/>
              </a:rPr>
              <a:t>Automated system for forecasting and tracking of number of online search queries at scale</a:t>
            </a:r>
            <a:br>
              <a:rPr lang="en-US" sz="3200" dirty="0">
                <a:latin typeface="+mj-lt"/>
              </a:rPr>
            </a:br>
            <a:r>
              <a:rPr lang="en-US" sz="3200" dirty="0">
                <a:latin typeface="+mj-lt"/>
              </a:rPr>
              <a:t>using LSTM &amp; Neural Prophet</a:t>
            </a:r>
          </a:p>
        </p:txBody>
      </p:sp>
      <p:sp>
        <p:nvSpPr>
          <p:cNvPr id="7" name="Text Placeholder 6">
            <a:extLst>
              <a:ext uri="{FF2B5EF4-FFF2-40B4-BE49-F238E27FC236}">
                <a16:creationId xmlns:a16="http://schemas.microsoft.com/office/drawing/2014/main" id="{EE1F770E-085D-DB49-A0A7-8443292F04AD}"/>
              </a:ext>
            </a:extLst>
          </p:cNvPr>
          <p:cNvSpPr>
            <a:spLocks noGrp="1"/>
          </p:cNvSpPr>
          <p:nvPr>
            <p:ph type="body" sz="quarter" idx="10"/>
          </p:nvPr>
        </p:nvSpPr>
        <p:spPr>
          <a:xfrm>
            <a:off x="262582" y="4709285"/>
            <a:ext cx="8620125" cy="528637"/>
          </a:xfrm>
        </p:spPr>
        <p:txBody>
          <a:bodyPr>
            <a:normAutofit fontScale="25000" lnSpcReduction="20000"/>
          </a:bodyPr>
          <a:lstStyle/>
          <a:p>
            <a:r>
              <a:rPr lang="en-US" sz="7200" dirty="0"/>
              <a:t>12/15/2022</a:t>
            </a:r>
          </a:p>
          <a:p>
            <a:r>
              <a:rPr lang="en-US" sz="7200" dirty="0"/>
              <a:t>Manisha Gupta </a:t>
            </a:r>
          </a:p>
          <a:p>
            <a:r>
              <a:rPr lang="en-US" sz="7200" dirty="0"/>
              <a:t>(PhD Computer Science Student)</a:t>
            </a:r>
          </a:p>
          <a:p>
            <a:r>
              <a:rPr lang="en-US" sz="7200" dirty="0"/>
              <a:t>Advisor: Dr Kim</a:t>
            </a:r>
          </a:p>
          <a:p>
            <a:endParaRPr lang="en-US" dirty="0"/>
          </a:p>
        </p:txBody>
      </p:sp>
    </p:spTree>
    <p:extLst>
      <p:ext uri="{BB962C8B-B14F-4D97-AF65-F5344CB8AC3E}">
        <p14:creationId xmlns:p14="http://schemas.microsoft.com/office/powerpoint/2010/main" val="3128766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44983" y="294559"/>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Decide seasonality mode</a:t>
            </a:r>
          </a:p>
        </p:txBody>
      </p:sp>
      <p:sp>
        <p:nvSpPr>
          <p:cNvPr id="7" name="TextBox 6">
            <a:extLst>
              <a:ext uri="{FF2B5EF4-FFF2-40B4-BE49-F238E27FC236}">
                <a16:creationId xmlns:a16="http://schemas.microsoft.com/office/drawing/2014/main" id="{93278378-ACDC-D2AA-FE28-0117B0118EE3}"/>
              </a:ext>
            </a:extLst>
          </p:cNvPr>
          <p:cNvSpPr txBox="1"/>
          <p:nvPr/>
        </p:nvSpPr>
        <p:spPr>
          <a:xfrm>
            <a:off x="63584" y="2627822"/>
            <a:ext cx="1370777" cy="300082"/>
          </a:xfrm>
          <a:prstGeom prst="rect">
            <a:avLst/>
          </a:prstGeom>
          <a:noFill/>
        </p:spPr>
        <p:txBody>
          <a:bodyPr wrap="square" rtlCol="0">
            <a:spAutoFit/>
          </a:bodyPr>
          <a:lstStyle/>
          <a:p>
            <a:pPr defTabSz="685800"/>
            <a:r>
              <a:rPr lang="en-CA" sz="1350" b="1">
                <a:solidFill>
                  <a:prstClr val="black"/>
                </a:solidFill>
                <a:latin typeface="Calibri" panose="020F0502020204030204"/>
              </a:rPr>
              <a:t>Multiplicative</a:t>
            </a:r>
          </a:p>
        </p:txBody>
      </p:sp>
      <p:pic>
        <p:nvPicPr>
          <p:cNvPr id="12" name="Picture 11">
            <a:extLst>
              <a:ext uri="{FF2B5EF4-FFF2-40B4-BE49-F238E27FC236}">
                <a16:creationId xmlns:a16="http://schemas.microsoft.com/office/drawing/2014/main" id="{01F64DE7-588D-69E8-6D5E-64D9EFC85E69}"/>
              </a:ext>
            </a:extLst>
          </p:cNvPr>
          <p:cNvPicPr>
            <a:picLocks noChangeAspect="1"/>
          </p:cNvPicPr>
          <p:nvPr/>
        </p:nvPicPr>
        <p:blipFill>
          <a:blip r:embed="rId4"/>
          <a:stretch>
            <a:fillRect/>
          </a:stretch>
        </p:blipFill>
        <p:spPr>
          <a:xfrm>
            <a:off x="1365521" y="4047473"/>
            <a:ext cx="7412826" cy="2170667"/>
          </a:xfrm>
          <a:prstGeom prst="rect">
            <a:avLst/>
          </a:prstGeom>
          <a:effectLst/>
        </p:spPr>
      </p:pic>
      <p:pic>
        <p:nvPicPr>
          <p:cNvPr id="16" name="Picture 15">
            <a:extLst>
              <a:ext uri="{FF2B5EF4-FFF2-40B4-BE49-F238E27FC236}">
                <a16:creationId xmlns:a16="http://schemas.microsoft.com/office/drawing/2014/main" id="{36833FB7-CEED-FE3C-F0B4-92F10B329BD5}"/>
              </a:ext>
            </a:extLst>
          </p:cNvPr>
          <p:cNvPicPr>
            <a:picLocks noChangeAspect="1"/>
          </p:cNvPicPr>
          <p:nvPr/>
        </p:nvPicPr>
        <p:blipFill>
          <a:blip r:embed="rId5"/>
          <a:stretch>
            <a:fillRect/>
          </a:stretch>
        </p:blipFill>
        <p:spPr>
          <a:xfrm>
            <a:off x="1293852" y="1860300"/>
            <a:ext cx="7556164" cy="2145712"/>
          </a:xfrm>
          <a:prstGeom prst="rect">
            <a:avLst/>
          </a:prstGeom>
          <a:effectLst/>
        </p:spPr>
      </p:pic>
      <p:sp>
        <p:nvSpPr>
          <p:cNvPr id="17" name="TextBox 16">
            <a:extLst>
              <a:ext uri="{FF2B5EF4-FFF2-40B4-BE49-F238E27FC236}">
                <a16:creationId xmlns:a16="http://schemas.microsoft.com/office/drawing/2014/main" id="{FBD746C2-62F8-98E9-B56E-71C4FF367A78}"/>
              </a:ext>
            </a:extLst>
          </p:cNvPr>
          <p:cNvSpPr txBox="1"/>
          <p:nvPr/>
        </p:nvSpPr>
        <p:spPr>
          <a:xfrm>
            <a:off x="194803" y="4656572"/>
            <a:ext cx="831713" cy="300082"/>
          </a:xfrm>
          <a:prstGeom prst="rect">
            <a:avLst/>
          </a:prstGeom>
          <a:noFill/>
        </p:spPr>
        <p:txBody>
          <a:bodyPr wrap="square" rtlCol="0">
            <a:spAutoFit/>
          </a:bodyPr>
          <a:lstStyle/>
          <a:p>
            <a:pPr defTabSz="685800"/>
            <a:r>
              <a:rPr lang="en-CA" sz="1350" b="1">
                <a:solidFill>
                  <a:prstClr val="black"/>
                </a:solidFill>
                <a:latin typeface="Calibri" panose="020F0502020204030204"/>
              </a:rPr>
              <a:t>Additive</a:t>
            </a:r>
          </a:p>
        </p:txBody>
      </p:sp>
      <p:sp>
        <p:nvSpPr>
          <p:cNvPr id="21" name="TextBox 20">
            <a:extLst>
              <a:ext uri="{FF2B5EF4-FFF2-40B4-BE49-F238E27FC236}">
                <a16:creationId xmlns:a16="http://schemas.microsoft.com/office/drawing/2014/main" id="{C6478073-5974-3292-90F0-2D528EEC9964}"/>
              </a:ext>
            </a:extLst>
          </p:cNvPr>
          <p:cNvSpPr txBox="1"/>
          <p:nvPr/>
        </p:nvSpPr>
        <p:spPr>
          <a:xfrm>
            <a:off x="2241188" y="779564"/>
            <a:ext cx="6209167" cy="423449"/>
          </a:xfrm>
          <a:prstGeom prst="rect">
            <a:avLst/>
          </a:prstGeom>
          <a:noFill/>
        </p:spPr>
        <p:txBody>
          <a:bodyPr wrap="square">
            <a:spAutoFit/>
          </a:bodyPr>
          <a:lstStyle/>
          <a:p>
            <a:pPr defTabSz="685800">
              <a:lnSpc>
                <a:spcPct val="150000"/>
              </a:lnSpc>
            </a:pPr>
            <a:r>
              <a:rPr lang="en-US" sz="1600" dirty="0">
                <a:solidFill>
                  <a:prstClr val="black">
                    <a:lumMod val="65000"/>
                    <a:lumOff val="35000"/>
                  </a:prstClr>
                </a:solidFill>
                <a:latin typeface="Calibri" panose="020F0502020204030204"/>
              </a:rPr>
              <a:t>Understanding additive versus multiplicative seasonality</a:t>
            </a:r>
            <a:endParaRPr lang="en-US" sz="1600" dirty="0">
              <a:solidFill>
                <a:prstClr val="black">
                  <a:lumMod val="65000"/>
                  <a:lumOff val="35000"/>
                </a:prstClr>
              </a:solidFill>
              <a:latin typeface="Calibri" panose="020F0502020204030204"/>
              <a:cs typeface="Calibri"/>
            </a:endParaRPr>
          </a:p>
        </p:txBody>
      </p:sp>
      <p:sp>
        <p:nvSpPr>
          <p:cNvPr id="20" name="TextBox 19">
            <a:extLst>
              <a:ext uri="{FF2B5EF4-FFF2-40B4-BE49-F238E27FC236}">
                <a16:creationId xmlns:a16="http://schemas.microsoft.com/office/drawing/2014/main" id="{15BB93C4-2D45-72EA-5165-C32AE86BFD98}"/>
              </a:ext>
            </a:extLst>
          </p:cNvPr>
          <p:cNvSpPr txBox="1"/>
          <p:nvPr/>
        </p:nvSpPr>
        <p:spPr>
          <a:xfrm>
            <a:off x="3273160" y="1282962"/>
            <a:ext cx="3246449" cy="307777"/>
          </a:xfrm>
          <a:prstGeom prst="rect">
            <a:avLst/>
          </a:prstGeom>
          <a:noFill/>
        </p:spPr>
        <p:txBody>
          <a:bodyPr wrap="square" rtlCol="0">
            <a:spAutoFit/>
          </a:bodyPr>
          <a:lstStyle/>
          <a:p>
            <a:pPr defTabSz="685800"/>
            <a:r>
              <a:rPr lang="en-CA" sz="1400" b="1" dirty="0">
                <a:solidFill>
                  <a:prstClr val="black">
                    <a:lumMod val="50000"/>
                    <a:lumOff val="50000"/>
                  </a:prstClr>
                </a:solidFill>
                <a:latin typeface="Calibri" panose="020F0502020204030204"/>
              </a:rPr>
              <a:t>US: Daily Online search queries</a:t>
            </a:r>
          </a:p>
        </p:txBody>
      </p:sp>
    </p:spTree>
    <p:custDataLst>
      <p:tags r:id="rId1"/>
    </p:custDataLst>
    <p:extLst>
      <p:ext uri="{BB962C8B-B14F-4D97-AF65-F5344CB8AC3E}">
        <p14:creationId xmlns:p14="http://schemas.microsoft.com/office/powerpoint/2010/main" val="165648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44983" y="551110"/>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Capturing accurately holidays effect</a:t>
            </a:r>
          </a:p>
        </p:txBody>
      </p:sp>
      <p:sp>
        <p:nvSpPr>
          <p:cNvPr id="16" name="TextBox 15">
            <a:extLst>
              <a:ext uri="{FF2B5EF4-FFF2-40B4-BE49-F238E27FC236}">
                <a16:creationId xmlns:a16="http://schemas.microsoft.com/office/drawing/2014/main" id="{E0D7B85D-F17A-6D41-3A26-25CD0EEFE9AD}"/>
              </a:ext>
            </a:extLst>
          </p:cNvPr>
          <p:cNvSpPr txBox="1"/>
          <p:nvPr/>
        </p:nvSpPr>
        <p:spPr>
          <a:xfrm>
            <a:off x="162935" y="1474278"/>
            <a:ext cx="205740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defRPr/>
            </a:pPr>
            <a:r>
              <a:rPr lang="en-US" sz="1350">
                <a:solidFill>
                  <a:srgbClr val="3D3B49"/>
                </a:solidFill>
                <a:latin typeface="Calibri" panose="020F0502020204030204"/>
                <a:ea typeface="Noto Serif"/>
                <a:cs typeface="Noto Serif"/>
              </a:rPr>
              <a:t>Holidays</a:t>
            </a:r>
          </a:p>
        </p:txBody>
      </p:sp>
      <p:sp>
        <p:nvSpPr>
          <p:cNvPr id="17" name="TextBox 16">
            <a:extLst>
              <a:ext uri="{FF2B5EF4-FFF2-40B4-BE49-F238E27FC236}">
                <a16:creationId xmlns:a16="http://schemas.microsoft.com/office/drawing/2014/main" id="{E822DD6D-84FC-2043-E1EB-F0C9A9981E0F}"/>
              </a:ext>
            </a:extLst>
          </p:cNvPr>
          <p:cNvSpPr txBox="1"/>
          <p:nvPr/>
        </p:nvSpPr>
        <p:spPr>
          <a:xfrm>
            <a:off x="162935" y="1645041"/>
            <a:ext cx="3390718" cy="170264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128588" indent="-128588" defTabSz="685800">
              <a:lnSpc>
                <a:spcPct val="150000"/>
              </a:lnSpc>
              <a:buFont typeface="Arial" panose="020B0604020202020204" pitchFamily="34" charset="0"/>
              <a:buChar char="•"/>
              <a:defRPr/>
            </a:pPr>
            <a:r>
              <a:rPr lang="en-US" sz="1200" dirty="0">
                <a:solidFill>
                  <a:prstClr val="black"/>
                </a:solidFill>
                <a:latin typeface="Calibri" panose="020F0502020204030204"/>
              </a:rPr>
              <a:t>Adding default country holidays</a:t>
            </a:r>
          </a:p>
          <a:p>
            <a:pPr marL="128588" indent="-128588" defTabSz="685800">
              <a:lnSpc>
                <a:spcPct val="150000"/>
              </a:lnSpc>
              <a:buFont typeface="Arial" panose="020B0604020202020204" pitchFamily="34" charset="0"/>
              <a:buChar char="•"/>
              <a:defRPr/>
            </a:pPr>
            <a:r>
              <a:rPr lang="en-US" sz="1200" dirty="0">
                <a:solidFill>
                  <a:prstClr val="black"/>
                </a:solidFill>
                <a:latin typeface="Calibri" panose="020F0502020204030204"/>
              </a:rPr>
              <a:t>Adding default state or province holidays &amp; understand their effect</a:t>
            </a:r>
            <a:endParaRPr lang="en-US" sz="1200" dirty="0">
              <a:solidFill>
                <a:prstClr val="black"/>
              </a:solidFill>
              <a:latin typeface="Calibri" panose="020F0502020204030204"/>
              <a:cs typeface="Calibri" panose="020F0502020204030204"/>
            </a:endParaRPr>
          </a:p>
          <a:p>
            <a:pPr marL="128588" indent="-128588" defTabSz="685800">
              <a:lnSpc>
                <a:spcPct val="150000"/>
              </a:lnSpc>
              <a:buFont typeface="Arial" panose="020B0604020202020204" pitchFamily="34" charset="0"/>
              <a:buChar char="•"/>
              <a:defRPr/>
            </a:pPr>
            <a:r>
              <a:rPr lang="en-US" sz="1200" dirty="0">
                <a:solidFill>
                  <a:prstClr val="black"/>
                </a:solidFill>
                <a:latin typeface="Calibri" panose="020F0502020204030204"/>
              </a:rPr>
              <a:t>Creating custom holidays</a:t>
            </a:r>
            <a:endParaRPr lang="en-US" sz="1200" dirty="0">
              <a:solidFill>
                <a:prstClr val="black"/>
              </a:solidFill>
              <a:latin typeface="Calibri" panose="020F0502020204030204"/>
              <a:cs typeface="Calibri" panose="020F0502020204030204"/>
            </a:endParaRPr>
          </a:p>
          <a:p>
            <a:pPr marL="128588" indent="-128588" defTabSz="685800">
              <a:lnSpc>
                <a:spcPct val="150000"/>
              </a:lnSpc>
              <a:buFont typeface="Arial" panose="020B0604020202020204" pitchFamily="34" charset="0"/>
              <a:buChar char="•"/>
              <a:defRPr/>
            </a:pPr>
            <a:r>
              <a:rPr lang="en-US" sz="1200" dirty="0">
                <a:solidFill>
                  <a:prstClr val="black"/>
                </a:solidFill>
                <a:latin typeface="Calibri" panose="020F0502020204030204"/>
              </a:rPr>
              <a:t>Creating multi-day holidays</a:t>
            </a:r>
            <a:endParaRPr lang="en-US" sz="1200" dirty="0">
              <a:solidFill>
                <a:prstClr val="black"/>
              </a:solidFill>
              <a:latin typeface="Calibri" panose="020F0502020204030204"/>
              <a:cs typeface="Calibri" panose="020F0502020204030204"/>
            </a:endParaRPr>
          </a:p>
          <a:p>
            <a:pPr marL="128588" indent="-128588" defTabSz="685800">
              <a:lnSpc>
                <a:spcPct val="150000"/>
              </a:lnSpc>
              <a:buFont typeface="Arial" panose="020B0604020202020204" pitchFamily="34" charset="0"/>
              <a:buChar char="•"/>
              <a:defRPr/>
            </a:pPr>
            <a:r>
              <a:rPr lang="en-US" sz="1200" dirty="0">
                <a:solidFill>
                  <a:prstClr val="black"/>
                </a:solidFill>
                <a:latin typeface="Calibri" panose="020F0502020204030204"/>
              </a:rPr>
              <a:t>Regularizing holidays</a:t>
            </a:r>
            <a:endParaRPr lang="en-US" sz="1200" dirty="0">
              <a:solidFill>
                <a:prstClr val="black"/>
              </a:solidFill>
              <a:latin typeface="Calibri" panose="020F0502020204030204"/>
              <a:ea typeface="Calibri" panose="020F0502020204030204"/>
              <a:cs typeface="Calibri" panose="020F0502020204030204"/>
            </a:endParaRPr>
          </a:p>
        </p:txBody>
      </p:sp>
      <p:pic>
        <p:nvPicPr>
          <p:cNvPr id="2" name="Picture 1">
            <a:extLst>
              <a:ext uri="{FF2B5EF4-FFF2-40B4-BE49-F238E27FC236}">
                <a16:creationId xmlns:a16="http://schemas.microsoft.com/office/drawing/2014/main" id="{381B6BBE-F477-A007-9BD9-408499B27586}"/>
              </a:ext>
            </a:extLst>
          </p:cNvPr>
          <p:cNvPicPr>
            <a:picLocks noChangeAspect="1"/>
          </p:cNvPicPr>
          <p:nvPr/>
        </p:nvPicPr>
        <p:blipFill>
          <a:blip r:embed="rId3"/>
          <a:stretch>
            <a:fillRect/>
          </a:stretch>
        </p:blipFill>
        <p:spPr>
          <a:xfrm>
            <a:off x="151514" y="3806687"/>
            <a:ext cx="5920317" cy="1999531"/>
          </a:xfrm>
          <a:prstGeom prst="rect">
            <a:avLst/>
          </a:prstGeom>
        </p:spPr>
      </p:pic>
      <p:pic>
        <p:nvPicPr>
          <p:cNvPr id="1026" name="Picture 2" descr="2 &#10;3 &#10;4 &#10;5 &#10;6 &#10;7 &#10;8 &#10;9 &#10;10 &#10;11 &#10;12 &#10;13 &#10;14 &#10;15 &#10;16 &#10;holiday &#10;GoodFriday &#10;New Year's Day &#10;Martin Luther King, Jr. Day &#10;Washington's Birthday &#10;MotherDay &#10;Memorial Day &#10;Independence Day &#10;Labor Day &#10;Columbus Day &#10;Veterans Day &#10;Veterans Day (Observed) &#10;Thanksgiving &#10;BlackFriday &#10;Christmas Day &#10;Independence Day (Observed) &#10;Christmas Day (Observed) &#10;New Year's Day (Observed) &#10;effect &#10;-0.107 &#10;-0.394 &#10;-0.189 &#10;-0.144 &#10;-0.034 &#10;-0.364 &#10;-0.214 &#10;-0.364 &#10;-0.049 &#10;-0.062 &#10;-0.062 &#10;-0.480 &#10;-0.281 &#10;-0.317 &#10;-0.275 &#10;-0.269 &#10;-0.159 ">
            <a:extLst>
              <a:ext uri="{FF2B5EF4-FFF2-40B4-BE49-F238E27FC236}">
                <a16:creationId xmlns:a16="http://schemas.microsoft.com/office/drawing/2014/main" id="{ED9DA532-F23F-5E41-8007-DC78EFF75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7638" y="1391649"/>
            <a:ext cx="2338427" cy="457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42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35299" y="599633"/>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defRPr/>
            </a:pPr>
            <a:r>
              <a:rPr lang="en-US" sz="2400" b="0" dirty="0">
                <a:latin typeface="Arial Nova Cond"/>
              </a:rPr>
              <a:t>Detecting Holidays and Growth Initiatives</a:t>
            </a:r>
          </a:p>
        </p:txBody>
      </p:sp>
      <p:sp>
        <p:nvSpPr>
          <p:cNvPr id="5" name="TextBox 4">
            <a:extLst>
              <a:ext uri="{FF2B5EF4-FFF2-40B4-BE49-F238E27FC236}">
                <a16:creationId xmlns:a16="http://schemas.microsoft.com/office/drawing/2014/main" id="{788CC3E3-2675-2C94-3AFB-F6CC7F4D483E}"/>
              </a:ext>
            </a:extLst>
          </p:cNvPr>
          <p:cNvSpPr txBox="1"/>
          <p:nvPr/>
        </p:nvSpPr>
        <p:spPr>
          <a:xfrm>
            <a:off x="7397" y="1458904"/>
            <a:ext cx="8001000" cy="369332"/>
          </a:xfrm>
          <a:prstGeom prst="rect">
            <a:avLst/>
          </a:prstGeom>
          <a:noFill/>
        </p:spPr>
        <p:txBody>
          <a:bodyPr wrap="square">
            <a:spAutoFit/>
          </a:bodyPr>
          <a:lstStyle/>
          <a:p>
            <a:pPr marL="214313" indent="-214313" defTabSz="685800">
              <a:buFont typeface="Arial" panose="020B0604020202020204" pitchFamily="34" charset="0"/>
              <a:buChar char="•"/>
              <a:defRPr/>
            </a:pPr>
            <a:r>
              <a:rPr lang="en-US" sz="1800" dirty="0">
                <a:solidFill>
                  <a:prstClr val="black"/>
                </a:solidFill>
                <a:latin typeface="Arial Nova Cond" panose="020B0506020202020204" pitchFamily="34" charset="0"/>
              </a:rPr>
              <a:t>Neural Prophet model detecting holidays</a:t>
            </a:r>
          </a:p>
        </p:txBody>
      </p:sp>
      <p:graphicFrame>
        <p:nvGraphicFramePr>
          <p:cNvPr id="8" name="Chart 7">
            <a:extLst>
              <a:ext uri="{FF2B5EF4-FFF2-40B4-BE49-F238E27FC236}">
                <a16:creationId xmlns:a16="http://schemas.microsoft.com/office/drawing/2014/main" id="{37B8A542-1D2A-647C-64B1-DB2C99EF0E50}"/>
              </a:ext>
            </a:extLst>
          </p:cNvPr>
          <p:cNvGraphicFramePr>
            <a:graphicFrameLocks/>
          </p:cNvGraphicFramePr>
          <p:nvPr>
            <p:extLst>
              <p:ext uri="{D42A27DB-BD31-4B8C-83A1-F6EECF244321}">
                <p14:modId xmlns:p14="http://schemas.microsoft.com/office/powerpoint/2010/main" val="596516182"/>
              </p:ext>
            </p:extLst>
          </p:nvPr>
        </p:nvGraphicFramePr>
        <p:xfrm>
          <a:off x="44983" y="2933810"/>
          <a:ext cx="8868410" cy="3175720"/>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33F9D04E-DB48-AA0E-25A2-F6A1BFE239DB}"/>
              </a:ext>
            </a:extLst>
          </p:cNvPr>
          <p:cNvGrpSpPr/>
          <p:nvPr/>
        </p:nvGrpSpPr>
        <p:grpSpPr>
          <a:xfrm>
            <a:off x="7766806" y="3451876"/>
            <a:ext cx="790016" cy="2217473"/>
            <a:chOff x="5569323" y="1647265"/>
            <a:chExt cx="1053354" cy="2956631"/>
          </a:xfrm>
        </p:grpSpPr>
        <p:cxnSp>
          <p:nvCxnSpPr>
            <p:cNvPr id="10" name="Straight Connector 9">
              <a:extLst>
                <a:ext uri="{FF2B5EF4-FFF2-40B4-BE49-F238E27FC236}">
                  <a16:creationId xmlns:a16="http://schemas.microsoft.com/office/drawing/2014/main" id="{7DD3B3B7-79A1-5285-12C9-8D19B588314A}"/>
                </a:ext>
              </a:extLst>
            </p:cNvPr>
            <p:cNvCxnSpPr>
              <a:cxnSpLocks/>
            </p:cNvCxnSpPr>
            <p:nvPr/>
          </p:nvCxnSpPr>
          <p:spPr>
            <a:xfrm>
              <a:off x="5958355" y="2181971"/>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46F42490-1899-2D78-EC78-A6D881F6544A}"/>
                </a:ext>
              </a:extLst>
            </p:cNvPr>
            <p:cNvSpPr/>
            <p:nvPr/>
          </p:nvSpPr>
          <p:spPr>
            <a:xfrm>
              <a:off x="5569323" y="1647265"/>
              <a:ext cx="1053354" cy="501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Thanksgiving</a:t>
              </a:r>
            </a:p>
          </p:txBody>
        </p:sp>
      </p:grpSp>
      <p:grpSp>
        <p:nvGrpSpPr>
          <p:cNvPr id="12" name="Group 11">
            <a:extLst>
              <a:ext uri="{FF2B5EF4-FFF2-40B4-BE49-F238E27FC236}">
                <a16:creationId xmlns:a16="http://schemas.microsoft.com/office/drawing/2014/main" id="{C4F67230-559D-3A89-4B3A-F3749071BA39}"/>
              </a:ext>
            </a:extLst>
          </p:cNvPr>
          <p:cNvGrpSpPr/>
          <p:nvPr/>
        </p:nvGrpSpPr>
        <p:grpSpPr>
          <a:xfrm>
            <a:off x="3536605" y="3875732"/>
            <a:ext cx="942584" cy="1742070"/>
            <a:chOff x="5603294" y="2281136"/>
            <a:chExt cx="1256779" cy="2322760"/>
          </a:xfrm>
        </p:grpSpPr>
        <p:cxnSp>
          <p:nvCxnSpPr>
            <p:cNvPr id="13" name="Straight Connector 12">
              <a:extLst>
                <a:ext uri="{FF2B5EF4-FFF2-40B4-BE49-F238E27FC236}">
                  <a16:creationId xmlns:a16="http://schemas.microsoft.com/office/drawing/2014/main" id="{F86FDD8F-00D7-642F-9FAE-6CEC449FEE55}"/>
                </a:ext>
              </a:extLst>
            </p:cNvPr>
            <p:cNvCxnSpPr>
              <a:cxnSpLocks/>
            </p:cNvCxnSpPr>
            <p:nvPr/>
          </p:nvCxnSpPr>
          <p:spPr>
            <a:xfrm flipH="1">
              <a:off x="5958355" y="2281136"/>
              <a:ext cx="13598" cy="2322760"/>
            </a:xfrm>
            <a:prstGeom prst="line">
              <a:avLst/>
            </a:prstGeom>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34E614D7-271B-5B1C-6329-094D7A32788A}"/>
                </a:ext>
              </a:extLst>
            </p:cNvPr>
            <p:cNvSpPr/>
            <p:nvPr/>
          </p:nvSpPr>
          <p:spPr>
            <a:xfrm>
              <a:off x="5603294" y="3612062"/>
              <a:ext cx="1256779" cy="501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Memorial </a:t>
              </a:r>
            </a:p>
            <a:p>
              <a:pPr defTabSz="685800"/>
              <a:r>
                <a:rPr lang="en-CA" sz="900" b="1">
                  <a:solidFill>
                    <a:prstClr val="black"/>
                  </a:solidFill>
                  <a:latin typeface="Calibri" panose="020F0502020204030204"/>
                </a:rPr>
                <a:t>    Day</a:t>
              </a:r>
            </a:p>
          </p:txBody>
        </p:sp>
      </p:grpSp>
      <p:grpSp>
        <p:nvGrpSpPr>
          <p:cNvPr id="15" name="Group 14">
            <a:extLst>
              <a:ext uri="{FF2B5EF4-FFF2-40B4-BE49-F238E27FC236}">
                <a16:creationId xmlns:a16="http://schemas.microsoft.com/office/drawing/2014/main" id="{6EE1352F-1C7A-0A36-174D-AC723502F4D4}"/>
              </a:ext>
            </a:extLst>
          </p:cNvPr>
          <p:cNvGrpSpPr/>
          <p:nvPr/>
        </p:nvGrpSpPr>
        <p:grpSpPr>
          <a:xfrm>
            <a:off x="4416290" y="3801358"/>
            <a:ext cx="942584" cy="1816444"/>
            <a:chOff x="5634980" y="2181971"/>
            <a:chExt cx="1256779" cy="2421925"/>
          </a:xfrm>
        </p:grpSpPr>
        <p:cxnSp>
          <p:nvCxnSpPr>
            <p:cNvPr id="18" name="Straight Connector 17">
              <a:extLst>
                <a:ext uri="{FF2B5EF4-FFF2-40B4-BE49-F238E27FC236}">
                  <a16:creationId xmlns:a16="http://schemas.microsoft.com/office/drawing/2014/main" id="{90486FA1-167C-43A3-B507-D72F69E52551}"/>
                </a:ext>
              </a:extLst>
            </p:cNvPr>
            <p:cNvCxnSpPr>
              <a:cxnSpLocks/>
            </p:cNvCxnSpPr>
            <p:nvPr/>
          </p:nvCxnSpPr>
          <p:spPr>
            <a:xfrm>
              <a:off x="5958355" y="2181971"/>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F4A33FE8-65FC-4F03-D55B-3B6AD10E8417}"/>
                </a:ext>
              </a:extLst>
            </p:cNvPr>
            <p:cNvSpPr/>
            <p:nvPr/>
          </p:nvSpPr>
          <p:spPr>
            <a:xfrm>
              <a:off x="5634980" y="2598551"/>
              <a:ext cx="1256779" cy="501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July 4</a:t>
              </a:r>
            </a:p>
          </p:txBody>
        </p:sp>
      </p:grpSp>
      <p:grpSp>
        <p:nvGrpSpPr>
          <p:cNvPr id="20" name="Group 19">
            <a:extLst>
              <a:ext uri="{FF2B5EF4-FFF2-40B4-BE49-F238E27FC236}">
                <a16:creationId xmlns:a16="http://schemas.microsoft.com/office/drawing/2014/main" id="{73F4D008-121A-D9B7-5721-BCEFAD615AE6}"/>
              </a:ext>
            </a:extLst>
          </p:cNvPr>
          <p:cNvGrpSpPr/>
          <p:nvPr/>
        </p:nvGrpSpPr>
        <p:grpSpPr>
          <a:xfrm>
            <a:off x="5973193" y="3838104"/>
            <a:ext cx="790016" cy="1816444"/>
            <a:chOff x="5747635" y="2139439"/>
            <a:chExt cx="1053354" cy="2421925"/>
          </a:xfrm>
        </p:grpSpPr>
        <p:cxnSp>
          <p:nvCxnSpPr>
            <p:cNvPr id="21" name="Straight Connector 20">
              <a:extLst>
                <a:ext uri="{FF2B5EF4-FFF2-40B4-BE49-F238E27FC236}">
                  <a16:creationId xmlns:a16="http://schemas.microsoft.com/office/drawing/2014/main" id="{B23D8830-A0D5-CA92-13D5-A08A6255D3A0}"/>
                </a:ext>
              </a:extLst>
            </p:cNvPr>
            <p:cNvCxnSpPr>
              <a:cxnSpLocks/>
            </p:cNvCxnSpPr>
            <p:nvPr/>
          </p:nvCxnSpPr>
          <p:spPr>
            <a:xfrm>
              <a:off x="5958355" y="2139439"/>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D49574BB-867B-231C-1A16-2E0FB6601018}"/>
                </a:ext>
              </a:extLst>
            </p:cNvPr>
            <p:cNvSpPr/>
            <p:nvPr/>
          </p:nvSpPr>
          <p:spPr>
            <a:xfrm>
              <a:off x="5747635" y="3370135"/>
              <a:ext cx="1053354" cy="501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Labor Day</a:t>
              </a:r>
            </a:p>
          </p:txBody>
        </p:sp>
      </p:grpSp>
      <p:grpSp>
        <p:nvGrpSpPr>
          <p:cNvPr id="23" name="Group 22">
            <a:extLst>
              <a:ext uri="{FF2B5EF4-FFF2-40B4-BE49-F238E27FC236}">
                <a16:creationId xmlns:a16="http://schemas.microsoft.com/office/drawing/2014/main" id="{690EE6C8-93F8-95FA-4FD4-EE15EDCD8165}"/>
              </a:ext>
            </a:extLst>
          </p:cNvPr>
          <p:cNvGrpSpPr/>
          <p:nvPr/>
        </p:nvGrpSpPr>
        <p:grpSpPr>
          <a:xfrm>
            <a:off x="6511544" y="3840762"/>
            <a:ext cx="647518" cy="1816444"/>
            <a:chOff x="5334850" y="2139439"/>
            <a:chExt cx="863357" cy="2421925"/>
          </a:xfrm>
        </p:grpSpPr>
        <p:cxnSp>
          <p:nvCxnSpPr>
            <p:cNvPr id="24" name="Straight Connector 23">
              <a:extLst>
                <a:ext uri="{FF2B5EF4-FFF2-40B4-BE49-F238E27FC236}">
                  <a16:creationId xmlns:a16="http://schemas.microsoft.com/office/drawing/2014/main" id="{B9E18160-43C9-AE56-F8A9-0C2A50D2F524}"/>
                </a:ext>
              </a:extLst>
            </p:cNvPr>
            <p:cNvCxnSpPr>
              <a:cxnSpLocks/>
            </p:cNvCxnSpPr>
            <p:nvPr/>
          </p:nvCxnSpPr>
          <p:spPr>
            <a:xfrm>
              <a:off x="5958355" y="2139439"/>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3413893-E16F-C3B5-2FBF-B0CD48C51A32}"/>
                </a:ext>
              </a:extLst>
            </p:cNvPr>
            <p:cNvSpPr/>
            <p:nvPr/>
          </p:nvSpPr>
          <p:spPr>
            <a:xfrm>
              <a:off x="5334850" y="2541334"/>
              <a:ext cx="863357" cy="425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Columbus Day</a:t>
              </a:r>
            </a:p>
          </p:txBody>
        </p:sp>
      </p:grpSp>
      <p:grpSp>
        <p:nvGrpSpPr>
          <p:cNvPr id="26" name="Group 25">
            <a:extLst>
              <a:ext uri="{FF2B5EF4-FFF2-40B4-BE49-F238E27FC236}">
                <a16:creationId xmlns:a16="http://schemas.microsoft.com/office/drawing/2014/main" id="{1F4BC324-7EBC-7D53-4452-815F2632AA82}"/>
              </a:ext>
            </a:extLst>
          </p:cNvPr>
          <p:cNvGrpSpPr/>
          <p:nvPr/>
        </p:nvGrpSpPr>
        <p:grpSpPr>
          <a:xfrm>
            <a:off x="2511655" y="3426905"/>
            <a:ext cx="942584" cy="2217474"/>
            <a:chOff x="5569322" y="1647264"/>
            <a:chExt cx="1256779" cy="2956632"/>
          </a:xfrm>
        </p:grpSpPr>
        <p:cxnSp>
          <p:nvCxnSpPr>
            <p:cNvPr id="27" name="Straight Connector 26">
              <a:extLst>
                <a:ext uri="{FF2B5EF4-FFF2-40B4-BE49-F238E27FC236}">
                  <a16:creationId xmlns:a16="http://schemas.microsoft.com/office/drawing/2014/main" id="{A88B63F0-58A9-254F-09C7-8AD296746DE4}"/>
                </a:ext>
              </a:extLst>
            </p:cNvPr>
            <p:cNvCxnSpPr>
              <a:cxnSpLocks/>
            </p:cNvCxnSpPr>
            <p:nvPr/>
          </p:nvCxnSpPr>
          <p:spPr>
            <a:xfrm>
              <a:off x="5958355" y="2181971"/>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EB1D5F8E-0CDB-F23B-A12E-2330D96BFA43}"/>
                </a:ext>
              </a:extLst>
            </p:cNvPr>
            <p:cNvSpPr/>
            <p:nvPr/>
          </p:nvSpPr>
          <p:spPr>
            <a:xfrm>
              <a:off x="5569322" y="1647264"/>
              <a:ext cx="1256779" cy="501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Good Friday/</a:t>
              </a:r>
            </a:p>
            <a:p>
              <a:pPr defTabSz="685800"/>
              <a:r>
                <a:rPr lang="en-CA" sz="900" b="1">
                  <a:solidFill>
                    <a:prstClr val="black"/>
                  </a:solidFill>
                  <a:latin typeface="Calibri" panose="020F0502020204030204"/>
                </a:rPr>
                <a:t>Easter</a:t>
              </a:r>
            </a:p>
          </p:txBody>
        </p:sp>
      </p:grpSp>
      <p:grpSp>
        <p:nvGrpSpPr>
          <p:cNvPr id="29" name="Group 28">
            <a:extLst>
              <a:ext uri="{FF2B5EF4-FFF2-40B4-BE49-F238E27FC236}">
                <a16:creationId xmlns:a16="http://schemas.microsoft.com/office/drawing/2014/main" id="{6BAAF3C2-6811-2954-381F-8C806EF886FA}"/>
              </a:ext>
            </a:extLst>
          </p:cNvPr>
          <p:cNvGrpSpPr/>
          <p:nvPr/>
        </p:nvGrpSpPr>
        <p:grpSpPr>
          <a:xfrm>
            <a:off x="760146" y="3830589"/>
            <a:ext cx="942584" cy="1816444"/>
            <a:chOff x="5176195" y="2181971"/>
            <a:chExt cx="1256779" cy="2421925"/>
          </a:xfrm>
        </p:grpSpPr>
        <p:cxnSp>
          <p:nvCxnSpPr>
            <p:cNvPr id="30" name="Straight Connector 29">
              <a:extLst>
                <a:ext uri="{FF2B5EF4-FFF2-40B4-BE49-F238E27FC236}">
                  <a16:creationId xmlns:a16="http://schemas.microsoft.com/office/drawing/2014/main" id="{37531980-3C48-3958-4F5E-D5CAA2ED605D}"/>
                </a:ext>
              </a:extLst>
            </p:cNvPr>
            <p:cNvCxnSpPr>
              <a:cxnSpLocks/>
            </p:cNvCxnSpPr>
            <p:nvPr/>
          </p:nvCxnSpPr>
          <p:spPr>
            <a:xfrm>
              <a:off x="5958355" y="2181971"/>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31" name="Rectangle 30">
              <a:extLst>
                <a:ext uri="{FF2B5EF4-FFF2-40B4-BE49-F238E27FC236}">
                  <a16:creationId xmlns:a16="http://schemas.microsoft.com/office/drawing/2014/main" id="{7C489830-BF1B-3CC0-2824-946D41411000}"/>
                </a:ext>
              </a:extLst>
            </p:cNvPr>
            <p:cNvSpPr/>
            <p:nvPr/>
          </p:nvSpPr>
          <p:spPr>
            <a:xfrm>
              <a:off x="5176195" y="3103412"/>
              <a:ext cx="1256779" cy="501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Presidents' Day</a:t>
              </a:r>
            </a:p>
          </p:txBody>
        </p:sp>
      </p:grpSp>
      <p:grpSp>
        <p:nvGrpSpPr>
          <p:cNvPr id="32" name="Group 31">
            <a:extLst>
              <a:ext uri="{FF2B5EF4-FFF2-40B4-BE49-F238E27FC236}">
                <a16:creationId xmlns:a16="http://schemas.microsoft.com/office/drawing/2014/main" id="{CD1A7395-5855-6633-D955-D3A3969FD413}"/>
              </a:ext>
            </a:extLst>
          </p:cNvPr>
          <p:cNvGrpSpPr/>
          <p:nvPr/>
        </p:nvGrpSpPr>
        <p:grpSpPr>
          <a:xfrm>
            <a:off x="379833" y="3408288"/>
            <a:ext cx="942584" cy="2217474"/>
            <a:chOff x="5569322" y="1647264"/>
            <a:chExt cx="1256779" cy="2956632"/>
          </a:xfrm>
        </p:grpSpPr>
        <p:cxnSp>
          <p:nvCxnSpPr>
            <p:cNvPr id="33" name="Straight Connector 32">
              <a:extLst>
                <a:ext uri="{FF2B5EF4-FFF2-40B4-BE49-F238E27FC236}">
                  <a16:creationId xmlns:a16="http://schemas.microsoft.com/office/drawing/2014/main" id="{EB7FDD2B-AC8E-B5B5-1C08-E574DBAB7C91}"/>
                </a:ext>
              </a:extLst>
            </p:cNvPr>
            <p:cNvCxnSpPr>
              <a:cxnSpLocks/>
            </p:cNvCxnSpPr>
            <p:nvPr/>
          </p:nvCxnSpPr>
          <p:spPr>
            <a:xfrm>
              <a:off x="5958355" y="2181971"/>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34" name="Rectangle 33">
              <a:extLst>
                <a:ext uri="{FF2B5EF4-FFF2-40B4-BE49-F238E27FC236}">
                  <a16:creationId xmlns:a16="http://schemas.microsoft.com/office/drawing/2014/main" id="{43B44C72-8A4C-0F1A-8F3D-1826AFAE36E3}"/>
                </a:ext>
              </a:extLst>
            </p:cNvPr>
            <p:cNvSpPr/>
            <p:nvPr/>
          </p:nvSpPr>
          <p:spPr>
            <a:xfrm>
              <a:off x="5569322" y="1647264"/>
              <a:ext cx="1256779" cy="501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Martin </a:t>
              </a:r>
            </a:p>
            <a:p>
              <a:pPr defTabSz="685800"/>
              <a:r>
                <a:rPr lang="en-CA" sz="900" b="1">
                  <a:solidFill>
                    <a:prstClr val="black"/>
                  </a:solidFill>
                  <a:latin typeface="Calibri" panose="020F0502020204030204"/>
                </a:rPr>
                <a:t>Luther</a:t>
              </a:r>
            </a:p>
          </p:txBody>
        </p:sp>
      </p:grpSp>
      <p:grpSp>
        <p:nvGrpSpPr>
          <p:cNvPr id="35" name="Group 34">
            <a:extLst>
              <a:ext uri="{FF2B5EF4-FFF2-40B4-BE49-F238E27FC236}">
                <a16:creationId xmlns:a16="http://schemas.microsoft.com/office/drawing/2014/main" id="{C0E301CC-CA6C-B647-A33D-40AE66830305}"/>
              </a:ext>
            </a:extLst>
          </p:cNvPr>
          <p:cNvGrpSpPr/>
          <p:nvPr/>
        </p:nvGrpSpPr>
        <p:grpSpPr>
          <a:xfrm>
            <a:off x="3988055" y="3483327"/>
            <a:ext cx="942584" cy="2169028"/>
            <a:chOff x="5507026" y="1711859"/>
            <a:chExt cx="1256779" cy="2892037"/>
          </a:xfrm>
        </p:grpSpPr>
        <p:cxnSp>
          <p:nvCxnSpPr>
            <p:cNvPr id="36" name="Straight Connector 35">
              <a:extLst>
                <a:ext uri="{FF2B5EF4-FFF2-40B4-BE49-F238E27FC236}">
                  <a16:creationId xmlns:a16="http://schemas.microsoft.com/office/drawing/2014/main" id="{730C140D-0691-04E0-67B3-06B6301E0313}"/>
                </a:ext>
              </a:extLst>
            </p:cNvPr>
            <p:cNvCxnSpPr>
              <a:cxnSpLocks/>
            </p:cNvCxnSpPr>
            <p:nvPr/>
          </p:nvCxnSpPr>
          <p:spPr>
            <a:xfrm>
              <a:off x="5958355" y="2181971"/>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37" name="Rectangle 36">
              <a:extLst>
                <a:ext uri="{FF2B5EF4-FFF2-40B4-BE49-F238E27FC236}">
                  <a16:creationId xmlns:a16="http://schemas.microsoft.com/office/drawing/2014/main" id="{B62AD7EE-2ACD-52E0-43D8-6282C3BED5CD}"/>
                </a:ext>
              </a:extLst>
            </p:cNvPr>
            <p:cNvSpPr/>
            <p:nvPr/>
          </p:nvSpPr>
          <p:spPr>
            <a:xfrm>
              <a:off x="5507026" y="1711859"/>
              <a:ext cx="1256779" cy="501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endParaRPr lang="en-CA" sz="900" b="1">
                <a:solidFill>
                  <a:prstClr val="black"/>
                </a:solidFill>
                <a:latin typeface="Calibri" panose="020F0502020204030204"/>
              </a:endParaRPr>
            </a:p>
            <a:p>
              <a:pPr defTabSz="685800"/>
              <a:r>
                <a:rPr lang="en-CA" sz="900" b="1">
                  <a:solidFill>
                    <a:prstClr val="black"/>
                  </a:solidFill>
                  <a:latin typeface="Calibri" panose="020F0502020204030204"/>
                </a:rPr>
                <a:t>Juneteenth</a:t>
              </a:r>
            </a:p>
          </p:txBody>
        </p:sp>
      </p:grpSp>
      <p:grpSp>
        <p:nvGrpSpPr>
          <p:cNvPr id="38" name="Group 37">
            <a:extLst>
              <a:ext uri="{FF2B5EF4-FFF2-40B4-BE49-F238E27FC236}">
                <a16:creationId xmlns:a16="http://schemas.microsoft.com/office/drawing/2014/main" id="{B12089D0-A7C4-6D0D-B3BF-AA255A9A3F30}"/>
              </a:ext>
            </a:extLst>
          </p:cNvPr>
          <p:cNvGrpSpPr/>
          <p:nvPr/>
        </p:nvGrpSpPr>
        <p:grpSpPr>
          <a:xfrm>
            <a:off x="1653936" y="3833243"/>
            <a:ext cx="801263" cy="1816444"/>
            <a:chOff x="5481869" y="2181971"/>
            <a:chExt cx="1068350" cy="2421925"/>
          </a:xfrm>
        </p:grpSpPr>
        <p:cxnSp>
          <p:nvCxnSpPr>
            <p:cNvPr id="39" name="Straight Connector 38">
              <a:extLst>
                <a:ext uri="{FF2B5EF4-FFF2-40B4-BE49-F238E27FC236}">
                  <a16:creationId xmlns:a16="http://schemas.microsoft.com/office/drawing/2014/main" id="{118DF235-1FE6-E690-94FF-7D77EC81A2AE}"/>
                </a:ext>
              </a:extLst>
            </p:cNvPr>
            <p:cNvCxnSpPr>
              <a:cxnSpLocks/>
            </p:cNvCxnSpPr>
            <p:nvPr/>
          </p:nvCxnSpPr>
          <p:spPr>
            <a:xfrm>
              <a:off x="5958355" y="2181971"/>
              <a:ext cx="0" cy="2421925"/>
            </a:xfrm>
            <a:prstGeom prst="line">
              <a:avLst/>
            </a:prstGeom>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C6B7696-8D72-A2A0-FB73-31C867CC73E7}"/>
                </a:ext>
              </a:extLst>
            </p:cNvPr>
            <p:cNvSpPr/>
            <p:nvPr/>
          </p:nvSpPr>
          <p:spPr>
            <a:xfrm>
              <a:off x="5481869" y="2711934"/>
              <a:ext cx="1068350" cy="48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685800"/>
              <a:r>
                <a:rPr lang="en-CA" sz="900" b="1">
                  <a:solidFill>
                    <a:prstClr val="black"/>
                  </a:solidFill>
                  <a:latin typeface="Calibri" panose="020F0502020204030204"/>
                </a:rPr>
                <a:t>Spring Break</a:t>
              </a:r>
            </a:p>
          </p:txBody>
        </p:sp>
      </p:grpSp>
    </p:spTree>
    <p:extLst>
      <p:ext uri="{BB962C8B-B14F-4D97-AF65-F5344CB8AC3E}">
        <p14:creationId xmlns:p14="http://schemas.microsoft.com/office/powerpoint/2010/main" val="139550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44983" y="421655"/>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Hyper-parameter tuning using Grid Search Algo &amp; Cross Validation</a:t>
            </a:r>
          </a:p>
        </p:txBody>
      </p:sp>
      <p:pic>
        <p:nvPicPr>
          <p:cNvPr id="11" name="Picture 10">
            <a:extLst>
              <a:ext uri="{FF2B5EF4-FFF2-40B4-BE49-F238E27FC236}">
                <a16:creationId xmlns:a16="http://schemas.microsoft.com/office/drawing/2014/main" id="{1A0AA944-659D-9A58-97F5-077E3D2F44DB}"/>
              </a:ext>
            </a:extLst>
          </p:cNvPr>
          <p:cNvPicPr>
            <a:picLocks noChangeAspect="1"/>
          </p:cNvPicPr>
          <p:nvPr/>
        </p:nvPicPr>
        <p:blipFill>
          <a:blip r:embed="rId3"/>
          <a:stretch>
            <a:fillRect/>
          </a:stretch>
        </p:blipFill>
        <p:spPr>
          <a:xfrm>
            <a:off x="140081" y="1105225"/>
            <a:ext cx="4740031" cy="5509470"/>
          </a:xfrm>
          <a:prstGeom prst="rect">
            <a:avLst/>
          </a:prstGeom>
        </p:spPr>
      </p:pic>
      <p:pic>
        <p:nvPicPr>
          <p:cNvPr id="13" name="Picture 12">
            <a:extLst>
              <a:ext uri="{FF2B5EF4-FFF2-40B4-BE49-F238E27FC236}">
                <a16:creationId xmlns:a16="http://schemas.microsoft.com/office/drawing/2014/main" id="{874C125D-A8E7-1B2D-E096-9AE9EA397636}"/>
              </a:ext>
            </a:extLst>
          </p:cNvPr>
          <p:cNvPicPr>
            <a:picLocks noChangeAspect="1"/>
          </p:cNvPicPr>
          <p:nvPr/>
        </p:nvPicPr>
        <p:blipFill>
          <a:blip r:embed="rId4"/>
          <a:stretch>
            <a:fillRect/>
          </a:stretch>
        </p:blipFill>
        <p:spPr>
          <a:xfrm>
            <a:off x="3530163" y="3152089"/>
            <a:ext cx="5613837" cy="2488321"/>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454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44983" y="512356"/>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Result : Compare &amp; Evaluate Forecasting Procedure</a:t>
            </a:r>
          </a:p>
        </p:txBody>
      </p:sp>
      <p:graphicFrame>
        <p:nvGraphicFramePr>
          <p:cNvPr id="5" name="Chart 4">
            <a:extLst>
              <a:ext uri="{FF2B5EF4-FFF2-40B4-BE49-F238E27FC236}">
                <a16:creationId xmlns:a16="http://schemas.microsoft.com/office/drawing/2014/main" id="{C10E1211-0D95-EE68-AA16-1D2CE4227199}"/>
              </a:ext>
            </a:extLst>
          </p:cNvPr>
          <p:cNvGraphicFramePr>
            <a:graphicFrameLocks/>
          </p:cNvGraphicFramePr>
          <p:nvPr>
            <p:extLst>
              <p:ext uri="{D42A27DB-BD31-4B8C-83A1-F6EECF244321}">
                <p14:modId xmlns:p14="http://schemas.microsoft.com/office/powerpoint/2010/main" val="742982830"/>
              </p:ext>
            </p:extLst>
          </p:nvPr>
        </p:nvGraphicFramePr>
        <p:xfrm>
          <a:off x="155360" y="1299280"/>
          <a:ext cx="8723034" cy="230546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5D073E14-48CC-950C-51F7-7CA068AA9D20}"/>
              </a:ext>
            </a:extLst>
          </p:cNvPr>
          <p:cNvSpPr txBox="1"/>
          <p:nvPr/>
        </p:nvSpPr>
        <p:spPr>
          <a:xfrm>
            <a:off x="155360" y="3966181"/>
            <a:ext cx="6259356" cy="2446824"/>
          </a:xfrm>
          <a:prstGeom prst="rect">
            <a:avLst/>
          </a:prstGeom>
          <a:noFill/>
        </p:spPr>
        <p:txBody>
          <a:bodyPr wrap="square" rtlCol="0">
            <a:spAutoFit/>
          </a:bodyPr>
          <a:lstStyle/>
          <a:p>
            <a:pPr defTabSz="685800"/>
            <a:r>
              <a:rPr lang="en-CA" sz="1200" b="1" dirty="0">
                <a:solidFill>
                  <a:prstClr val="black"/>
                </a:solidFill>
                <a:latin typeface="Calibri" panose="020F0502020204030204"/>
              </a:rPr>
              <a:t>LSTM:  </a:t>
            </a:r>
            <a:r>
              <a:rPr lang="en-CA" sz="1200" dirty="0">
                <a:solidFill>
                  <a:prstClr val="black"/>
                </a:solidFill>
                <a:latin typeface="Calibri" panose="020F0502020204030204"/>
              </a:rPr>
              <a:t>Last 4 lag value is being used to predict the next value. The network architecture is 100 neuron with one output neuron along with </a:t>
            </a:r>
            <a:r>
              <a:rPr lang="en-CA" sz="1200" dirty="0" err="1">
                <a:solidFill>
                  <a:prstClr val="black"/>
                </a:solidFill>
                <a:latin typeface="Calibri" panose="020F0502020204030204"/>
              </a:rPr>
              <a:t>Relu</a:t>
            </a:r>
            <a:r>
              <a:rPr lang="en-CA" sz="1200" dirty="0">
                <a:solidFill>
                  <a:prstClr val="black"/>
                </a:solidFill>
                <a:latin typeface="Calibri" panose="020F0502020204030204"/>
              </a:rPr>
              <a:t> Activation function, optimizer is Adam and error metrics to optimized is mean squared error. Epoch is 50. The network also has one hidden layer. Min Max Scaler is used for Normalization</a:t>
            </a:r>
          </a:p>
          <a:p>
            <a:pPr defTabSz="685800"/>
            <a:endParaRPr lang="en-CA" sz="1200" dirty="0">
              <a:solidFill>
                <a:prstClr val="black"/>
              </a:solidFill>
              <a:latin typeface="Calibri" panose="020F0502020204030204"/>
            </a:endParaRPr>
          </a:p>
          <a:p>
            <a:pPr defTabSz="685800"/>
            <a:endParaRPr lang="en-CA" sz="1200" dirty="0">
              <a:solidFill>
                <a:prstClr val="black"/>
              </a:solidFill>
              <a:latin typeface="Calibri" panose="020F0502020204030204"/>
            </a:endParaRPr>
          </a:p>
          <a:p>
            <a:pPr defTabSz="685800"/>
            <a:r>
              <a:rPr lang="en-CA" sz="1200" b="1" dirty="0">
                <a:solidFill>
                  <a:prstClr val="black"/>
                </a:solidFill>
                <a:latin typeface="Calibri" panose="020F0502020204030204"/>
              </a:rPr>
              <a:t>Neural Prophet</a:t>
            </a:r>
            <a:r>
              <a:rPr lang="en-CA" sz="1200" dirty="0">
                <a:solidFill>
                  <a:prstClr val="black"/>
                </a:solidFill>
                <a:latin typeface="Calibri" panose="020F0502020204030204"/>
              </a:rPr>
              <a:t>: Run the default version of Neural prophet with Multiplicativity seasonality</a:t>
            </a:r>
          </a:p>
          <a:p>
            <a:pPr defTabSz="685800">
              <a:buFont typeface="Arial" panose="020B0604020202020204" pitchFamily="34" charset="0"/>
              <a:buChar char="•"/>
            </a:pPr>
            <a:r>
              <a:rPr lang="en-US" sz="1200" dirty="0">
                <a:solidFill>
                  <a:prstClr val="black"/>
                </a:solidFill>
                <a:latin typeface="Calibri" panose="020F0502020204030204"/>
              </a:rPr>
              <a:t>Gradient Descent for optimization via using </a:t>
            </a:r>
            <a:r>
              <a:rPr lang="en-US" sz="1200" dirty="0" err="1">
                <a:solidFill>
                  <a:prstClr val="black"/>
                </a:solidFill>
                <a:latin typeface="Calibri" panose="020F0502020204030204"/>
              </a:rPr>
              <a:t>PyTorch</a:t>
            </a:r>
            <a:r>
              <a:rPr lang="en-US" sz="1200" dirty="0">
                <a:solidFill>
                  <a:prstClr val="black"/>
                </a:solidFill>
                <a:latin typeface="Calibri" panose="020F0502020204030204"/>
              </a:rPr>
              <a:t> as the backend.</a:t>
            </a:r>
          </a:p>
          <a:p>
            <a:pPr defTabSz="685800">
              <a:buFont typeface="Arial" panose="020B0604020202020204" pitchFamily="34" charset="0"/>
              <a:buChar char="•"/>
            </a:pPr>
            <a:r>
              <a:rPr lang="en-US" sz="1200" dirty="0">
                <a:solidFill>
                  <a:prstClr val="black"/>
                </a:solidFill>
                <a:latin typeface="Calibri" panose="020F0502020204030204"/>
              </a:rPr>
              <a:t>Modelling Auto-Regression of time series using AR-Net</a:t>
            </a:r>
          </a:p>
          <a:p>
            <a:pPr defTabSz="685800">
              <a:buFont typeface="Arial" panose="020B0604020202020204" pitchFamily="34" charset="0"/>
              <a:buChar char="•"/>
            </a:pPr>
            <a:r>
              <a:rPr lang="en-US" sz="1200" dirty="0">
                <a:solidFill>
                  <a:prstClr val="black"/>
                </a:solidFill>
                <a:latin typeface="Calibri" panose="020F0502020204030204"/>
              </a:rPr>
              <a:t>Modelling lagged regressors using a separate linear or Feed-Forward Neural Network.</a:t>
            </a:r>
          </a:p>
          <a:p>
            <a:pPr defTabSz="685800">
              <a:buFont typeface="Arial" panose="020B0604020202020204" pitchFamily="34" charset="0"/>
              <a:buChar char="•"/>
            </a:pPr>
            <a:r>
              <a:rPr lang="en-US" sz="1200" dirty="0">
                <a:solidFill>
                  <a:prstClr val="black"/>
                </a:solidFill>
                <a:latin typeface="Calibri" panose="020F0502020204030204"/>
              </a:rPr>
              <a:t>Directly predict specific forecast horizons.</a:t>
            </a:r>
          </a:p>
          <a:p>
            <a:pPr defTabSz="685800">
              <a:buFont typeface="Arial" panose="020B0604020202020204" pitchFamily="34" charset="0"/>
              <a:buChar char="•"/>
            </a:pPr>
            <a:r>
              <a:rPr lang="en-US" sz="1200" dirty="0">
                <a:solidFill>
                  <a:prstClr val="black"/>
                </a:solidFill>
                <a:latin typeface="Calibri" panose="020F0502020204030204"/>
              </a:rPr>
              <a:t>Train a single model on many related time-series (global modelling).</a:t>
            </a:r>
          </a:p>
          <a:p>
            <a:pPr defTabSz="685800"/>
            <a:endParaRPr lang="en-CA" sz="900" dirty="0">
              <a:solidFill>
                <a:prstClr val="black"/>
              </a:solidFill>
              <a:latin typeface="Calibri" panose="020F0502020204030204"/>
            </a:endParaRPr>
          </a:p>
        </p:txBody>
      </p:sp>
      <p:pic>
        <p:nvPicPr>
          <p:cNvPr id="8" name="Picture 7">
            <a:extLst>
              <a:ext uri="{FF2B5EF4-FFF2-40B4-BE49-F238E27FC236}">
                <a16:creationId xmlns:a16="http://schemas.microsoft.com/office/drawing/2014/main" id="{221780D4-FD78-ADB4-EB32-C92A0C2058B7}"/>
              </a:ext>
            </a:extLst>
          </p:cNvPr>
          <p:cNvPicPr>
            <a:picLocks noChangeAspect="1"/>
          </p:cNvPicPr>
          <p:nvPr/>
        </p:nvPicPr>
        <p:blipFill>
          <a:blip r:embed="rId4"/>
          <a:stretch>
            <a:fillRect/>
          </a:stretch>
        </p:blipFill>
        <p:spPr>
          <a:xfrm>
            <a:off x="6112716" y="4689056"/>
            <a:ext cx="2765678" cy="1001074"/>
          </a:xfrm>
          <a:prstGeom prst="rect">
            <a:avLst/>
          </a:prstGeom>
        </p:spPr>
      </p:pic>
    </p:spTree>
    <p:extLst>
      <p:ext uri="{BB962C8B-B14F-4D97-AF65-F5344CB8AC3E}">
        <p14:creationId xmlns:p14="http://schemas.microsoft.com/office/powerpoint/2010/main" val="237310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44983" y="421655"/>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Next Steps</a:t>
            </a:r>
            <a:endParaRPr lang="en-US" sz="22800" dirty="0">
              <a:latin typeface="Arial Nova Cond"/>
            </a:endParaRPr>
          </a:p>
        </p:txBody>
      </p:sp>
      <p:sp>
        <p:nvSpPr>
          <p:cNvPr id="3" name="TextBox 2">
            <a:extLst>
              <a:ext uri="{FF2B5EF4-FFF2-40B4-BE49-F238E27FC236}">
                <a16:creationId xmlns:a16="http://schemas.microsoft.com/office/drawing/2014/main" id="{CE72A577-3E12-4F57-287D-1EDD6C2609B4}"/>
              </a:ext>
            </a:extLst>
          </p:cNvPr>
          <p:cNvSpPr txBox="1"/>
          <p:nvPr/>
        </p:nvSpPr>
        <p:spPr>
          <a:xfrm>
            <a:off x="220616" y="1248937"/>
            <a:ext cx="4188249" cy="1674754"/>
          </a:xfrm>
          <a:prstGeom prst="rect">
            <a:avLst/>
          </a:prstGeom>
          <a:noFill/>
        </p:spPr>
        <p:txBody>
          <a:bodyPr wrap="square" rtlCol="0">
            <a:spAutoFit/>
          </a:bodyPr>
          <a:lstStyle/>
          <a:p>
            <a:pPr marL="214313" indent="-214313" defTabSz="685800">
              <a:lnSpc>
                <a:spcPct val="150000"/>
              </a:lnSpc>
              <a:buFont typeface="Arial" panose="020B0604020202020204" pitchFamily="34" charset="0"/>
              <a:buChar char="•"/>
            </a:pPr>
            <a:r>
              <a:rPr lang="en-US" sz="1400" dirty="0">
                <a:solidFill>
                  <a:prstClr val="black"/>
                </a:solidFill>
                <a:latin typeface="Calibri" panose="020F0502020204030204"/>
              </a:rPr>
              <a:t>Research other models (Neural Prophet), LSTM and apply ensemble</a:t>
            </a:r>
          </a:p>
          <a:p>
            <a:pPr marL="214313" indent="-214313" defTabSz="685800">
              <a:lnSpc>
                <a:spcPct val="150000"/>
              </a:lnSpc>
              <a:buFont typeface="Arial" panose="020B0604020202020204" pitchFamily="34" charset="0"/>
              <a:buChar char="•"/>
            </a:pPr>
            <a:r>
              <a:rPr lang="en-US" sz="1400" dirty="0">
                <a:solidFill>
                  <a:prstClr val="black"/>
                </a:solidFill>
                <a:latin typeface="Calibri" panose="020F0502020204030204"/>
              </a:rPr>
              <a:t>Study correlation data with weather data, Market performance indicator (DJIA, NASDAQ)</a:t>
            </a:r>
          </a:p>
          <a:p>
            <a:pPr marL="214313" indent="-214313" defTabSz="685800">
              <a:lnSpc>
                <a:spcPct val="150000"/>
              </a:lnSpc>
              <a:buFont typeface="Arial" panose="020B0604020202020204" pitchFamily="34" charset="0"/>
              <a:buChar char="•"/>
            </a:pPr>
            <a:r>
              <a:rPr lang="en-US" sz="1400" dirty="0">
                <a:solidFill>
                  <a:prstClr val="black"/>
                </a:solidFill>
                <a:latin typeface="Calibri" panose="020F0502020204030204"/>
              </a:rPr>
              <a:t>Perform Hyper-parameter Tuning</a:t>
            </a:r>
          </a:p>
        </p:txBody>
      </p:sp>
      <p:pic>
        <p:nvPicPr>
          <p:cNvPr id="1026" name="Picture 2">
            <a:extLst>
              <a:ext uri="{FF2B5EF4-FFF2-40B4-BE49-F238E27FC236}">
                <a16:creationId xmlns:a16="http://schemas.microsoft.com/office/drawing/2014/main" id="{FABCE465-76EA-39DC-369F-3E53AC0FF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156" y="3082328"/>
            <a:ext cx="6313036" cy="301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77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44983" y="330191"/>
            <a:ext cx="9108701" cy="438582"/>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lnSpc>
                <a:spcPct val="100000"/>
              </a:lnSpc>
              <a:spcAft>
                <a:spcPts val="0"/>
              </a:spcAft>
              <a:defRPr/>
            </a:pPr>
            <a:r>
              <a:rPr lang="en-US" sz="2400" dirty="0"/>
              <a:t>Overview – Goals of Forecasting</a:t>
            </a:r>
          </a:p>
        </p:txBody>
      </p:sp>
      <p:sp>
        <p:nvSpPr>
          <p:cNvPr id="5" name="Rectangle: Rounded Corners 4">
            <a:extLst>
              <a:ext uri="{FF2B5EF4-FFF2-40B4-BE49-F238E27FC236}">
                <a16:creationId xmlns:a16="http://schemas.microsoft.com/office/drawing/2014/main" id="{5AFF743E-5007-AC74-2172-4B3B4FD03410}"/>
              </a:ext>
            </a:extLst>
          </p:cNvPr>
          <p:cNvSpPr/>
          <p:nvPr/>
        </p:nvSpPr>
        <p:spPr>
          <a:xfrm>
            <a:off x="454715" y="1612623"/>
            <a:ext cx="8234570" cy="99959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prstClr val="black"/>
                </a:solidFill>
                <a:latin typeface="Segoe UI" panose="020B0502040204020203" pitchFamily="34" charset="0"/>
                <a:cs typeface="Segoe UI" panose="020B0502040204020203" pitchFamily="34" charset="0"/>
              </a:rPr>
              <a:t>Forecasting Finance Goal</a:t>
            </a:r>
          </a:p>
          <a:p>
            <a:pPr algn="ctr" defTabSz="685800"/>
            <a:r>
              <a:rPr lang="en-US" dirty="0">
                <a:solidFill>
                  <a:prstClr val="black"/>
                </a:solidFill>
                <a:latin typeface="Segoe UI" panose="020B0502040204020203" pitchFamily="34" charset="0"/>
                <a:cs typeface="Segoe UI" panose="020B0502040204020203" pitchFamily="34" charset="0"/>
              </a:rPr>
              <a:t>Set and track against finance goals: Revenue / Volume</a:t>
            </a:r>
          </a:p>
        </p:txBody>
      </p:sp>
      <p:sp>
        <p:nvSpPr>
          <p:cNvPr id="6" name="Rectangle: Rounded Corners 5">
            <a:extLst>
              <a:ext uri="{FF2B5EF4-FFF2-40B4-BE49-F238E27FC236}">
                <a16:creationId xmlns:a16="http://schemas.microsoft.com/office/drawing/2014/main" id="{0BEFBEFC-2406-1B30-C3B7-36799011306A}"/>
              </a:ext>
            </a:extLst>
          </p:cNvPr>
          <p:cNvSpPr/>
          <p:nvPr/>
        </p:nvSpPr>
        <p:spPr>
          <a:xfrm>
            <a:off x="375202" y="3132598"/>
            <a:ext cx="8234570" cy="99959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prstClr val="black"/>
                </a:solidFill>
                <a:latin typeface="Segoe UI" panose="020B0502040204020203" pitchFamily="34" charset="0"/>
                <a:cs typeface="Segoe UI" panose="020B0502040204020203" pitchFamily="34" charset="0"/>
              </a:rPr>
              <a:t>Monitoring</a:t>
            </a:r>
          </a:p>
          <a:p>
            <a:pPr algn="ctr" defTabSz="685800"/>
            <a:r>
              <a:rPr lang="en-US" dirty="0">
                <a:solidFill>
                  <a:prstClr val="black"/>
                </a:solidFill>
                <a:latin typeface="Segoe UI" panose="020B0502040204020203" pitchFamily="34" charset="0"/>
                <a:cs typeface="Segoe UI" panose="020B0502040204020203" pitchFamily="34" charset="0"/>
              </a:rPr>
              <a:t>Determine anomalous trends for Daily active user (DAU) &amp; search queries volume based on expectations (seasonality)</a:t>
            </a:r>
          </a:p>
        </p:txBody>
      </p:sp>
      <p:sp>
        <p:nvSpPr>
          <p:cNvPr id="8" name="Rectangle: Rounded Corners 7">
            <a:extLst>
              <a:ext uri="{FF2B5EF4-FFF2-40B4-BE49-F238E27FC236}">
                <a16:creationId xmlns:a16="http://schemas.microsoft.com/office/drawing/2014/main" id="{8B0C0B56-E86E-487B-D76B-927020E9B518}"/>
              </a:ext>
            </a:extLst>
          </p:cNvPr>
          <p:cNvSpPr/>
          <p:nvPr/>
        </p:nvSpPr>
        <p:spPr>
          <a:xfrm>
            <a:off x="375202" y="4652573"/>
            <a:ext cx="8314083" cy="99959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prstClr val="black"/>
                </a:solidFill>
                <a:latin typeface="Segoe UI" panose="020B0502040204020203" pitchFamily="34" charset="0"/>
                <a:cs typeface="Segoe UI" panose="020B0502040204020203" pitchFamily="34" charset="0"/>
              </a:rPr>
              <a:t>Reporting and Updates</a:t>
            </a:r>
          </a:p>
          <a:p>
            <a:pPr algn="ctr" defTabSz="685800"/>
            <a:r>
              <a:rPr lang="en-US" dirty="0">
                <a:solidFill>
                  <a:prstClr val="black"/>
                </a:solidFill>
                <a:latin typeface="Segoe UI" panose="020B0502040204020203" pitchFamily="34" charset="0"/>
                <a:cs typeface="Segoe UI" panose="020B0502040204020203" pitchFamily="34" charset="0"/>
              </a:rPr>
              <a:t>Inform short-term DAU and YoY trends (weekly, monthly)</a:t>
            </a:r>
          </a:p>
          <a:p>
            <a:pPr algn="ctr" defTabSz="685800"/>
            <a:r>
              <a:rPr lang="en-US" dirty="0">
                <a:solidFill>
                  <a:prstClr val="black"/>
                </a:solidFill>
                <a:latin typeface="Segoe UI" panose="020B0502040204020203" pitchFamily="34" charset="0"/>
                <a:cs typeface="Segoe UI" panose="020B0502040204020203" pitchFamily="34" charset="0"/>
              </a:rPr>
              <a:t>Track against fiscal year targets</a:t>
            </a:r>
          </a:p>
        </p:txBody>
      </p:sp>
    </p:spTree>
    <p:extLst>
      <p:ext uri="{BB962C8B-B14F-4D97-AF65-F5344CB8AC3E}">
        <p14:creationId xmlns:p14="http://schemas.microsoft.com/office/powerpoint/2010/main" val="53125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0" y="340130"/>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Performance Evaluation Metrics of our model</a:t>
            </a:r>
            <a:endParaRPr lang="en-US" sz="3600" dirty="0">
              <a:latin typeface="Arial Nova Cond"/>
            </a:endParaRPr>
          </a:p>
        </p:txBody>
      </p:sp>
      <p:sp>
        <p:nvSpPr>
          <p:cNvPr id="2" name="TextBox 1">
            <a:extLst>
              <a:ext uri="{FF2B5EF4-FFF2-40B4-BE49-F238E27FC236}">
                <a16:creationId xmlns:a16="http://schemas.microsoft.com/office/drawing/2014/main" id="{A14E117B-C92D-7C65-1177-D6DA223FC6F4}"/>
              </a:ext>
            </a:extLst>
          </p:cNvPr>
          <p:cNvSpPr txBox="1"/>
          <p:nvPr/>
        </p:nvSpPr>
        <p:spPr>
          <a:xfrm>
            <a:off x="226999" y="1152949"/>
            <a:ext cx="3834862" cy="31547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r>
              <a:rPr lang="en-US" sz="1600" b="1" dirty="0">
                <a:solidFill>
                  <a:srgbClr val="3D3B49"/>
                </a:solidFill>
                <a:latin typeface="Calibri" panose="020F0502020204030204"/>
                <a:ea typeface="Noto Serif"/>
                <a:cs typeface="Noto Serif"/>
              </a:rPr>
              <a:t>Performance Metrics</a:t>
            </a:r>
          </a:p>
        </p:txBody>
      </p:sp>
      <p:sp>
        <p:nvSpPr>
          <p:cNvPr id="3" name="TextBox 2">
            <a:extLst>
              <a:ext uri="{FF2B5EF4-FFF2-40B4-BE49-F238E27FC236}">
                <a16:creationId xmlns:a16="http://schemas.microsoft.com/office/drawing/2014/main" id="{13B96211-BBFB-1686-6025-01FBD3C56467}"/>
              </a:ext>
            </a:extLst>
          </p:cNvPr>
          <p:cNvSpPr txBox="1"/>
          <p:nvPr/>
        </p:nvSpPr>
        <p:spPr>
          <a:xfrm>
            <a:off x="129472" y="1624177"/>
            <a:ext cx="4720824" cy="503214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171450" indent="-171450" defTabSz="685800">
              <a:lnSpc>
                <a:spcPct val="150000"/>
              </a:lnSpc>
              <a:buFont typeface="+mj-lt"/>
              <a:buAutoNum type="arabicPeriod"/>
            </a:pPr>
            <a:r>
              <a:rPr lang="en-US" sz="1400" b="1" dirty="0">
                <a:solidFill>
                  <a:prstClr val="black"/>
                </a:solidFill>
                <a:latin typeface="Calibri" panose="020F0502020204030204"/>
                <a:ea typeface="Noto Serif"/>
                <a:cs typeface="Noto Serif"/>
              </a:rPr>
              <a:t>Coverage - </a:t>
            </a:r>
            <a:r>
              <a:rPr lang="en-US" sz="1400" dirty="0">
                <a:solidFill>
                  <a:prstClr val="black"/>
                </a:solidFill>
                <a:latin typeface="Calibri" panose="020F0502020204030204"/>
                <a:ea typeface="+mn-lt"/>
                <a:cs typeface="Calibri" panose="020F0502020204030204"/>
              </a:rPr>
              <a:t>Coverage is simply the percentage of actual values that lie between the predicted upper and lower uncertainty bounds</a:t>
            </a:r>
          </a:p>
          <a:p>
            <a:pPr marL="171450" indent="-171450" defTabSz="685800">
              <a:lnSpc>
                <a:spcPct val="150000"/>
              </a:lnSpc>
              <a:buFont typeface="+mj-lt"/>
              <a:buAutoNum type="arabicPeriod"/>
            </a:pPr>
            <a:endParaRPr lang="en-US" sz="1400" dirty="0">
              <a:solidFill>
                <a:prstClr val="black"/>
              </a:solidFill>
              <a:latin typeface="Calibri" panose="020F0502020204030204"/>
              <a:ea typeface="+mn-lt"/>
              <a:cs typeface="Calibri" panose="020F0502020204030204"/>
            </a:endParaRPr>
          </a:p>
          <a:p>
            <a:pPr marL="171450" indent="-171450" defTabSz="685800">
              <a:lnSpc>
                <a:spcPct val="150000"/>
              </a:lnSpc>
              <a:buFont typeface="+mj-lt"/>
              <a:buAutoNum type="arabicPeriod"/>
            </a:pPr>
            <a:r>
              <a:rPr lang="en-US" sz="1400" b="1" dirty="0">
                <a:solidFill>
                  <a:prstClr val="black"/>
                </a:solidFill>
                <a:latin typeface="Calibri" panose="020F0502020204030204"/>
                <a:ea typeface="+mn-lt"/>
                <a:cs typeface="Calibri" panose="020F0502020204030204"/>
              </a:rPr>
              <a:t>Root mean square error (RMSE) </a:t>
            </a:r>
            <a:r>
              <a:rPr lang="en-US" sz="1400" dirty="0">
                <a:solidFill>
                  <a:prstClr val="black"/>
                </a:solidFill>
                <a:latin typeface="Calibri" panose="020F0502020204030204"/>
                <a:ea typeface="+mn-lt"/>
                <a:cs typeface="Calibri" panose="020F0502020204030204"/>
              </a:rPr>
              <a:t>is a quadratic scoring rule that also measures the average magnitude of the error. It’s the square root of the average of squared differences between prediction and actual observation. The closer to zero the error is, the better the model.</a:t>
            </a:r>
          </a:p>
          <a:p>
            <a:pPr marL="171450" indent="-171450" defTabSz="685800">
              <a:lnSpc>
                <a:spcPct val="150000"/>
              </a:lnSpc>
              <a:buFont typeface="+mj-lt"/>
              <a:buAutoNum type="arabicPeriod"/>
            </a:pPr>
            <a:endParaRPr lang="en-US" sz="1400" dirty="0">
              <a:solidFill>
                <a:prstClr val="black"/>
              </a:solidFill>
              <a:latin typeface="Calibri" panose="020F0502020204030204"/>
            </a:endParaRPr>
          </a:p>
          <a:p>
            <a:pPr marL="171450" indent="-171450" defTabSz="685800">
              <a:lnSpc>
                <a:spcPct val="150000"/>
              </a:lnSpc>
              <a:buFont typeface="+mj-lt"/>
              <a:buAutoNum type="arabicPeriod"/>
            </a:pPr>
            <a:r>
              <a:rPr lang="en-US" sz="1400" b="1" dirty="0">
                <a:solidFill>
                  <a:prstClr val="black"/>
                </a:solidFill>
                <a:latin typeface="Calibri" panose="020F0502020204030204"/>
                <a:ea typeface="+mn-lt"/>
                <a:cs typeface="Calibri" panose="020F0502020204030204"/>
              </a:rPr>
              <a:t>Mean absolute percentage error (MAPE) </a:t>
            </a:r>
            <a:r>
              <a:rPr lang="en-US" sz="1400" dirty="0">
                <a:solidFill>
                  <a:prstClr val="black"/>
                </a:solidFill>
                <a:latin typeface="Calibri" panose="020F0502020204030204"/>
                <a:ea typeface="+mn-lt"/>
                <a:cs typeface="Calibri" panose="020F0502020204030204"/>
              </a:rPr>
              <a:t>is a statistical measure of how accurate a forecast system is. It is a measure in terms of percentage. It is mostly used for time-series forecasting. The closer to zero the error is, the better the model.</a:t>
            </a:r>
            <a:endParaRPr lang="en-US" sz="1400" dirty="0">
              <a:solidFill>
                <a:prstClr val="black"/>
              </a:solidFill>
              <a:latin typeface="Calibri" panose="020F0502020204030204"/>
            </a:endParaRPr>
          </a:p>
          <a:p>
            <a:pPr defTabSz="685800"/>
            <a:endParaRPr lang="en-US" sz="750" dirty="0">
              <a:solidFill>
                <a:prstClr val="black"/>
              </a:solidFill>
              <a:latin typeface="Calibri" panose="020F0502020204030204"/>
              <a:ea typeface="Noto serif"/>
              <a:cs typeface="Noto serif"/>
            </a:endParaRPr>
          </a:p>
        </p:txBody>
      </p:sp>
      <p:pic>
        <p:nvPicPr>
          <p:cNvPr id="7" name="Picture 7" descr="Diagram&#10;&#10;Description automatically generated">
            <a:extLst>
              <a:ext uri="{FF2B5EF4-FFF2-40B4-BE49-F238E27FC236}">
                <a16:creationId xmlns:a16="http://schemas.microsoft.com/office/drawing/2014/main" id="{904CC960-3402-BDA0-7490-36098D980C0D}"/>
              </a:ext>
            </a:extLst>
          </p:cNvPr>
          <p:cNvPicPr>
            <a:picLocks noChangeAspect="1"/>
          </p:cNvPicPr>
          <p:nvPr/>
        </p:nvPicPr>
        <p:blipFill>
          <a:blip r:embed="rId3"/>
          <a:stretch>
            <a:fillRect/>
          </a:stretch>
        </p:blipFill>
        <p:spPr>
          <a:xfrm>
            <a:off x="5001497" y="1796233"/>
            <a:ext cx="4013031" cy="2835401"/>
          </a:xfrm>
          <a:prstGeom prst="rect">
            <a:avLst/>
          </a:prstGeom>
          <a:ln>
            <a:solidFill>
              <a:schemeClr val="bg1">
                <a:lumMod val="95000"/>
              </a:schemeClr>
            </a:solidFill>
          </a:ln>
        </p:spPr>
      </p:pic>
    </p:spTree>
    <p:extLst>
      <p:ext uri="{BB962C8B-B14F-4D97-AF65-F5344CB8AC3E}">
        <p14:creationId xmlns:p14="http://schemas.microsoft.com/office/powerpoint/2010/main" val="81683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17649" y="340129"/>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Data Exploration</a:t>
            </a:r>
          </a:p>
        </p:txBody>
      </p:sp>
      <p:sp>
        <p:nvSpPr>
          <p:cNvPr id="21" name="TextBox 20">
            <a:extLst>
              <a:ext uri="{FF2B5EF4-FFF2-40B4-BE49-F238E27FC236}">
                <a16:creationId xmlns:a16="http://schemas.microsoft.com/office/drawing/2014/main" id="{C6478073-5974-3292-90F0-2D528EEC9964}"/>
              </a:ext>
            </a:extLst>
          </p:cNvPr>
          <p:cNvSpPr txBox="1"/>
          <p:nvPr/>
        </p:nvSpPr>
        <p:spPr>
          <a:xfrm>
            <a:off x="3028987" y="1413294"/>
            <a:ext cx="4610648" cy="506292"/>
          </a:xfrm>
          <a:prstGeom prst="rect">
            <a:avLst/>
          </a:prstGeom>
          <a:noFill/>
        </p:spPr>
        <p:txBody>
          <a:bodyPr wrap="square">
            <a:spAutoFit/>
          </a:bodyPr>
          <a:lstStyle/>
          <a:p>
            <a:pPr defTabSz="685800">
              <a:lnSpc>
                <a:spcPct val="150000"/>
              </a:lnSpc>
            </a:pPr>
            <a:r>
              <a:rPr lang="en-US" sz="2000" dirty="0">
                <a:solidFill>
                  <a:prstClr val="black">
                    <a:lumMod val="65000"/>
                    <a:lumOff val="35000"/>
                  </a:prstClr>
                </a:solidFill>
                <a:latin typeface="Calibri" panose="020F0502020204030204"/>
              </a:rPr>
              <a:t>US: Online Search Queries</a:t>
            </a:r>
            <a:endParaRPr lang="en-US" sz="2000" dirty="0">
              <a:solidFill>
                <a:prstClr val="black">
                  <a:lumMod val="65000"/>
                  <a:lumOff val="35000"/>
                </a:prstClr>
              </a:solidFill>
              <a:latin typeface="Calibri" panose="020F0502020204030204"/>
              <a:cs typeface="Calibri"/>
            </a:endParaRPr>
          </a:p>
        </p:txBody>
      </p:sp>
      <p:pic>
        <p:nvPicPr>
          <p:cNvPr id="2" name="Picture 1" descr="Chart, histogram&#10;&#10;Description automatically generated">
            <a:extLst>
              <a:ext uri="{FF2B5EF4-FFF2-40B4-BE49-F238E27FC236}">
                <a16:creationId xmlns:a16="http://schemas.microsoft.com/office/drawing/2014/main" id="{3444E625-054D-8EC2-60AB-082702FD47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268" y="2039286"/>
            <a:ext cx="8802765" cy="3258716"/>
          </a:xfrm>
          <a:prstGeom prst="rect">
            <a:avLst/>
          </a:prstGeom>
          <a:noFill/>
          <a:ln>
            <a:noFill/>
          </a:ln>
        </p:spPr>
      </p:pic>
    </p:spTree>
    <p:extLst>
      <p:ext uri="{BB962C8B-B14F-4D97-AF65-F5344CB8AC3E}">
        <p14:creationId xmlns:p14="http://schemas.microsoft.com/office/powerpoint/2010/main" val="323917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17649" y="350068"/>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Interpret the model Component</a:t>
            </a:r>
          </a:p>
        </p:txBody>
      </p:sp>
      <p:pic>
        <p:nvPicPr>
          <p:cNvPr id="9" name="Picture 8">
            <a:extLst>
              <a:ext uri="{FF2B5EF4-FFF2-40B4-BE49-F238E27FC236}">
                <a16:creationId xmlns:a16="http://schemas.microsoft.com/office/drawing/2014/main" id="{B1650C26-4FB0-CFD0-66B9-468E2C933B2E}"/>
              </a:ext>
            </a:extLst>
          </p:cNvPr>
          <p:cNvPicPr>
            <a:picLocks noChangeAspect="1"/>
          </p:cNvPicPr>
          <p:nvPr/>
        </p:nvPicPr>
        <p:blipFill>
          <a:blip r:embed="rId3"/>
          <a:stretch>
            <a:fillRect/>
          </a:stretch>
        </p:blipFill>
        <p:spPr>
          <a:xfrm>
            <a:off x="4572000" y="2436303"/>
            <a:ext cx="4543688" cy="1464632"/>
          </a:xfrm>
          <a:prstGeom prst="rect">
            <a:avLst/>
          </a:prstGeom>
        </p:spPr>
      </p:pic>
      <p:pic>
        <p:nvPicPr>
          <p:cNvPr id="11" name="Picture 10">
            <a:extLst>
              <a:ext uri="{FF2B5EF4-FFF2-40B4-BE49-F238E27FC236}">
                <a16:creationId xmlns:a16="http://schemas.microsoft.com/office/drawing/2014/main" id="{6DE22803-DF5C-ACBE-1B7C-2E81D412118F}"/>
              </a:ext>
            </a:extLst>
          </p:cNvPr>
          <p:cNvPicPr>
            <a:picLocks noChangeAspect="1"/>
          </p:cNvPicPr>
          <p:nvPr/>
        </p:nvPicPr>
        <p:blipFill>
          <a:blip r:embed="rId4"/>
          <a:stretch>
            <a:fillRect/>
          </a:stretch>
        </p:blipFill>
        <p:spPr>
          <a:xfrm>
            <a:off x="44982" y="2333363"/>
            <a:ext cx="4543687" cy="1567572"/>
          </a:xfrm>
          <a:prstGeom prst="rect">
            <a:avLst/>
          </a:prstGeom>
        </p:spPr>
      </p:pic>
      <p:pic>
        <p:nvPicPr>
          <p:cNvPr id="13" name="Picture 12">
            <a:extLst>
              <a:ext uri="{FF2B5EF4-FFF2-40B4-BE49-F238E27FC236}">
                <a16:creationId xmlns:a16="http://schemas.microsoft.com/office/drawing/2014/main" id="{0D4B0BB1-44FA-B8F9-5BE3-142BE98C9D80}"/>
              </a:ext>
            </a:extLst>
          </p:cNvPr>
          <p:cNvPicPr>
            <a:picLocks noChangeAspect="1"/>
          </p:cNvPicPr>
          <p:nvPr/>
        </p:nvPicPr>
        <p:blipFill>
          <a:blip r:embed="rId5"/>
          <a:stretch>
            <a:fillRect/>
          </a:stretch>
        </p:blipFill>
        <p:spPr>
          <a:xfrm>
            <a:off x="1673965" y="4015384"/>
            <a:ext cx="5850731" cy="1935956"/>
          </a:xfrm>
          <a:prstGeom prst="rect">
            <a:avLst/>
          </a:prstGeom>
        </p:spPr>
      </p:pic>
      <p:pic>
        <p:nvPicPr>
          <p:cNvPr id="16" name="Picture 15">
            <a:extLst>
              <a:ext uri="{FF2B5EF4-FFF2-40B4-BE49-F238E27FC236}">
                <a16:creationId xmlns:a16="http://schemas.microsoft.com/office/drawing/2014/main" id="{DE79E3B1-A4D0-910B-67F0-D7E1B1473CE0}"/>
              </a:ext>
            </a:extLst>
          </p:cNvPr>
          <p:cNvPicPr>
            <a:picLocks noChangeAspect="1"/>
          </p:cNvPicPr>
          <p:nvPr/>
        </p:nvPicPr>
        <p:blipFill>
          <a:blip r:embed="rId6"/>
          <a:stretch>
            <a:fillRect/>
          </a:stretch>
        </p:blipFill>
        <p:spPr>
          <a:xfrm>
            <a:off x="2573359" y="1635372"/>
            <a:ext cx="3736181" cy="492919"/>
          </a:xfrm>
          <a:prstGeom prst="rect">
            <a:avLst/>
          </a:prstGeom>
        </p:spPr>
      </p:pic>
    </p:spTree>
    <p:extLst>
      <p:ext uri="{BB962C8B-B14F-4D97-AF65-F5344CB8AC3E}">
        <p14:creationId xmlns:p14="http://schemas.microsoft.com/office/powerpoint/2010/main" val="184455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44983" y="403825"/>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Anomaly detection and Treatment</a:t>
            </a:r>
          </a:p>
        </p:txBody>
      </p:sp>
      <p:pic>
        <p:nvPicPr>
          <p:cNvPr id="7" name="Picture 6">
            <a:extLst>
              <a:ext uri="{FF2B5EF4-FFF2-40B4-BE49-F238E27FC236}">
                <a16:creationId xmlns:a16="http://schemas.microsoft.com/office/drawing/2014/main" id="{C81AF751-F608-11B9-F49E-DE7D19F1FB6D}"/>
              </a:ext>
            </a:extLst>
          </p:cNvPr>
          <p:cNvPicPr>
            <a:picLocks noChangeAspect="1"/>
          </p:cNvPicPr>
          <p:nvPr/>
        </p:nvPicPr>
        <p:blipFill>
          <a:blip r:embed="rId3"/>
          <a:stretch>
            <a:fillRect/>
          </a:stretch>
        </p:blipFill>
        <p:spPr>
          <a:xfrm>
            <a:off x="180048" y="1312627"/>
            <a:ext cx="5409372" cy="1568375"/>
          </a:xfrm>
          <a:prstGeom prst="rect">
            <a:avLst/>
          </a:prstGeom>
        </p:spPr>
      </p:pic>
      <p:pic>
        <p:nvPicPr>
          <p:cNvPr id="14" name="Picture 13">
            <a:extLst>
              <a:ext uri="{FF2B5EF4-FFF2-40B4-BE49-F238E27FC236}">
                <a16:creationId xmlns:a16="http://schemas.microsoft.com/office/drawing/2014/main" id="{44B656C8-70D1-EFF5-381E-826EE0172F5A}"/>
              </a:ext>
            </a:extLst>
          </p:cNvPr>
          <p:cNvPicPr>
            <a:picLocks noChangeAspect="1"/>
          </p:cNvPicPr>
          <p:nvPr/>
        </p:nvPicPr>
        <p:blipFill>
          <a:blip r:embed="rId4"/>
          <a:stretch>
            <a:fillRect/>
          </a:stretch>
        </p:blipFill>
        <p:spPr>
          <a:xfrm>
            <a:off x="5705062" y="1241921"/>
            <a:ext cx="3382298" cy="4716720"/>
          </a:xfrm>
          <a:prstGeom prst="rect">
            <a:avLst/>
          </a:prstGeom>
        </p:spPr>
      </p:pic>
      <p:sp>
        <p:nvSpPr>
          <p:cNvPr id="2" name="TextBox 1">
            <a:extLst>
              <a:ext uri="{FF2B5EF4-FFF2-40B4-BE49-F238E27FC236}">
                <a16:creationId xmlns:a16="http://schemas.microsoft.com/office/drawing/2014/main" id="{43B8E4AD-651E-20C5-6A7D-A7624C328C13}"/>
              </a:ext>
            </a:extLst>
          </p:cNvPr>
          <p:cNvSpPr txBox="1"/>
          <p:nvPr/>
        </p:nvSpPr>
        <p:spPr>
          <a:xfrm>
            <a:off x="180048" y="3352580"/>
            <a:ext cx="4391953" cy="1843518"/>
          </a:xfrm>
          <a:prstGeom prst="rect">
            <a:avLst/>
          </a:prstGeom>
          <a:noFill/>
        </p:spPr>
        <p:txBody>
          <a:bodyPr wrap="square">
            <a:spAutoFit/>
          </a:bodyPr>
          <a:lstStyle/>
          <a:p>
            <a:pPr defTabSz="685800">
              <a:lnSpc>
                <a:spcPct val="150000"/>
              </a:lnSpc>
            </a:pPr>
            <a:r>
              <a:rPr lang="en-US" sz="1100" b="1" dirty="0">
                <a:solidFill>
                  <a:srgbClr val="3D3B49"/>
                </a:solidFill>
                <a:latin typeface="Calibri" panose="020F0502020204030204"/>
                <a:ea typeface="Noto Serif"/>
                <a:cs typeface="Noto Serif"/>
              </a:rPr>
              <a:t>Technique</a:t>
            </a:r>
          </a:p>
          <a:p>
            <a:pPr marL="128588" indent="-128588" defTabSz="685800">
              <a:lnSpc>
                <a:spcPct val="150000"/>
              </a:lnSpc>
              <a:buFont typeface="Arial" panose="020B0604020202020204" pitchFamily="34" charset="0"/>
              <a:buChar char="•"/>
            </a:pPr>
            <a:r>
              <a:rPr lang="en-US" sz="1100" b="1" dirty="0">
                <a:solidFill>
                  <a:prstClr val="black">
                    <a:lumMod val="85000"/>
                    <a:lumOff val="15000"/>
                  </a:prstClr>
                </a:solidFill>
                <a:latin typeface="Calibri" panose="020F0502020204030204"/>
              </a:rPr>
              <a:t>Seasonal</a:t>
            </a:r>
            <a:r>
              <a:rPr lang="en-US" sz="1100" dirty="0">
                <a:solidFill>
                  <a:prstClr val="black">
                    <a:lumMod val="85000"/>
                    <a:lumOff val="15000"/>
                  </a:prstClr>
                </a:solidFill>
                <a:latin typeface="Calibri" panose="020F0502020204030204"/>
              </a:rPr>
              <a:t>-Trend decomposition using LOESS (</a:t>
            </a:r>
            <a:r>
              <a:rPr lang="en-US" sz="1100" b="1" dirty="0">
                <a:solidFill>
                  <a:prstClr val="black">
                    <a:lumMod val="85000"/>
                    <a:lumOff val="15000"/>
                  </a:prstClr>
                </a:solidFill>
                <a:latin typeface="Calibri" panose="020F0502020204030204"/>
              </a:rPr>
              <a:t>STL</a:t>
            </a:r>
            <a:r>
              <a:rPr lang="en-US" sz="1100" dirty="0">
                <a:solidFill>
                  <a:prstClr val="black">
                    <a:lumMod val="85000"/>
                    <a:lumOff val="15000"/>
                  </a:prstClr>
                </a:solidFill>
                <a:latin typeface="Calibri" panose="020F0502020204030204"/>
              </a:rPr>
              <a:t>) </a:t>
            </a:r>
          </a:p>
          <a:p>
            <a:pPr marL="128588" indent="-128588" defTabSz="685800">
              <a:lnSpc>
                <a:spcPct val="150000"/>
              </a:lnSpc>
              <a:buFont typeface="Arial" panose="020B0604020202020204" pitchFamily="34" charset="0"/>
              <a:buChar char="•"/>
            </a:pPr>
            <a:r>
              <a:rPr lang="en-US" sz="1100" dirty="0">
                <a:solidFill>
                  <a:prstClr val="black"/>
                </a:solidFill>
                <a:latin typeface="Calibri" panose="020F0502020204030204"/>
                <a:ea typeface="+mn-lt"/>
                <a:cs typeface="Calibri" panose="020F0502020204030204"/>
              </a:rPr>
              <a:t>1) Decompose the time series using seasonal decomposition; </a:t>
            </a:r>
          </a:p>
          <a:p>
            <a:pPr marL="128588" indent="-128588" defTabSz="685800">
              <a:lnSpc>
                <a:spcPct val="150000"/>
              </a:lnSpc>
              <a:buFont typeface="Arial" panose="020B0604020202020204" pitchFamily="34" charset="0"/>
              <a:buChar char="•"/>
            </a:pPr>
            <a:r>
              <a:rPr lang="en-US" sz="1100" dirty="0">
                <a:solidFill>
                  <a:prstClr val="black"/>
                </a:solidFill>
                <a:latin typeface="Calibri" panose="020F0502020204030204"/>
                <a:ea typeface="+mn-lt"/>
                <a:cs typeface="Calibri" panose="020F0502020204030204"/>
              </a:rPr>
              <a:t>2) Remove trend and seasonality to generate a residual time series; </a:t>
            </a:r>
          </a:p>
          <a:p>
            <a:pPr marL="128588" indent="-128588" defTabSz="685800">
              <a:lnSpc>
                <a:spcPct val="150000"/>
              </a:lnSpc>
              <a:buFont typeface="Arial" panose="020B0604020202020204" pitchFamily="34" charset="0"/>
              <a:buChar char="•"/>
            </a:pPr>
            <a:r>
              <a:rPr lang="en-US" sz="1100" dirty="0">
                <a:solidFill>
                  <a:prstClr val="black"/>
                </a:solidFill>
                <a:latin typeface="Calibri" panose="020F0502020204030204"/>
                <a:ea typeface="+mn-lt"/>
                <a:cs typeface="Calibri" panose="020F0502020204030204"/>
              </a:rPr>
              <a:t>3) Detect points in the residual which are outside 3 times the interquartile range</a:t>
            </a:r>
          </a:p>
          <a:p>
            <a:pPr marL="342900" lvl="1" defTabSz="685800">
              <a:lnSpc>
                <a:spcPct val="150000"/>
              </a:lnSpc>
            </a:pPr>
            <a:r>
              <a:rPr lang="en-US" sz="1100" dirty="0">
                <a:solidFill>
                  <a:prstClr val="black"/>
                </a:solidFill>
                <a:latin typeface="Calibri" panose="020F0502020204030204"/>
                <a:ea typeface="+mn-lt"/>
                <a:cs typeface="Calibri" panose="020F0502020204030204"/>
              </a:rPr>
              <a:t> </a:t>
            </a:r>
            <a:endParaRPr lang="en-US" sz="1100" dirty="0">
              <a:solidFill>
                <a:prstClr val="black"/>
              </a:solidFill>
              <a:latin typeface="Calibri" panose="020F0502020204030204"/>
              <a:cs typeface="Calibri" panose="020F0502020204030204"/>
            </a:endParaRPr>
          </a:p>
        </p:txBody>
      </p:sp>
      <p:pic>
        <p:nvPicPr>
          <p:cNvPr id="3" name="Picture 12" descr="Chart, line chart&#10;&#10;Description automatically generated">
            <a:extLst>
              <a:ext uri="{FF2B5EF4-FFF2-40B4-BE49-F238E27FC236}">
                <a16:creationId xmlns:a16="http://schemas.microsoft.com/office/drawing/2014/main" id="{A70EA404-6C76-E251-B62B-6F10D51730EB}"/>
              </a:ext>
            </a:extLst>
          </p:cNvPr>
          <p:cNvPicPr>
            <a:picLocks noChangeAspect="1"/>
          </p:cNvPicPr>
          <p:nvPr/>
        </p:nvPicPr>
        <p:blipFill>
          <a:blip r:embed="rId5"/>
          <a:stretch>
            <a:fillRect/>
          </a:stretch>
        </p:blipFill>
        <p:spPr>
          <a:xfrm>
            <a:off x="3004135" y="4738256"/>
            <a:ext cx="2585285" cy="1870263"/>
          </a:xfrm>
          <a:prstGeom prst="rect">
            <a:avLst/>
          </a:prstGeom>
        </p:spPr>
      </p:pic>
      <p:sp>
        <p:nvSpPr>
          <p:cNvPr id="13" name="TextBox 12">
            <a:extLst>
              <a:ext uri="{FF2B5EF4-FFF2-40B4-BE49-F238E27FC236}">
                <a16:creationId xmlns:a16="http://schemas.microsoft.com/office/drawing/2014/main" id="{152E67D1-BDEF-9245-EF45-0468A6FC9F1F}"/>
              </a:ext>
            </a:extLst>
          </p:cNvPr>
          <p:cNvSpPr txBox="1"/>
          <p:nvPr/>
        </p:nvSpPr>
        <p:spPr>
          <a:xfrm>
            <a:off x="311060" y="5315857"/>
            <a:ext cx="4611600" cy="1292662"/>
          </a:xfrm>
          <a:prstGeom prst="rect">
            <a:avLst/>
          </a:prstGeom>
          <a:noFill/>
        </p:spPr>
        <p:txBody>
          <a:bodyPr wrap="square">
            <a:spAutoFit/>
          </a:bodyPr>
          <a:lstStyle/>
          <a:p>
            <a:pPr defTabSz="685800">
              <a:lnSpc>
                <a:spcPct val="150000"/>
              </a:lnSpc>
            </a:pPr>
            <a:r>
              <a:rPr lang="en-US" sz="1200" b="1" dirty="0">
                <a:solidFill>
                  <a:srgbClr val="3D3B49"/>
                </a:solidFill>
                <a:latin typeface="Calibri" panose="020F0502020204030204"/>
                <a:ea typeface="Noto Serif"/>
                <a:cs typeface="Noto Serif"/>
              </a:rPr>
              <a:t>Treatment</a:t>
            </a:r>
          </a:p>
          <a:p>
            <a:pPr marL="128588" indent="-128588" defTabSz="685800">
              <a:buFont typeface="Arial"/>
              <a:buChar char="•"/>
            </a:pPr>
            <a:r>
              <a:rPr lang="en-US" sz="1200" dirty="0">
                <a:solidFill>
                  <a:prstClr val="black"/>
                </a:solidFill>
                <a:latin typeface="Calibri" panose="020F0502020204030204"/>
                <a:ea typeface="+mn-lt"/>
                <a:cs typeface="Calibri" panose="020F0502020204030204"/>
              </a:rPr>
              <a:t>Forward Fill</a:t>
            </a:r>
          </a:p>
          <a:p>
            <a:pPr marL="128588" indent="-128588" defTabSz="685800">
              <a:buFont typeface="Arial"/>
              <a:buChar char="•"/>
            </a:pPr>
            <a:r>
              <a:rPr lang="en-US" sz="1200" dirty="0">
                <a:solidFill>
                  <a:prstClr val="black"/>
                </a:solidFill>
                <a:latin typeface="Calibri" panose="020F0502020204030204"/>
                <a:ea typeface="+mn-lt"/>
                <a:cs typeface="Calibri" panose="020F0502020204030204"/>
              </a:rPr>
              <a:t>Backward Fill</a:t>
            </a:r>
          </a:p>
          <a:p>
            <a:pPr marL="128588" indent="-128588" defTabSz="685800">
              <a:buFont typeface="Arial"/>
              <a:buChar char="•"/>
            </a:pPr>
            <a:r>
              <a:rPr lang="en-US" sz="1200" dirty="0">
                <a:solidFill>
                  <a:prstClr val="black"/>
                </a:solidFill>
                <a:latin typeface="Calibri" panose="020F0502020204030204"/>
                <a:ea typeface="+mn-lt"/>
                <a:cs typeface="Calibri" panose="020F0502020204030204"/>
              </a:rPr>
              <a:t>Moving Average- Rolling average</a:t>
            </a:r>
          </a:p>
          <a:p>
            <a:pPr marL="128588" indent="-128588" defTabSz="685800">
              <a:buFont typeface="Arial"/>
              <a:buChar char="•"/>
            </a:pPr>
            <a:r>
              <a:rPr lang="en-US" sz="1200" dirty="0">
                <a:solidFill>
                  <a:prstClr val="black"/>
                </a:solidFill>
                <a:latin typeface="Calibri" panose="020F0502020204030204"/>
                <a:ea typeface="+mn-lt"/>
                <a:cs typeface="Calibri" panose="020F0502020204030204"/>
              </a:rPr>
              <a:t>Interpolation</a:t>
            </a:r>
          </a:p>
          <a:p>
            <a:pPr marL="128588" indent="-128588" defTabSz="685800">
              <a:buFont typeface="Arial"/>
              <a:buChar char="•"/>
            </a:pPr>
            <a:r>
              <a:rPr lang="en-US" sz="1200" dirty="0">
                <a:solidFill>
                  <a:prstClr val="black"/>
                </a:solidFill>
                <a:latin typeface="Calibri" panose="020F0502020204030204"/>
                <a:ea typeface="+mn-lt"/>
                <a:cs typeface="Calibri" panose="020F0502020204030204"/>
              </a:rPr>
              <a:t>Imputation</a:t>
            </a:r>
          </a:p>
        </p:txBody>
      </p:sp>
    </p:spTree>
    <p:extLst>
      <p:ext uri="{BB962C8B-B14F-4D97-AF65-F5344CB8AC3E}">
        <p14:creationId xmlns:p14="http://schemas.microsoft.com/office/powerpoint/2010/main" val="182576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44983" y="528973"/>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Methodology</a:t>
            </a:r>
          </a:p>
        </p:txBody>
      </p:sp>
      <p:sp>
        <p:nvSpPr>
          <p:cNvPr id="9" name="TextBox 8">
            <a:extLst>
              <a:ext uri="{FF2B5EF4-FFF2-40B4-BE49-F238E27FC236}">
                <a16:creationId xmlns:a16="http://schemas.microsoft.com/office/drawing/2014/main" id="{4529B2D6-3B9E-B8BF-5045-E5A0CB350931}"/>
              </a:ext>
            </a:extLst>
          </p:cNvPr>
          <p:cNvSpPr txBox="1"/>
          <p:nvPr/>
        </p:nvSpPr>
        <p:spPr>
          <a:xfrm>
            <a:off x="233038" y="1503077"/>
            <a:ext cx="8502590" cy="3924151"/>
          </a:xfrm>
          <a:prstGeom prst="rect">
            <a:avLst/>
          </a:prstGeom>
          <a:noFill/>
        </p:spPr>
        <p:txBody>
          <a:bodyPr wrap="square" rtlCol="0">
            <a:spAutoFit/>
          </a:bodyPr>
          <a:lstStyle/>
          <a:p>
            <a:pPr defTabSz="685800"/>
            <a:r>
              <a:rPr lang="en-CA" sz="1400" b="1" dirty="0">
                <a:solidFill>
                  <a:prstClr val="black"/>
                </a:solidFill>
                <a:latin typeface="Calibri" panose="020F0502020204030204"/>
              </a:rPr>
              <a:t>Baseline Model: </a:t>
            </a:r>
            <a:r>
              <a:rPr lang="en-CA" sz="1400" dirty="0">
                <a:solidFill>
                  <a:prstClr val="black"/>
                </a:solidFill>
                <a:latin typeface="Calibri" panose="020F0502020204030204"/>
              </a:rPr>
              <a:t>Take last 4 days of moving average to forecast the next one</a:t>
            </a:r>
          </a:p>
          <a:p>
            <a:pPr defTabSz="685800"/>
            <a:endParaRPr lang="en-CA" sz="1400" dirty="0">
              <a:solidFill>
                <a:prstClr val="black"/>
              </a:solidFill>
              <a:latin typeface="Calibri" panose="020F0502020204030204"/>
            </a:endParaRPr>
          </a:p>
          <a:p>
            <a:pPr defTabSz="685800"/>
            <a:endParaRPr lang="en-CA" sz="1400" b="1" dirty="0">
              <a:solidFill>
                <a:prstClr val="black"/>
              </a:solidFill>
              <a:latin typeface="Calibri" panose="020F0502020204030204"/>
            </a:endParaRPr>
          </a:p>
          <a:p>
            <a:pPr defTabSz="685800"/>
            <a:r>
              <a:rPr lang="en-CA" sz="1400" b="1" dirty="0">
                <a:solidFill>
                  <a:prstClr val="black"/>
                </a:solidFill>
                <a:latin typeface="Calibri" panose="020F0502020204030204"/>
              </a:rPr>
              <a:t>LSTM:  </a:t>
            </a:r>
            <a:r>
              <a:rPr lang="en-CA" sz="1400" dirty="0">
                <a:solidFill>
                  <a:prstClr val="black"/>
                </a:solidFill>
                <a:latin typeface="Calibri" panose="020F0502020204030204"/>
              </a:rPr>
              <a:t>Last 4 lag value is being used to predict the next value. The network architecture is 100 neuron with one output neuron along with </a:t>
            </a:r>
            <a:r>
              <a:rPr lang="en-CA" sz="1400" dirty="0" err="1">
                <a:solidFill>
                  <a:prstClr val="black"/>
                </a:solidFill>
                <a:latin typeface="Calibri" panose="020F0502020204030204"/>
              </a:rPr>
              <a:t>Relu</a:t>
            </a:r>
            <a:r>
              <a:rPr lang="en-CA" sz="1400" dirty="0">
                <a:solidFill>
                  <a:prstClr val="black"/>
                </a:solidFill>
                <a:latin typeface="Calibri" panose="020F0502020204030204"/>
              </a:rPr>
              <a:t> Activation function, optimizer is Adam and error metrics to optimized is mean squared error. Epoch is 50. The network also has one hidden layer. Min Max Scaler is used for Normalization</a:t>
            </a:r>
          </a:p>
          <a:p>
            <a:pPr defTabSz="685800"/>
            <a:endParaRPr lang="en-CA" sz="1400" dirty="0">
              <a:solidFill>
                <a:prstClr val="black"/>
              </a:solidFill>
              <a:latin typeface="Calibri" panose="020F0502020204030204"/>
            </a:endParaRPr>
          </a:p>
          <a:p>
            <a:pPr defTabSz="685800"/>
            <a:endParaRPr lang="en-CA" sz="1400" dirty="0">
              <a:solidFill>
                <a:prstClr val="black"/>
              </a:solidFill>
              <a:latin typeface="Calibri" panose="020F0502020204030204"/>
            </a:endParaRPr>
          </a:p>
          <a:p>
            <a:pPr defTabSz="685800"/>
            <a:r>
              <a:rPr lang="en-CA" sz="1400" b="1" dirty="0">
                <a:solidFill>
                  <a:prstClr val="black"/>
                </a:solidFill>
                <a:latin typeface="Calibri" panose="020F0502020204030204"/>
              </a:rPr>
              <a:t>Neural Prophet</a:t>
            </a:r>
            <a:r>
              <a:rPr lang="en-CA" sz="1400" dirty="0">
                <a:solidFill>
                  <a:prstClr val="black"/>
                </a:solidFill>
                <a:latin typeface="Calibri" panose="020F0502020204030204"/>
              </a:rPr>
              <a:t>: Run the default version of Neural prophet with Multiplicativity seasonality</a:t>
            </a:r>
          </a:p>
          <a:p>
            <a:pPr defTabSz="685800">
              <a:lnSpc>
                <a:spcPct val="150000"/>
              </a:lnSpc>
              <a:buFont typeface="Arial" panose="020B0604020202020204" pitchFamily="34" charset="0"/>
              <a:buChar char="•"/>
            </a:pPr>
            <a:r>
              <a:rPr lang="en-US" sz="1400" dirty="0">
                <a:solidFill>
                  <a:prstClr val="black"/>
                </a:solidFill>
                <a:latin typeface="Calibri" panose="020F0502020204030204"/>
              </a:rPr>
              <a:t>Gradient Descent for optimization via using </a:t>
            </a:r>
            <a:r>
              <a:rPr lang="en-US" sz="1400" dirty="0" err="1">
                <a:solidFill>
                  <a:prstClr val="black"/>
                </a:solidFill>
                <a:latin typeface="Calibri" panose="020F0502020204030204"/>
              </a:rPr>
              <a:t>PyTorch</a:t>
            </a:r>
            <a:r>
              <a:rPr lang="en-US" sz="1400" dirty="0">
                <a:solidFill>
                  <a:prstClr val="black"/>
                </a:solidFill>
                <a:latin typeface="Calibri" panose="020F0502020204030204"/>
              </a:rPr>
              <a:t> as the backend.</a:t>
            </a:r>
          </a:p>
          <a:p>
            <a:pPr defTabSz="685800">
              <a:lnSpc>
                <a:spcPct val="150000"/>
              </a:lnSpc>
              <a:buFont typeface="Arial" panose="020B0604020202020204" pitchFamily="34" charset="0"/>
              <a:buChar char="•"/>
            </a:pPr>
            <a:r>
              <a:rPr lang="en-US" sz="1400" dirty="0">
                <a:solidFill>
                  <a:prstClr val="black"/>
                </a:solidFill>
                <a:latin typeface="Calibri" panose="020F0502020204030204"/>
              </a:rPr>
              <a:t>Modelling Auto-Regression of time series using AR-Net</a:t>
            </a:r>
          </a:p>
          <a:p>
            <a:pPr defTabSz="685800">
              <a:lnSpc>
                <a:spcPct val="150000"/>
              </a:lnSpc>
              <a:buFont typeface="Arial" panose="020B0604020202020204" pitchFamily="34" charset="0"/>
              <a:buChar char="•"/>
            </a:pPr>
            <a:r>
              <a:rPr lang="en-US" sz="1400" dirty="0">
                <a:solidFill>
                  <a:prstClr val="black"/>
                </a:solidFill>
                <a:latin typeface="Calibri" panose="020F0502020204030204"/>
              </a:rPr>
              <a:t>Modelling lagged regressors using a separate linear or Feed-Forward Neural Network.</a:t>
            </a:r>
          </a:p>
          <a:p>
            <a:pPr defTabSz="685800">
              <a:lnSpc>
                <a:spcPct val="150000"/>
              </a:lnSpc>
              <a:buFont typeface="Arial" panose="020B0604020202020204" pitchFamily="34" charset="0"/>
              <a:buChar char="•"/>
            </a:pPr>
            <a:r>
              <a:rPr lang="en-US" sz="1400" dirty="0">
                <a:solidFill>
                  <a:prstClr val="black"/>
                </a:solidFill>
                <a:latin typeface="Calibri" panose="020F0502020204030204"/>
              </a:rPr>
              <a:t>Directly predict specific forecast horizons.</a:t>
            </a:r>
          </a:p>
          <a:p>
            <a:pPr defTabSz="685800">
              <a:lnSpc>
                <a:spcPct val="150000"/>
              </a:lnSpc>
              <a:buFont typeface="Arial" panose="020B0604020202020204" pitchFamily="34" charset="0"/>
              <a:buChar char="•"/>
            </a:pPr>
            <a:r>
              <a:rPr lang="en-US" sz="1400" dirty="0">
                <a:solidFill>
                  <a:prstClr val="black"/>
                </a:solidFill>
                <a:latin typeface="Calibri" panose="020F0502020204030204"/>
              </a:rPr>
              <a:t>Train a single model on many related time-series (global modelling).</a:t>
            </a:r>
          </a:p>
          <a:p>
            <a:pPr defTabSz="685800"/>
            <a:endParaRPr lang="en-CA" dirty="0">
              <a:solidFill>
                <a:prstClr val="black"/>
              </a:solidFill>
              <a:latin typeface="Calibri" panose="020F0502020204030204"/>
            </a:endParaRPr>
          </a:p>
        </p:txBody>
      </p:sp>
    </p:spTree>
    <p:extLst>
      <p:ext uri="{BB962C8B-B14F-4D97-AF65-F5344CB8AC3E}">
        <p14:creationId xmlns:p14="http://schemas.microsoft.com/office/powerpoint/2010/main" val="108325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17649" y="410828"/>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Methodology: LSTM</a:t>
            </a:r>
          </a:p>
        </p:txBody>
      </p:sp>
      <p:pic>
        <p:nvPicPr>
          <p:cNvPr id="3" name="Picture 2">
            <a:extLst>
              <a:ext uri="{FF2B5EF4-FFF2-40B4-BE49-F238E27FC236}">
                <a16:creationId xmlns:a16="http://schemas.microsoft.com/office/drawing/2014/main" id="{5FDF6726-EC2F-E056-36BD-1B66985904D0}"/>
              </a:ext>
            </a:extLst>
          </p:cNvPr>
          <p:cNvPicPr>
            <a:picLocks noChangeAspect="1"/>
          </p:cNvPicPr>
          <p:nvPr/>
        </p:nvPicPr>
        <p:blipFill>
          <a:blip r:embed="rId3"/>
          <a:stretch>
            <a:fillRect/>
          </a:stretch>
        </p:blipFill>
        <p:spPr>
          <a:xfrm>
            <a:off x="253394" y="1152940"/>
            <a:ext cx="6033250" cy="5566864"/>
          </a:xfrm>
          <a:prstGeom prst="rect">
            <a:avLst/>
          </a:prstGeom>
        </p:spPr>
      </p:pic>
    </p:spTree>
    <p:extLst>
      <p:ext uri="{BB962C8B-B14F-4D97-AF65-F5344CB8AC3E}">
        <p14:creationId xmlns:p14="http://schemas.microsoft.com/office/powerpoint/2010/main" val="304639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17649" y="421655"/>
            <a:ext cx="9108701" cy="485005"/>
          </a:xfrm>
          <a:prstGeom prst="rect">
            <a:avLst/>
          </a:prstGeom>
          <a:solidFill>
            <a:srgbClr val="009A44"/>
          </a:solidFill>
        </p:spPr>
        <p:txBody>
          <a:bodyPr wrap="square" lIns="68580" tIns="34290" rIns="68580" bIns="3429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defTabSz="685800">
              <a:spcAft>
                <a:spcPts val="900"/>
              </a:spcAft>
              <a:defRPr/>
            </a:pPr>
            <a:r>
              <a:rPr lang="en-US" sz="2400" b="0" dirty="0">
                <a:latin typeface="Arial Nova Cond"/>
              </a:rPr>
              <a:t>Methodology: Neural Prophet</a:t>
            </a:r>
          </a:p>
        </p:txBody>
      </p:sp>
      <p:pic>
        <p:nvPicPr>
          <p:cNvPr id="5" name="Picture 4">
            <a:extLst>
              <a:ext uri="{FF2B5EF4-FFF2-40B4-BE49-F238E27FC236}">
                <a16:creationId xmlns:a16="http://schemas.microsoft.com/office/drawing/2014/main" id="{E4F6E7FA-9DC9-BFBD-2128-78CADDFE1626}"/>
              </a:ext>
            </a:extLst>
          </p:cNvPr>
          <p:cNvPicPr>
            <a:picLocks noChangeAspect="1"/>
          </p:cNvPicPr>
          <p:nvPr/>
        </p:nvPicPr>
        <p:blipFill>
          <a:blip r:embed="rId3"/>
          <a:stretch>
            <a:fillRect/>
          </a:stretch>
        </p:blipFill>
        <p:spPr>
          <a:xfrm>
            <a:off x="44983" y="952674"/>
            <a:ext cx="8383400" cy="5593751"/>
          </a:xfrm>
          <a:prstGeom prst="rect">
            <a:avLst/>
          </a:prstGeom>
        </p:spPr>
      </p:pic>
    </p:spTree>
    <p:extLst>
      <p:ext uri="{BB962C8B-B14F-4D97-AF65-F5344CB8AC3E}">
        <p14:creationId xmlns:p14="http://schemas.microsoft.com/office/powerpoint/2010/main" val="2051543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7|26.8"/>
</p:tagLst>
</file>

<file path=ppt/theme/theme1.xml><?xml version="1.0" encoding="utf-8"?>
<a:theme xmlns:a="http://schemas.openxmlformats.org/drawingml/2006/main" name="Title Slide - Green + Logo">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255</TotalTime>
  <Words>738</Words>
  <Application>Microsoft Office PowerPoint</Application>
  <PresentationFormat>On-screen Show (4:3)</PresentationFormat>
  <Paragraphs>114</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Arial Nova Cond</vt:lpstr>
      <vt:lpstr>Calibri</vt:lpstr>
      <vt:lpstr>Calibri Light</vt:lpstr>
      <vt:lpstr>Segoe UI</vt:lpstr>
      <vt:lpstr>Title Slide - Green + Logo</vt:lpstr>
      <vt:lpstr>Office Theme</vt:lpstr>
      <vt:lpstr>Automated system for forecasting and tracking of number of online search queries at scale using LSTM &amp; Neural Prophet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UND Stationery</dc:creator>
  <cp:lastModifiedBy>Manisha Gupta</cp:lastModifiedBy>
  <cp:revision>22</cp:revision>
  <dcterms:created xsi:type="dcterms:W3CDTF">2020-09-16T16:31:21Z</dcterms:created>
  <dcterms:modified xsi:type="dcterms:W3CDTF">2022-12-16T00:33:35Z</dcterms:modified>
</cp:coreProperties>
</file>