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3"/>
  </p:notesMasterIdLst>
  <p:sldIdLst>
    <p:sldId id="256" r:id="rId3"/>
    <p:sldId id="257" r:id="rId4"/>
    <p:sldId id="258" r:id="rId5"/>
    <p:sldId id="259" r:id="rId6"/>
    <p:sldId id="260" r:id="rId7"/>
    <p:sldId id="261" r:id="rId8"/>
    <p:sldId id="265" r:id="rId9"/>
    <p:sldId id="266" r:id="rId10"/>
    <p:sldId id="262" r:id="rId11"/>
    <p:sldId id="264"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Lato" panose="020F0502020204030203" pitchFamily="34" charset="0"/>
      <p:regular r:id="rId18"/>
      <p:bold r:id="rId19"/>
      <p:italic r:id="rId20"/>
      <p:boldItalic r:id="rId21"/>
    </p:embeddedFont>
    <p:embeddedFont>
      <p:font typeface="Lato" panose="020F0502020204030203" pitchFamily="34" charset="0"/>
      <p:regular r:id="rId18"/>
      <p:bold r:id="rId19"/>
      <p:italic r:id="rId20"/>
      <p:boldItalic r:id="rId21"/>
    </p:embeddedFont>
    <p:embeddedFont>
      <p:font typeface="Lato Black" panose="020F0502020204030203" pitchFamily="34" charset="0"/>
      <p:bold r:id="rId22"/>
      <p:boldItalic r:id="rId23"/>
    </p:embeddedFont>
    <p:embeddedFont>
      <p:font typeface="Trebuchet MS" panose="020B0603020202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9" d="100"/>
          <a:sy n="79" d="100"/>
        </p:scale>
        <p:origin x="92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82052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50402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7707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 </a:t>
            </a:r>
            <a:r>
              <a:rPr lang="en-US" sz="3200" b="0" i="0" dirty="0">
                <a:solidFill>
                  <a:schemeClr val="bg1">
                    <a:lumMod val="95000"/>
                  </a:schemeClr>
                </a:solidFill>
                <a:effectLst/>
                <a:latin typeface="lato" panose="020F0502020204030203" pitchFamily="34" charset="0"/>
              </a:rPr>
              <a:t>Futuristic</a:t>
            </a:r>
            <a:r>
              <a:rPr lang="en" sz="2900" b="1" i="0" u="none" strike="noStrike" cap="none" dirty="0">
                <a:solidFill>
                  <a:schemeClr val="lt1"/>
                </a:solidFill>
                <a:latin typeface="Trebuchet MS"/>
                <a:ea typeface="Trebuchet MS"/>
                <a:cs typeface="Trebuchet MS"/>
                <a:sym typeface="Trebuchet MS"/>
              </a:rPr>
              <a:t> </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174746" y="3052028"/>
            <a:ext cx="4559100"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a:t>
            </a:r>
            <a:endParaRPr sz="1700"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a:solidFill>
                  <a:schemeClr val="lt1"/>
                </a:solidFill>
                <a:latin typeface="Trebuchet MS"/>
                <a:ea typeface="Trebuchet MS"/>
                <a:cs typeface="Trebuchet MS"/>
                <a:sym typeface="Trebuchet MS"/>
              </a:rPr>
              <a:t>Date </a:t>
            </a:r>
            <a:r>
              <a:rPr lang="en" sz="1200" i="0" u="none" strike="noStrike" cap="none">
                <a:solidFill>
                  <a:schemeClr val="lt1"/>
                </a:solidFill>
                <a:latin typeface="Trebuchet MS"/>
                <a:ea typeface="Trebuchet MS"/>
                <a:cs typeface="Trebuchet MS"/>
                <a:sym typeface="Trebuchet MS"/>
              </a:rPr>
              <a:t>: </a:t>
            </a:r>
            <a:r>
              <a:rPr lang="en" sz="1200">
                <a:solidFill>
                  <a:schemeClr val="lt1"/>
                </a:solidFill>
                <a:latin typeface="Trebuchet MS"/>
                <a:ea typeface="Trebuchet MS"/>
                <a:cs typeface="Trebuchet MS"/>
                <a:sym typeface="Trebuchet MS"/>
              </a:rPr>
              <a:t>20</a:t>
            </a:r>
            <a:r>
              <a:rPr lang="en" sz="1200" i="0" u="none" strike="noStrike" cap="none">
                <a:solidFill>
                  <a:schemeClr val="lt1"/>
                </a:solidFill>
                <a:latin typeface="Trebuchet MS"/>
                <a:ea typeface="Trebuchet MS"/>
                <a:cs typeface="Trebuchet MS"/>
                <a:sym typeface="Trebuchet MS"/>
              </a:rPr>
              <a:t> </a:t>
            </a:r>
            <a:r>
              <a:rPr lang="en" sz="1200" i="0" u="none" strike="noStrike" cap="none" dirty="0">
                <a:solidFill>
                  <a:schemeClr val="lt1"/>
                </a:solidFill>
                <a:latin typeface="Trebuchet MS"/>
                <a:ea typeface="Trebuchet MS"/>
                <a:cs typeface="Trebuchet MS"/>
                <a:sym typeface="Trebuchet MS"/>
              </a:rPr>
              <a:t>Sep 2022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a:t>Team member names</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107774" y="113511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Why did you decide to solve this Problem statement?</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I have decided to solve this problem because of below reasons:-</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400" b="0" i="0" u="none" strike="noStrike" cap="none" dirty="0">
                <a:solidFill>
                  <a:srgbClr val="222222"/>
                </a:solidFill>
                <a:highlight>
                  <a:srgbClr val="FFFFFF"/>
                </a:highlight>
                <a:latin typeface="Lato"/>
                <a:ea typeface="Lato"/>
                <a:cs typeface="Lato"/>
                <a:sym typeface="Lato"/>
              </a:rPr>
              <a:t>It involves data analytics, and this is my interest area</a:t>
            </a:r>
            <a:r>
              <a:rPr lang="en" sz="1400" b="0" i="0" u="none" strike="noStrike" cap="none" dirty="0">
                <a:solidFill>
                  <a:srgbClr val="222222"/>
                </a:solidFill>
                <a:highlight>
                  <a:srgbClr val="FFFFFF"/>
                </a:highlight>
                <a:latin typeface="Lato"/>
                <a:ea typeface="Lato"/>
                <a:cs typeface="Lato"/>
                <a:sym typeface="Lato"/>
              </a:rPr>
              <a:t>.</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dirty="0">
                <a:solidFill>
                  <a:srgbClr val="222222"/>
                </a:solidFill>
                <a:highlight>
                  <a:srgbClr val="FFFFFF"/>
                </a:highlight>
                <a:latin typeface="Lato"/>
                <a:ea typeface="Lato"/>
                <a:cs typeface="Lato"/>
                <a:sym typeface="Lato"/>
              </a:rPr>
              <a:t>The problem is interested as it involves </a:t>
            </a:r>
            <a:r>
              <a:rPr lang="en-US" dirty="0">
                <a:solidFill>
                  <a:srgbClr val="222222"/>
                </a:solidFill>
                <a:highlight>
                  <a:srgbClr val="FFFFFF"/>
                </a:highlight>
                <a:latin typeface="Lato"/>
                <a:ea typeface="Lato"/>
                <a:cs typeface="Lato"/>
              </a:rPr>
              <a:t>automate the process with use of AI based techniques</a:t>
            </a:r>
            <a:endParaRPr lang="en"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dirty="0">
                <a:solidFill>
                  <a:srgbClr val="222222"/>
                </a:solidFill>
                <a:highlight>
                  <a:srgbClr val="FFFFFF"/>
                </a:highlight>
                <a:latin typeface="Lato"/>
                <a:ea typeface="Lato"/>
                <a:cs typeface="Lato"/>
              </a:rPr>
              <a:t>KPIs analysis will become more interested with AI</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dirty="0">
                <a:solidFill>
                  <a:srgbClr val="222222"/>
                </a:solidFill>
                <a:highlight>
                  <a:srgbClr val="FFFFFF"/>
                </a:highlight>
                <a:latin typeface="Lato"/>
                <a:ea typeface="Lato"/>
                <a:cs typeface="Lato"/>
                <a:sym typeface="Lato"/>
              </a:rPr>
              <a:t>Use of AI will save lots of manual efforts.</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dirty="0">
                <a:solidFill>
                  <a:srgbClr val="222222"/>
                </a:solidFill>
                <a:highlight>
                  <a:srgbClr val="FFFFFF"/>
                </a:highlight>
                <a:latin typeface="Lato"/>
                <a:ea typeface="Lato"/>
                <a:cs typeface="Lato"/>
                <a:sym typeface="Lato"/>
              </a:rPr>
              <a:t>Representation of dashboards make the data easier to analyse and figure out the area of improvments for bank easily.</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dirty="0">
                <a:solidFill>
                  <a:srgbClr val="222222"/>
                </a:solidFill>
                <a:highlight>
                  <a:srgbClr val="FFFFFF"/>
                </a:highlight>
                <a:latin typeface="Lato"/>
                <a:ea typeface="Lato"/>
                <a:cs typeface="Lato"/>
                <a:sym typeface="Lato"/>
              </a:rPr>
              <a:t>The feedback can be drill down into various categories automatically with use of AI , that will lead to more accurate results  to bank.</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dirty="0">
                <a:solidFill>
                  <a:srgbClr val="222222"/>
                </a:solidFill>
                <a:highlight>
                  <a:srgbClr val="FFFFFF"/>
                </a:highlight>
                <a:latin typeface="Lato"/>
                <a:ea typeface="Lato"/>
                <a:cs typeface="Lato"/>
                <a:sym typeface="Lato"/>
              </a:rPr>
              <a:t>Since the data nd reports will be available faster, so bank can improve the services based on feedback as early as possible.</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lang="en"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lang="en" dirty="0">
              <a:solidFill>
                <a:srgbClr val="222222"/>
              </a:solidFill>
              <a:highlight>
                <a:srgbClr val="FFFFFF"/>
              </a:highlight>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p>
          <a:p>
            <a:pPr marL="0" marR="0" lvl="0" indent="0" algn="l" rtl="0">
              <a:lnSpc>
                <a:spcPct val="115000"/>
              </a:lnSpc>
              <a:spcBef>
                <a:spcPts val="100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dirty="0">
                <a:solidFill>
                  <a:srgbClr val="222222"/>
                </a:solidFill>
                <a:highlight>
                  <a:srgbClr val="FFFFFF"/>
                </a:highlight>
                <a:latin typeface="Lato"/>
                <a:ea typeface="Lato"/>
                <a:cs typeface="Lato"/>
              </a:rPr>
              <a:t>Automation of the the process with use of AI based techniques </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dirty="0">
                <a:solidFill>
                  <a:srgbClr val="222222"/>
                </a:solidFill>
                <a:highlight>
                  <a:srgbClr val="FFFFFF"/>
                </a:highlight>
                <a:latin typeface="Lato"/>
                <a:ea typeface="Lato"/>
                <a:cs typeface="Lato"/>
              </a:rPr>
              <a:t>Automatic reports and dashboard generations to measure various KPIs </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dirty="0">
                <a:solidFill>
                  <a:srgbClr val="222222"/>
                </a:solidFill>
                <a:highlight>
                  <a:srgbClr val="FFFFFF"/>
                </a:highlight>
                <a:latin typeface="Lato"/>
                <a:ea typeface="Lato"/>
                <a:cs typeface="Lato"/>
                <a:sym typeface="Lato"/>
              </a:rPr>
              <a:t>Automatic conversion of speech into various languages and lead to results in form of data analysis.</a:t>
            </a:r>
          </a:p>
          <a:p>
            <a:pPr marL="285750" indent="-285750">
              <a:lnSpc>
                <a:spcPct val="115000"/>
              </a:lnSpc>
              <a:spcBef>
                <a:spcPts val="1000"/>
              </a:spcBef>
              <a:buSzPts val="1400"/>
              <a:buFont typeface="Arial" panose="020B0604020202020204" pitchFamily="34" charset="0"/>
              <a:buChar char="•"/>
            </a:pPr>
            <a:r>
              <a:rPr lang="en-US" dirty="0">
                <a:solidFill>
                  <a:srgbClr val="222222"/>
                </a:solidFill>
                <a:highlight>
                  <a:srgbClr val="FFFFFF"/>
                </a:highlight>
                <a:latin typeface="Lato"/>
                <a:ea typeface="Lato"/>
                <a:cs typeface="Lato"/>
              </a:rPr>
              <a:t>Automatic conversion of sentiment analysis from the call center recordings into data format.</a:t>
            </a:r>
          </a:p>
          <a:p>
            <a:pPr marL="285750" indent="-285750">
              <a:lnSpc>
                <a:spcPct val="115000"/>
              </a:lnSpc>
              <a:spcBef>
                <a:spcPts val="1000"/>
              </a:spcBef>
              <a:buSzPts val="1400"/>
              <a:buFont typeface="Arial" panose="020B0604020202020204" pitchFamily="34" charset="0"/>
              <a:buChar char="•"/>
            </a:pPr>
            <a:r>
              <a:rPr lang="en-US" dirty="0">
                <a:solidFill>
                  <a:srgbClr val="222222"/>
                </a:solidFill>
                <a:highlight>
                  <a:srgbClr val="FFFFFF"/>
                </a:highlight>
                <a:latin typeface="Lato"/>
                <a:ea typeface="Lato"/>
                <a:cs typeface="Lato"/>
              </a:rPr>
              <a:t>Interactive dashboards</a:t>
            </a:r>
          </a:p>
          <a:p>
            <a:pPr marL="0" marR="0" lvl="0" indent="0" algn="l" rtl="0">
              <a:lnSpc>
                <a:spcPct val="115000"/>
              </a:lnSpc>
              <a:spcBef>
                <a:spcPts val="1000"/>
              </a:spcBef>
              <a:spcAft>
                <a:spcPts val="0"/>
              </a:spcAft>
              <a:buClr>
                <a:srgbClr val="000000"/>
              </a:buClr>
              <a:buSzPts val="1400"/>
              <a:buFont typeface="Arial"/>
              <a:buNone/>
            </a:pPr>
            <a:endParaRPr lang="en-US" dirty="0">
              <a:solidFill>
                <a:srgbClr val="4A4548"/>
              </a:solidFill>
              <a:highlight>
                <a:srgbClr val="FFFFFF"/>
              </a:highlight>
              <a:latin typeface="lato" panose="020F0502020204030203" pitchFamily="34" charset="0"/>
              <a:ea typeface="Lato"/>
              <a:cs typeface="Lato"/>
              <a:sym typeface="Lato"/>
            </a:endParaRPr>
          </a:p>
          <a:p>
            <a:pPr marL="0" marR="0" lvl="0" indent="0" algn="l" rtl="0">
              <a:lnSpc>
                <a:spcPct val="115000"/>
              </a:lnSpc>
              <a:spcBef>
                <a:spcPts val="1000"/>
              </a:spcBef>
              <a:spcAft>
                <a:spcPts val="0"/>
              </a:spcAft>
              <a:buClr>
                <a:srgbClr val="000000"/>
              </a:buClr>
              <a:buSzPts val="1400"/>
              <a:buFont typeface="Arial"/>
              <a:buNone/>
            </a:pPr>
            <a:endParaRPr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marL="285750" indent="-285750" algn="l">
              <a:buFont typeface="Arial" panose="020B0604020202020204" pitchFamily="34" charset="0"/>
              <a:buChar char="•"/>
            </a:pPr>
            <a:r>
              <a:rPr lang="en-US" dirty="0">
                <a:solidFill>
                  <a:srgbClr val="222222"/>
                </a:solidFill>
                <a:highlight>
                  <a:srgbClr val="FFFFFF"/>
                </a:highlight>
                <a:latin typeface="Lato"/>
                <a:ea typeface="Lato"/>
                <a:cs typeface="Lato"/>
              </a:rPr>
              <a:t>Adobe experience manager</a:t>
            </a:r>
          </a:p>
          <a:p>
            <a:pPr marL="285750" indent="-285750" algn="l">
              <a:buFont typeface="Arial" panose="020B0604020202020204" pitchFamily="34" charset="0"/>
              <a:buChar char="•"/>
            </a:pPr>
            <a:r>
              <a:rPr lang="en-US" dirty="0">
                <a:solidFill>
                  <a:srgbClr val="222222"/>
                </a:solidFill>
                <a:highlight>
                  <a:srgbClr val="FFFFFF"/>
                </a:highlight>
                <a:latin typeface="Lato"/>
                <a:ea typeface="Lato"/>
                <a:cs typeface="Lato"/>
              </a:rPr>
              <a:t>Zendesk</a:t>
            </a:r>
          </a:p>
          <a:p>
            <a:pPr marL="285750" indent="-285750" algn="l">
              <a:buFont typeface="Arial" panose="020B0604020202020204" pitchFamily="34" charset="0"/>
              <a:buChar char="•"/>
            </a:pPr>
            <a:r>
              <a:rPr lang="en-US" dirty="0">
                <a:solidFill>
                  <a:srgbClr val="222222"/>
                </a:solidFill>
                <a:highlight>
                  <a:srgbClr val="FFFFFF"/>
                </a:highlight>
                <a:latin typeface="Lato"/>
                <a:ea typeface="Lato"/>
                <a:cs typeface="Lato"/>
              </a:rPr>
              <a:t>Salesforce Service Cloud</a:t>
            </a:r>
          </a:p>
          <a:p>
            <a:pPr marL="285750" indent="-285750" algn="l">
              <a:buFont typeface="Arial" panose="020B0604020202020204" pitchFamily="34" charset="0"/>
              <a:buChar char="•"/>
            </a:pPr>
            <a:r>
              <a:rPr lang="en-US" dirty="0">
                <a:solidFill>
                  <a:srgbClr val="222222"/>
                </a:solidFill>
                <a:highlight>
                  <a:srgbClr val="FFFFFF"/>
                </a:highlight>
                <a:latin typeface="Lato"/>
                <a:ea typeface="Lato"/>
                <a:cs typeface="Lato"/>
              </a:rPr>
              <a:t>HubSpot Service Hub</a:t>
            </a:r>
          </a:p>
          <a:p>
            <a:pPr marL="285750" indent="-285750" algn="l">
              <a:buFont typeface="Arial" panose="020B0604020202020204" pitchFamily="34" charset="0"/>
              <a:buChar char="•"/>
            </a:pPr>
            <a:r>
              <a:rPr lang="en-US" dirty="0">
                <a:solidFill>
                  <a:srgbClr val="222222"/>
                </a:solidFill>
                <a:highlight>
                  <a:srgbClr val="FFFFFF"/>
                </a:highlight>
                <a:latin typeface="Lato"/>
                <a:ea typeface="Lato"/>
                <a:cs typeface="Lato"/>
              </a:rPr>
              <a:t>Acoustic Experience Analytics (Tealeaf)</a:t>
            </a:r>
          </a:p>
          <a:p>
            <a:pPr marL="285750" indent="-285750" algn="l">
              <a:buFont typeface="Arial" panose="020B0604020202020204" pitchFamily="34" charset="0"/>
              <a:buChar char="•"/>
            </a:pPr>
            <a:r>
              <a:rPr lang="en-US" dirty="0">
                <a:solidFill>
                  <a:srgbClr val="222222"/>
                </a:solidFill>
                <a:highlight>
                  <a:srgbClr val="FFFFFF"/>
                </a:highlight>
                <a:latin typeface="Lato"/>
                <a:ea typeface="Lato"/>
                <a:cs typeface="Lato"/>
              </a:rPr>
              <a:t>SAS Customer Experience</a:t>
            </a:r>
          </a:p>
          <a:p>
            <a:pPr marL="285750" indent="-285750" algn="l">
              <a:buFont typeface="Arial" panose="020B0604020202020204" pitchFamily="34" charset="0"/>
              <a:buChar char="•"/>
            </a:pPr>
            <a:r>
              <a:rPr lang="en-US" dirty="0">
                <a:solidFill>
                  <a:srgbClr val="222222"/>
                </a:solidFill>
                <a:highlight>
                  <a:srgbClr val="FFFFFF"/>
                </a:highlight>
                <a:latin typeface="Lato"/>
                <a:ea typeface="Lato"/>
                <a:cs typeface="Lato"/>
              </a:rPr>
              <a:t>Medallia</a:t>
            </a:r>
          </a:p>
          <a:p>
            <a:pPr marL="285750" indent="-285750" algn="l">
              <a:buFont typeface="Arial" panose="020B0604020202020204" pitchFamily="34" charset="0"/>
              <a:buChar char="•"/>
            </a:pPr>
            <a:r>
              <a:rPr lang="en-US" dirty="0" err="1">
                <a:solidFill>
                  <a:srgbClr val="222222"/>
                </a:solidFill>
                <a:highlight>
                  <a:srgbClr val="FFFFFF"/>
                </a:highlight>
                <a:latin typeface="Lato"/>
                <a:ea typeface="Lato"/>
                <a:cs typeface="Lato"/>
              </a:rPr>
              <a:t>Clarabridge</a:t>
            </a:r>
            <a:endParaRPr lang="en-US" dirty="0">
              <a:solidFill>
                <a:srgbClr val="222222"/>
              </a:solidFill>
              <a:highlight>
                <a:srgbClr val="FFFFFF"/>
              </a:highlight>
              <a:latin typeface="Lato"/>
              <a:ea typeface="Lato"/>
              <a:cs typeface="Lato"/>
            </a:endParaRPr>
          </a:p>
          <a:p>
            <a:pPr marL="285750" indent="-285750" algn="l">
              <a:buFont typeface="Arial" panose="020B0604020202020204" pitchFamily="34" charset="0"/>
              <a:buChar char="•"/>
            </a:pPr>
            <a:r>
              <a:rPr lang="en-US" dirty="0" err="1">
                <a:solidFill>
                  <a:srgbClr val="222222"/>
                </a:solidFill>
                <a:highlight>
                  <a:srgbClr val="FFFFFF"/>
                </a:highlight>
                <a:latin typeface="Lato"/>
                <a:ea typeface="Lato"/>
                <a:cs typeface="Lato"/>
              </a:rPr>
              <a:t>Genesys</a:t>
            </a:r>
            <a:r>
              <a:rPr lang="en-US" dirty="0">
                <a:solidFill>
                  <a:srgbClr val="222222"/>
                </a:solidFill>
                <a:highlight>
                  <a:srgbClr val="FFFFFF"/>
                </a:highlight>
                <a:latin typeface="Lato"/>
                <a:ea typeface="Lato"/>
                <a:cs typeface="Lato"/>
              </a:rPr>
              <a:t> Cloud</a:t>
            </a:r>
          </a:p>
          <a:p>
            <a:pPr marL="285750" indent="-285750" algn="l">
              <a:buFont typeface="Arial" panose="020B0604020202020204" pitchFamily="34" charset="0"/>
              <a:buChar char="•"/>
            </a:pPr>
            <a:r>
              <a:rPr lang="en-US" dirty="0" err="1">
                <a:solidFill>
                  <a:srgbClr val="222222"/>
                </a:solidFill>
                <a:highlight>
                  <a:srgbClr val="FFFFFF"/>
                </a:highlight>
                <a:latin typeface="Lato"/>
                <a:ea typeface="Lato"/>
                <a:cs typeface="Lato"/>
              </a:rPr>
              <a:t>Contentsquare</a:t>
            </a:r>
            <a:endParaRPr lang="en-US" dirty="0">
              <a:solidFill>
                <a:srgbClr val="222222"/>
              </a:solidFill>
              <a:highlight>
                <a:srgbClr val="FFFFFF"/>
              </a:highlight>
              <a:latin typeface="Lato"/>
              <a:ea typeface="Lato"/>
              <a:cs typeface="Lato"/>
            </a:endParaRPr>
          </a:p>
          <a:p>
            <a:pPr algn="l"/>
            <a:endParaRPr lang="en-US" u="sng" dirty="0">
              <a:solidFill>
                <a:srgbClr val="222222"/>
              </a:solidFill>
              <a:highlight>
                <a:srgbClr val="FFFFFF"/>
              </a:highlight>
              <a:latin typeface="Lato"/>
              <a:ea typeface="Lato"/>
              <a:cs typeface="Lato"/>
            </a:endParaRPr>
          </a:p>
          <a:p>
            <a:pPr marL="0" marR="0" lvl="0" indent="0" algn="l" rtl="0">
              <a:lnSpc>
                <a:spcPct val="115000"/>
              </a:lnSpc>
              <a:spcBef>
                <a:spcPts val="1000"/>
              </a:spcBef>
              <a:spcAft>
                <a:spcPts val="100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4A4548"/>
                </a:solidFill>
                <a:highlight>
                  <a:srgbClr val="FFFFFF"/>
                </a:highlight>
              </a:rPr>
              <a:t>Azure tools or resources</a:t>
            </a:r>
            <a:endParaRPr sz="2000"/>
          </a:p>
        </p:txBody>
      </p:sp>
      <p:sp>
        <p:nvSpPr>
          <p:cNvPr id="366" name="Google Shape;366;p5"/>
          <p:cNvSpPr txBox="1">
            <a:spLocks noGrp="1"/>
          </p:cNvSpPr>
          <p:nvPr>
            <p:ph type="title"/>
          </p:nvPr>
        </p:nvSpPr>
        <p:spPr>
          <a:xfrm>
            <a:off x="258945" y="1394600"/>
            <a:ext cx="8021059" cy="660778"/>
          </a:xfrm>
          <a:prstGeom prst="rect">
            <a:avLst/>
          </a:prstGeom>
          <a:noFill/>
          <a:ln>
            <a:noFill/>
          </a:ln>
        </p:spPr>
        <p:txBody>
          <a:bodyPr spcFirstLastPara="1" wrap="square" lIns="91425" tIns="91425" rIns="91425" bIns="91425" anchor="t" anchorCtr="0">
            <a:noAutofit/>
          </a:bodyPr>
          <a:lstStyle/>
          <a:p>
            <a:pPr lvl="0" algn="l" rtl="0">
              <a:lnSpc>
                <a:spcPct val="100000"/>
              </a:lnSpc>
              <a:spcBef>
                <a:spcPts val="0"/>
              </a:spcBef>
              <a:spcAft>
                <a:spcPts val="0"/>
              </a:spcAft>
              <a:buSzPts val="2800"/>
            </a:pPr>
            <a:r>
              <a:rPr lang="en" sz="1400" b="0" dirty="0">
                <a:solidFill>
                  <a:srgbClr val="4A4548"/>
                </a:solidFill>
                <a:highlight>
                  <a:srgbClr val="FFFFFF"/>
                </a:highlight>
              </a:rPr>
              <a:t>Azure tools or resources which are likely to be used by me for the prototype, if my idea gets selected</a:t>
            </a:r>
            <a:br>
              <a:rPr lang="en" sz="1400" b="0" dirty="0">
                <a:solidFill>
                  <a:srgbClr val="4A4548"/>
                </a:solidFill>
                <a:highlight>
                  <a:srgbClr val="FFFFFF"/>
                </a:highlight>
              </a:rPr>
            </a:br>
            <a:br>
              <a:rPr lang="en" sz="1400" b="0" dirty="0">
                <a:solidFill>
                  <a:srgbClr val="4A4548"/>
                </a:solidFill>
                <a:highlight>
                  <a:srgbClr val="FFFFFF"/>
                </a:highlight>
              </a:rPr>
            </a:br>
            <a:endParaRPr sz="1400" dirty="0"/>
          </a:p>
        </p:txBody>
      </p:sp>
      <p:sp>
        <p:nvSpPr>
          <p:cNvPr id="2" name="TextBox 1">
            <a:extLst>
              <a:ext uri="{FF2B5EF4-FFF2-40B4-BE49-F238E27FC236}">
                <a16:creationId xmlns:a16="http://schemas.microsoft.com/office/drawing/2014/main" id="{008FCA97-D18D-46A3-915A-A2C5DF32FD8E}"/>
              </a:ext>
            </a:extLst>
          </p:cNvPr>
          <p:cNvSpPr txBox="1"/>
          <p:nvPr/>
        </p:nvSpPr>
        <p:spPr>
          <a:xfrm>
            <a:off x="194209" y="2152480"/>
            <a:ext cx="6764941" cy="2462213"/>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rgbClr val="222222"/>
                </a:solidFill>
                <a:highlight>
                  <a:srgbClr val="FFFFFF"/>
                </a:highlight>
                <a:latin typeface="Lato"/>
                <a:ea typeface="Lato"/>
                <a:cs typeface="Lato"/>
              </a:rPr>
              <a:t>Azure Cognitive Service for Speech to Recognize speech, synthesize speech, get real-time translations, transcribe conversations and integrate speech into your bot experiences</a:t>
            </a:r>
          </a:p>
          <a:p>
            <a:pPr marL="285750" indent="-285750">
              <a:buFont typeface="Wingdings" panose="05000000000000000000" pitchFamily="2" charset="2"/>
              <a:buChar char="Ø"/>
            </a:pPr>
            <a:r>
              <a:rPr lang="en-US" dirty="0">
                <a:solidFill>
                  <a:srgbClr val="222222"/>
                </a:solidFill>
                <a:highlight>
                  <a:srgbClr val="FFFFFF"/>
                </a:highlight>
                <a:latin typeface="Lato"/>
                <a:ea typeface="Lato"/>
                <a:cs typeface="Lato"/>
              </a:rPr>
              <a:t>Python for development</a:t>
            </a:r>
          </a:p>
          <a:p>
            <a:pPr marL="285750" indent="-285750">
              <a:buFont typeface="Wingdings" panose="05000000000000000000" pitchFamily="2" charset="2"/>
              <a:buChar char="Ø"/>
            </a:pPr>
            <a:r>
              <a:rPr lang="en-US" dirty="0">
                <a:solidFill>
                  <a:srgbClr val="222222"/>
                </a:solidFill>
                <a:highlight>
                  <a:srgbClr val="FFFFFF"/>
                </a:highlight>
                <a:latin typeface="Lato"/>
                <a:ea typeface="Lato"/>
                <a:cs typeface="Lato"/>
              </a:rPr>
              <a:t>Rest API</a:t>
            </a:r>
          </a:p>
          <a:p>
            <a:pPr marL="285750" lvl="3" indent="-285750">
              <a:buFont typeface="Wingdings" panose="05000000000000000000" pitchFamily="2" charset="2"/>
              <a:buChar char="Ø"/>
            </a:pPr>
            <a:r>
              <a:rPr lang="en-US" dirty="0">
                <a:solidFill>
                  <a:srgbClr val="222222"/>
                </a:solidFill>
                <a:highlight>
                  <a:srgbClr val="FFFFFF"/>
                </a:highlight>
                <a:latin typeface="Lato"/>
                <a:ea typeface="Lato"/>
                <a:cs typeface="Lato"/>
              </a:rPr>
              <a:t>Azure AI </a:t>
            </a:r>
          </a:p>
          <a:p>
            <a:pPr lvl="2"/>
            <a:r>
              <a:rPr lang="en-US" dirty="0">
                <a:solidFill>
                  <a:srgbClr val="222222"/>
                </a:solidFill>
                <a:highlight>
                  <a:srgbClr val="FFFFFF"/>
                </a:highlight>
                <a:latin typeface="Lato"/>
                <a:ea typeface="Lato"/>
                <a:cs typeface="Lato"/>
              </a:rPr>
              <a:t>-Explore computer vision</a:t>
            </a:r>
          </a:p>
          <a:p>
            <a:pPr lvl="2"/>
            <a:r>
              <a:rPr lang="en-US" dirty="0">
                <a:solidFill>
                  <a:srgbClr val="222222"/>
                </a:solidFill>
                <a:highlight>
                  <a:srgbClr val="FFFFFF"/>
                </a:highlight>
                <a:latin typeface="Lato"/>
                <a:ea typeface="Lato"/>
                <a:cs typeface="Lato"/>
              </a:rPr>
              <a:t>-Cognitive Speech Services</a:t>
            </a:r>
          </a:p>
          <a:p>
            <a:pPr lvl="2"/>
            <a:r>
              <a:rPr lang="en-US" dirty="0">
                <a:solidFill>
                  <a:srgbClr val="222222"/>
                </a:solidFill>
                <a:highlight>
                  <a:srgbClr val="FFFFFF"/>
                </a:highlight>
                <a:latin typeface="Lato"/>
                <a:ea typeface="Lato"/>
                <a:cs typeface="Lato"/>
              </a:rPr>
              <a:t>-Machine Learning</a:t>
            </a:r>
          </a:p>
          <a:p>
            <a:pPr lvl="2"/>
            <a:r>
              <a:rPr lang="en-US" dirty="0">
                <a:solidFill>
                  <a:srgbClr val="222222"/>
                </a:solidFill>
                <a:highlight>
                  <a:srgbClr val="FFFFFF"/>
                </a:highlight>
                <a:latin typeface="Lato"/>
                <a:ea typeface="Lato"/>
                <a:cs typeface="Lato"/>
              </a:rPr>
              <a:t>-Natural Language Processing</a:t>
            </a:r>
          </a:p>
          <a:p>
            <a:pPr lvl="2"/>
            <a:r>
              <a:rPr lang="en-US" dirty="0">
                <a:solidFill>
                  <a:srgbClr val="222222"/>
                </a:solidFill>
                <a:highlight>
                  <a:srgbClr val="FFFFFF"/>
                </a:highlight>
                <a:latin typeface="Lato"/>
                <a:ea typeface="Lato"/>
                <a:cs typeface="Lato"/>
              </a:rPr>
              <a:t>-Explore conversational AI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91440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Lato"/>
                <a:ea typeface="Lato"/>
                <a:cs typeface="Lato"/>
                <a:sym typeface="Lato"/>
              </a:rPr>
              <a:t>Architecture: </a:t>
            </a:r>
            <a:endParaRPr sz="1200" b="0" i="0" u="none" strike="noStrike" cap="none" dirty="0">
              <a:solidFill>
                <a:srgbClr val="000000"/>
              </a:solidFill>
              <a:latin typeface="Lato"/>
              <a:ea typeface="Lato"/>
              <a:cs typeface="Lato"/>
              <a:sym typeface="Lato"/>
            </a:endParaRPr>
          </a:p>
        </p:txBody>
      </p:sp>
      <p:pic>
        <p:nvPicPr>
          <p:cNvPr id="3" name="Picture 2">
            <a:extLst>
              <a:ext uri="{FF2B5EF4-FFF2-40B4-BE49-F238E27FC236}">
                <a16:creationId xmlns:a16="http://schemas.microsoft.com/office/drawing/2014/main" id="{2C408C0B-D779-4247-94F4-3C8E5C33C553}"/>
              </a:ext>
            </a:extLst>
          </p:cNvPr>
          <p:cNvPicPr>
            <a:picLocks noChangeAspect="1"/>
          </p:cNvPicPr>
          <p:nvPr/>
        </p:nvPicPr>
        <p:blipFill>
          <a:blip r:embed="rId3"/>
          <a:stretch>
            <a:fillRect/>
          </a:stretch>
        </p:blipFill>
        <p:spPr>
          <a:xfrm>
            <a:off x="671563" y="1696284"/>
            <a:ext cx="4021818" cy="25717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91440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Lato"/>
                <a:ea typeface="Lato"/>
                <a:cs typeface="Lato"/>
                <a:sym typeface="Lato"/>
              </a:rPr>
              <a:t>Architecture: </a:t>
            </a:r>
            <a:endParaRPr sz="1200" b="0" i="0" u="none" strike="noStrike" cap="none" dirty="0">
              <a:solidFill>
                <a:srgbClr val="000000"/>
              </a:solidFill>
              <a:latin typeface="Lato"/>
              <a:ea typeface="Lato"/>
              <a:cs typeface="Lato"/>
              <a:sym typeface="Lato"/>
            </a:endParaRPr>
          </a:p>
        </p:txBody>
      </p:sp>
      <p:pic>
        <p:nvPicPr>
          <p:cNvPr id="4" name="Picture 3">
            <a:extLst>
              <a:ext uri="{FF2B5EF4-FFF2-40B4-BE49-F238E27FC236}">
                <a16:creationId xmlns:a16="http://schemas.microsoft.com/office/drawing/2014/main" id="{E6E11A5D-4DCF-45A3-979F-BDA64E9CBC27}"/>
              </a:ext>
            </a:extLst>
          </p:cNvPr>
          <p:cNvPicPr>
            <a:picLocks noChangeAspect="1"/>
          </p:cNvPicPr>
          <p:nvPr/>
        </p:nvPicPr>
        <p:blipFill>
          <a:blip r:embed="rId3"/>
          <a:stretch>
            <a:fillRect/>
          </a:stretch>
        </p:blipFill>
        <p:spPr>
          <a:xfrm>
            <a:off x="172922" y="1454316"/>
            <a:ext cx="4617563" cy="3227938"/>
          </a:xfrm>
          <a:prstGeom prst="rect">
            <a:avLst/>
          </a:prstGeom>
        </p:spPr>
      </p:pic>
    </p:spTree>
    <p:extLst>
      <p:ext uri="{BB962C8B-B14F-4D97-AF65-F5344CB8AC3E}">
        <p14:creationId xmlns:p14="http://schemas.microsoft.com/office/powerpoint/2010/main" val="649629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91440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Lato"/>
                <a:ea typeface="Lato"/>
                <a:cs typeface="Lato"/>
                <a:sym typeface="Lato"/>
              </a:rPr>
              <a:t>Neural network: </a:t>
            </a:r>
            <a:endParaRPr sz="1200" b="0" i="0" u="none" strike="noStrike" cap="none" dirty="0">
              <a:solidFill>
                <a:srgbClr val="000000"/>
              </a:solidFill>
              <a:latin typeface="Lato"/>
              <a:ea typeface="Lato"/>
              <a:cs typeface="Lato"/>
              <a:sym typeface="Lato"/>
            </a:endParaRPr>
          </a:p>
        </p:txBody>
      </p:sp>
      <p:pic>
        <p:nvPicPr>
          <p:cNvPr id="3" name="Picture 2">
            <a:extLst>
              <a:ext uri="{FF2B5EF4-FFF2-40B4-BE49-F238E27FC236}">
                <a16:creationId xmlns:a16="http://schemas.microsoft.com/office/drawing/2014/main" id="{24546B3B-DAA2-4A1C-A1C2-1D2CF22AE531}"/>
              </a:ext>
            </a:extLst>
          </p:cNvPr>
          <p:cNvPicPr>
            <a:picLocks noChangeAspect="1"/>
          </p:cNvPicPr>
          <p:nvPr/>
        </p:nvPicPr>
        <p:blipFill>
          <a:blip r:embed="rId3"/>
          <a:stretch>
            <a:fillRect/>
          </a:stretch>
        </p:blipFill>
        <p:spPr>
          <a:xfrm>
            <a:off x="0" y="2322414"/>
            <a:ext cx="5203207" cy="2055342"/>
          </a:xfrm>
          <a:prstGeom prst="rect">
            <a:avLst/>
          </a:prstGeom>
        </p:spPr>
      </p:pic>
    </p:spTree>
    <p:extLst>
      <p:ext uri="{BB962C8B-B14F-4D97-AF65-F5344CB8AC3E}">
        <p14:creationId xmlns:p14="http://schemas.microsoft.com/office/powerpoint/2010/main" val="380965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73414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endParaRPr sz="1400" b="0" i="0" u="none" strike="noStrike" cap="none" dirty="0">
              <a:solidFill>
                <a:srgbClr val="000000"/>
              </a:solidFill>
              <a:latin typeface="Lato"/>
              <a:ea typeface="Lato"/>
              <a:cs typeface="Lato"/>
              <a:sym typeface="Lato"/>
            </a:endParaRPr>
          </a:p>
        </p:txBody>
      </p:sp>
      <p:sp>
        <p:nvSpPr>
          <p:cNvPr id="2" name="TextBox 1">
            <a:extLst>
              <a:ext uri="{FF2B5EF4-FFF2-40B4-BE49-F238E27FC236}">
                <a16:creationId xmlns:a16="http://schemas.microsoft.com/office/drawing/2014/main" id="{B814297C-01BC-4F05-9133-5F7D11279475}"/>
              </a:ext>
            </a:extLst>
          </p:cNvPr>
          <p:cNvSpPr txBox="1"/>
          <p:nvPr/>
        </p:nvSpPr>
        <p:spPr>
          <a:xfrm>
            <a:off x="512375" y="1655937"/>
            <a:ext cx="7030964" cy="3416320"/>
          </a:xfrm>
          <a:prstGeom prst="rect">
            <a:avLst/>
          </a:prstGeom>
          <a:noFill/>
        </p:spPr>
        <p:txBody>
          <a:bodyPr wrap="square" rtlCol="0">
            <a:spAutoFit/>
          </a:bodyPr>
          <a:lstStyle/>
          <a:p>
            <a:pPr algn="l"/>
            <a:r>
              <a:rPr lang="en-US" sz="1200" dirty="0">
                <a:solidFill>
                  <a:srgbClr val="222222"/>
                </a:solidFill>
                <a:highlight>
                  <a:srgbClr val="FFFFFF"/>
                </a:highlight>
                <a:latin typeface="Calibri" panose="020F0502020204030204" pitchFamily="34" charset="0"/>
                <a:ea typeface="Lato"/>
                <a:cs typeface="Calibri" panose="020F0502020204030204" pitchFamily="34" charset="0"/>
              </a:rPr>
              <a:t>The solution will be different because the Abstract will be as follows:</a:t>
            </a:r>
          </a:p>
          <a:p>
            <a:pPr algn="l"/>
            <a:endParaRPr lang="en-US" sz="1200" dirty="0">
              <a:solidFill>
                <a:srgbClr val="222222"/>
              </a:solidFill>
              <a:highlight>
                <a:srgbClr val="FFFFFF"/>
              </a:highlight>
              <a:latin typeface="Calibri" panose="020F0502020204030204" pitchFamily="34" charset="0"/>
              <a:ea typeface="Lato"/>
              <a:cs typeface="Calibri" panose="020F0502020204030204" pitchFamily="34" charset="0"/>
            </a:endParaRPr>
          </a:p>
          <a:p>
            <a:pPr algn="l"/>
            <a:r>
              <a:rPr lang="en-US" sz="1200" b="1" dirty="0">
                <a:solidFill>
                  <a:srgbClr val="222222"/>
                </a:solidFill>
                <a:highlight>
                  <a:srgbClr val="FFFFFF"/>
                </a:highlight>
                <a:latin typeface="Calibri" panose="020F0502020204030204" pitchFamily="34" charset="0"/>
                <a:ea typeface="Lato"/>
                <a:cs typeface="Calibri" panose="020F0502020204030204" pitchFamily="34" charset="0"/>
              </a:rPr>
              <a:t>Sentiment analysis </a:t>
            </a:r>
            <a:r>
              <a:rPr lang="en-US" sz="1200" dirty="0">
                <a:solidFill>
                  <a:srgbClr val="222222"/>
                </a:solidFill>
                <a:highlight>
                  <a:srgbClr val="FFFFFF"/>
                </a:highlight>
                <a:latin typeface="Calibri" panose="020F0502020204030204" pitchFamily="34" charset="0"/>
                <a:ea typeface="Lato"/>
                <a:cs typeface="Calibri" panose="020F0502020204030204" pitchFamily="34" charset="0"/>
              </a:rPr>
              <a:t>will be done to keep track of all the activities. We present a customer feedback reviews on product, where we utilize opinion mining, text mining and sentiments. With sentimental analysis, we will be dividing them Positive, Negative and Neutral </a:t>
            </a:r>
            <a:r>
              <a:rPr lang="en-US" sz="1200" dirty="0" err="1">
                <a:solidFill>
                  <a:srgbClr val="222222"/>
                </a:solidFill>
                <a:highlight>
                  <a:srgbClr val="FFFFFF"/>
                </a:highlight>
                <a:latin typeface="Calibri" panose="020F0502020204030204" pitchFamily="34" charset="0"/>
                <a:ea typeface="Lato"/>
                <a:cs typeface="Calibri" panose="020F0502020204030204" pitchFamily="34" charset="0"/>
              </a:rPr>
              <a:t>Behaviour</a:t>
            </a:r>
            <a:r>
              <a:rPr lang="en-US" sz="1200" dirty="0">
                <a:solidFill>
                  <a:srgbClr val="222222"/>
                </a:solidFill>
                <a:highlight>
                  <a:srgbClr val="FFFFFF"/>
                </a:highlight>
                <a:latin typeface="Calibri" panose="020F0502020204030204" pitchFamily="34" charset="0"/>
                <a:ea typeface="Lato"/>
                <a:cs typeface="Calibri" panose="020F0502020204030204" pitchFamily="34" charset="0"/>
              </a:rPr>
              <a:t>.</a:t>
            </a:r>
          </a:p>
          <a:p>
            <a:pPr algn="l"/>
            <a:endParaRPr lang="en-US" sz="1200" dirty="0">
              <a:solidFill>
                <a:srgbClr val="222222"/>
              </a:solidFill>
              <a:highlight>
                <a:srgbClr val="FFFFFF"/>
              </a:highlight>
              <a:latin typeface="Calibri" panose="020F0502020204030204" pitchFamily="34" charset="0"/>
              <a:ea typeface="Lato"/>
              <a:cs typeface="Calibri" panose="020F0502020204030204" pitchFamily="34" charset="0"/>
            </a:endParaRPr>
          </a:p>
          <a:p>
            <a:pPr algn="l"/>
            <a:r>
              <a:rPr lang="en-US" sz="1200" b="1" dirty="0">
                <a:solidFill>
                  <a:srgbClr val="222222"/>
                </a:solidFill>
                <a:highlight>
                  <a:srgbClr val="FFFFFF"/>
                </a:highlight>
                <a:latin typeface="Calibri" panose="020F0502020204030204" pitchFamily="34" charset="0"/>
                <a:ea typeface="Lato"/>
                <a:cs typeface="Calibri" panose="020F0502020204030204" pitchFamily="34" charset="0"/>
              </a:rPr>
              <a:t>Speech-to-text </a:t>
            </a:r>
            <a:r>
              <a:rPr lang="en-US" sz="1200" b="1" dirty="0" err="1">
                <a:solidFill>
                  <a:srgbClr val="222222"/>
                </a:solidFill>
                <a:highlight>
                  <a:srgbClr val="FFFFFF"/>
                </a:highlight>
                <a:latin typeface="Calibri" panose="020F0502020204030204" pitchFamily="34" charset="0"/>
                <a:ea typeface="Lato"/>
                <a:cs typeface="Calibri" panose="020F0502020204030204" pitchFamily="34" charset="0"/>
              </a:rPr>
              <a:t>transcription:</a:t>
            </a:r>
            <a:r>
              <a:rPr lang="en-US" sz="1200" dirty="0" err="1">
                <a:solidFill>
                  <a:srgbClr val="292929"/>
                </a:solidFill>
                <a:latin typeface="Calibri" panose="020F0502020204030204" pitchFamily="34" charset="0"/>
                <a:cs typeface="Calibri" panose="020F0502020204030204" pitchFamily="34" charset="0"/>
              </a:rPr>
              <a:t>In</a:t>
            </a:r>
            <a:r>
              <a:rPr lang="en-US" sz="1200" dirty="0">
                <a:solidFill>
                  <a:srgbClr val="292929"/>
                </a:solidFill>
                <a:latin typeface="Calibri" panose="020F0502020204030204" pitchFamily="34" charset="0"/>
                <a:cs typeface="Calibri" panose="020F0502020204030204" pitchFamily="34" charset="0"/>
              </a:rPr>
              <a:t> order to automate transcription of call data, a strategy for automated speech recognition </a:t>
            </a:r>
            <a:r>
              <a:rPr lang="en-US" sz="1200" b="0" i="0" dirty="0">
                <a:solidFill>
                  <a:srgbClr val="292929"/>
                </a:solidFill>
                <a:effectLst/>
                <a:latin typeface="Calibri" panose="020F0502020204030204" pitchFamily="34" charset="0"/>
                <a:cs typeface="Calibri" panose="020F0502020204030204" pitchFamily="34" charset="0"/>
              </a:rPr>
              <a:t>(ASR) was required</a:t>
            </a:r>
          </a:p>
          <a:p>
            <a:pPr algn="l"/>
            <a:endParaRPr lang="en-US" sz="1200" dirty="0">
              <a:solidFill>
                <a:srgbClr val="292929"/>
              </a:solidFill>
              <a:latin typeface="Calibri" panose="020F0502020204030204" pitchFamily="34" charset="0"/>
              <a:cs typeface="Calibri" panose="020F0502020204030204" pitchFamily="34" charset="0"/>
            </a:endParaRPr>
          </a:p>
          <a:p>
            <a:pPr algn="l"/>
            <a:r>
              <a:rPr lang="en-US" sz="1200" b="1" i="0" dirty="0">
                <a:solidFill>
                  <a:srgbClr val="292929"/>
                </a:solidFill>
                <a:effectLst/>
                <a:latin typeface="Calibri" panose="020F0502020204030204" pitchFamily="34" charset="0"/>
                <a:cs typeface="Calibri" panose="020F0502020204030204" pitchFamily="34" charset="0"/>
              </a:rPr>
              <a:t>Topic Model: </a:t>
            </a:r>
            <a:r>
              <a:rPr lang="en-US" sz="1200" b="0" i="0" dirty="0">
                <a:solidFill>
                  <a:srgbClr val="292929"/>
                </a:solidFill>
                <a:effectLst/>
                <a:latin typeface="Calibri" panose="020F0502020204030204" pitchFamily="34" charset="0"/>
                <a:cs typeface="Calibri" panose="020F0502020204030204" pitchFamily="34" charset="0"/>
              </a:rPr>
              <a:t>To cross-analyze customer sentiment with topics of conversation, classification models will be produced to identify concepts and specific subjects in transcripts. Trends in conversational topics can be used to understand both individual customer attitudes toward products and services as well as to understand those of the general customer base.</a:t>
            </a:r>
          </a:p>
          <a:p>
            <a:pPr algn="l"/>
            <a:endParaRPr lang="en-US" sz="1200" b="0" i="0" dirty="0">
              <a:solidFill>
                <a:srgbClr val="292929"/>
              </a:solidFill>
              <a:effectLst/>
              <a:latin typeface="Calibri" panose="020F0502020204030204" pitchFamily="34" charset="0"/>
              <a:cs typeface="Calibri" panose="020F0502020204030204" pitchFamily="34" charset="0"/>
            </a:endParaRPr>
          </a:p>
          <a:p>
            <a:r>
              <a:rPr lang="en-US" sz="1200" dirty="0">
                <a:solidFill>
                  <a:srgbClr val="292929"/>
                </a:solidFill>
                <a:latin typeface="Calibri" panose="020F0502020204030204" pitchFamily="34" charset="0"/>
                <a:cs typeface="Calibri" panose="020F0502020204030204" pitchFamily="34" charset="0"/>
              </a:rPr>
              <a:t>The datasets include the integration scores of four different AI features, namely, AI-powered customer service, predictive modeling, ML-powered personalization, and natural language processing integration</a:t>
            </a:r>
          </a:p>
          <a:p>
            <a:pPr algn="l"/>
            <a:endParaRPr lang="en-US" sz="1200" dirty="0">
              <a:solidFill>
                <a:srgbClr val="222222"/>
              </a:solidFill>
              <a:highlight>
                <a:srgbClr val="FFFFFF"/>
              </a:highlight>
              <a:latin typeface="Calibri" panose="020F0502020204030204" pitchFamily="34" charset="0"/>
              <a:ea typeface="Lato"/>
              <a:cs typeface="Calibri" panose="020F0502020204030204" pitchFamily="34" charset="0"/>
            </a:endParaRPr>
          </a:p>
          <a:p>
            <a:pPr algn="l"/>
            <a:endParaRPr lang="en-US" sz="1200" dirty="0">
              <a:solidFill>
                <a:srgbClr val="222222"/>
              </a:solidFill>
              <a:highlight>
                <a:srgbClr val="FFFFFF"/>
              </a:highlight>
              <a:latin typeface="Calibri" panose="020F0502020204030204" pitchFamily="34" charset="0"/>
              <a:ea typeface="Lato"/>
              <a:cs typeface="Calibri" panose="020F0502020204030204" pitchFamily="34" charset="0"/>
            </a:endParaRPr>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5934</TotalTime>
  <Words>566</Words>
  <Application>Microsoft Office PowerPoint</Application>
  <PresentationFormat>On-screen Show (16:9)</PresentationFormat>
  <Paragraphs>69</Paragraphs>
  <Slides>10</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Lato</vt:lpstr>
      <vt:lpstr>Trebuchet MS</vt:lpstr>
      <vt:lpstr>Lato Black</vt:lpstr>
      <vt:lpstr>Lato</vt:lpstr>
      <vt:lpstr>Calibri</vt:lpstr>
      <vt:lpstr>Wingdings</vt:lpstr>
      <vt:lpstr>TI Template</vt:lpstr>
      <vt:lpstr>TI Template</vt:lpstr>
      <vt:lpstr>Bank of Baroda Hackathon - 2022                       </vt:lpstr>
      <vt:lpstr>Problem Statement?</vt:lpstr>
      <vt:lpstr>User Segment &amp; Pain Points</vt:lpstr>
      <vt:lpstr>Pre-Requisite</vt:lpstr>
      <vt:lpstr>Azure tools or resources</vt:lpstr>
      <vt:lpstr>Any Supporting Functional Documents</vt:lpstr>
      <vt:lpstr>Any Supporting Functional Documents</vt:lpstr>
      <vt:lpstr>Any Supporting Functional Documents</vt:lpstr>
      <vt:lpstr>Key Differentiators &amp; Adoption Plan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Sharma, Manisha</cp:lastModifiedBy>
  <cp:revision>13</cp:revision>
  <dcterms:modified xsi:type="dcterms:W3CDTF">2022-09-20T18:25:19Z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2022-09-15T05:11:40Z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39093379-e624-4136-824d-7ae93fdda0c1</vt:lpwstr>
  </property>
  <property fmtid="{D5CDD505-2E9C-101B-9397-08002B2CF9AE}" pid="8" name="MSIP_Label_ea60d57e-af5b-4752-ac57-3e4f28ca11dc_ContentBits">
    <vt:lpwstr>0</vt:lpwstr>
  </property>
</Properties>
</file>