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7" r:id="rId4"/>
  </p:sldMasterIdLst>
  <p:notesMasterIdLst>
    <p:notesMasterId r:id="rId22"/>
  </p:notesMasterIdLst>
  <p:handoutMasterIdLst>
    <p:handoutMasterId r:id="rId23"/>
  </p:handoutMasterIdLst>
  <p:sldIdLst>
    <p:sldId id="289" r:id="rId5"/>
    <p:sldId id="298" r:id="rId6"/>
    <p:sldId id="276" r:id="rId7"/>
    <p:sldId id="283" r:id="rId8"/>
    <p:sldId id="290" r:id="rId9"/>
    <p:sldId id="261" r:id="rId10"/>
    <p:sldId id="291" r:id="rId11"/>
    <p:sldId id="257" r:id="rId12"/>
    <p:sldId id="264" r:id="rId13"/>
    <p:sldId id="263" r:id="rId14"/>
    <p:sldId id="268" r:id="rId15"/>
    <p:sldId id="292" r:id="rId16"/>
    <p:sldId id="293" r:id="rId17"/>
    <p:sldId id="294" r:id="rId18"/>
    <p:sldId id="295" r:id="rId19"/>
    <p:sldId id="296"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48" autoAdjust="0"/>
    <p:restoredTop sz="96390" autoAdjust="0"/>
  </p:normalViewPr>
  <p:slideViewPr>
    <p:cSldViewPr snapToGrid="0">
      <p:cViewPr>
        <p:scale>
          <a:sx n="131" d="100"/>
          <a:sy n="131" d="100"/>
        </p:scale>
        <p:origin x="224"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865B3-E41F-4960-8AB9-2267E5E566B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2D17A11-C87F-4CC6-8104-D24A07DB1F34}">
      <dgm:prSet custT="1"/>
      <dgm:spPr/>
      <dgm:t>
        <a:bodyPr/>
        <a:lstStyle/>
        <a:p>
          <a:pPr>
            <a:defRPr cap="all"/>
          </a:pPr>
          <a:r>
            <a:rPr lang="en-US" sz="1600" b="1" dirty="0">
              <a:solidFill>
                <a:schemeClr val="tx2">
                  <a:lumMod val="90000"/>
                  <a:lumOff val="10000"/>
                </a:schemeClr>
              </a:solidFill>
            </a:rPr>
            <a:t>LSTM: </a:t>
          </a:r>
          <a:r>
            <a:rPr lang="en-US" sz="1600" dirty="0">
              <a:solidFill>
                <a:schemeClr val="tx2">
                  <a:lumMod val="90000"/>
                  <a:lumOff val="10000"/>
                </a:schemeClr>
              </a:solidFill>
            </a:rPr>
            <a:t>Selected for handling time series data and capturing long-term dependencies</a:t>
          </a:r>
        </a:p>
      </dgm:t>
    </dgm:pt>
    <dgm:pt modelId="{DD0F87F6-BB0A-45FF-9F2B-2EED6682D25E}" type="parTrans" cxnId="{1F0D2E61-C37D-4A3A-8C13-87BD37EFAF18}">
      <dgm:prSet/>
      <dgm:spPr/>
      <dgm:t>
        <a:bodyPr/>
        <a:lstStyle/>
        <a:p>
          <a:endParaRPr lang="en-US"/>
        </a:p>
      </dgm:t>
    </dgm:pt>
    <dgm:pt modelId="{D13AFF0A-694B-4C5B-BEDA-FA1BC5693E88}" type="sibTrans" cxnId="{1F0D2E61-C37D-4A3A-8C13-87BD37EFAF18}">
      <dgm:prSet/>
      <dgm:spPr/>
      <dgm:t>
        <a:bodyPr/>
        <a:lstStyle/>
        <a:p>
          <a:endParaRPr lang="en-US"/>
        </a:p>
      </dgm:t>
    </dgm:pt>
    <dgm:pt modelId="{42BF7925-FF83-4F61-B6EF-1B9EE44DC578}">
      <dgm:prSet custT="1"/>
      <dgm:spPr/>
      <dgm:t>
        <a:bodyPr/>
        <a:lstStyle/>
        <a:p>
          <a:pPr>
            <a:defRPr cap="all"/>
          </a:pPr>
          <a:r>
            <a:rPr lang="en-US" sz="1600" b="1" dirty="0">
              <a:solidFill>
                <a:schemeClr val="tx2">
                  <a:lumMod val="90000"/>
                  <a:lumOff val="10000"/>
                </a:schemeClr>
              </a:solidFill>
            </a:rPr>
            <a:t>CNN-LSTM Hybrid: </a:t>
          </a:r>
          <a:r>
            <a:rPr lang="en-US" sz="1600" dirty="0">
              <a:solidFill>
                <a:schemeClr val="tx2">
                  <a:lumMod val="90000"/>
                  <a:lumOff val="10000"/>
                </a:schemeClr>
              </a:solidFill>
            </a:rPr>
            <a:t>Implemented for combined spatial feature extraction and temporal pattern recognition</a:t>
          </a:r>
        </a:p>
      </dgm:t>
    </dgm:pt>
    <dgm:pt modelId="{1358543B-9024-430B-91A7-B731D8AD01FE}" type="parTrans" cxnId="{B3CD5993-45A0-4A5C-98D0-6369DBD4CAAA}">
      <dgm:prSet/>
      <dgm:spPr/>
      <dgm:t>
        <a:bodyPr/>
        <a:lstStyle/>
        <a:p>
          <a:endParaRPr lang="en-US"/>
        </a:p>
      </dgm:t>
    </dgm:pt>
    <dgm:pt modelId="{F76F5999-75D2-424B-9474-E7E4E926AE35}" type="sibTrans" cxnId="{B3CD5993-45A0-4A5C-98D0-6369DBD4CAAA}">
      <dgm:prSet/>
      <dgm:spPr/>
      <dgm:t>
        <a:bodyPr/>
        <a:lstStyle/>
        <a:p>
          <a:endParaRPr lang="en-US"/>
        </a:p>
      </dgm:t>
    </dgm:pt>
    <dgm:pt modelId="{3817F195-05FC-4C91-9A7E-D662A991283F}">
      <dgm:prSet/>
      <dgm:spPr/>
      <dgm:t>
        <a:bodyPr/>
        <a:lstStyle/>
        <a:p>
          <a:pPr>
            <a:defRPr cap="all"/>
          </a:pPr>
          <a:r>
            <a:rPr lang="en-US" b="1" dirty="0">
              <a:solidFill>
                <a:schemeClr val="tx2">
                  <a:lumMod val="90000"/>
                  <a:lumOff val="10000"/>
                </a:schemeClr>
              </a:solidFill>
            </a:rPr>
            <a:t>Transformer: </a:t>
          </a:r>
          <a:r>
            <a:rPr lang="en-US" dirty="0">
              <a:solidFill>
                <a:schemeClr val="tx2">
                  <a:lumMod val="90000"/>
                  <a:lumOff val="10000"/>
                </a:schemeClr>
              </a:solidFill>
            </a:rPr>
            <a:t>Included to test attention mechanisms in capturing complex relationships</a:t>
          </a:r>
        </a:p>
      </dgm:t>
    </dgm:pt>
    <dgm:pt modelId="{31ADC1C6-1149-498F-B6FC-14571BB58E25}" type="parTrans" cxnId="{AF2C278B-393A-4EB8-BEBC-9C49D47C3E63}">
      <dgm:prSet/>
      <dgm:spPr/>
      <dgm:t>
        <a:bodyPr/>
        <a:lstStyle/>
        <a:p>
          <a:endParaRPr lang="en-US"/>
        </a:p>
      </dgm:t>
    </dgm:pt>
    <dgm:pt modelId="{A95AB2E3-4B5A-4C85-A3F5-0349F7924803}" type="sibTrans" cxnId="{AF2C278B-393A-4EB8-BEBC-9C49D47C3E63}">
      <dgm:prSet/>
      <dgm:spPr/>
      <dgm:t>
        <a:bodyPr/>
        <a:lstStyle/>
        <a:p>
          <a:endParaRPr lang="en-US"/>
        </a:p>
      </dgm:t>
    </dgm:pt>
    <dgm:pt modelId="{4DA038FF-6A4F-40F7-AD42-945F4CF89C76}" type="pres">
      <dgm:prSet presAssocID="{225865B3-E41F-4960-8AB9-2267E5E566BB}" presName="root" presStyleCnt="0">
        <dgm:presLayoutVars>
          <dgm:dir/>
          <dgm:resizeHandles val="exact"/>
        </dgm:presLayoutVars>
      </dgm:prSet>
      <dgm:spPr/>
    </dgm:pt>
    <dgm:pt modelId="{4B05C7C7-596F-466A-BC09-1F1119EE7B07}" type="pres">
      <dgm:prSet presAssocID="{32D17A11-C87F-4CC6-8104-D24A07DB1F34}" presName="compNode" presStyleCnt="0"/>
      <dgm:spPr/>
    </dgm:pt>
    <dgm:pt modelId="{28E2C17A-D9AF-4A11-ACBC-42CB4238F75A}" type="pres">
      <dgm:prSet presAssocID="{32D17A11-C87F-4CC6-8104-D24A07DB1F34}" presName="iconBgRect" presStyleLbl="bgShp" presStyleIdx="0" presStyleCnt="3"/>
      <dgm:spPr/>
    </dgm:pt>
    <dgm:pt modelId="{5A6FBBAB-2928-4536-A9D0-71299544E0D2}" type="pres">
      <dgm:prSet presAssocID="{32D17A11-C87F-4CC6-8104-D24A07DB1F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9AE275C-42BF-4C88-A312-116BA3F6B89D}" type="pres">
      <dgm:prSet presAssocID="{32D17A11-C87F-4CC6-8104-D24A07DB1F34}" presName="spaceRect" presStyleCnt="0"/>
      <dgm:spPr/>
    </dgm:pt>
    <dgm:pt modelId="{1C9D1E2F-6BFD-4ABA-9631-1CA13C2DA95A}" type="pres">
      <dgm:prSet presAssocID="{32D17A11-C87F-4CC6-8104-D24A07DB1F34}" presName="textRect" presStyleLbl="revTx" presStyleIdx="0" presStyleCnt="3">
        <dgm:presLayoutVars>
          <dgm:chMax val="1"/>
          <dgm:chPref val="1"/>
        </dgm:presLayoutVars>
      </dgm:prSet>
      <dgm:spPr/>
    </dgm:pt>
    <dgm:pt modelId="{6B0281DE-6984-4359-B1DE-99E275817742}" type="pres">
      <dgm:prSet presAssocID="{D13AFF0A-694B-4C5B-BEDA-FA1BC5693E88}" presName="sibTrans" presStyleCnt="0"/>
      <dgm:spPr/>
    </dgm:pt>
    <dgm:pt modelId="{4725D17E-FC48-46BC-B7B6-C6F4A56DF3C3}" type="pres">
      <dgm:prSet presAssocID="{42BF7925-FF83-4F61-B6EF-1B9EE44DC578}" presName="compNode" presStyleCnt="0"/>
      <dgm:spPr/>
    </dgm:pt>
    <dgm:pt modelId="{8B4CE066-1BBC-4042-AB06-8B8D7E0C8227}" type="pres">
      <dgm:prSet presAssocID="{42BF7925-FF83-4F61-B6EF-1B9EE44DC578}" presName="iconBgRect" presStyleLbl="bgShp" presStyleIdx="1" presStyleCnt="3"/>
      <dgm:spPr/>
    </dgm:pt>
    <dgm:pt modelId="{94C2C4FE-856F-4AB5-89A2-06395AFFC0ED}" type="pres">
      <dgm:prSet presAssocID="{42BF7925-FF83-4F61-B6EF-1B9EE44DC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4A823F2C-C271-4453-B64A-1BE9602E77C5}" type="pres">
      <dgm:prSet presAssocID="{42BF7925-FF83-4F61-B6EF-1B9EE44DC578}" presName="spaceRect" presStyleCnt="0"/>
      <dgm:spPr/>
    </dgm:pt>
    <dgm:pt modelId="{7B12E2E3-9D55-495E-B274-DF9323BC7F88}" type="pres">
      <dgm:prSet presAssocID="{42BF7925-FF83-4F61-B6EF-1B9EE44DC578}" presName="textRect" presStyleLbl="revTx" presStyleIdx="1" presStyleCnt="3">
        <dgm:presLayoutVars>
          <dgm:chMax val="1"/>
          <dgm:chPref val="1"/>
        </dgm:presLayoutVars>
      </dgm:prSet>
      <dgm:spPr/>
    </dgm:pt>
    <dgm:pt modelId="{826EF281-1F4B-4712-8EF2-192CA5FE5123}" type="pres">
      <dgm:prSet presAssocID="{F76F5999-75D2-424B-9474-E7E4E926AE35}" presName="sibTrans" presStyleCnt="0"/>
      <dgm:spPr/>
    </dgm:pt>
    <dgm:pt modelId="{3ABE0B30-DF00-4F54-921A-EEEE4D7128AA}" type="pres">
      <dgm:prSet presAssocID="{3817F195-05FC-4C91-9A7E-D662A991283F}" presName="compNode" presStyleCnt="0"/>
      <dgm:spPr/>
    </dgm:pt>
    <dgm:pt modelId="{0A056BC3-0684-4F65-A480-3414A81D7067}" type="pres">
      <dgm:prSet presAssocID="{3817F195-05FC-4C91-9A7E-D662A991283F}" presName="iconBgRect" presStyleLbl="bgShp" presStyleIdx="2" presStyleCnt="3"/>
      <dgm:spPr/>
    </dgm:pt>
    <dgm:pt modelId="{CBD52E73-DA92-4A8A-AE40-EEB3016605C0}" type="pres">
      <dgm:prSet presAssocID="{3817F195-05FC-4C91-9A7E-D662A99128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3B3FF5A7-A4FA-4D9D-9CC3-E9AEE50FDDFC}" type="pres">
      <dgm:prSet presAssocID="{3817F195-05FC-4C91-9A7E-D662A991283F}" presName="spaceRect" presStyleCnt="0"/>
      <dgm:spPr/>
    </dgm:pt>
    <dgm:pt modelId="{1B6CAB3F-487B-44D8-9547-762DC35D6C1F}" type="pres">
      <dgm:prSet presAssocID="{3817F195-05FC-4C91-9A7E-D662A991283F}" presName="textRect" presStyleLbl="revTx" presStyleIdx="2" presStyleCnt="3">
        <dgm:presLayoutVars>
          <dgm:chMax val="1"/>
          <dgm:chPref val="1"/>
        </dgm:presLayoutVars>
      </dgm:prSet>
      <dgm:spPr/>
    </dgm:pt>
  </dgm:ptLst>
  <dgm:cxnLst>
    <dgm:cxn modelId="{58808A27-8D33-4E8E-A04B-18A868A1897D}" type="presOf" srcId="{3817F195-05FC-4C91-9A7E-D662A991283F}" destId="{1B6CAB3F-487B-44D8-9547-762DC35D6C1F}" srcOrd="0" destOrd="0" presId="urn:microsoft.com/office/officeart/2018/5/layout/IconCircleLabelList"/>
    <dgm:cxn modelId="{37E7C646-E6F6-4F8D-8C11-95E90762B8C3}" type="presOf" srcId="{32D17A11-C87F-4CC6-8104-D24A07DB1F34}" destId="{1C9D1E2F-6BFD-4ABA-9631-1CA13C2DA95A}" srcOrd="0" destOrd="0" presId="urn:microsoft.com/office/officeart/2018/5/layout/IconCircleLabelList"/>
    <dgm:cxn modelId="{C64C2452-F482-41AD-8A7D-E68F1294423C}" type="presOf" srcId="{225865B3-E41F-4960-8AB9-2267E5E566BB}" destId="{4DA038FF-6A4F-40F7-AD42-945F4CF89C76}" srcOrd="0" destOrd="0" presId="urn:microsoft.com/office/officeart/2018/5/layout/IconCircleLabelList"/>
    <dgm:cxn modelId="{1F0D2E61-C37D-4A3A-8C13-87BD37EFAF18}" srcId="{225865B3-E41F-4960-8AB9-2267E5E566BB}" destId="{32D17A11-C87F-4CC6-8104-D24A07DB1F34}" srcOrd="0" destOrd="0" parTransId="{DD0F87F6-BB0A-45FF-9F2B-2EED6682D25E}" sibTransId="{D13AFF0A-694B-4C5B-BEDA-FA1BC5693E88}"/>
    <dgm:cxn modelId="{FD035089-69CC-4B45-8F1D-6F4DB3B60078}" type="presOf" srcId="{42BF7925-FF83-4F61-B6EF-1B9EE44DC578}" destId="{7B12E2E3-9D55-495E-B274-DF9323BC7F88}" srcOrd="0" destOrd="0" presId="urn:microsoft.com/office/officeart/2018/5/layout/IconCircleLabelList"/>
    <dgm:cxn modelId="{AF2C278B-393A-4EB8-BEBC-9C49D47C3E63}" srcId="{225865B3-E41F-4960-8AB9-2267E5E566BB}" destId="{3817F195-05FC-4C91-9A7E-D662A991283F}" srcOrd="2" destOrd="0" parTransId="{31ADC1C6-1149-498F-B6FC-14571BB58E25}" sibTransId="{A95AB2E3-4B5A-4C85-A3F5-0349F7924803}"/>
    <dgm:cxn modelId="{B3CD5993-45A0-4A5C-98D0-6369DBD4CAAA}" srcId="{225865B3-E41F-4960-8AB9-2267E5E566BB}" destId="{42BF7925-FF83-4F61-B6EF-1B9EE44DC578}" srcOrd="1" destOrd="0" parTransId="{1358543B-9024-430B-91A7-B731D8AD01FE}" sibTransId="{F76F5999-75D2-424B-9474-E7E4E926AE35}"/>
    <dgm:cxn modelId="{98FC9159-6520-48FC-92CD-A4D42F3DDD51}" type="presParOf" srcId="{4DA038FF-6A4F-40F7-AD42-945F4CF89C76}" destId="{4B05C7C7-596F-466A-BC09-1F1119EE7B07}" srcOrd="0" destOrd="0" presId="urn:microsoft.com/office/officeart/2018/5/layout/IconCircleLabelList"/>
    <dgm:cxn modelId="{076C5A63-7DE7-46D6-A803-8A1CA5C06D5D}" type="presParOf" srcId="{4B05C7C7-596F-466A-BC09-1F1119EE7B07}" destId="{28E2C17A-D9AF-4A11-ACBC-42CB4238F75A}" srcOrd="0" destOrd="0" presId="urn:microsoft.com/office/officeart/2018/5/layout/IconCircleLabelList"/>
    <dgm:cxn modelId="{3EA12964-E907-4472-BED7-CC4A08680A41}" type="presParOf" srcId="{4B05C7C7-596F-466A-BC09-1F1119EE7B07}" destId="{5A6FBBAB-2928-4536-A9D0-71299544E0D2}" srcOrd="1" destOrd="0" presId="urn:microsoft.com/office/officeart/2018/5/layout/IconCircleLabelList"/>
    <dgm:cxn modelId="{7D36332F-3571-48BC-8D94-DB66525FCA9F}" type="presParOf" srcId="{4B05C7C7-596F-466A-BC09-1F1119EE7B07}" destId="{A9AE275C-42BF-4C88-A312-116BA3F6B89D}" srcOrd="2" destOrd="0" presId="urn:microsoft.com/office/officeart/2018/5/layout/IconCircleLabelList"/>
    <dgm:cxn modelId="{E7C310E0-5799-443B-AF55-517AE2A7C3C9}" type="presParOf" srcId="{4B05C7C7-596F-466A-BC09-1F1119EE7B07}" destId="{1C9D1E2F-6BFD-4ABA-9631-1CA13C2DA95A}" srcOrd="3" destOrd="0" presId="urn:microsoft.com/office/officeart/2018/5/layout/IconCircleLabelList"/>
    <dgm:cxn modelId="{16E663EC-70CD-4176-9E4D-493ED6BC0B7B}" type="presParOf" srcId="{4DA038FF-6A4F-40F7-AD42-945F4CF89C76}" destId="{6B0281DE-6984-4359-B1DE-99E275817742}" srcOrd="1" destOrd="0" presId="urn:microsoft.com/office/officeart/2018/5/layout/IconCircleLabelList"/>
    <dgm:cxn modelId="{E27DF9BD-42D7-4F7F-9514-3FCC1387F8FA}" type="presParOf" srcId="{4DA038FF-6A4F-40F7-AD42-945F4CF89C76}" destId="{4725D17E-FC48-46BC-B7B6-C6F4A56DF3C3}" srcOrd="2" destOrd="0" presId="urn:microsoft.com/office/officeart/2018/5/layout/IconCircleLabelList"/>
    <dgm:cxn modelId="{D8237737-0FE8-4F68-BC05-4353DBB6A77F}" type="presParOf" srcId="{4725D17E-FC48-46BC-B7B6-C6F4A56DF3C3}" destId="{8B4CE066-1BBC-4042-AB06-8B8D7E0C8227}" srcOrd="0" destOrd="0" presId="urn:microsoft.com/office/officeart/2018/5/layout/IconCircleLabelList"/>
    <dgm:cxn modelId="{9304A3DE-6E02-49C4-99AF-E691DDF8E1AF}" type="presParOf" srcId="{4725D17E-FC48-46BC-B7B6-C6F4A56DF3C3}" destId="{94C2C4FE-856F-4AB5-89A2-06395AFFC0ED}" srcOrd="1" destOrd="0" presId="urn:microsoft.com/office/officeart/2018/5/layout/IconCircleLabelList"/>
    <dgm:cxn modelId="{BE5F7ADB-E06D-4AED-91B1-59E87642E1F6}" type="presParOf" srcId="{4725D17E-FC48-46BC-B7B6-C6F4A56DF3C3}" destId="{4A823F2C-C271-4453-B64A-1BE9602E77C5}" srcOrd="2" destOrd="0" presId="urn:microsoft.com/office/officeart/2018/5/layout/IconCircleLabelList"/>
    <dgm:cxn modelId="{C8360E13-2289-4D60-BCFB-4CEB505F2106}" type="presParOf" srcId="{4725D17E-FC48-46BC-B7B6-C6F4A56DF3C3}" destId="{7B12E2E3-9D55-495E-B274-DF9323BC7F88}" srcOrd="3" destOrd="0" presId="urn:microsoft.com/office/officeart/2018/5/layout/IconCircleLabelList"/>
    <dgm:cxn modelId="{5EA19947-2E0F-41E2-B63B-6CE2839E3CAC}" type="presParOf" srcId="{4DA038FF-6A4F-40F7-AD42-945F4CF89C76}" destId="{826EF281-1F4B-4712-8EF2-192CA5FE5123}" srcOrd="3" destOrd="0" presId="urn:microsoft.com/office/officeart/2018/5/layout/IconCircleLabelList"/>
    <dgm:cxn modelId="{36292CC6-D670-42FA-B39F-C7FE5A4C3B35}" type="presParOf" srcId="{4DA038FF-6A4F-40F7-AD42-945F4CF89C76}" destId="{3ABE0B30-DF00-4F54-921A-EEEE4D7128AA}" srcOrd="4" destOrd="0" presId="urn:microsoft.com/office/officeart/2018/5/layout/IconCircleLabelList"/>
    <dgm:cxn modelId="{98982461-91CB-4CF8-88B2-4F22B385E682}" type="presParOf" srcId="{3ABE0B30-DF00-4F54-921A-EEEE4D7128AA}" destId="{0A056BC3-0684-4F65-A480-3414A81D7067}" srcOrd="0" destOrd="0" presId="urn:microsoft.com/office/officeart/2018/5/layout/IconCircleLabelList"/>
    <dgm:cxn modelId="{47CE395A-7CA6-41D1-BFE3-0BC0A72CD442}" type="presParOf" srcId="{3ABE0B30-DF00-4F54-921A-EEEE4D7128AA}" destId="{CBD52E73-DA92-4A8A-AE40-EEB3016605C0}" srcOrd="1" destOrd="0" presId="urn:microsoft.com/office/officeart/2018/5/layout/IconCircleLabelList"/>
    <dgm:cxn modelId="{33FB7D2D-2DF3-4B68-ADA9-93B0374B20F0}" type="presParOf" srcId="{3ABE0B30-DF00-4F54-921A-EEEE4D7128AA}" destId="{3B3FF5A7-A4FA-4D9D-9CC3-E9AEE50FDDFC}" srcOrd="2" destOrd="0" presId="urn:microsoft.com/office/officeart/2018/5/layout/IconCircleLabelList"/>
    <dgm:cxn modelId="{76F01E7A-75AD-44DB-820F-D9BA5192EAAB}" type="presParOf" srcId="{3ABE0B30-DF00-4F54-921A-EEEE4D7128AA}" destId="{1B6CAB3F-487B-44D8-9547-762DC35D6C1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2C17A-D9AF-4A11-ACBC-42CB4238F75A}">
      <dsp:nvSpPr>
        <dsp:cNvPr id="0" name=""/>
        <dsp:cNvSpPr/>
      </dsp:nvSpPr>
      <dsp:spPr>
        <a:xfrm>
          <a:off x="694150" y="30322"/>
          <a:ext cx="1921500" cy="19215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6FBBAB-2928-4536-A9D0-71299544E0D2}">
      <dsp:nvSpPr>
        <dsp:cNvPr id="0" name=""/>
        <dsp:cNvSpPr/>
      </dsp:nvSpPr>
      <dsp:spPr>
        <a:xfrm>
          <a:off x="1103650" y="439823"/>
          <a:ext cx="1102499" cy="1102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9D1E2F-6BFD-4ABA-9631-1CA13C2DA95A}">
      <dsp:nvSpPr>
        <dsp:cNvPr id="0" name=""/>
        <dsp:cNvSpPr/>
      </dsp:nvSpPr>
      <dsp:spPr>
        <a:xfrm>
          <a:off x="79900" y="2550323"/>
          <a:ext cx="315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dirty="0">
              <a:solidFill>
                <a:schemeClr val="tx2">
                  <a:lumMod val="90000"/>
                  <a:lumOff val="10000"/>
                </a:schemeClr>
              </a:solidFill>
            </a:rPr>
            <a:t>LSTM: </a:t>
          </a:r>
          <a:r>
            <a:rPr lang="en-US" sz="1600" kern="1200" dirty="0">
              <a:solidFill>
                <a:schemeClr val="tx2">
                  <a:lumMod val="90000"/>
                  <a:lumOff val="10000"/>
                </a:schemeClr>
              </a:solidFill>
            </a:rPr>
            <a:t>Selected for handling time series data and capturing long-term dependencies</a:t>
          </a:r>
        </a:p>
      </dsp:txBody>
      <dsp:txXfrm>
        <a:off x="79900" y="2550323"/>
        <a:ext cx="3150000" cy="922500"/>
      </dsp:txXfrm>
    </dsp:sp>
    <dsp:sp modelId="{8B4CE066-1BBC-4042-AB06-8B8D7E0C8227}">
      <dsp:nvSpPr>
        <dsp:cNvPr id="0" name=""/>
        <dsp:cNvSpPr/>
      </dsp:nvSpPr>
      <dsp:spPr>
        <a:xfrm>
          <a:off x="4395400" y="30322"/>
          <a:ext cx="1921500" cy="19215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2C4FE-856F-4AB5-89A2-06395AFFC0ED}">
      <dsp:nvSpPr>
        <dsp:cNvPr id="0" name=""/>
        <dsp:cNvSpPr/>
      </dsp:nvSpPr>
      <dsp:spPr>
        <a:xfrm>
          <a:off x="4804900" y="439823"/>
          <a:ext cx="1102499" cy="11024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12E2E3-9D55-495E-B274-DF9323BC7F88}">
      <dsp:nvSpPr>
        <dsp:cNvPr id="0" name=""/>
        <dsp:cNvSpPr/>
      </dsp:nvSpPr>
      <dsp:spPr>
        <a:xfrm>
          <a:off x="3781150" y="2550323"/>
          <a:ext cx="315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dirty="0">
              <a:solidFill>
                <a:schemeClr val="tx2">
                  <a:lumMod val="90000"/>
                  <a:lumOff val="10000"/>
                </a:schemeClr>
              </a:solidFill>
            </a:rPr>
            <a:t>CNN-LSTM Hybrid: </a:t>
          </a:r>
          <a:r>
            <a:rPr lang="en-US" sz="1600" kern="1200" dirty="0">
              <a:solidFill>
                <a:schemeClr val="tx2">
                  <a:lumMod val="90000"/>
                  <a:lumOff val="10000"/>
                </a:schemeClr>
              </a:solidFill>
            </a:rPr>
            <a:t>Implemented for combined spatial feature extraction and temporal pattern recognition</a:t>
          </a:r>
        </a:p>
      </dsp:txBody>
      <dsp:txXfrm>
        <a:off x="3781150" y="2550323"/>
        <a:ext cx="3150000" cy="922500"/>
      </dsp:txXfrm>
    </dsp:sp>
    <dsp:sp modelId="{0A056BC3-0684-4F65-A480-3414A81D7067}">
      <dsp:nvSpPr>
        <dsp:cNvPr id="0" name=""/>
        <dsp:cNvSpPr/>
      </dsp:nvSpPr>
      <dsp:spPr>
        <a:xfrm>
          <a:off x="8096651" y="30322"/>
          <a:ext cx="1921500" cy="19215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52E73-DA92-4A8A-AE40-EEB3016605C0}">
      <dsp:nvSpPr>
        <dsp:cNvPr id="0" name=""/>
        <dsp:cNvSpPr/>
      </dsp:nvSpPr>
      <dsp:spPr>
        <a:xfrm>
          <a:off x="8506151" y="439823"/>
          <a:ext cx="1102499" cy="11024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6CAB3F-487B-44D8-9547-762DC35D6C1F}">
      <dsp:nvSpPr>
        <dsp:cNvPr id="0" name=""/>
        <dsp:cNvSpPr/>
      </dsp:nvSpPr>
      <dsp:spPr>
        <a:xfrm>
          <a:off x="7482401" y="2550323"/>
          <a:ext cx="3150000"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dirty="0">
              <a:solidFill>
                <a:schemeClr val="tx2">
                  <a:lumMod val="90000"/>
                  <a:lumOff val="10000"/>
                </a:schemeClr>
              </a:solidFill>
            </a:rPr>
            <a:t>Transformer: </a:t>
          </a:r>
          <a:r>
            <a:rPr lang="en-US" sz="1600" kern="1200" dirty="0">
              <a:solidFill>
                <a:schemeClr val="tx2">
                  <a:lumMod val="90000"/>
                  <a:lumOff val="10000"/>
                </a:schemeClr>
              </a:solidFill>
            </a:rPr>
            <a:t>Included to test attention mechanisms in capturing complex relationships</a:t>
          </a:r>
        </a:p>
      </dsp:txBody>
      <dsp:txXfrm>
        <a:off x="7482401" y="2550323"/>
        <a:ext cx="3150000" cy="92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11/30/24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11/30/24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AE133-FA07-3125-E1DA-2175D1B6C8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D042A-3659-EF17-F8B3-99D353158A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0FD3C3-59CE-70BC-CDEB-D505C8A620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A13D5EE-FFB7-1E24-25D9-71975CF40C15}"/>
              </a:ext>
            </a:extLst>
          </p:cNvPr>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2772484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30CCF-2742-2BF7-EE05-B695F3D28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3CD8F7-3690-608E-EF46-34748418E0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88420-A2AC-08A5-B6E4-4A67E3C035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90D7DE-D1CB-A967-659B-33BB3DE7AB42}"/>
              </a:ext>
            </a:extLst>
          </p:cNvPr>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238940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1D338-D846-75E5-54D3-12FFA1AA0C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670CB-37B7-09FA-AA46-6AB7CA7BA9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BBB9AC-30D8-68CC-E11B-89ADFE592E5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57DF679-4390-784A-363B-D9BE39722121}"/>
              </a:ext>
            </a:extLst>
          </p:cNvPr>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1743160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2CF61-D79B-ACC1-D42B-6951CA45C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DE2CEC-16AC-9407-8200-E722DD2A21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C56793-0308-7832-6A4B-FFB24B4B7BB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5DD78B-3C53-4B5B-1C53-E2E2AE03C61F}"/>
              </a:ext>
            </a:extLst>
          </p:cNvPr>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3957972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F6A09-1865-B64C-B142-40C771564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104661-A551-6C14-E458-1298528A2E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470183-8B6F-D7A5-A818-8E89CFC9C95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D24166D-04FC-A0A5-A92F-E74DF70C40CC}"/>
              </a:ext>
            </a:extLst>
          </p:cNvPr>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294236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4A9F4-568C-8804-C094-B15C133E7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A7D397-F584-5E2E-1424-3FE81528E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CE60AA-3E4F-937A-FF0A-54AD9B000B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859560-EEF5-3372-9E50-3250584EE875}"/>
              </a:ext>
            </a:extLst>
          </p:cNvPr>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298730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81B84-B27E-5C58-5B1B-D0372EB82B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98DB3-5363-69F0-9077-15D3E38A6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A7B715-486F-EEB4-DB0D-6A7E54C1FC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BF88A6-CAD4-5345-77FA-5DCE500B0B8A}"/>
              </a:ext>
            </a:extLst>
          </p:cNvPr>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242530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C3D2E-3867-34F3-42E7-6D512F350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30F61F-6562-F58D-AE91-822B6F3B79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EC50C8-6E1A-A9FE-09BD-D01016FE5B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E27843-9230-B328-D67F-FACBB84EDEB1}"/>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35668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149579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25681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27544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35435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546702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3146060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1418350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dirty="0"/>
              <a:t>Click icon to add picture</a:t>
            </a:r>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1133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1171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936548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dirty="0"/>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438328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dirty="0"/>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291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041968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dirty="0"/>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137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9876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532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36205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2976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556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4813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11/30/24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2671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11/30/24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294339129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1" r:id="rId13"/>
    <p:sldLayoutId id="2147483682" r:id="rId14"/>
    <p:sldLayoutId id="2147483683" r:id="rId15"/>
    <p:sldLayoutId id="2147483684" r:id="rId16"/>
    <p:sldLayoutId id="2147483685" r:id="rId17"/>
    <p:sldLayoutId id="2147483687" r:id="rId18"/>
    <p:sldLayoutId id="2147483688" r:id="rId19"/>
    <p:sldLayoutId id="2147483691" r:id="rId20"/>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pexels.com/photo/air-air-pollution-climate-change-dawn-22101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hyperlink" Target="https://en.wikipedia.org/wiki/Air_quality_inde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hyperlink" Target="https://www.eea.europa.eu/soer-2015/europe/air"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hyperlink" Target="https://researchoutreach.org/articles/value-added-data-systems-architecture-end-user-informed-data-prepar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57468" y="382772"/>
            <a:ext cx="5427584" cy="2948180"/>
          </a:xfrm>
        </p:spPr>
        <p:txBody>
          <a:bodyPr/>
          <a:lstStyle/>
          <a:p>
            <a:r>
              <a:rPr lang="en-US" b="1" dirty="0"/>
              <a:t>Air Quality Index Prediction and Analysis</a:t>
            </a:r>
            <a:r>
              <a:rPr lang="en-US" dirty="0"/>
              <a:t> </a:t>
            </a:r>
          </a:p>
        </p:txBody>
      </p:sp>
      <p:pic>
        <p:nvPicPr>
          <p:cNvPr id="7" name="Picture Placeholder 6">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072" r="25072"/>
          <a:stretch/>
        </p:blipFill>
        <p:spPr/>
      </p:pic>
      <p:sp>
        <p:nvSpPr>
          <p:cNvPr id="4" name="Subtitle 2">
            <a:extLst>
              <a:ext uri="{FF2B5EF4-FFF2-40B4-BE49-F238E27FC236}">
                <a16:creationId xmlns:a16="http://schemas.microsoft.com/office/drawing/2014/main" id="{844E8747-02E1-F393-715C-CECA46375056}"/>
              </a:ext>
            </a:extLst>
          </p:cNvPr>
          <p:cNvSpPr txBox="1">
            <a:spLocks/>
          </p:cNvSpPr>
          <p:nvPr/>
        </p:nvSpPr>
        <p:spPr>
          <a:xfrm>
            <a:off x="857468" y="4200164"/>
            <a:ext cx="5028565" cy="1894972"/>
          </a:xfrm>
          <a:prstGeom prst="rect">
            <a:avLst/>
          </a:prstGeom>
          <a:noFill/>
        </p:spPr>
        <p:txBody>
          <a:bodyPr anchor="t"/>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solidFill>
                  <a:schemeClr val="accent5"/>
                </a:solidFill>
              </a:rPr>
              <a:t>Group – 4</a:t>
            </a:r>
          </a:p>
          <a:p>
            <a:pPr marL="0" indent="0">
              <a:buNone/>
            </a:pPr>
            <a:r>
              <a:rPr lang="en-US" sz="1800" b="1" dirty="0">
                <a:solidFill>
                  <a:schemeClr val="accent5"/>
                </a:solidFill>
              </a:rPr>
              <a:t>Manisha Konda (Z2004588)</a:t>
            </a:r>
          </a:p>
          <a:p>
            <a:pPr marL="0" indent="0">
              <a:buNone/>
            </a:pPr>
            <a:r>
              <a:rPr lang="en-US" sz="1800" b="1" i="0" dirty="0">
                <a:solidFill>
                  <a:schemeClr val="accent5"/>
                </a:solidFill>
                <a:effectLst/>
              </a:rPr>
              <a:t>Nikhil Vishnu Teja </a:t>
            </a:r>
            <a:r>
              <a:rPr lang="en-US" sz="1800" b="1" i="0" dirty="0" err="1">
                <a:solidFill>
                  <a:schemeClr val="accent5"/>
                </a:solidFill>
                <a:effectLst/>
              </a:rPr>
              <a:t>Madasu</a:t>
            </a:r>
            <a:r>
              <a:rPr lang="en-US" sz="1800" b="1" i="0" dirty="0">
                <a:solidFill>
                  <a:schemeClr val="accent5"/>
                </a:solidFill>
                <a:effectLst/>
              </a:rPr>
              <a:t> (Z1980332)</a:t>
            </a:r>
          </a:p>
          <a:p>
            <a:pPr marL="0" indent="0">
              <a:buNone/>
            </a:pPr>
            <a:r>
              <a:rPr lang="en-US" sz="1800" b="1" i="0" dirty="0">
                <a:solidFill>
                  <a:schemeClr val="accent5"/>
                </a:solidFill>
                <a:effectLst/>
              </a:rPr>
              <a:t>Rohith Reddy </a:t>
            </a:r>
            <a:r>
              <a:rPr lang="en-US" sz="1800" b="1" i="0" dirty="0" err="1">
                <a:solidFill>
                  <a:schemeClr val="accent5"/>
                </a:solidFill>
                <a:effectLst/>
              </a:rPr>
              <a:t>Likki</a:t>
            </a:r>
            <a:r>
              <a:rPr lang="en-US" sz="1800" b="1" dirty="0">
                <a:solidFill>
                  <a:schemeClr val="accent5"/>
                </a:solidFill>
              </a:rPr>
              <a:t> (z2004453)</a:t>
            </a:r>
            <a:endParaRPr lang="en-US" sz="1800" b="1" i="0" dirty="0">
              <a:solidFill>
                <a:schemeClr val="accent5"/>
              </a:solidFill>
              <a:effectLst/>
            </a:endParaRPr>
          </a:p>
        </p:txBody>
      </p:sp>
    </p:spTree>
    <p:extLst>
      <p:ext uri="{BB962C8B-B14F-4D97-AF65-F5344CB8AC3E}">
        <p14:creationId xmlns:p14="http://schemas.microsoft.com/office/powerpoint/2010/main" val="3078994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752909" y="533401"/>
            <a:ext cx="5663774" cy="1685972"/>
          </a:xfrm>
        </p:spPr>
        <p:txBody>
          <a:bodyPr vert="horz" lIns="91440" tIns="45720" rIns="91440" bIns="45720" rtlCol="0" anchor="ctr">
            <a:normAutofit fontScale="90000"/>
          </a:bodyPr>
          <a:lstStyle/>
          <a:p>
            <a:r>
              <a:rPr lang="en-US" sz="4400" b="1" dirty="0"/>
              <a:t>Temporal Pattern Analysis</a:t>
            </a:r>
            <a:endParaRPr lang="en-US" sz="4400" dirty="0"/>
          </a:p>
        </p:txBody>
      </p:sp>
      <p:sp>
        <p:nvSpPr>
          <p:cNvPr id="32"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8942"/>
            <a:ext cx="4135478"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e chart with different colored circles&#10;&#10;Description automatically generated">
            <a:extLst>
              <a:ext uri="{FF2B5EF4-FFF2-40B4-BE49-F238E27FC236}">
                <a16:creationId xmlns:a16="http://schemas.microsoft.com/office/drawing/2014/main" id="{B11629B5-8F16-4BA2-6F55-1E468315D99D}"/>
              </a:ext>
            </a:extLst>
          </p:cNvPr>
          <p:cNvPicPr>
            <a:picLocks noChangeAspect="1"/>
          </p:cNvPicPr>
          <p:nvPr/>
        </p:nvPicPr>
        <p:blipFill>
          <a:blip r:embed="rId3"/>
          <a:stretch>
            <a:fillRect/>
          </a:stretch>
        </p:blipFill>
        <p:spPr>
          <a:xfrm>
            <a:off x="1030080" y="3478201"/>
            <a:ext cx="3147502" cy="2720408"/>
          </a:xfrm>
          <a:prstGeom prst="rect">
            <a:avLst/>
          </a:prstGeom>
        </p:spPr>
      </p:pic>
      <p:cxnSp>
        <p:nvCxnSpPr>
          <p:cNvPr id="34" name="Straight Connector 33">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44996"/>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719445" y="2357221"/>
            <a:ext cx="5697238" cy="3947659"/>
          </a:xfrm>
        </p:spPr>
        <p:txBody>
          <a:bodyPr vert="horz" lIns="91440" tIns="45720" rIns="91440" bIns="45720" rtlCol="0">
            <a:normAutofit/>
          </a:bodyPr>
          <a:lstStyle/>
          <a:p>
            <a:pPr marL="285750" indent="-228600">
              <a:buFont typeface="Arial" panose="020B0604020202020204" pitchFamily="34" charset="0"/>
              <a:buChar char="•"/>
            </a:pPr>
            <a:r>
              <a:rPr lang="en-US" dirty="0"/>
              <a:t>November showed peak AQI levels</a:t>
            </a:r>
          </a:p>
          <a:p>
            <a:pPr marL="285750" indent="-228600">
              <a:buFont typeface="Arial" panose="020B0604020202020204" pitchFamily="34" charset="0"/>
              <a:buChar char="•"/>
            </a:pPr>
            <a:r>
              <a:rPr lang="en-US" dirty="0"/>
              <a:t>July recorded lowest AQI levels</a:t>
            </a:r>
          </a:p>
          <a:p>
            <a:pPr marL="285750" indent="-228600">
              <a:buFont typeface="Arial" panose="020B0604020202020204" pitchFamily="34" charset="0"/>
              <a:buChar char="•"/>
            </a:pPr>
            <a:r>
              <a:rPr lang="en-US" dirty="0"/>
              <a:t>Moderate conditions: 35.5% of observations</a:t>
            </a:r>
          </a:p>
          <a:p>
            <a:pPr marL="285750" indent="-228600">
              <a:buFont typeface="Arial" panose="020B0604020202020204" pitchFamily="34" charset="0"/>
              <a:buChar char="•"/>
            </a:pPr>
            <a:r>
              <a:rPr lang="en-US" dirty="0"/>
              <a:t>Satisfactory conditions: 33.1% of observations</a:t>
            </a:r>
          </a:p>
        </p:txBody>
      </p:sp>
      <p:pic>
        <p:nvPicPr>
          <p:cNvPr id="12" name="Picture 11">
            <a:extLst>
              <a:ext uri="{FF2B5EF4-FFF2-40B4-BE49-F238E27FC236}">
                <a16:creationId xmlns:a16="http://schemas.microsoft.com/office/drawing/2014/main" id="{7688C25F-A919-3161-BD6E-781F8161F1E4}"/>
              </a:ext>
            </a:extLst>
          </p:cNvPr>
          <p:cNvPicPr>
            <a:picLocks noChangeAspect="1"/>
          </p:cNvPicPr>
          <p:nvPr/>
        </p:nvPicPr>
        <p:blipFill>
          <a:blip r:embed="rId4"/>
          <a:stretch>
            <a:fillRect/>
          </a:stretch>
        </p:blipFill>
        <p:spPr>
          <a:xfrm>
            <a:off x="272425" y="385794"/>
            <a:ext cx="5099682" cy="2613005"/>
          </a:xfrm>
          <a:prstGeom prst="rect">
            <a:avLst/>
          </a:prstGeom>
        </p:spPr>
      </p:pic>
    </p:spTree>
    <p:extLst>
      <p:ext uri="{BB962C8B-B14F-4D97-AF65-F5344CB8AC3E}">
        <p14:creationId xmlns:p14="http://schemas.microsoft.com/office/powerpoint/2010/main" val="2737241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noFill/>
        </p:spPr>
        <p:txBody>
          <a:bodyPr>
            <a:noAutofit/>
          </a:bodyPr>
          <a:lstStyle/>
          <a:p>
            <a:r>
              <a:rPr lang="en-US" dirty="0"/>
              <a:t>General improvement in air quality from 2015 to 2020</a:t>
            </a:r>
          </a:p>
        </p:txBody>
      </p:sp>
      <p:sp>
        <p:nvSpPr>
          <p:cNvPr id="11" name="TextBox 10">
            <a:extLst>
              <a:ext uri="{FF2B5EF4-FFF2-40B4-BE49-F238E27FC236}">
                <a16:creationId xmlns:a16="http://schemas.microsoft.com/office/drawing/2014/main" id="{689AD60C-D6AB-C330-F186-60DB8D782FC9}"/>
              </a:ext>
            </a:extLst>
          </p:cNvPr>
          <p:cNvSpPr txBox="1"/>
          <p:nvPr/>
        </p:nvSpPr>
        <p:spPr>
          <a:xfrm>
            <a:off x="7462368" y="2690336"/>
            <a:ext cx="3706237" cy="1477328"/>
          </a:xfrm>
          <a:prstGeom prst="rect">
            <a:avLst/>
          </a:prstGeom>
          <a:noFill/>
        </p:spPr>
        <p:txBody>
          <a:bodyPr wrap="square">
            <a:spAutoFit/>
          </a:bodyPr>
          <a:lstStyle/>
          <a:p>
            <a:pPr algn="ctr"/>
            <a:r>
              <a:rPr lang="en-US" dirty="0"/>
              <a:t>Air quality shows a consistent improvement trend from 2015 to 2020. This highlights the effectiveness of measures taken to reduce pollution during this period.</a:t>
            </a:r>
          </a:p>
        </p:txBody>
      </p:sp>
      <p:pic>
        <p:nvPicPr>
          <p:cNvPr id="12" name="Picture 11">
            <a:extLst>
              <a:ext uri="{FF2B5EF4-FFF2-40B4-BE49-F238E27FC236}">
                <a16:creationId xmlns:a16="http://schemas.microsoft.com/office/drawing/2014/main" id="{A61D7440-A5A6-CCE4-48FC-F3F6F3306FC9}"/>
              </a:ext>
            </a:extLst>
          </p:cNvPr>
          <p:cNvPicPr>
            <a:picLocks noChangeAspect="1"/>
          </p:cNvPicPr>
          <p:nvPr/>
        </p:nvPicPr>
        <p:blipFill>
          <a:blip r:embed="rId3"/>
          <a:stretch>
            <a:fillRect/>
          </a:stretch>
        </p:blipFill>
        <p:spPr>
          <a:xfrm>
            <a:off x="739301" y="2008685"/>
            <a:ext cx="6371617" cy="3796805"/>
          </a:xfrm>
          <a:prstGeom prst="rect">
            <a:avLst/>
          </a:prstGeom>
        </p:spPr>
      </p:pic>
    </p:spTree>
    <p:extLst>
      <p:ext uri="{BB962C8B-B14F-4D97-AF65-F5344CB8AC3E}">
        <p14:creationId xmlns:p14="http://schemas.microsoft.com/office/powerpoint/2010/main" val="4259977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5C7074-C902-5BF4-FB8A-D6B9E3BDA4C5}"/>
            </a:ext>
          </a:extLst>
        </p:cNvPr>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2B78D151-52A1-46B3-8374-570DA802E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FFA3E-FD1B-8909-0172-1CEE290AF78A}"/>
              </a:ext>
            </a:extLst>
          </p:cNvPr>
          <p:cNvSpPr>
            <a:spLocks noGrp="1"/>
          </p:cNvSpPr>
          <p:nvPr>
            <p:ph type="title"/>
          </p:nvPr>
        </p:nvSpPr>
        <p:spPr>
          <a:xfrm>
            <a:off x="5752909" y="533401"/>
            <a:ext cx="5663774" cy="1685972"/>
          </a:xfrm>
        </p:spPr>
        <p:txBody>
          <a:bodyPr vert="horz" lIns="91440" tIns="45720" rIns="91440" bIns="45720" rtlCol="0" anchor="ctr">
            <a:normAutofit/>
          </a:bodyPr>
          <a:lstStyle/>
          <a:p>
            <a:pPr marL="0" indent="0"/>
            <a:r>
              <a:rPr lang="en-US" sz="4100" b="1" dirty="0">
                <a:solidFill>
                  <a:schemeClr val="tx2">
                    <a:lumMod val="90000"/>
                    <a:lumOff val="10000"/>
                  </a:schemeClr>
                </a:solidFill>
              </a:rPr>
              <a:t>Pollutant Impact Assessment</a:t>
            </a:r>
          </a:p>
        </p:txBody>
      </p:sp>
      <p:sp>
        <p:nvSpPr>
          <p:cNvPr id="29" name="Rectangle 23">
            <a:extLst>
              <a:ext uri="{FF2B5EF4-FFF2-40B4-BE49-F238E27FC236}">
                <a16:creationId xmlns:a16="http://schemas.microsoft.com/office/drawing/2014/main" id="{6C745475-F6E1-4944-B2F1-A82F3444F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8942"/>
            <a:ext cx="4135478" cy="6895884"/>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323794 w 6699211"/>
              <a:gd name="connsiteY0" fmla="*/ 54619 h 6857998"/>
              <a:gd name="connsiteX1" fmla="*/ 6699211 w 6699211"/>
              <a:gd name="connsiteY1" fmla="*/ 0 h 6857998"/>
              <a:gd name="connsiteX2" fmla="*/ 6699211 w 6699211"/>
              <a:gd name="connsiteY2" fmla="*/ 6857998 h 6857998"/>
              <a:gd name="connsiteX3" fmla="*/ 0 w 6699211"/>
              <a:gd name="connsiteY3" fmla="*/ 6844350 h 6857998"/>
              <a:gd name="connsiteX4" fmla="*/ 2323794 w 6699211"/>
              <a:gd name="connsiteY4" fmla="*/ 54619 h 6857998"/>
              <a:gd name="connsiteX0" fmla="*/ 2323794 w 6699211"/>
              <a:gd name="connsiteY0" fmla="*/ 18674 h 6822053"/>
              <a:gd name="connsiteX1" fmla="*/ 6699211 w 6699211"/>
              <a:gd name="connsiteY1" fmla="*/ 0 h 6822053"/>
              <a:gd name="connsiteX2" fmla="*/ 6699211 w 6699211"/>
              <a:gd name="connsiteY2" fmla="*/ 6822053 h 6822053"/>
              <a:gd name="connsiteX3" fmla="*/ 0 w 6699211"/>
              <a:gd name="connsiteY3" fmla="*/ 6808405 h 6822053"/>
              <a:gd name="connsiteX4" fmla="*/ 2323794 w 6699211"/>
              <a:gd name="connsiteY4" fmla="*/ 18674 h 6822053"/>
              <a:gd name="connsiteX0" fmla="*/ 3105369 w 7480786"/>
              <a:gd name="connsiteY0" fmla="*/ 18674 h 6822053"/>
              <a:gd name="connsiteX1" fmla="*/ 7480786 w 7480786"/>
              <a:gd name="connsiteY1" fmla="*/ 0 h 6822053"/>
              <a:gd name="connsiteX2" fmla="*/ 7480786 w 7480786"/>
              <a:gd name="connsiteY2" fmla="*/ 6822053 h 6822053"/>
              <a:gd name="connsiteX3" fmla="*/ 0 w 7480786"/>
              <a:gd name="connsiteY3" fmla="*/ 6820387 h 6822053"/>
              <a:gd name="connsiteX4" fmla="*/ 3105369 w 7480786"/>
              <a:gd name="connsiteY4" fmla="*/ 18674 h 682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786" h="6822053">
                <a:moveTo>
                  <a:pt x="3105369" y="18674"/>
                </a:moveTo>
                <a:lnTo>
                  <a:pt x="7480786" y="0"/>
                </a:lnTo>
                <a:lnTo>
                  <a:pt x="7480786" y="6822053"/>
                </a:lnTo>
                <a:lnTo>
                  <a:pt x="0" y="6820387"/>
                </a:lnTo>
                <a:lnTo>
                  <a:pt x="3105369" y="1867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E2F61726-9292-4844-9EBF-341051AAF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244996"/>
            <a:ext cx="4651744" cy="26130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C90E7D0-8213-EFF7-27D9-5DFFB836366C}"/>
              </a:ext>
            </a:extLst>
          </p:cNvPr>
          <p:cNvPicPr>
            <a:picLocks noChangeAspect="1"/>
          </p:cNvPicPr>
          <p:nvPr/>
        </p:nvPicPr>
        <p:blipFill>
          <a:blip r:embed="rId3"/>
          <a:stretch>
            <a:fillRect/>
          </a:stretch>
        </p:blipFill>
        <p:spPr>
          <a:xfrm>
            <a:off x="328580" y="3585641"/>
            <a:ext cx="4931875" cy="2205559"/>
          </a:xfrm>
          <a:prstGeom prst="rect">
            <a:avLst/>
          </a:prstGeom>
        </p:spPr>
      </p:pic>
      <p:sp>
        <p:nvSpPr>
          <p:cNvPr id="4" name="Content Placeholder 3">
            <a:extLst>
              <a:ext uri="{FF2B5EF4-FFF2-40B4-BE49-F238E27FC236}">
                <a16:creationId xmlns:a16="http://schemas.microsoft.com/office/drawing/2014/main" id="{853515E7-D21E-BAEC-9C87-E304696DFAFD}"/>
              </a:ext>
            </a:extLst>
          </p:cNvPr>
          <p:cNvSpPr>
            <a:spLocks noGrp="1"/>
          </p:cNvSpPr>
          <p:nvPr>
            <p:ph sz="half" idx="14"/>
          </p:nvPr>
        </p:nvSpPr>
        <p:spPr>
          <a:xfrm>
            <a:off x="5719445" y="2357221"/>
            <a:ext cx="5697238" cy="3947659"/>
          </a:xfrm>
        </p:spPr>
        <p:txBody>
          <a:bodyPr vert="horz" lIns="91440" tIns="45720" rIns="91440" bIns="45720" rtlCol="0">
            <a:normAutofit/>
          </a:bodyPr>
          <a:lstStyle/>
          <a:p>
            <a:r>
              <a:rPr lang="en-US" b="1" dirty="0">
                <a:solidFill>
                  <a:schemeClr val="tx2">
                    <a:lumMod val="90000"/>
                    <a:lumOff val="10000"/>
                  </a:schemeClr>
                </a:solidFill>
              </a:rPr>
              <a:t>Correlation with AQI:</a:t>
            </a:r>
          </a:p>
          <a:p>
            <a:pPr lvl="1"/>
            <a:r>
              <a:rPr lang="en-US" dirty="0">
                <a:solidFill>
                  <a:schemeClr val="tx2">
                    <a:lumMod val="90000"/>
                    <a:lumOff val="10000"/>
                  </a:schemeClr>
                </a:solidFill>
              </a:rPr>
              <a:t>Carbon Monoxide (CO): 0.650</a:t>
            </a:r>
          </a:p>
          <a:p>
            <a:pPr lvl="1"/>
            <a:r>
              <a:rPr lang="en-US" dirty="0">
                <a:solidFill>
                  <a:schemeClr val="tx2">
                    <a:lumMod val="90000"/>
                    <a:lumOff val="10000"/>
                  </a:schemeClr>
                </a:solidFill>
              </a:rPr>
              <a:t>PM2.5: 0.629</a:t>
            </a:r>
          </a:p>
          <a:p>
            <a:pPr lvl="1"/>
            <a:r>
              <a:rPr lang="en-US" dirty="0">
                <a:solidFill>
                  <a:schemeClr val="tx2">
                    <a:lumMod val="90000"/>
                    <a:lumOff val="10000"/>
                  </a:schemeClr>
                </a:solidFill>
              </a:rPr>
              <a:t>NO2: 0.523</a:t>
            </a:r>
          </a:p>
          <a:p>
            <a:r>
              <a:rPr lang="en-US" b="1" dirty="0">
                <a:solidFill>
                  <a:schemeClr val="tx2">
                    <a:lumMod val="90000"/>
                    <a:lumOff val="10000"/>
                  </a:schemeClr>
                </a:solidFill>
              </a:rPr>
              <a:t>WHO guideline exceedance:</a:t>
            </a:r>
          </a:p>
          <a:p>
            <a:pPr lvl="1"/>
            <a:r>
              <a:rPr lang="en-US" dirty="0">
                <a:solidFill>
                  <a:schemeClr val="tx2">
                    <a:lumMod val="90000"/>
                    <a:lumOff val="10000"/>
                  </a:schemeClr>
                </a:solidFill>
              </a:rPr>
              <a:t>PM10: 67.1% of days</a:t>
            </a:r>
          </a:p>
          <a:p>
            <a:pPr lvl="1"/>
            <a:r>
              <a:rPr lang="en-US" dirty="0">
                <a:solidFill>
                  <a:schemeClr val="tx2">
                    <a:lumMod val="90000"/>
                    <a:lumOff val="10000"/>
                  </a:schemeClr>
                </a:solidFill>
              </a:rPr>
              <a:t>PM2.5: 48.5% of days</a:t>
            </a:r>
          </a:p>
        </p:txBody>
      </p:sp>
      <p:pic>
        <p:nvPicPr>
          <p:cNvPr id="5124" name="Picture 4">
            <a:extLst>
              <a:ext uri="{FF2B5EF4-FFF2-40B4-BE49-F238E27FC236}">
                <a16:creationId xmlns:a16="http://schemas.microsoft.com/office/drawing/2014/main" id="{4998219B-879E-522E-A1FC-BA9DD76DFE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31" y="286324"/>
            <a:ext cx="5265775" cy="2613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151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4BA0F4-9643-9DFD-2DBA-EE0772659E22}"/>
            </a:ext>
          </a:extLst>
        </p:cNvPr>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60DFA-5000-DDBB-D9A3-2F6A9C9C0081}"/>
              </a:ext>
            </a:extLst>
          </p:cNvPr>
          <p:cNvSpPr>
            <a:spLocks noGrp="1"/>
          </p:cNvSpPr>
          <p:nvPr>
            <p:ph type="ctrTitle"/>
          </p:nvPr>
        </p:nvSpPr>
        <p:spPr>
          <a:xfrm>
            <a:off x="2194560" y="1239078"/>
            <a:ext cx="7802880" cy="3231543"/>
          </a:xfrm>
        </p:spPr>
        <p:txBody>
          <a:bodyPr vert="horz" lIns="91440" tIns="45720" rIns="91440" bIns="45720" rtlCol="0" anchor="b">
            <a:normAutofit/>
          </a:bodyPr>
          <a:lstStyle/>
          <a:p>
            <a:r>
              <a:rPr lang="en-US" sz="6600" b="1">
                <a:solidFill>
                  <a:schemeClr val="tx2"/>
                </a:solidFill>
              </a:rPr>
              <a:t>Model Selection Justification</a:t>
            </a:r>
            <a:endParaRPr lang="en-US" sz="6600">
              <a:solidFill>
                <a:schemeClr val="tx2"/>
              </a:solidFill>
            </a:endParaRPr>
          </a:p>
        </p:txBody>
      </p:sp>
      <p:cxnSp>
        <p:nvCxnSpPr>
          <p:cNvPr id="58" name="Straight Connector 57">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831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9828C-9026-6201-6D48-ED8A755D71F6}"/>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7F430E9F-3B61-4A75-9A34-1EF839CC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5A93CC3-99AA-471D-9142-5BD2235D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5D5A1EFF-2E6F-4210-A283-AF9BE5B07C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4C9A7BB-4074-4704-B5B6-B526355DFE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5622E3-2C65-496F-9C3F-CBEE21924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D111D-3746-4B9C-AEE8-7AB83467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5AE1D3C-1EF9-4A89-B613-EE7B789102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BCB2B5D-9CFE-1764-E5B1-8CB31F37FE42}"/>
              </a:ext>
            </a:extLst>
          </p:cNvPr>
          <p:cNvSpPr>
            <a:spLocks noGrp="1"/>
          </p:cNvSpPr>
          <p:nvPr>
            <p:ph type="title"/>
          </p:nvPr>
        </p:nvSpPr>
        <p:spPr>
          <a:xfrm>
            <a:off x="1129553" y="497395"/>
            <a:ext cx="10064376" cy="1229756"/>
          </a:xfrm>
        </p:spPr>
        <p:txBody>
          <a:bodyPr vert="horz" lIns="91440" tIns="45720" rIns="91440" bIns="45720" rtlCol="0" anchor="ctr">
            <a:normAutofit/>
          </a:bodyPr>
          <a:lstStyle/>
          <a:p>
            <a:r>
              <a:rPr lang="en-US" sz="4400" b="1" dirty="0">
                <a:solidFill>
                  <a:schemeClr val="tx2">
                    <a:lumMod val="90000"/>
                    <a:lumOff val="10000"/>
                  </a:schemeClr>
                </a:solidFill>
              </a:rPr>
              <a:t>Models</a:t>
            </a:r>
          </a:p>
        </p:txBody>
      </p:sp>
      <p:cxnSp>
        <p:nvCxnSpPr>
          <p:cNvPr id="38" name="Straight Connector 37">
            <a:extLst>
              <a:ext uri="{FF2B5EF4-FFF2-40B4-BE49-F238E27FC236}">
                <a16:creationId xmlns:a16="http://schemas.microsoft.com/office/drawing/2014/main" id="{6DE80A3F-530A-4181-887F-9AAF6DCBFC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3BC7FEB5-9F19-C3F6-F345-9E6F35C6C2D5}"/>
              </a:ext>
            </a:extLst>
          </p:cNvPr>
          <p:cNvGraphicFramePr/>
          <p:nvPr>
            <p:extLst>
              <p:ext uri="{D42A27DB-BD31-4B8C-83A1-F6EECF244321}">
                <p14:modId xmlns:p14="http://schemas.microsoft.com/office/powerpoint/2010/main" val="1846128587"/>
              </p:ext>
            </p:extLst>
          </p:nvPr>
        </p:nvGraphicFramePr>
        <p:xfrm>
          <a:off x="818708" y="2552700"/>
          <a:ext cx="10712302" cy="3503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549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graphicEl>
                                              <a:dgm id="{28E2C17A-D9AF-4A11-ACBC-42CB4238F75A}"/>
                                            </p:graphicEl>
                                          </p:spTgt>
                                        </p:tgtEl>
                                        <p:attrNameLst>
                                          <p:attrName>style.visibility</p:attrName>
                                        </p:attrNameLst>
                                      </p:cBhvr>
                                      <p:to>
                                        <p:strVal val="visible"/>
                                      </p:to>
                                    </p:set>
                                    <p:anim calcmode="lin" valueType="num">
                                      <p:cBhvr additive="base">
                                        <p:cTn id="13" dur="500" fill="hold"/>
                                        <p:tgtEl>
                                          <p:spTgt spid="6">
                                            <p:graphicEl>
                                              <a:dgm id="{28E2C17A-D9AF-4A11-ACBC-42CB4238F75A}"/>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graphicEl>
                                              <a:dgm id="{28E2C17A-D9AF-4A11-ACBC-42CB4238F75A}"/>
                                            </p:graphic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6">
                                            <p:graphicEl>
                                              <a:dgm id="{5A6FBBAB-2928-4536-A9D0-71299544E0D2}"/>
                                            </p:graphicEl>
                                          </p:spTgt>
                                        </p:tgtEl>
                                        <p:attrNameLst>
                                          <p:attrName>style.visibility</p:attrName>
                                        </p:attrNameLst>
                                      </p:cBhvr>
                                      <p:to>
                                        <p:strVal val="visible"/>
                                      </p:to>
                                    </p:set>
                                    <p:anim calcmode="lin" valueType="num">
                                      <p:cBhvr additive="base">
                                        <p:cTn id="17" dur="500" fill="hold"/>
                                        <p:tgtEl>
                                          <p:spTgt spid="6">
                                            <p:graphicEl>
                                              <a:dgm id="{5A6FBBAB-2928-4536-A9D0-71299544E0D2}"/>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graphicEl>
                                              <a:dgm id="{5A6FBBAB-2928-4536-A9D0-71299544E0D2}"/>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graphicEl>
                                              <a:dgm id="{1C9D1E2F-6BFD-4ABA-9631-1CA13C2DA95A}"/>
                                            </p:graphicEl>
                                          </p:spTgt>
                                        </p:tgtEl>
                                        <p:attrNameLst>
                                          <p:attrName>style.visibility</p:attrName>
                                        </p:attrNameLst>
                                      </p:cBhvr>
                                      <p:to>
                                        <p:strVal val="visible"/>
                                      </p:to>
                                    </p:set>
                                    <p:anim calcmode="lin" valueType="num">
                                      <p:cBhvr additive="base">
                                        <p:cTn id="21" dur="500" fill="hold"/>
                                        <p:tgtEl>
                                          <p:spTgt spid="6">
                                            <p:graphicEl>
                                              <a:dgm id="{1C9D1E2F-6BFD-4ABA-9631-1CA13C2DA95A}"/>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graphicEl>
                                              <a:dgm id="{1C9D1E2F-6BFD-4ABA-9631-1CA13C2DA95A}"/>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
                                            <p:graphicEl>
                                              <a:dgm id="{8B4CE066-1BBC-4042-AB06-8B8D7E0C8227}"/>
                                            </p:graphicEl>
                                          </p:spTgt>
                                        </p:tgtEl>
                                        <p:attrNameLst>
                                          <p:attrName>style.visibility</p:attrName>
                                        </p:attrNameLst>
                                      </p:cBhvr>
                                      <p:to>
                                        <p:strVal val="visible"/>
                                      </p:to>
                                    </p:set>
                                    <p:anim calcmode="lin" valueType="num">
                                      <p:cBhvr additive="base">
                                        <p:cTn id="27" dur="500" fill="hold"/>
                                        <p:tgtEl>
                                          <p:spTgt spid="6">
                                            <p:graphicEl>
                                              <a:dgm id="{8B4CE066-1BBC-4042-AB06-8B8D7E0C8227}"/>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graphicEl>
                                              <a:dgm id="{8B4CE066-1BBC-4042-AB06-8B8D7E0C8227}"/>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
                                            <p:graphicEl>
                                              <a:dgm id="{94C2C4FE-856F-4AB5-89A2-06395AFFC0ED}"/>
                                            </p:graphicEl>
                                          </p:spTgt>
                                        </p:tgtEl>
                                        <p:attrNameLst>
                                          <p:attrName>style.visibility</p:attrName>
                                        </p:attrNameLst>
                                      </p:cBhvr>
                                      <p:to>
                                        <p:strVal val="visible"/>
                                      </p:to>
                                    </p:set>
                                    <p:anim calcmode="lin" valueType="num">
                                      <p:cBhvr additive="base">
                                        <p:cTn id="31" dur="500" fill="hold"/>
                                        <p:tgtEl>
                                          <p:spTgt spid="6">
                                            <p:graphicEl>
                                              <a:dgm id="{94C2C4FE-856F-4AB5-89A2-06395AFFC0ED}"/>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graphicEl>
                                              <a:dgm id="{94C2C4FE-856F-4AB5-89A2-06395AFFC0ED}"/>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
                                            <p:graphicEl>
                                              <a:dgm id="{7B12E2E3-9D55-495E-B274-DF9323BC7F88}"/>
                                            </p:graphicEl>
                                          </p:spTgt>
                                        </p:tgtEl>
                                        <p:attrNameLst>
                                          <p:attrName>style.visibility</p:attrName>
                                        </p:attrNameLst>
                                      </p:cBhvr>
                                      <p:to>
                                        <p:strVal val="visible"/>
                                      </p:to>
                                    </p:set>
                                    <p:anim calcmode="lin" valueType="num">
                                      <p:cBhvr additive="base">
                                        <p:cTn id="35" dur="500" fill="hold"/>
                                        <p:tgtEl>
                                          <p:spTgt spid="6">
                                            <p:graphicEl>
                                              <a:dgm id="{7B12E2E3-9D55-495E-B274-DF9323BC7F88}"/>
                                            </p:graphic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
                                            <p:graphicEl>
                                              <a:dgm id="{7B12E2E3-9D55-495E-B274-DF9323BC7F88}"/>
                                            </p:graphic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6">
                                            <p:graphicEl>
                                              <a:dgm id="{CBD52E73-DA92-4A8A-AE40-EEB3016605C0}"/>
                                            </p:graphicEl>
                                          </p:spTgt>
                                        </p:tgtEl>
                                        <p:attrNameLst>
                                          <p:attrName>style.visibility</p:attrName>
                                        </p:attrNameLst>
                                      </p:cBhvr>
                                      <p:to>
                                        <p:strVal val="visible"/>
                                      </p:to>
                                    </p:set>
                                    <p:anim calcmode="lin" valueType="num">
                                      <p:cBhvr additive="base">
                                        <p:cTn id="41" dur="500" fill="hold"/>
                                        <p:tgtEl>
                                          <p:spTgt spid="6">
                                            <p:graphicEl>
                                              <a:dgm id="{CBD52E73-DA92-4A8A-AE40-EEB3016605C0}"/>
                                            </p:graphic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graphicEl>
                                              <a:dgm id="{CBD52E73-DA92-4A8A-AE40-EEB3016605C0}"/>
                                            </p:graphic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6">
                                            <p:graphicEl>
                                              <a:dgm id="{0A056BC3-0684-4F65-A480-3414A81D7067}"/>
                                            </p:graphicEl>
                                          </p:spTgt>
                                        </p:tgtEl>
                                        <p:attrNameLst>
                                          <p:attrName>style.visibility</p:attrName>
                                        </p:attrNameLst>
                                      </p:cBhvr>
                                      <p:to>
                                        <p:strVal val="visible"/>
                                      </p:to>
                                    </p:set>
                                    <p:anim calcmode="lin" valueType="num">
                                      <p:cBhvr additive="base">
                                        <p:cTn id="45" dur="500" fill="hold"/>
                                        <p:tgtEl>
                                          <p:spTgt spid="6">
                                            <p:graphicEl>
                                              <a:dgm id="{0A056BC3-0684-4F65-A480-3414A81D7067}"/>
                                            </p:graphic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
                                            <p:graphicEl>
                                              <a:dgm id="{0A056BC3-0684-4F65-A480-3414A81D7067}"/>
                                            </p:graphic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6">
                                            <p:graphicEl>
                                              <a:dgm id="{1B6CAB3F-487B-44D8-9547-762DC35D6C1F}"/>
                                            </p:graphicEl>
                                          </p:spTgt>
                                        </p:tgtEl>
                                        <p:attrNameLst>
                                          <p:attrName>style.visibility</p:attrName>
                                        </p:attrNameLst>
                                      </p:cBhvr>
                                      <p:to>
                                        <p:strVal val="visible"/>
                                      </p:to>
                                    </p:set>
                                    <p:anim calcmode="lin" valueType="num">
                                      <p:cBhvr additive="base">
                                        <p:cTn id="49" dur="500" fill="hold"/>
                                        <p:tgtEl>
                                          <p:spTgt spid="6">
                                            <p:graphicEl>
                                              <a:dgm id="{1B6CAB3F-487B-44D8-9547-762DC35D6C1F}"/>
                                            </p:graphic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graphicEl>
                                              <a:dgm id="{1B6CAB3F-487B-44D8-9547-762DC35D6C1F}"/>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6D8524-E33F-80A9-0445-901E5914B528}"/>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F1D4565-D7D0-4E08-F462-A819B1298C95}"/>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sz="4400" b="1"/>
              <a:t>Business Insights and Applications</a:t>
            </a:r>
            <a:endParaRPr lang="en-US" sz="4400" dirty="0"/>
          </a:p>
        </p:txBody>
      </p:sp>
      <p:cxnSp>
        <p:nvCxnSpPr>
          <p:cNvPr id="33" name="Straight Connector 3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4B3A82B-9CDE-6BB8-C5E5-1D3AAA3248CC}"/>
              </a:ext>
            </a:extLst>
          </p:cNvPr>
          <p:cNvSpPr txBox="1"/>
          <p:nvPr/>
        </p:nvSpPr>
        <p:spPr>
          <a:xfrm>
            <a:off x="1129553" y="2347264"/>
            <a:ext cx="5606738" cy="3154210"/>
          </a:xfrm>
          <a:prstGeom prst="rect">
            <a:avLst/>
          </a:prstGeom>
        </p:spPr>
        <p:txBody>
          <a:bodyPr vert="horz" lIns="91440" tIns="45720" rIns="91440" bIns="45720" rtlCol="0">
            <a:normAutofit/>
          </a:bodyPr>
          <a:lstStyle/>
          <a:p>
            <a:pPr marL="514350" indent="-228600">
              <a:spcAft>
                <a:spcPts val="600"/>
              </a:spcAft>
              <a:buSzPct val="80000"/>
              <a:buFont typeface="Arial" panose="020B0604020202020204" pitchFamily="34" charset="0"/>
              <a:buChar char="•"/>
            </a:pPr>
            <a:r>
              <a:rPr lang="en-US" b="1" dirty="0">
                <a:solidFill>
                  <a:schemeClr val="tx2"/>
                </a:solidFill>
              </a:rPr>
              <a:t>Risk Management: </a:t>
            </a:r>
            <a:r>
              <a:rPr lang="en-US" dirty="0">
                <a:solidFill>
                  <a:schemeClr val="tx2"/>
                </a:solidFill>
              </a:rPr>
              <a:t>Anticipate poor air quality days for operational adjustments</a:t>
            </a:r>
          </a:p>
          <a:p>
            <a:pPr marL="514350" indent="-228600">
              <a:spcAft>
                <a:spcPts val="600"/>
              </a:spcAft>
              <a:buSzPct val="80000"/>
              <a:buFont typeface="Arial" panose="020B0604020202020204" pitchFamily="34" charset="0"/>
              <a:buChar char="•"/>
            </a:pPr>
            <a:r>
              <a:rPr lang="en-US" b="1" dirty="0">
                <a:solidFill>
                  <a:schemeClr val="tx2"/>
                </a:solidFill>
              </a:rPr>
              <a:t>Healthcare Cost Reduction: </a:t>
            </a:r>
            <a:r>
              <a:rPr lang="en-US" dirty="0">
                <a:solidFill>
                  <a:schemeClr val="tx2"/>
                </a:solidFill>
              </a:rPr>
              <a:t>Implement preventive measures during high-pollution periods</a:t>
            </a:r>
          </a:p>
          <a:p>
            <a:pPr marL="514350" indent="-228600">
              <a:spcAft>
                <a:spcPts val="600"/>
              </a:spcAft>
              <a:buSzPct val="80000"/>
              <a:buFont typeface="Arial" panose="020B0604020202020204" pitchFamily="34" charset="0"/>
              <a:buChar char="•"/>
            </a:pPr>
            <a:r>
              <a:rPr lang="en-US" b="1" dirty="0">
                <a:solidFill>
                  <a:schemeClr val="tx2"/>
                </a:solidFill>
              </a:rPr>
              <a:t>Regulatory Compliance: </a:t>
            </a:r>
            <a:r>
              <a:rPr lang="en-US" dirty="0">
                <a:solidFill>
                  <a:schemeClr val="tx2"/>
                </a:solidFill>
              </a:rPr>
              <a:t>Proactive emissions management</a:t>
            </a:r>
          </a:p>
          <a:p>
            <a:pPr marL="514350" indent="-228600">
              <a:spcAft>
                <a:spcPts val="600"/>
              </a:spcAft>
              <a:buSzPct val="80000"/>
              <a:buFont typeface="Arial" panose="020B0604020202020204" pitchFamily="34" charset="0"/>
              <a:buChar char="•"/>
            </a:pPr>
            <a:r>
              <a:rPr lang="en-US" b="1" dirty="0">
                <a:solidFill>
                  <a:schemeClr val="tx2"/>
                </a:solidFill>
              </a:rPr>
              <a:t>Resource Optimization: </a:t>
            </a:r>
            <a:r>
              <a:rPr lang="en-US" dirty="0">
                <a:solidFill>
                  <a:schemeClr val="tx2"/>
                </a:solidFill>
              </a:rPr>
              <a:t>Efficient HVAC and air purification management</a:t>
            </a:r>
          </a:p>
          <a:p>
            <a:pPr marL="514350" indent="-228600">
              <a:spcAft>
                <a:spcPts val="600"/>
              </a:spcAft>
              <a:buSzPct val="80000"/>
              <a:buFont typeface="Arial" panose="020B0604020202020204" pitchFamily="34" charset="0"/>
              <a:buChar char="•"/>
            </a:pPr>
            <a:r>
              <a:rPr lang="en-US" b="1" dirty="0">
                <a:solidFill>
                  <a:schemeClr val="tx2"/>
                </a:solidFill>
              </a:rPr>
              <a:t>Corporate Planning: </a:t>
            </a:r>
            <a:r>
              <a:rPr lang="en-US" dirty="0">
                <a:solidFill>
                  <a:schemeClr val="tx2"/>
                </a:solidFill>
              </a:rPr>
              <a:t>Informed facility location and expansion decisions</a:t>
            </a:r>
          </a:p>
        </p:txBody>
      </p:sp>
      <p:cxnSp>
        <p:nvCxnSpPr>
          <p:cNvPr id="35" name="Straight Connector 3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8" name="Graphic 7" descr="Medical">
            <a:extLst>
              <a:ext uri="{FF2B5EF4-FFF2-40B4-BE49-F238E27FC236}">
                <a16:creationId xmlns:a16="http://schemas.microsoft.com/office/drawing/2014/main" id="{5876BDDA-2CA8-9573-32A3-0FF22B159C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9718" y="1751478"/>
            <a:ext cx="3540369" cy="3540369"/>
          </a:xfrm>
          <a:prstGeom prst="rect">
            <a:avLst/>
          </a:prstGeom>
        </p:spPr>
      </p:pic>
    </p:spTree>
    <p:extLst>
      <p:ext uri="{BB962C8B-B14F-4D97-AF65-F5344CB8AC3E}">
        <p14:creationId xmlns:p14="http://schemas.microsoft.com/office/powerpoint/2010/main" val="3770683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DDD078-1DEC-A420-748D-D81B1E7670A6}"/>
            </a:ext>
          </a:extLst>
        </p:cNvPr>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6" name="Rectangle 55">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4E62FE-E5C4-0C60-7EEE-227C12652EBD}"/>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sz="4400" b="1" dirty="0"/>
              <a:t>Conclusion</a:t>
            </a:r>
            <a:endParaRPr lang="en-US" sz="4400" dirty="0"/>
          </a:p>
        </p:txBody>
      </p:sp>
      <p:cxnSp>
        <p:nvCxnSpPr>
          <p:cNvPr id="64" name="Straight Connector 63">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4939DDF-04AA-4B3D-D907-807677FBBD0E}"/>
              </a:ext>
            </a:extLst>
          </p:cNvPr>
          <p:cNvSpPr txBox="1"/>
          <p:nvPr/>
        </p:nvSpPr>
        <p:spPr>
          <a:xfrm>
            <a:off x="1129552" y="2114549"/>
            <a:ext cx="6402733" cy="2776329"/>
          </a:xfrm>
          <a:prstGeom prst="rect">
            <a:avLst/>
          </a:prstGeom>
        </p:spPr>
        <p:txBody>
          <a:bodyPr vert="horz" lIns="91440" tIns="45720" rIns="91440" bIns="45720" rtlCol="0">
            <a:normAutofit/>
          </a:bodyPr>
          <a:lstStyle/>
          <a:p>
            <a:pPr marL="285750" indent="-228600">
              <a:spcAft>
                <a:spcPts val="600"/>
              </a:spcAft>
              <a:buSzPct val="80000"/>
              <a:buFont typeface="Arial" panose="020B0604020202020204" pitchFamily="34" charset="0"/>
              <a:buChar char="•"/>
            </a:pPr>
            <a:r>
              <a:rPr lang="en-US" dirty="0">
                <a:solidFill>
                  <a:schemeClr val="tx2">
                    <a:lumMod val="90000"/>
                    <a:lumOff val="10000"/>
                  </a:schemeClr>
                </a:solidFill>
              </a:rPr>
              <a:t>LSTM model emerged as most reliable predictor</a:t>
            </a:r>
          </a:p>
          <a:p>
            <a:pPr marL="285750" indent="-228600">
              <a:spcAft>
                <a:spcPts val="600"/>
              </a:spcAft>
              <a:buSzPct val="80000"/>
              <a:buFont typeface="Arial" panose="020B0604020202020204" pitchFamily="34" charset="0"/>
              <a:buChar char="•"/>
            </a:pPr>
            <a:r>
              <a:rPr lang="en-US" dirty="0">
                <a:solidFill>
                  <a:schemeClr val="tx2">
                    <a:lumMod val="90000"/>
                    <a:lumOff val="10000"/>
                  </a:schemeClr>
                </a:solidFill>
              </a:rPr>
              <a:t>Significant air quality improvements from 2015 to 2020</a:t>
            </a:r>
          </a:p>
          <a:p>
            <a:pPr marL="285750" indent="-228600">
              <a:spcAft>
                <a:spcPts val="600"/>
              </a:spcAft>
              <a:buSzPct val="80000"/>
              <a:buFont typeface="Arial" panose="020B0604020202020204" pitchFamily="34" charset="0"/>
              <a:buChar char="•"/>
            </a:pPr>
            <a:r>
              <a:rPr lang="en-US" dirty="0">
                <a:solidFill>
                  <a:schemeClr val="tx2">
                    <a:lumMod val="90000"/>
                    <a:lumOff val="10000"/>
                  </a:schemeClr>
                </a:solidFill>
              </a:rPr>
              <a:t>Challenges remain with particulate matter and carbon monoxide levels</a:t>
            </a:r>
          </a:p>
          <a:p>
            <a:pPr marL="285750" indent="-228600">
              <a:spcAft>
                <a:spcPts val="600"/>
              </a:spcAft>
              <a:buSzPct val="80000"/>
              <a:buFont typeface="Arial" panose="020B0604020202020204" pitchFamily="34" charset="0"/>
              <a:buChar char="•"/>
            </a:pPr>
            <a:r>
              <a:rPr lang="en-US" dirty="0">
                <a:solidFill>
                  <a:schemeClr val="tx2">
                    <a:lumMod val="90000"/>
                    <a:lumOff val="10000"/>
                  </a:schemeClr>
                </a:solidFill>
              </a:rPr>
              <a:t>Project enables proactive approach to environmental challenges</a:t>
            </a:r>
          </a:p>
          <a:p>
            <a:pPr marL="285750" indent="-228600">
              <a:spcAft>
                <a:spcPts val="600"/>
              </a:spcAft>
              <a:buSzPct val="80000"/>
              <a:buFont typeface="Arial" panose="020B0604020202020204" pitchFamily="34" charset="0"/>
              <a:buChar char="•"/>
            </a:pPr>
            <a:r>
              <a:rPr lang="en-US" dirty="0">
                <a:solidFill>
                  <a:schemeClr val="tx2">
                    <a:lumMod val="90000"/>
                    <a:lumOff val="10000"/>
                  </a:schemeClr>
                </a:solidFill>
              </a:rPr>
              <a:t>Future enhancements: real-time prediction, weather data integration, business-specific risk metrics</a:t>
            </a:r>
          </a:p>
        </p:txBody>
      </p:sp>
      <p:cxnSp>
        <p:nvCxnSpPr>
          <p:cNvPr id="66" name="Straight Connector 65">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9" name="Graphic 38" descr="Onboarding">
            <a:extLst>
              <a:ext uri="{FF2B5EF4-FFF2-40B4-BE49-F238E27FC236}">
                <a16:creationId xmlns:a16="http://schemas.microsoft.com/office/drawing/2014/main" id="{30401DB1-F279-E984-EC45-E76B9034C9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1115" y="1703727"/>
            <a:ext cx="2583911" cy="2583911"/>
          </a:xfrm>
          <a:prstGeom prst="rect">
            <a:avLst/>
          </a:prstGeom>
        </p:spPr>
      </p:pic>
    </p:spTree>
    <p:extLst>
      <p:ext uri="{BB962C8B-B14F-4D97-AF65-F5344CB8AC3E}">
        <p14:creationId xmlns:p14="http://schemas.microsoft.com/office/powerpoint/2010/main" val="2133164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136" r="18136"/>
          <a:stretch/>
        </p:blipFill>
        <p:spPr>
          <a:xfrm>
            <a:off x="-677126" y="0"/>
            <a:ext cx="7816995" cy="6858000"/>
          </a:xfrm>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b="1" dirty="0">
                <a:solidFill>
                  <a:schemeClr val="tx2">
                    <a:lumMod val="90000"/>
                    <a:lumOff val="10000"/>
                  </a:schemeClr>
                </a:solidFill>
              </a:rPr>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sz="2800" dirty="0">
                <a:solidFill>
                  <a:schemeClr val="tx2">
                    <a:lumMod val="90000"/>
                    <a:lumOff val="10000"/>
                  </a:schemeClr>
                </a:solidFill>
              </a:rPr>
              <a:t>Any Questions?</a:t>
            </a:r>
          </a:p>
        </p:txBody>
      </p:sp>
    </p:spTree>
    <p:extLst>
      <p:ext uri="{BB962C8B-B14F-4D97-AF65-F5344CB8AC3E}">
        <p14:creationId xmlns:p14="http://schemas.microsoft.com/office/powerpoint/2010/main" val="1210802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7382C-C6DB-2D78-CD89-5820A3DF74E8}"/>
            </a:ext>
          </a:extLst>
        </p:cNvPr>
        <p:cNvGrpSpPr/>
        <p:nvPr/>
      </p:nvGrpSpPr>
      <p:grpSpPr>
        <a:xfrm>
          <a:off x="0" y="0"/>
          <a:ext cx="0" cy="0"/>
          <a:chOff x="0" y="0"/>
          <a:chExt cx="0" cy="0"/>
        </a:xfrm>
      </p:grpSpPr>
      <p:cxnSp>
        <p:nvCxnSpPr>
          <p:cNvPr id="99" name="Straight Connector 9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06" name="Rectangle 10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1039F-4956-FD57-FF21-3DF356B82629}"/>
              </a:ext>
            </a:extLst>
          </p:cNvPr>
          <p:cNvSpPr>
            <a:spLocks noGrp="1"/>
          </p:cNvSpPr>
          <p:nvPr>
            <p:ph type="ctrTitle"/>
          </p:nvPr>
        </p:nvSpPr>
        <p:spPr>
          <a:xfrm>
            <a:off x="5230906" y="533401"/>
            <a:ext cx="6427694" cy="1380744"/>
          </a:xfrm>
        </p:spPr>
        <p:txBody>
          <a:bodyPr vert="horz" lIns="91440" tIns="45720" rIns="91440" bIns="45720" rtlCol="0" anchor="ctr">
            <a:normAutofit/>
          </a:bodyPr>
          <a:lstStyle/>
          <a:p>
            <a:r>
              <a:rPr lang="en-US" b="1" dirty="0"/>
              <a:t>Introduction</a:t>
            </a:r>
            <a:endParaRPr lang="en-US" dirty="0"/>
          </a:p>
        </p:txBody>
      </p:sp>
      <p:sp>
        <p:nvSpPr>
          <p:cNvPr id="3" name="Subtitle 2">
            <a:extLst>
              <a:ext uri="{FF2B5EF4-FFF2-40B4-BE49-F238E27FC236}">
                <a16:creationId xmlns:a16="http://schemas.microsoft.com/office/drawing/2014/main" id="{069250F3-D14A-C1F2-CEAF-07F97E8DF001}"/>
              </a:ext>
            </a:extLst>
          </p:cNvPr>
          <p:cNvSpPr>
            <a:spLocks noGrp="1"/>
          </p:cNvSpPr>
          <p:nvPr>
            <p:ph type="subTitle" idx="1"/>
          </p:nvPr>
        </p:nvSpPr>
        <p:spPr>
          <a:xfrm>
            <a:off x="5049839" y="1801407"/>
            <a:ext cx="6925514" cy="4219073"/>
          </a:xfrm>
        </p:spPr>
        <p:txBody>
          <a:bodyPr vert="horz" lIns="91440" tIns="45720" rIns="91440" bIns="45720" rtlCol="0" anchor="ctr">
            <a:normAutofit/>
          </a:bodyPr>
          <a:lstStyle/>
          <a:p>
            <a:pPr>
              <a:lnSpc>
                <a:spcPct val="90000"/>
              </a:lnSpc>
            </a:pPr>
            <a:r>
              <a:rPr lang="en-US" u="sng" cap="none" dirty="0">
                <a:solidFill>
                  <a:schemeClr val="tx2"/>
                </a:solidFill>
              </a:rPr>
              <a:t>Importance of air quality monitoring:</a:t>
            </a:r>
          </a:p>
          <a:p>
            <a:pPr marL="285750" indent="-228600">
              <a:lnSpc>
                <a:spcPct val="90000"/>
              </a:lnSpc>
              <a:buFont typeface="Arial" panose="020B0604020202020204" pitchFamily="34" charset="0"/>
              <a:buChar char="•"/>
            </a:pPr>
            <a:r>
              <a:rPr lang="en-US" cap="none" dirty="0">
                <a:solidFill>
                  <a:schemeClr val="tx2"/>
                </a:solidFill>
              </a:rPr>
              <a:t>Crucial for urban planning, public health management, and environmental policy-making.</a:t>
            </a:r>
          </a:p>
          <a:p>
            <a:pPr>
              <a:lnSpc>
                <a:spcPct val="90000"/>
              </a:lnSpc>
            </a:pPr>
            <a:r>
              <a:rPr lang="en-US" u="sng" cap="none" dirty="0">
                <a:solidFill>
                  <a:schemeClr val="tx2"/>
                </a:solidFill>
              </a:rPr>
              <a:t>Challenges of poor air quality:</a:t>
            </a:r>
          </a:p>
          <a:p>
            <a:pPr marL="285750" indent="-228600">
              <a:lnSpc>
                <a:spcPct val="90000"/>
              </a:lnSpc>
              <a:buFont typeface="Arial" panose="020B0604020202020204" pitchFamily="34" charset="0"/>
              <a:buChar char="•"/>
            </a:pPr>
            <a:r>
              <a:rPr lang="en-US" cap="none" dirty="0">
                <a:solidFill>
                  <a:schemeClr val="tx2"/>
                </a:solidFill>
              </a:rPr>
              <a:t>Impacts businesses with reduced productivity, increased healthcare costs, and compliance expenses.</a:t>
            </a:r>
          </a:p>
          <a:p>
            <a:pPr>
              <a:lnSpc>
                <a:spcPct val="90000"/>
              </a:lnSpc>
            </a:pPr>
            <a:r>
              <a:rPr lang="en-US" u="sng" cap="none" dirty="0">
                <a:solidFill>
                  <a:schemeClr val="tx2"/>
                </a:solidFill>
              </a:rPr>
              <a:t>Need for accurate forecasting:</a:t>
            </a:r>
          </a:p>
          <a:p>
            <a:pPr marL="285750" indent="-228600">
              <a:lnSpc>
                <a:spcPct val="90000"/>
              </a:lnSpc>
              <a:buFont typeface="Arial" panose="020B0604020202020204" pitchFamily="34" charset="0"/>
              <a:buChar char="•"/>
            </a:pPr>
            <a:r>
              <a:rPr lang="en-US" cap="none" dirty="0">
                <a:solidFill>
                  <a:schemeClr val="tx2"/>
                </a:solidFill>
              </a:rPr>
              <a:t>Enables informed decision-making for businesses and organizations.</a:t>
            </a:r>
          </a:p>
          <a:p>
            <a:pPr>
              <a:lnSpc>
                <a:spcPct val="90000"/>
              </a:lnSpc>
            </a:pPr>
            <a:r>
              <a:rPr lang="en-US" u="sng" cap="none" dirty="0">
                <a:solidFill>
                  <a:schemeClr val="tx2"/>
                </a:solidFill>
              </a:rPr>
              <a:t>Benefits of predictive models:</a:t>
            </a:r>
          </a:p>
          <a:p>
            <a:pPr marL="285750" indent="-228600">
              <a:lnSpc>
                <a:spcPct val="90000"/>
              </a:lnSpc>
              <a:buFont typeface="Arial" panose="020B0604020202020204" pitchFamily="34" charset="0"/>
              <a:buChar char="•"/>
            </a:pPr>
            <a:r>
              <a:rPr lang="en-US" cap="none" dirty="0">
                <a:solidFill>
                  <a:schemeClr val="tx2"/>
                </a:solidFill>
              </a:rPr>
              <a:t>Provides lead time to adjust operations, protect employee health, and optimize energy usage.</a:t>
            </a:r>
          </a:p>
          <a:p>
            <a:pPr marL="285750" indent="-228600">
              <a:lnSpc>
                <a:spcPct val="90000"/>
              </a:lnSpc>
              <a:buFont typeface="Arial" panose="020B0604020202020204" pitchFamily="34" charset="0"/>
              <a:buChar char="•"/>
            </a:pPr>
            <a:r>
              <a:rPr lang="en-US" cap="none" dirty="0">
                <a:solidFill>
                  <a:schemeClr val="tx2"/>
                </a:solidFill>
              </a:rPr>
              <a:t>Drives cost savings and enhances corporate social responsibility (</a:t>
            </a:r>
            <a:r>
              <a:rPr lang="en-US" cap="none" dirty="0" err="1">
                <a:solidFill>
                  <a:schemeClr val="tx2"/>
                </a:solidFill>
              </a:rPr>
              <a:t>csr</a:t>
            </a:r>
            <a:r>
              <a:rPr lang="en-US" cap="none" dirty="0">
                <a:solidFill>
                  <a:schemeClr val="tx2"/>
                </a:solidFill>
              </a:rPr>
              <a:t>).</a:t>
            </a:r>
          </a:p>
        </p:txBody>
      </p:sp>
      <p:pic>
        <p:nvPicPr>
          <p:cNvPr id="4" name="Picture Placeholder 42">
            <a:extLst>
              <a:ext uri="{FF2B5EF4-FFF2-40B4-BE49-F238E27FC236}">
                <a16:creationId xmlns:a16="http://schemas.microsoft.com/office/drawing/2014/main" id="{C6C4FF44-5523-FFFE-7182-E700FD0F26E3}"/>
              </a:ext>
            </a:extLst>
          </p:cNvPr>
          <p:cNvPicPr>
            <a:picLocks noChangeAspect="1"/>
          </p:cNvPicPr>
          <p:nvPr/>
        </p:nvPicPr>
        <p:blipFill>
          <a:blip r:embed="rId3">
            <a:extLst>
              <a:ext uri="{28A0092B-C50C-407E-A947-70E740481C1C}">
                <a14:useLocalDpi xmlns:a14="http://schemas.microsoft.com/office/drawing/2010/main" val="0"/>
              </a:ext>
            </a:extLst>
          </a:blip>
          <a:srcRect t="23912" b="23912"/>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108" name="Straight Connector 10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242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524000" y="238991"/>
            <a:ext cx="9144000" cy="3865934"/>
          </a:xfrm>
          <a:noFill/>
        </p:spPr>
        <p:txBody>
          <a:bodyPr anchor="b"/>
          <a:lstStyle/>
          <a:p>
            <a:r>
              <a:rPr lang="en-US" b="1" dirty="0">
                <a:solidFill>
                  <a:srgbClr val="19376A"/>
                </a:solidFill>
                <a:effectLst/>
                <a:latin typeface="Century Gothic" panose="020B0502020202020204" pitchFamily="34" charset="0"/>
              </a:rPr>
              <a:t>Business Questions</a:t>
            </a:r>
            <a:br>
              <a:rPr lang="en-US" b="1" dirty="0">
                <a:solidFill>
                  <a:srgbClr val="19376A"/>
                </a:solidFill>
                <a:effectLst/>
                <a:latin typeface="Century Gothic" panose="020B0502020202020204" pitchFamily="34" charset="0"/>
              </a:rPr>
            </a:br>
            <a:br>
              <a:rPr lang="en-US" b="1" dirty="0">
                <a:solidFill>
                  <a:srgbClr val="19376A"/>
                </a:solidFill>
                <a:effectLst/>
                <a:latin typeface="Century Gothic" panose="020B0502020202020204" pitchFamily="34" charset="0"/>
              </a:rPr>
            </a:br>
            <a:r>
              <a:rPr lang="en-US" sz="2000" b="1" dirty="0">
                <a:solidFill>
                  <a:srgbClr val="19376A"/>
                </a:solidFill>
                <a:effectLst/>
                <a:latin typeface="Century Gothic" panose="020B0502020202020204" pitchFamily="34" charset="0"/>
              </a:rPr>
              <a:t>Q: </a:t>
            </a:r>
            <a:r>
              <a:rPr lang="en-US" sz="2000" b="1" i="0" dirty="0">
                <a:solidFill>
                  <a:schemeClr val="tx2">
                    <a:lumMod val="90000"/>
                    <a:lumOff val="10000"/>
                  </a:schemeClr>
                </a:solidFill>
                <a:effectLst/>
                <a:latin typeface="Century Gothic" panose="020B0502020202020204" pitchFamily="34" charset="0"/>
                <a:ea typeface="Calibri" panose="020F0502020204030204" pitchFamily="34" charset="0"/>
                <a:cs typeface="Times New Roman" panose="02020603050405020304" pitchFamily="18" charset="0"/>
              </a:rPr>
              <a:t>Can we accurately predict the Air Quality Index (AQI) in urban areas 24-48 hours in advance?</a:t>
            </a:r>
            <a:br>
              <a:rPr lang="en-US" sz="2000" b="1" i="0" dirty="0">
                <a:solidFill>
                  <a:schemeClr val="tx2">
                    <a:lumMod val="90000"/>
                    <a:lumOff val="10000"/>
                  </a:schemeClr>
                </a:solidFill>
                <a:effectLst/>
                <a:latin typeface="Century Gothic" panose="020B0502020202020204" pitchFamily="34" charset="0"/>
                <a:ea typeface="Calibri" panose="020F0502020204030204" pitchFamily="34" charset="0"/>
                <a:cs typeface="Times New Roman" panose="02020603050405020304" pitchFamily="18" charset="0"/>
              </a:rPr>
            </a:br>
            <a:br>
              <a:rPr lang="en-US" sz="1600" b="1" i="0" dirty="0">
                <a:solidFill>
                  <a:schemeClr val="tx2">
                    <a:lumMod val="90000"/>
                    <a:lumOff val="10000"/>
                  </a:schemeClr>
                </a:solidFill>
                <a:effectLst/>
                <a:latin typeface="Century Gothic" panose="020B0502020202020204" pitchFamily="34" charset="0"/>
                <a:ea typeface="Calibri" panose="020F0502020204030204" pitchFamily="34" charset="0"/>
                <a:cs typeface="Times New Roman" panose="02020603050405020304" pitchFamily="18" charset="0"/>
              </a:rPr>
            </a:br>
            <a:r>
              <a:rPr lang="en-US" sz="1400" dirty="0">
                <a:solidFill>
                  <a:schemeClr val="tx2">
                    <a:lumMod val="90000"/>
                    <a:lumOff val="10000"/>
                  </a:schemeClr>
                </a:solidFill>
                <a:effectLst/>
                <a:latin typeface="Calibri" panose="020F0502020204030204" pitchFamily="34" charset="0"/>
                <a:ea typeface="Calibri" panose="020F0502020204030204" pitchFamily="34" charset="0"/>
                <a:cs typeface="Times New Roman" panose="02020603050405020304" pitchFamily="18" charset="0"/>
              </a:rPr>
              <a:t>This involves understanding how various pollutants (PM2.5, PM10, NO2, SO2, etc.) and environmental factors interact to influence overall air quality, enabling proactive urban planning and public health measures.</a:t>
            </a:r>
            <a:endParaRPr lang="en-US" dirty="0">
              <a:solidFill>
                <a:schemeClr val="tx2">
                  <a:lumMod val="90000"/>
                  <a:lumOff val="10000"/>
                </a:schemeClr>
              </a:solidFill>
            </a:endParaRPr>
          </a:p>
        </p:txBody>
      </p:sp>
      <p:pic>
        <p:nvPicPr>
          <p:cNvPr id="17" name="Picture Placeholder 16">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8205" b="28205"/>
          <a:stretch/>
        </p:blipFill>
        <p:spPr/>
      </p:pic>
    </p:spTree>
    <p:extLst>
      <p:ext uri="{BB962C8B-B14F-4D97-AF65-F5344CB8AC3E}">
        <p14:creationId xmlns:p14="http://schemas.microsoft.com/office/powerpoint/2010/main" val="821088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15071" y="623454"/>
            <a:ext cx="5028566" cy="1701221"/>
          </a:xfrm>
          <a:noFill/>
        </p:spPr>
        <p:txBody>
          <a:bodyPr>
            <a:noAutofit/>
          </a:bodyPr>
          <a:lstStyle/>
          <a:p>
            <a:r>
              <a:rPr lang="en-US" b="1" dirty="0">
                <a:solidFill>
                  <a:schemeClr val="tx2">
                    <a:lumMod val="90000"/>
                    <a:lumOff val="10000"/>
                  </a:schemeClr>
                </a:solidFill>
              </a:rPr>
              <a:t>Project Objectives</a:t>
            </a:r>
            <a:endParaRPr lang="en-US" dirty="0"/>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215070" y="2492797"/>
            <a:ext cx="6785929" cy="2962429"/>
          </a:xfrm>
          <a:noFill/>
        </p:spPr>
        <p:txBody>
          <a:bodyPr anchor="t"/>
          <a:lstStyle/>
          <a:p>
            <a:pPr marL="285750" indent="-285750">
              <a:buFont typeface="Arial" panose="020B0604020202020204" pitchFamily="34" charset="0"/>
              <a:buChar char="•"/>
            </a:pPr>
            <a:r>
              <a:rPr lang="en-US" dirty="0"/>
              <a:t>Develop and compare multiple deep learning models for accurate AQI prediction</a:t>
            </a:r>
          </a:p>
          <a:p>
            <a:pPr marL="285750" indent="-285750">
              <a:buFont typeface="Arial" panose="020B0604020202020204" pitchFamily="34" charset="0"/>
              <a:buChar char="•"/>
            </a:pPr>
            <a:r>
              <a:rPr lang="en-US" dirty="0"/>
              <a:t>Analyze temporal patterns and pollutant contributions to air quality</a:t>
            </a:r>
          </a:p>
          <a:p>
            <a:pPr marL="285750" indent="-285750">
              <a:buFont typeface="Arial" panose="020B0604020202020204" pitchFamily="34" charset="0"/>
              <a:buChar char="•"/>
            </a:pPr>
            <a:r>
              <a:rPr lang="en-US" dirty="0"/>
              <a:t>Provide actionable insights for business decision-making and urban planning</a:t>
            </a:r>
          </a:p>
          <a:p>
            <a:pPr marL="285750" indent="-285750">
              <a:buFont typeface="Arial" panose="020B0604020202020204" pitchFamily="34" charset="0"/>
              <a:buChar char="•"/>
            </a:pPr>
            <a:r>
              <a:rPr lang="en-US" dirty="0"/>
              <a:t>Evaluate WHO (World health organization) guideline compliance and identify critical intervention periods</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pic>
        <p:nvPicPr>
          <p:cNvPr id="4" name="Picture Placeholder 42">
            <a:extLst>
              <a:ext uri="{FF2B5EF4-FFF2-40B4-BE49-F238E27FC236}">
                <a16:creationId xmlns:a16="http://schemas.microsoft.com/office/drawing/2014/main" id="{2C98F3E7-D6E7-16C1-0ADE-11A6DE019B3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9850" r="29850"/>
          <a:stretch/>
        </p:blipFill>
        <p:spPr>
          <a:xfrm>
            <a:off x="7245751" y="0"/>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pic>
    </p:spTree>
    <p:extLst>
      <p:ext uri="{BB962C8B-B14F-4D97-AF65-F5344CB8AC3E}">
        <p14:creationId xmlns:p14="http://schemas.microsoft.com/office/powerpoint/2010/main" val="42420392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84505A-EDA5-9F02-F289-5D2A6EF4F7F9}"/>
            </a:ext>
          </a:extLst>
        </p:cNvPr>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B64CD7FE-A713-4F49-85A1-1288513C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89BAAD23-0119-402F-8301-E5F5CD03FF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2790967" cy="9007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AE3C22F-EDA2-4D06-924A-8184ADCD1C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727743" y="0"/>
            <a:ext cx="3464257" cy="160361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63B521A-A4C8-E1DB-2B58-7B4BAB62A1EE}"/>
              </a:ext>
            </a:extLst>
          </p:cNvPr>
          <p:cNvSpPr>
            <a:spLocks noGrp="1"/>
          </p:cNvSpPr>
          <p:nvPr>
            <p:ph type="ctrTitle"/>
          </p:nvPr>
        </p:nvSpPr>
        <p:spPr>
          <a:xfrm>
            <a:off x="3290832" y="509260"/>
            <a:ext cx="5971833" cy="1458551"/>
          </a:xfrm>
        </p:spPr>
        <p:txBody>
          <a:bodyPr vert="horz" lIns="91440" tIns="45720" rIns="91440" bIns="45720" rtlCol="0" anchor="ctr">
            <a:normAutofit/>
          </a:bodyPr>
          <a:lstStyle/>
          <a:p>
            <a:r>
              <a:rPr lang="en-US" b="1" dirty="0">
                <a:solidFill>
                  <a:schemeClr val="tx2">
                    <a:lumMod val="90000"/>
                    <a:lumOff val="10000"/>
                  </a:schemeClr>
                </a:solidFill>
              </a:rPr>
              <a:t>Methodology</a:t>
            </a:r>
            <a:br>
              <a:rPr lang="en-US" b="1" dirty="0">
                <a:solidFill>
                  <a:schemeClr val="tx2">
                    <a:lumMod val="90000"/>
                    <a:lumOff val="10000"/>
                  </a:schemeClr>
                </a:solidFill>
              </a:rPr>
            </a:br>
            <a:r>
              <a:rPr lang="en-US" sz="2000" b="1" i="0" dirty="0">
                <a:solidFill>
                  <a:schemeClr val="tx2">
                    <a:lumMod val="90000"/>
                    <a:lumOff val="10000"/>
                  </a:schemeClr>
                </a:solidFill>
              </a:rPr>
              <a:t>Initial Setup and Data Processing</a:t>
            </a:r>
            <a:endParaRPr lang="en-US" i="0" dirty="0">
              <a:solidFill>
                <a:schemeClr val="tx2">
                  <a:lumMod val="90000"/>
                  <a:lumOff val="10000"/>
                </a:schemeClr>
              </a:solidFill>
            </a:endParaRPr>
          </a:p>
        </p:txBody>
      </p:sp>
      <p:cxnSp>
        <p:nvCxnSpPr>
          <p:cNvPr id="68" name="Straight Connector 67">
            <a:extLst>
              <a:ext uri="{FF2B5EF4-FFF2-40B4-BE49-F238E27FC236}">
                <a16:creationId xmlns:a16="http://schemas.microsoft.com/office/drawing/2014/main" id="{3B92B40A-D71A-4D53-A8B2-41176E222C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49000" y="0"/>
            <a:ext cx="1143000" cy="44014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45D1022-1095-4170-84E8-BBA5C08F19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65" y="4942445"/>
            <a:ext cx="2533303" cy="191555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3A89759-1F78-4414-80AF-0441C3F13F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114197"/>
            <a:ext cx="8441268" cy="7438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F89C3D7-4C18-1215-B51F-F308DAA8D399}"/>
              </a:ext>
            </a:extLst>
          </p:cNvPr>
          <p:cNvSpPr>
            <a:spLocks noGrp="1"/>
          </p:cNvSpPr>
          <p:nvPr>
            <p:ph type="subTitle" idx="1"/>
          </p:nvPr>
        </p:nvSpPr>
        <p:spPr>
          <a:xfrm>
            <a:off x="7114833" y="2364755"/>
            <a:ext cx="4152045" cy="3945083"/>
          </a:xfrm>
        </p:spPr>
        <p:txBody>
          <a:bodyPr vert="horz" lIns="91440" tIns="45720" rIns="91440" bIns="45720" rtlCol="0">
            <a:normAutofit/>
          </a:bodyPr>
          <a:lstStyle/>
          <a:p>
            <a:pPr marL="285750" indent="-285750">
              <a:buFont typeface="Arial" panose="020B0604020202020204" pitchFamily="34" charset="0"/>
              <a:buChar char="•"/>
            </a:pPr>
            <a:r>
              <a:rPr lang="en-US" dirty="0">
                <a:solidFill>
                  <a:schemeClr val="tx2">
                    <a:lumMod val="90000"/>
                    <a:lumOff val="10000"/>
                  </a:schemeClr>
                </a:solidFill>
              </a:rPr>
              <a:t>Utilized essential libraries: pandas, </a:t>
            </a:r>
            <a:r>
              <a:rPr lang="en-US" dirty="0" err="1">
                <a:solidFill>
                  <a:schemeClr val="tx2">
                    <a:lumMod val="90000"/>
                    <a:lumOff val="10000"/>
                  </a:schemeClr>
                </a:solidFill>
              </a:rPr>
              <a:t>numpy</a:t>
            </a:r>
            <a:r>
              <a:rPr lang="en-US" dirty="0">
                <a:solidFill>
                  <a:schemeClr val="tx2">
                    <a:lumMod val="90000"/>
                    <a:lumOff val="10000"/>
                  </a:schemeClr>
                </a:solidFill>
              </a:rPr>
              <a:t>, matplotlib, seaborn, scikit-learn, and </a:t>
            </a:r>
            <a:r>
              <a:rPr lang="en-US" dirty="0" err="1">
                <a:solidFill>
                  <a:schemeClr val="tx2">
                    <a:lumMod val="90000"/>
                    <a:lumOff val="10000"/>
                  </a:schemeClr>
                </a:solidFill>
              </a:rPr>
              <a:t>tensorflow</a:t>
            </a:r>
            <a:r>
              <a:rPr lang="en-US" dirty="0">
                <a:solidFill>
                  <a:schemeClr val="tx2">
                    <a:lumMod val="90000"/>
                    <a:lumOff val="10000"/>
                  </a:schemeClr>
                </a:solidFill>
              </a:rPr>
              <a:t>.</a:t>
            </a:r>
          </a:p>
          <a:p>
            <a:pPr marL="285750" indent="-285750">
              <a:buFont typeface="Arial" panose="020B0604020202020204" pitchFamily="34" charset="0"/>
              <a:buChar char="•"/>
            </a:pPr>
            <a:r>
              <a:rPr lang="en-US" dirty="0">
                <a:solidFill>
                  <a:schemeClr val="tx2">
                    <a:lumMod val="90000"/>
                    <a:lumOff val="10000"/>
                  </a:schemeClr>
                </a:solidFill>
              </a:rPr>
              <a:t>Loaded data from '</a:t>
            </a:r>
            <a:r>
              <a:rPr lang="en-US" dirty="0" err="1">
                <a:solidFill>
                  <a:schemeClr val="tx2">
                    <a:lumMod val="90000"/>
                    <a:lumOff val="10000"/>
                  </a:schemeClr>
                </a:solidFill>
              </a:rPr>
              <a:t>city_day.csv</a:t>
            </a:r>
            <a:r>
              <a:rPr lang="en-US" dirty="0">
                <a:solidFill>
                  <a:schemeClr val="tx2">
                    <a:lumMod val="90000"/>
                    <a:lumOff val="10000"/>
                  </a:schemeClr>
                </a:solidFill>
              </a:rPr>
              <a:t>'</a:t>
            </a:r>
          </a:p>
          <a:p>
            <a:pPr marL="285750" indent="-285750">
              <a:buFont typeface="Arial" panose="020B0604020202020204" pitchFamily="34" charset="0"/>
              <a:buChar char="•"/>
            </a:pPr>
            <a:r>
              <a:rPr lang="en-US" dirty="0">
                <a:solidFill>
                  <a:schemeClr val="tx2">
                    <a:lumMod val="90000"/>
                    <a:lumOff val="10000"/>
                  </a:schemeClr>
                </a:solidFill>
              </a:rPr>
              <a:t>Performed datetime conversion and mean imputation for missing values</a:t>
            </a:r>
          </a:p>
          <a:p>
            <a:pPr marL="285750" indent="-285750">
              <a:buFont typeface="Arial" panose="020B0604020202020204" pitchFamily="34" charset="0"/>
              <a:buChar char="•"/>
            </a:pPr>
            <a:r>
              <a:rPr lang="en-US" dirty="0">
                <a:solidFill>
                  <a:schemeClr val="tx2">
                    <a:lumMod val="90000"/>
                    <a:lumOff val="10000"/>
                  </a:schemeClr>
                </a:solidFill>
              </a:rPr>
              <a:t>Created temporal features from dates (year, month, day)</a:t>
            </a:r>
          </a:p>
        </p:txBody>
      </p:sp>
      <p:pic>
        <p:nvPicPr>
          <p:cNvPr id="1028" name="Picture 4">
            <a:extLst>
              <a:ext uri="{FF2B5EF4-FFF2-40B4-BE49-F238E27FC236}">
                <a16:creationId xmlns:a16="http://schemas.microsoft.com/office/drawing/2014/main" id="{337C45A5-9B81-09C1-E6EB-1245E2458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150125" y="2348383"/>
            <a:ext cx="5482982" cy="396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995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0-#ppt_h/2"/>
                                          </p:val>
                                        </p:tav>
                                        <p:tav tm="100000">
                                          <p:val>
                                            <p:strVal val="#ppt_y"/>
                                          </p:val>
                                        </p:tav>
                                      </p:tavLst>
                                    </p:anim>
                                  </p:childTnLst>
                                </p:cTn>
                              </p:par>
                              <p:par>
                                <p:cTn id="26" presetID="2" presetClass="entr" presetSubtype="1"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0" name="Straight Connector 7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4" name="Rectangle 93">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Cubes connected with a red line">
            <a:extLst>
              <a:ext uri="{FF2B5EF4-FFF2-40B4-BE49-F238E27FC236}">
                <a16:creationId xmlns:a16="http://schemas.microsoft.com/office/drawing/2014/main" id="{3FF5CB80-75E2-5797-A21A-3312C53528E3}"/>
              </a:ext>
            </a:extLst>
          </p:cNvPr>
          <p:cNvPicPr>
            <a:picLocks noChangeAspect="1"/>
          </p:cNvPicPr>
          <p:nvPr/>
        </p:nvPicPr>
        <p:blipFill>
          <a:blip r:embed="rId3"/>
          <a:srcRect l="26302" r="14714"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104901" y="467834"/>
            <a:ext cx="6132605" cy="1738422"/>
          </a:xfrm>
        </p:spPr>
        <p:txBody>
          <a:bodyPr vert="horz" lIns="91440" tIns="45720" rIns="91440" bIns="45720" rtlCol="0" anchor="ctr">
            <a:normAutofit/>
          </a:bodyPr>
          <a:lstStyle/>
          <a:p>
            <a:pPr marL="0" indent="0"/>
            <a:r>
              <a:rPr lang="en-US" sz="3700" b="1" dirty="0"/>
              <a:t>Model Architecture Development</a:t>
            </a:r>
          </a:p>
        </p:txBody>
      </p:sp>
      <p:cxnSp>
        <p:nvCxnSpPr>
          <p:cNvPr id="96" name="Straight Connector 95">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1104902" y="2206255"/>
            <a:ext cx="5487146" cy="4118345"/>
          </a:xfrm>
        </p:spPr>
        <p:txBody>
          <a:bodyPr vert="horz" lIns="91440" tIns="45720" rIns="91440" bIns="45720" rtlCol="0">
            <a:normAutofit/>
          </a:bodyPr>
          <a:lstStyle/>
          <a:p>
            <a:pPr marL="0" indent="0">
              <a:buNone/>
            </a:pPr>
            <a:r>
              <a:rPr lang="en-US" b="1" dirty="0"/>
              <a:t>Three distinct deep learning models implemented:</a:t>
            </a:r>
          </a:p>
          <a:p>
            <a:r>
              <a:rPr lang="en-US" dirty="0"/>
              <a:t>LSTM Model: Two LSTM layers (64 and 32 units) with dense layers</a:t>
            </a:r>
          </a:p>
          <a:p>
            <a:r>
              <a:rPr lang="en-US" dirty="0"/>
              <a:t>Hybrid CNN-LSTM Model: Combined convolutional layers with LSTM layers</a:t>
            </a:r>
          </a:p>
          <a:p>
            <a:r>
              <a:rPr lang="en-US" dirty="0"/>
              <a:t>Transformer Model: Multi-head attention mechanisms with 4 attention heads</a:t>
            </a:r>
          </a:p>
        </p:txBody>
      </p:sp>
    </p:spTree>
    <p:extLst>
      <p:ext uri="{BB962C8B-B14F-4D97-AF65-F5344CB8AC3E}">
        <p14:creationId xmlns:p14="http://schemas.microsoft.com/office/powerpoint/2010/main" val="3666674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B2C6DF-F7E7-8AC3-1C50-4CCD501432AB}"/>
            </a:ext>
          </a:extLst>
        </p:cNvPr>
        <p:cNvGrpSpPr/>
        <p:nvPr/>
      </p:nvGrpSpPr>
      <p:grpSpPr>
        <a:xfrm>
          <a:off x="0" y="0"/>
          <a:ext cx="0" cy="0"/>
          <a:chOff x="0" y="0"/>
          <a:chExt cx="0" cy="0"/>
        </a:xfrm>
      </p:grpSpPr>
      <p:cxnSp>
        <p:nvCxnSpPr>
          <p:cNvPr id="103" name="Straight Connector 10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17" name="Rectangle 116">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DC829807-7791-462F-8C59-969B0EC71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C31FD-8652-4AAC-F5FD-082879E7C05E}"/>
              </a:ext>
            </a:extLst>
          </p:cNvPr>
          <p:cNvSpPr>
            <a:spLocks noGrp="1"/>
          </p:cNvSpPr>
          <p:nvPr>
            <p:ph type="title"/>
          </p:nvPr>
        </p:nvSpPr>
        <p:spPr>
          <a:xfrm>
            <a:off x="5230906" y="533401"/>
            <a:ext cx="6427694" cy="1380744"/>
          </a:xfrm>
        </p:spPr>
        <p:txBody>
          <a:bodyPr vert="horz" lIns="91440" tIns="45720" rIns="91440" bIns="45720" rtlCol="0" anchor="ctr">
            <a:normAutofit/>
          </a:bodyPr>
          <a:lstStyle/>
          <a:p>
            <a:pPr marL="0" indent="0"/>
            <a:r>
              <a:rPr lang="en-US" sz="4400" b="1" dirty="0"/>
              <a:t>Data Preparation and Training</a:t>
            </a:r>
          </a:p>
        </p:txBody>
      </p:sp>
      <p:sp>
        <p:nvSpPr>
          <p:cNvPr id="3" name="Content Placeholder 2">
            <a:extLst>
              <a:ext uri="{FF2B5EF4-FFF2-40B4-BE49-F238E27FC236}">
                <a16:creationId xmlns:a16="http://schemas.microsoft.com/office/drawing/2014/main" id="{FB5D5804-A491-4329-F713-FC01ABE0C929}"/>
              </a:ext>
            </a:extLst>
          </p:cNvPr>
          <p:cNvSpPr>
            <a:spLocks noGrp="1"/>
          </p:cNvSpPr>
          <p:nvPr>
            <p:ph sz="half" idx="2"/>
          </p:nvPr>
        </p:nvSpPr>
        <p:spPr>
          <a:xfrm>
            <a:off x="5230906" y="1871614"/>
            <a:ext cx="6481170" cy="3602663"/>
          </a:xfrm>
        </p:spPr>
        <p:txBody>
          <a:bodyPr vert="horz" lIns="91440" tIns="45720" rIns="91440" bIns="45720" rtlCol="0" anchor="ctr">
            <a:normAutofit/>
          </a:bodyPr>
          <a:lstStyle/>
          <a:p>
            <a:r>
              <a:rPr lang="en-US" dirty="0"/>
              <a:t>Features scaled using </a:t>
            </a:r>
            <a:r>
              <a:rPr lang="en-US" dirty="0" err="1"/>
              <a:t>MinMaxScaler</a:t>
            </a:r>
            <a:endParaRPr lang="en-US" dirty="0"/>
          </a:p>
          <a:p>
            <a:r>
              <a:rPr lang="en-US" dirty="0"/>
              <a:t>Created time series sequences with 30-day window</a:t>
            </a:r>
          </a:p>
          <a:p>
            <a:r>
              <a:rPr lang="en-US" dirty="0"/>
              <a:t>Dataset split: 80% training, 20% testing</a:t>
            </a:r>
          </a:p>
          <a:p>
            <a:r>
              <a:rPr lang="en-US" dirty="0"/>
              <a:t>Models trained using Adam optimizer and Mean Squared Error loss</a:t>
            </a:r>
          </a:p>
          <a:p>
            <a:r>
              <a:rPr lang="en-US" dirty="0"/>
              <a:t>Training conducted for 10 epochs with batch size of 50</a:t>
            </a:r>
          </a:p>
        </p:txBody>
      </p:sp>
      <p:pic>
        <p:nvPicPr>
          <p:cNvPr id="56" name="Picture 55" descr="A person pointing at a graph on a computer&#10;&#10;Description automatically generated">
            <a:extLst>
              <a:ext uri="{FF2B5EF4-FFF2-40B4-BE49-F238E27FC236}">
                <a16:creationId xmlns:a16="http://schemas.microsoft.com/office/drawing/2014/main" id="{CD0A3CE9-DF2B-46BB-0074-990CCEF409C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425" r="25424" b="-2"/>
          <a:stretch/>
        </p:blipFill>
        <p:spPr>
          <a:xfrm>
            <a:off x="20" y="2"/>
            <a:ext cx="5049819" cy="6857998"/>
          </a:xfrm>
          <a:custGeom>
            <a:avLst/>
            <a:gdLst/>
            <a:ahLst/>
            <a:cxnLst/>
            <a:rect l="l" t="t" r="r" b="b"/>
            <a:pathLst>
              <a:path w="5049839" h="6857998">
                <a:moveTo>
                  <a:pt x="0" y="0"/>
                </a:moveTo>
                <a:lnTo>
                  <a:pt x="5049839" y="1331"/>
                </a:lnTo>
                <a:lnTo>
                  <a:pt x="3110749" y="6857998"/>
                </a:lnTo>
                <a:lnTo>
                  <a:pt x="0" y="6857998"/>
                </a:lnTo>
                <a:close/>
              </a:path>
            </a:pathLst>
          </a:custGeom>
        </p:spPr>
      </p:pic>
      <p:cxnSp>
        <p:nvCxnSpPr>
          <p:cNvPr id="121" name="Straight Connector 120">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845859" y="0"/>
            <a:ext cx="699247" cy="68573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C2312DA-BDBD-40EE-84AB-53293C1CD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10" y="5788959"/>
            <a:ext cx="7396312" cy="10690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212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034143" y="4900297"/>
            <a:ext cx="10102920" cy="1009649"/>
          </a:xfrm>
        </p:spPr>
        <p:txBody>
          <a:bodyPr vert="horz" lIns="91440" tIns="45720" rIns="91440" bIns="45720" rtlCol="0" anchor="b">
            <a:normAutofit/>
          </a:bodyPr>
          <a:lstStyle/>
          <a:p>
            <a:r>
              <a:rPr lang="en-US" sz="5400" b="1" dirty="0">
                <a:solidFill>
                  <a:schemeClr val="tx2">
                    <a:lumMod val="90000"/>
                    <a:lumOff val="10000"/>
                  </a:schemeClr>
                </a:solidFill>
              </a:rPr>
              <a:t>Analysis</a:t>
            </a:r>
            <a:endParaRPr lang="en-US" dirty="0">
              <a:solidFill>
                <a:schemeClr val="tx2">
                  <a:lumMod val="90000"/>
                  <a:lumOff val="10000"/>
                </a:schemeClr>
              </a:solidFill>
            </a:endParaRPr>
          </a:p>
        </p:txBody>
      </p:sp>
      <p:cxnSp>
        <p:nvCxnSpPr>
          <p:cNvPr id="29" name="Straight Connector 28">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Statistics">
            <a:extLst>
              <a:ext uri="{FF2B5EF4-FFF2-40B4-BE49-F238E27FC236}">
                <a16:creationId xmlns:a16="http://schemas.microsoft.com/office/drawing/2014/main" id="{081143ED-C6C3-B728-5458-6BAF0B1414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5487" y="533400"/>
            <a:ext cx="3721025" cy="3721025"/>
          </a:xfrm>
          <a:prstGeom prst="rect">
            <a:avLst/>
          </a:prstGeom>
        </p:spPr>
      </p:pic>
    </p:spTree>
    <p:extLst>
      <p:ext uri="{BB962C8B-B14F-4D97-AF65-F5344CB8AC3E}">
        <p14:creationId xmlns:p14="http://schemas.microsoft.com/office/powerpoint/2010/main" val="435195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143000" y="817011"/>
            <a:ext cx="9906000" cy="799138"/>
          </a:xfrm>
          <a:noFill/>
        </p:spPr>
        <p:txBody>
          <a:bodyPr/>
          <a:lstStyle/>
          <a:p>
            <a:r>
              <a:rPr lang="en-US" b="1" dirty="0">
                <a:solidFill>
                  <a:schemeClr val="tx2">
                    <a:lumMod val="90000"/>
                    <a:lumOff val="10000"/>
                  </a:schemeClr>
                </a:solidFill>
              </a:rPr>
              <a:t>Model Performance Analysis</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xfrm>
            <a:off x="834961" y="2032663"/>
            <a:ext cx="4463005" cy="3412173"/>
          </a:xfrm>
          <a:solidFill>
            <a:schemeClr val="bg1"/>
          </a:solidFill>
        </p:spPr>
        <p:txBody>
          <a:bodyPr>
            <a:normAutofit/>
          </a:bodyPr>
          <a:lstStyle/>
          <a:p>
            <a:r>
              <a:rPr lang="en-US" dirty="0">
                <a:solidFill>
                  <a:schemeClr val="tx2">
                    <a:lumMod val="90000"/>
                    <a:lumOff val="10000"/>
                  </a:schemeClr>
                </a:solidFill>
              </a:rPr>
              <a:t>Performance metrics for each model:</a:t>
            </a:r>
          </a:p>
          <a:p>
            <a:pPr marL="285750" indent="-285750">
              <a:buFont typeface="Arial" panose="020B0604020202020204" pitchFamily="34" charset="0"/>
              <a:buChar char="•"/>
            </a:pPr>
            <a:r>
              <a:rPr lang="en-US" dirty="0">
                <a:solidFill>
                  <a:schemeClr val="tx2">
                    <a:lumMod val="90000"/>
                    <a:lumOff val="10000"/>
                  </a:schemeClr>
                </a:solidFill>
              </a:rPr>
              <a:t>LSTM Model: MSE of 3925.33, R² score of 0.773 (Best performer)</a:t>
            </a:r>
          </a:p>
          <a:p>
            <a:pPr marL="285750" indent="-285750">
              <a:buFont typeface="Arial" panose="020B0604020202020204" pitchFamily="34" charset="0"/>
              <a:buChar char="•"/>
            </a:pPr>
            <a:r>
              <a:rPr lang="en-US" dirty="0">
                <a:solidFill>
                  <a:schemeClr val="tx2">
                    <a:lumMod val="90000"/>
                    <a:lumOff val="10000"/>
                  </a:schemeClr>
                </a:solidFill>
              </a:rPr>
              <a:t>CNN-LSTM Hybrid: MSE of 4885.19, R² score of 0.717</a:t>
            </a:r>
          </a:p>
          <a:p>
            <a:pPr marL="285750" indent="-285750">
              <a:buFont typeface="Arial" panose="020B0604020202020204" pitchFamily="34" charset="0"/>
              <a:buChar char="•"/>
            </a:pPr>
            <a:r>
              <a:rPr lang="en-US" dirty="0">
                <a:solidFill>
                  <a:schemeClr val="tx2">
                    <a:lumMod val="90000"/>
                    <a:lumOff val="10000"/>
                  </a:schemeClr>
                </a:solidFill>
              </a:rPr>
              <a:t>Transformer Model: MSE of 5292.96, R² score of 0.694</a:t>
            </a:r>
          </a:p>
        </p:txBody>
      </p:sp>
      <p:pic>
        <p:nvPicPr>
          <p:cNvPr id="5" name="Content Placeholder 4">
            <a:extLst>
              <a:ext uri="{FF2B5EF4-FFF2-40B4-BE49-F238E27FC236}">
                <a16:creationId xmlns:a16="http://schemas.microsoft.com/office/drawing/2014/main" id="{B1C80587-AC84-D158-4D92-2D28222617BE}"/>
              </a:ext>
            </a:extLst>
          </p:cNvPr>
          <p:cNvPicPr>
            <a:picLocks noGrp="1" noChangeAspect="1"/>
          </p:cNvPicPr>
          <p:nvPr>
            <p:ph sz="half" idx="13"/>
          </p:nvPr>
        </p:nvPicPr>
        <p:blipFill>
          <a:blip r:embed="rId3"/>
          <a:stretch>
            <a:fillRect/>
          </a:stretch>
        </p:blipFill>
        <p:spPr>
          <a:xfrm>
            <a:off x="5926939" y="1915557"/>
            <a:ext cx="3901464" cy="3326294"/>
          </a:xfrm>
          <a:prstGeom prst="rect">
            <a:avLst/>
          </a:prstGeom>
        </p:spPr>
      </p:pic>
    </p:spTree>
    <p:extLst>
      <p:ext uri="{BB962C8B-B14F-4D97-AF65-F5344CB8AC3E}">
        <p14:creationId xmlns:p14="http://schemas.microsoft.com/office/powerpoint/2010/main" val="837402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D4B218-C04B-41F5-949D-06E9DAE96B0A}">
  <ds:schemaRefs>
    <ds:schemaRef ds:uri="http://schemas.microsoft.com/sharepoint/v3/contenttype/forms"/>
  </ds:schemaRefs>
</ds:datastoreItem>
</file>

<file path=customXml/itemProps2.xml><?xml version="1.0" encoding="utf-8"?>
<ds:datastoreItem xmlns:ds="http://schemas.openxmlformats.org/officeDocument/2006/customXml" ds:itemID="{B6283731-47E9-4F14-86D1-57C1EA2672A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846AD4-435D-4592-8088-FE2831A30D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AngleLinesVTI</Template>
  <TotalTime>0</TotalTime>
  <Words>664</Words>
  <Application>Microsoft Macintosh PowerPoint</Application>
  <PresentationFormat>Widescreen</PresentationFormat>
  <Paragraphs>94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Century Gothic</vt:lpstr>
      <vt:lpstr>Univers Condensed Light</vt:lpstr>
      <vt:lpstr>Walbaum Display Light</vt:lpstr>
      <vt:lpstr>AngleLinesVTI</vt:lpstr>
      <vt:lpstr>Air Quality Index Prediction and Analysis </vt:lpstr>
      <vt:lpstr>Introduction</vt:lpstr>
      <vt:lpstr>Business Questions  Q: Can we accurately predict the Air Quality Index (AQI) in urban areas 24-48 hours in advance?  This involves understanding how various pollutants (PM2.5, PM10, NO2, SO2, etc.) and environmental factors interact to influence overall air quality, enabling proactive urban planning and public health measures.</vt:lpstr>
      <vt:lpstr>Project Objectives</vt:lpstr>
      <vt:lpstr>Methodology Initial Setup and Data Processing</vt:lpstr>
      <vt:lpstr>Model Architecture Development</vt:lpstr>
      <vt:lpstr>Data Preparation and Training</vt:lpstr>
      <vt:lpstr>Analysis</vt:lpstr>
      <vt:lpstr>Model Performance Analysis</vt:lpstr>
      <vt:lpstr>Temporal Pattern Analysis</vt:lpstr>
      <vt:lpstr>General improvement in air quality from 2015 to 2020</vt:lpstr>
      <vt:lpstr>Pollutant Impact Assessment</vt:lpstr>
      <vt:lpstr>Model Selection Justification</vt:lpstr>
      <vt:lpstr>Models</vt:lpstr>
      <vt:lpstr>Business Insights and 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2023-12-10T21:10:30Z</dcterms:created>
  <dcterms:modified xsi:type="dcterms:W3CDTF">2024-12-03T23:10:18Z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