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 id="2147483672" r:id="rId2"/>
  </p:sldMasterIdLst>
  <p:notesMasterIdLst>
    <p:notesMasterId r:id="rId24"/>
  </p:notesMasterIdLst>
  <p:sldIdLst>
    <p:sldId id="256" r:id="rId3"/>
    <p:sldId id="297" r:id="rId4"/>
    <p:sldId id="257" r:id="rId5"/>
    <p:sldId id="285" r:id="rId6"/>
    <p:sldId id="293" r:id="rId7"/>
    <p:sldId id="309" r:id="rId8"/>
    <p:sldId id="308" r:id="rId9"/>
    <p:sldId id="296" r:id="rId10"/>
    <p:sldId id="306" r:id="rId11"/>
    <p:sldId id="310" r:id="rId12"/>
    <p:sldId id="307" r:id="rId13"/>
    <p:sldId id="316" r:id="rId14"/>
    <p:sldId id="320" r:id="rId15"/>
    <p:sldId id="318" r:id="rId16"/>
    <p:sldId id="323" r:id="rId17"/>
    <p:sldId id="322" r:id="rId18"/>
    <p:sldId id="321" r:id="rId19"/>
    <p:sldId id="324" r:id="rId20"/>
    <p:sldId id="295" r:id="rId21"/>
    <p:sldId id="284" r:id="rId22"/>
    <p:sldId id="31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mini korukonda" initials="yk" lastIdx="1" clrIdx="0">
    <p:extLst>
      <p:ext uri="{19B8F6BF-5375-455C-9EA6-DF929625EA0E}">
        <p15:presenceInfo xmlns:p15="http://schemas.microsoft.com/office/powerpoint/2012/main" userId="a1c673fb556022f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C02"/>
    <a:srgbClr val="96B0DE"/>
    <a:srgbClr val="66CCFF"/>
    <a:srgbClr val="CC99FF"/>
    <a:srgbClr val="FF99FF"/>
    <a:srgbClr val="FCBB06"/>
    <a:srgbClr val="F7B703"/>
    <a:srgbClr val="FFFFCC"/>
    <a:srgbClr val="FDDB7B"/>
    <a:srgbClr val="FDCF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85" autoAdjust="0"/>
    <p:restoredTop sz="94321" autoAdjust="0"/>
  </p:normalViewPr>
  <p:slideViewPr>
    <p:cSldViewPr>
      <p:cViewPr varScale="1">
        <p:scale>
          <a:sx n="81" d="100"/>
          <a:sy n="81" d="100"/>
        </p:scale>
        <p:origin x="624" y="10"/>
      </p:cViewPr>
      <p:guideLst>
        <p:guide orient="horz" pos="2160"/>
        <p:guide pos="384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5E8083A5-835A-40A3-827E-61C33DF03009}" type="datetimeFigureOut">
              <a:rPr lang="en-US"/>
              <a:t>5/25/2021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D26484F-62D4-4800-A64A-6E4326EED9F5}"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624218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Class Diagram</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D26484F-62D4-4800-A64A-6E4326EED9F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32709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77416384-70EB-4F7A-A3EB-83E066DA6C13}" type="datetimeFigureOut">
              <a:rPr lang="en-US" smtClean="0"/>
              <a:t>5/25/2021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DB3A640-5A90-4EFE-8EE3-1763810B463C}" type="slidenum">
              <a:rPr lang="en-US" smtClean="0"/>
              <a:t>‹#›</a:t>
            </a:fld>
            <a:endParaRPr lang="en-US"/>
          </a:p>
        </p:txBody>
      </p:sp>
    </p:spTree>
    <p:extLst>
      <p:ext uri="{BB962C8B-B14F-4D97-AF65-F5344CB8AC3E}">
        <p14:creationId xmlns:p14="http://schemas.microsoft.com/office/powerpoint/2010/main" val="2179304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B2F3DB4C-BF07-4AE8-BD70-46188008FA91}" type="datetimeFigureOut">
              <a:rPr lang="en-US" smtClean="0"/>
              <a:t>5/25/2021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9785698F-5D70-447B-9640-2F5B44CB74D4}" type="slidenum">
              <a:rPr lang="en-US" smtClean="0"/>
              <a:t>‹#›</a:t>
            </a:fld>
            <a:endParaRPr lang="en-US"/>
          </a:p>
        </p:txBody>
      </p:sp>
    </p:spTree>
    <p:extLst>
      <p:ext uri="{BB962C8B-B14F-4D97-AF65-F5344CB8AC3E}">
        <p14:creationId xmlns:p14="http://schemas.microsoft.com/office/powerpoint/2010/main" val="3274086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DB0C623-8BB3-4A0C-907C-C425B179B16C}" type="datetimeFigureOut">
              <a:rPr lang="en-US" smtClean="0"/>
              <a:t>5/25/2021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1B2FCE0-F572-44D1-8EC6-98221A3D30E8}" type="slidenum">
              <a:rPr lang="en-US" smtClean="0"/>
              <a:t>‹#›</a:t>
            </a:fld>
            <a:endParaRPr lang="en-US"/>
          </a:p>
        </p:txBody>
      </p:sp>
    </p:spTree>
    <p:extLst>
      <p:ext uri="{BB962C8B-B14F-4D97-AF65-F5344CB8AC3E}">
        <p14:creationId xmlns:p14="http://schemas.microsoft.com/office/powerpoint/2010/main" val="3936205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7416384-70EB-4F7A-A3EB-83E066DA6C13}" type="datetimeFigureOut">
              <a:rPr lang="en-US"/>
              <a:t>5/25/2021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DB3A640-5A90-4EFE-8EE3-1763810B463C}" type="slidenum">
              <a:rPr lang="en-US"/>
              <a:t>‹#›</a:t>
            </a:fld>
            <a:endParaRPr lang="en-US"/>
          </a:p>
        </p:txBody>
      </p:sp>
    </p:spTree>
    <p:extLst>
      <p:ext uri="{BB962C8B-B14F-4D97-AF65-F5344CB8AC3E}">
        <p14:creationId xmlns:p14="http://schemas.microsoft.com/office/powerpoint/2010/main" val="1558911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92A7FFD-B393-4DE8-94CA-505F8CB7B4E1}" type="datetimeFigureOut">
              <a:rPr lang="en-US"/>
              <a:t>5/25/2021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2FD1A0-CEE1-4C34-B837-4E0DE6B73648}" type="slidenum">
              <a:rPr lang="en-US"/>
              <a:t>‹#›</a:t>
            </a:fld>
            <a:endParaRPr lang="en-US"/>
          </a:p>
        </p:txBody>
      </p:sp>
    </p:spTree>
    <p:extLst>
      <p:ext uri="{BB962C8B-B14F-4D97-AF65-F5344CB8AC3E}">
        <p14:creationId xmlns:p14="http://schemas.microsoft.com/office/powerpoint/2010/main" val="24456881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14209CC-5F62-4A0E-B68D-CDC1E312E65D}" type="datetimeFigureOut">
              <a:rPr lang="en-US"/>
              <a:t>5/25/2021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1ABBB5-69A4-49F2-8625-894EA093618B}" type="slidenum">
              <a:rPr lang="en-US"/>
              <a:t>‹#›</a:t>
            </a:fld>
            <a:endParaRPr lang="en-US"/>
          </a:p>
        </p:txBody>
      </p:sp>
    </p:spTree>
    <p:extLst>
      <p:ext uri="{BB962C8B-B14F-4D97-AF65-F5344CB8AC3E}">
        <p14:creationId xmlns:p14="http://schemas.microsoft.com/office/powerpoint/2010/main" val="3761733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5294B881-E9C7-4238-86B8-C8704B287258}" type="datetimeFigureOut">
              <a:rPr lang="en-US"/>
              <a:t>5/25/2021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E2A47C7-26BB-4129-97B3-85EC2F2FAE32}" type="slidenum">
              <a:rPr lang="en-US"/>
              <a:t>‹#›</a:t>
            </a:fld>
            <a:endParaRPr lang="en-US"/>
          </a:p>
        </p:txBody>
      </p:sp>
    </p:spTree>
    <p:extLst>
      <p:ext uri="{BB962C8B-B14F-4D97-AF65-F5344CB8AC3E}">
        <p14:creationId xmlns:p14="http://schemas.microsoft.com/office/powerpoint/2010/main" val="82823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182A3704-44A8-48FD-B28C-C72E0174B7A2}" type="datetimeFigureOut">
              <a:rPr lang="en-US"/>
              <a:t>5/25/2021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5E606B0-FB8B-4E2B-8CAD-CA27997D94FC}" type="slidenum">
              <a:rPr lang="en-US"/>
              <a:t>‹#›</a:t>
            </a:fld>
            <a:endParaRPr lang="en-US"/>
          </a:p>
        </p:txBody>
      </p:sp>
    </p:spTree>
    <p:extLst>
      <p:ext uri="{BB962C8B-B14F-4D97-AF65-F5344CB8AC3E}">
        <p14:creationId xmlns:p14="http://schemas.microsoft.com/office/powerpoint/2010/main" val="3793141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D4978CF-B59D-4AAE-AE38-F349BE4E1F78}" type="datetimeFigureOut">
              <a:rPr lang="en-US"/>
              <a:t>5/25/2021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AA6506-7608-4C24-BDCA-7091E7897A21}" type="slidenum">
              <a:rPr lang="en-US"/>
              <a:t>‹#›</a:t>
            </a:fld>
            <a:endParaRPr lang="en-US"/>
          </a:p>
        </p:txBody>
      </p:sp>
    </p:spTree>
    <p:extLst>
      <p:ext uri="{BB962C8B-B14F-4D97-AF65-F5344CB8AC3E}">
        <p14:creationId xmlns:p14="http://schemas.microsoft.com/office/powerpoint/2010/main" val="3081703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8A00EB-B883-4DF0-92AB-E0F6B7566B2C}" type="datetimeFigureOut">
              <a:rPr lang="en-US"/>
              <a:t>5/25/2021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8E6B81CF-C30D-4F9D-9783-B5C15BB34D29}" type="slidenum">
              <a:rPr lang="en-US"/>
              <a:t>‹#›</a:t>
            </a:fld>
            <a:endParaRPr lang="en-US"/>
          </a:p>
        </p:txBody>
      </p:sp>
    </p:spTree>
    <p:extLst>
      <p:ext uri="{BB962C8B-B14F-4D97-AF65-F5344CB8AC3E}">
        <p14:creationId xmlns:p14="http://schemas.microsoft.com/office/powerpoint/2010/main" val="2725339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8205479-5FF7-42F7-9A14-3F7912E6F615}" type="datetimeFigureOut">
              <a:rPr lang="en-US"/>
              <a:t>5/25/2021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237EFC-1C0A-4015-85CD-08B4E188667C}" type="slidenum">
              <a:rPr lang="en-US"/>
              <a:t>‹#›</a:t>
            </a:fld>
            <a:endParaRPr lang="en-US"/>
          </a:p>
        </p:txBody>
      </p:sp>
    </p:spTree>
    <p:extLst>
      <p:ext uri="{BB962C8B-B14F-4D97-AF65-F5344CB8AC3E}">
        <p14:creationId xmlns:p14="http://schemas.microsoft.com/office/powerpoint/2010/main" val="880217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92A7FFD-B393-4DE8-94CA-505F8CB7B4E1}" type="datetimeFigureOut">
              <a:rPr lang="en-US" smtClean="0"/>
              <a:t>5/25/2021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32FD1A0-CEE1-4C34-B837-4E0DE6B73648}" type="slidenum">
              <a:rPr lang="en-US" smtClean="0"/>
              <a:t>‹#›</a:t>
            </a:fld>
            <a:endParaRPr lang="en-US"/>
          </a:p>
        </p:txBody>
      </p:sp>
    </p:spTree>
    <p:extLst>
      <p:ext uri="{BB962C8B-B14F-4D97-AF65-F5344CB8AC3E}">
        <p14:creationId xmlns:p14="http://schemas.microsoft.com/office/powerpoint/2010/main" val="17985183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A547F86-7B90-484B-976C-E9C83B5E17BB}" type="datetimeFigureOut">
              <a:rPr lang="en-US"/>
              <a:t>5/25/2021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7BD6424-3123-41A5-8E55-1B3CB96D0489}" type="slidenum">
              <a:rPr lang="en-US"/>
              <a:t>‹#›</a:t>
            </a:fld>
            <a:endParaRPr lang="en-US"/>
          </a:p>
        </p:txBody>
      </p:sp>
    </p:spTree>
    <p:extLst>
      <p:ext uri="{BB962C8B-B14F-4D97-AF65-F5344CB8AC3E}">
        <p14:creationId xmlns:p14="http://schemas.microsoft.com/office/powerpoint/2010/main" val="1421425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2F3DB4C-BF07-4AE8-BD70-46188008FA91}" type="datetimeFigureOut">
              <a:rPr lang="en-US"/>
              <a:t>5/25/2021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85698F-5D70-447B-9640-2F5B44CB74D4}" type="slidenum">
              <a:rPr lang="en-US"/>
              <a:t>‹#›</a:t>
            </a:fld>
            <a:endParaRPr lang="en-US"/>
          </a:p>
        </p:txBody>
      </p:sp>
    </p:spTree>
    <p:extLst>
      <p:ext uri="{BB962C8B-B14F-4D97-AF65-F5344CB8AC3E}">
        <p14:creationId xmlns:p14="http://schemas.microsoft.com/office/powerpoint/2010/main" val="25066272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B0C623-8BB3-4A0C-907C-C425B179B16C}" type="datetimeFigureOut">
              <a:rPr lang="en-US"/>
              <a:t>5/25/2021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1B2FCE0-F572-44D1-8EC6-98221A3D30E8}" type="slidenum">
              <a:rPr lang="en-US"/>
              <a:t>‹#›</a:t>
            </a:fld>
            <a:endParaRPr lang="en-US"/>
          </a:p>
        </p:txBody>
      </p:sp>
    </p:spTree>
    <p:extLst>
      <p:ext uri="{BB962C8B-B14F-4D97-AF65-F5344CB8AC3E}">
        <p14:creationId xmlns:p14="http://schemas.microsoft.com/office/powerpoint/2010/main" val="11899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14209CC-5F62-4A0E-B68D-CDC1E312E65D}" type="datetimeFigureOut">
              <a:rPr lang="en-US" smtClean="0"/>
              <a:t>5/25/2021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D1ABBB5-69A4-49F2-8625-894EA093618B}" type="slidenum">
              <a:rPr lang="en-US" smtClean="0"/>
              <a:t>‹#›</a:t>
            </a:fld>
            <a:endParaRPr lang="en-US"/>
          </a:p>
        </p:txBody>
      </p:sp>
    </p:spTree>
    <p:extLst>
      <p:ext uri="{BB962C8B-B14F-4D97-AF65-F5344CB8AC3E}">
        <p14:creationId xmlns:p14="http://schemas.microsoft.com/office/powerpoint/2010/main" val="404155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5294B881-E9C7-4238-86B8-C8704B287258}" type="datetimeFigureOut">
              <a:rPr lang="en-US" smtClean="0"/>
              <a:t>5/25/2021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8E2A47C7-26BB-4129-97B3-85EC2F2FAE32}" type="slidenum">
              <a:rPr lang="en-US" smtClean="0"/>
              <a:t>‹#›</a:t>
            </a:fld>
            <a:endParaRPr lang="en-US"/>
          </a:p>
        </p:txBody>
      </p:sp>
    </p:spTree>
    <p:extLst>
      <p:ext uri="{BB962C8B-B14F-4D97-AF65-F5344CB8AC3E}">
        <p14:creationId xmlns:p14="http://schemas.microsoft.com/office/powerpoint/2010/main" val="232717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182A3704-44A8-48FD-B28C-C72E0174B7A2}" type="datetimeFigureOut">
              <a:rPr lang="en-US" smtClean="0"/>
              <a:t>5/25/2021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5E606B0-FB8B-4E2B-8CAD-CA27997D94FC}" type="slidenum">
              <a:rPr lang="en-US" smtClean="0"/>
              <a:t>‹#›</a:t>
            </a:fld>
            <a:endParaRPr lang="en-US"/>
          </a:p>
        </p:txBody>
      </p:sp>
    </p:spTree>
    <p:extLst>
      <p:ext uri="{BB962C8B-B14F-4D97-AF65-F5344CB8AC3E}">
        <p14:creationId xmlns:p14="http://schemas.microsoft.com/office/powerpoint/2010/main" val="3751690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9D4978CF-B59D-4AAE-AE38-F349BE4E1F78}" type="datetimeFigureOut">
              <a:rPr lang="en-US" smtClean="0"/>
              <a:t>5/25/2021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FAA6506-7608-4C24-BDCA-7091E7897A21}" type="slidenum">
              <a:rPr lang="en-US" smtClean="0"/>
              <a:t>‹#›</a:t>
            </a:fld>
            <a:endParaRPr lang="en-US"/>
          </a:p>
        </p:txBody>
      </p:sp>
    </p:spTree>
    <p:extLst>
      <p:ext uri="{BB962C8B-B14F-4D97-AF65-F5344CB8AC3E}">
        <p14:creationId xmlns:p14="http://schemas.microsoft.com/office/powerpoint/2010/main" val="2384314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38A00EB-B883-4DF0-92AB-E0F6B7566B2C}" type="datetimeFigureOut">
              <a:rPr lang="en-US" smtClean="0"/>
              <a:t>5/25/2021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E6B81CF-C30D-4F9D-9783-B5C15BB34D29}" type="slidenum">
              <a:rPr lang="en-US" smtClean="0"/>
              <a:t>‹#›</a:t>
            </a:fld>
            <a:endParaRPr lang="en-US"/>
          </a:p>
        </p:txBody>
      </p:sp>
    </p:spTree>
    <p:extLst>
      <p:ext uri="{BB962C8B-B14F-4D97-AF65-F5344CB8AC3E}">
        <p14:creationId xmlns:p14="http://schemas.microsoft.com/office/powerpoint/2010/main" val="2487283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8205479-5FF7-42F7-9A14-3F7912E6F615}" type="datetimeFigureOut">
              <a:rPr lang="en-US" smtClean="0"/>
              <a:t>5/25/2021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3237EFC-1C0A-4015-85CD-08B4E188667C}" type="slidenum">
              <a:rPr lang="en-US" smtClean="0"/>
              <a:t>‹#›</a:t>
            </a:fld>
            <a:endParaRPr lang="en-US"/>
          </a:p>
        </p:txBody>
      </p:sp>
    </p:spTree>
    <p:extLst>
      <p:ext uri="{BB962C8B-B14F-4D97-AF65-F5344CB8AC3E}">
        <p14:creationId xmlns:p14="http://schemas.microsoft.com/office/powerpoint/2010/main" val="75201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A547F86-7B90-484B-976C-E9C83B5E17BB}" type="datetimeFigureOut">
              <a:rPr lang="en-US" smtClean="0"/>
              <a:t>5/25/2021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27BD6424-3123-41A5-8E55-1B3CB96D0489}" type="slidenum">
              <a:rPr lang="en-US" smtClean="0"/>
              <a:t>‹#›</a:t>
            </a:fld>
            <a:endParaRPr lang="en-US"/>
          </a:p>
        </p:txBody>
      </p:sp>
    </p:spTree>
    <p:extLst>
      <p:ext uri="{BB962C8B-B14F-4D97-AF65-F5344CB8AC3E}">
        <p14:creationId xmlns:p14="http://schemas.microsoft.com/office/powerpoint/2010/main" val="2065061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E78C4BE-6499-4547-96C5-BC05057DA7AD}" type="datetimeFigureOut">
              <a:rPr lang="en-US" smtClean="0"/>
              <a:t>5/25/2021</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A7FC8C8-D2D9-4AC5-BD62-E4E82A71281A}" type="slidenum">
              <a:rPr lang="en-US" smtClean="0"/>
              <a:t>‹#›</a:t>
            </a:fld>
            <a:endParaRPr lang="en-US"/>
          </a:p>
        </p:txBody>
      </p:sp>
    </p:spTree>
    <p:extLst>
      <p:ext uri="{BB962C8B-B14F-4D97-AF65-F5344CB8AC3E}">
        <p14:creationId xmlns:p14="http://schemas.microsoft.com/office/powerpoint/2010/main" val="19105171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E78C4BE-6499-4547-96C5-BC05057DA7AD}" type="datetimeFigureOut">
              <a:rPr lang="en-US"/>
              <a:t>5/25/2021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A7FC8C8-D2D9-4AC5-BD62-E4E82A71281A}" type="slidenum">
              <a:rPr lang="en-US"/>
              <a:t>‹#›</a:t>
            </a:fld>
            <a:endParaRPr lang="en-US"/>
          </a:p>
        </p:txBody>
      </p:sp>
    </p:spTree>
    <p:extLst>
      <p:ext uri="{BB962C8B-B14F-4D97-AF65-F5344CB8AC3E}">
        <p14:creationId xmlns:p14="http://schemas.microsoft.com/office/powerpoint/2010/main" val="18948615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freesvg.org/dotted-line-horizontal"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www.researchgate.net/publication/335435418_Real-Time_Surveillance_Through_Face_Recognition_Using_HOG_and_Feedforward_Neural_Networks" TargetMode="External"/><Relationship Id="rId2" Type="http://schemas.openxmlformats.org/officeDocument/2006/relationships/hyperlink" Target="http://www.apsipa.org/proceedings/2018/pdfs/0001318.pdf"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Title 6"/>
          <p:cNvSpPr>
            <a:spLocks noGrp="1"/>
          </p:cNvSpPr>
          <p:nvPr>
            <p:ph type="ctrTitle"/>
          </p:nvPr>
        </p:nvSpPr>
        <p:spPr>
          <a:xfrm>
            <a:off x="2209801" y="2035190"/>
            <a:ext cx="7772400" cy="1470025"/>
          </a:xfrm>
        </p:spPr>
        <p:txBody>
          <a:bodyPr/>
          <a:lstStyle/>
          <a:p>
            <a:pPr eaLnBrk="1" hangingPunct="1"/>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MULTIPLE FACES RECOGNITION</a:t>
            </a:r>
            <a:b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2800" b="1" dirty="0">
                <a:solidFill>
                  <a:schemeClr val="bg1"/>
                </a:solidFill>
                <a:latin typeface="Calibri" panose="020F0502020204030204" pitchFamily="34" charset="0"/>
                <a:ea typeface="Calibri" panose="020F0502020204030204" pitchFamily="34" charset="0"/>
                <a:cs typeface="Calibri" panose="020F0502020204030204" pitchFamily="34" charset="0"/>
              </a:rPr>
              <a:t>FROM REAL TIME VIDEO STREAM</a:t>
            </a:r>
            <a:endParaRPr lang="en-IN" altLang="en-US" sz="4800" b="1" dirty="0">
              <a:solidFill>
                <a:schemeClr val="bg1"/>
              </a:solidFill>
              <a:latin typeface="Bookman Old Style" panose="02050604050505020204" pitchFamily="18" charset="0"/>
              <a:cs typeface="Arial" panose="020B0604020202020204" pitchFamily="34" charset="0"/>
            </a:endParaRPr>
          </a:p>
        </p:txBody>
      </p:sp>
      <p:sp>
        <p:nvSpPr>
          <p:cNvPr id="3" name="Subtitle 2"/>
          <p:cNvSpPr>
            <a:spLocks noGrp="1"/>
          </p:cNvSpPr>
          <p:nvPr>
            <p:ph type="subTitle" idx="1"/>
          </p:nvPr>
        </p:nvSpPr>
        <p:spPr>
          <a:xfrm>
            <a:off x="1524000" y="5257801"/>
            <a:ext cx="9144000" cy="1981200"/>
          </a:xfrm>
        </p:spPr>
        <p:txBody>
          <a:bodyPr rtlCol="0">
            <a:normAutofit/>
          </a:bodyPr>
          <a:lstStyle/>
          <a:p>
            <a:pPr algn="r">
              <a:defRPr/>
            </a:pPr>
            <a:r>
              <a:rPr lang="en-US" sz="2000" b="1" dirty="0">
                <a:solidFill>
                  <a:schemeClr val="tx2">
                    <a:lumMod val="50000"/>
                  </a:schemeClr>
                </a:solidFill>
                <a:latin typeface="Bookman Old Style" panose="02050604050505020204" pitchFamily="18" charset="0"/>
              </a:rPr>
              <a:t>A.Sowmya : 17211A12</a:t>
            </a:r>
            <a:r>
              <a:rPr lang="en-IN" sz="2000" b="1" dirty="0">
                <a:solidFill>
                  <a:schemeClr val="tx2">
                    <a:lumMod val="50000"/>
                  </a:schemeClr>
                </a:solidFill>
                <a:latin typeface="Bookman Old Style" panose="02050604050505020204" pitchFamily="18" charset="0"/>
              </a:rPr>
              <a:t>04</a:t>
            </a:r>
            <a:endParaRPr lang="en-IN" altLang="en-US" sz="2000" b="1" dirty="0">
              <a:solidFill>
                <a:schemeClr val="tx2">
                  <a:lumMod val="50000"/>
                </a:schemeClr>
              </a:solidFill>
              <a:latin typeface="Bookman Old Style" panose="02050604050505020204" pitchFamily="18" charset="0"/>
            </a:endParaRPr>
          </a:p>
          <a:p>
            <a:pPr algn="r">
              <a:defRPr/>
            </a:pPr>
            <a:r>
              <a:rPr lang="en-IN" altLang="en-US" sz="2000" b="1" dirty="0">
                <a:solidFill>
                  <a:schemeClr val="tx2">
                    <a:lumMod val="50000"/>
                  </a:schemeClr>
                </a:solidFill>
                <a:latin typeface="Bookman Old Style" panose="02050604050505020204" pitchFamily="18" charset="0"/>
              </a:rPr>
              <a:t>K.Manisha : 17211A1250</a:t>
            </a:r>
            <a:endParaRPr lang="en-US" sz="2000" b="1" dirty="0">
              <a:solidFill>
                <a:schemeClr val="tx2">
                  <a:lumMod val="50000"/>
                </a:schemeClr>
              </a:solidFill>
              <a:latin typeface="Bookman Old Style" panose="02050604050505020204" pitchFamily="18" charset="0"/>
            </a:endParaRPr>
          </a:p>
          <a:p>
            <a:pPr algn="r">
              <a:defRPr/>
            </a:pPr>
            <a:r>
              <a:rPr lang="en-US" sz="2000" b="1" dirty="0">
                <a:solidFill>
                  <a:schemeClr val="tx2">
                    <a:lumMod val="50000"/>
                  </a:schemeClr>
                </a:solidFill>
                <a:latin typeface="Bookman Old Style" panose="02050604050505020204" pitchFamily="18" charset="0"/>
              </a:rPr>
              <a:t> K.Jwalitha : 17211A1251</a:t>
            </a:r>
          </a:p>
          <a:p>
            <a:pPr algn="r">
              <a:defRPr/>
            </a:pPr>
            <a:r>
              <a:rPr lang="en-IN" altLang="en-US" sz="2000" b="1" dirty="0">
                <a:solidFill>
                  <a:schemeClr val="tx2">
                    <a:lumMod val="50000"/>
                  </a:schemeClr>
                </a:solidFill>
                <a:latin typeface="Bookman Old Style" panose="02050604050505020204" pitchFamily="18" charset="0"/>
              </a:rPr>
              <a:t>K.Yamini : 17211A1252</a:t>
            </a:r>
            <a:r>
              <a:rPr lang="en-US" sz="2000" b="1" dirty="0">
                <a:solidFill>
                  <a:schemeClr val="tx2">
                    <a:lumMod val="50000"/>
                  </a:schemeClr>
                </a:solidFill>
                <a:latin typeface="Bookman Old Style" panose="02050604050505020204" pitchFamily="18" charset="0"/>
              </a:rPr>
              <a:t>  </a:t>
            </a:r>
          </a:p>
        </p:txBody>
      </p:sp>
      <p:sp>
        <p:nvSpPr>
          <p:cNvPr id="8" name="TextBox 7"/>
          <p:cNvSpPr txBox="1"/>
          <p:nvPr/>
        </p:nvSpPr>
        <p:spPr>
          <a:xfrm>
            <a:off x="-1" y="3872747"/>
            <a:ext cx="12192000" cy="400110"/>
          </a:xfrm>
          <a:prstGeom prst="rect">
            <a:avLst/>
          </a:prstGeom>
          <a:solidFill>
            <a:srgbClr val="FCBB06"/>
          </a:solidFill>
        </p:spPr>
        <p:txBody>
          <a:bodyPr wrap="square">
            <a:spAutoFit/>
          </a:bodyPr>
          <a:lstStyle/>
          <a:p>
            <a:pPr algn="ctr">
              <a:defRPr/>
            </a:pPr>
            <a:r>
              <a:rPr lang="en-US" sz="2000" b="1" dirty="0">
                <a:solidFill>
                  <a:schemeClr val="tx2">
                    <a:lumMod val="50000"/>
                  </a:schemeClr>
                </a:solidFill>
                <a:latin typeface="Bookman Old Style" panose="02050604050505020204" pitchFamily="18" charset="0"/>
                <a:cs typeface="Times New Roman" panose="02020603050405020304" pitchFamily="18" charset="0"/>
              </a:rPr>
              <a:t>Under the Guidance of </a:t>
            </a:r>
          </a:p>
        </p:txBody>
      </p:sp>
      <p:sp>
        <p:nvSpPr>
          <p:cNvPr id="4" name="Rounded Rectangle 3"/>
          <p:cNvSpPr/>
          <p:nvPr/>
        </p:nvSpPr>
        <p:spPr>
          <a:xfrm>
            <a:off x="2133608" y="1905007"/>
            <a:ext cx="8001001" cy="1752601"/>
          </a:xfrm>
          <a:prstGeom prst="roundRect">
            <a:avLst/>
          </a:prstGeom>
          <a:solidFill>
            <a:srgbClr val="0406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4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MULTIPLE FACES RECOGNITION</a:t>
            </a:r>
            <a:br>
              <a:rPr lang="en-US" sz="4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br>
            <a:r>
              <a:rPr lang="en-US" sz="4000" b="1"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FROM REAL TIME VIDEO STREAM</a:t>
            </a:r>
            <a:endParaRPr lang="en-US" sz="4000" dirty="0">
              <a:latin typeface="Bookman Old Style" panose="02050604050505020204" pitchFamily="18" charset="0"/>
            </a:endParaRPr>
          </a:p>
        </p:txBody>
      </p:sp>
      <p:sp>
        <p:nvSpPr>
          <p:cNvPr id="10" name="Rectangle 9"/>
          <p:cNvSpPr/>
          <p:nvPr/>
        </p:nvSpPr>
        <p:spPr>
          <a:xfrm>
            <a:off x="6324599" y="12"/>
            <a:ext cx="5867400" cy="157003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dirty="0">
              <a:latin typeface="Bookman Old Style" panose="02050604050505020204" pitchFamily="18" charset="0"/>
            </a:endParaRPr>
          </a:p>
        </p:txBody>
      </p:sp>
      <p:sp>
        <p:nvSpPr>
          <p:cNvPr id="12" name="Rectangle 11"/>
          <p:cNvSpPr/>
          <p:nvPr/>
        </p:nvSpPr>
        <p:spPr>
          <a:xfrm>
            <a:off x="1" y="12"/>
            <a:ext cx="6319852" cy="157003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14" name="TextBox 13"/>
          <p:cNvSpPr txBox="1"/>
          <p:nvPr/>
        </p:nvSpPr>
        <p:spPr>
          <a:xfrm>
            <a:off x="-4745" y="4267202"/>
            <a:ext cx="12192000" cy="1015663"/>
          </a:xfrm>
          <a:prstGeom prst="rect">
            <a:avLst/>
          </a:prstGeom>
          <a:solidFill>
            <a:srgbClr val="FDCF51"/>
          </a:solidFill>
        </p:spPr>
        <p:txBody>
          <a:bodyPr wrap="square">
            <a:spAutoFit/>
          </a:bodyPr>
          <a:lstStyle/>
          <a:p>
            <a:pPr algn="ctr">
              <a:defRPr/>
            </a:pPr>
            <a:r>
              <a:rPr lang="en-IN" altLang="en-US" sz="2000" b="1" dirty="0">
                <a:solidFill>
                  <a:schemeClr val="tx2">
                    <a:lumMod val="50000"/>
                  </a:schemeClr>
                </a:solidFill>
                <a:latin typeface="Bookman Old Style" panose="02050604050505020204" pitchFamily="18" charset="0"/>
                <a:cs typeface="Times New Roman" panose="02020603050405020304" pitchFamily="18" charset="0"/>
              </a:rPr>
              <a:t>Vijaykumar Mantri</a:t>
            </a:r>
            <a:r>
              <a:rPr lang="en-US" sz="2000" b="1" dirty="0">
                <a:solidFill>
                  <a:schemeClr val="tx2">
                    <a:lumMod val="50000"/>
                  </a:schemeClr>
                </a:solidFill>
                <a:latin typeface="Bookman Old Style" panose="02050604050505020204" pitchFamily="18" charset="0"/>
                <a:cs typeface="Times New Roman" panose="02020603050405020304" pitchFamily="18" charset="0"/>
              </a:rPr>
              <a:t>, Associate Professor</a:t>
            </a:r>
          </a:p>
          <a:p>
            <a:pPr algn="ctr">
              <a:defRPr/>
            </a:pPr>
            <a:r>
              <a:rPr lang="en-US" sz="2000" b="1" dirty="0">
                <a:solidFill>
                  <a:srgbClr val="002060"/>
                </a:solidFill>
                <a:latin typeface="Bookman Old Style" panose="02050604050505020204" pitchFamily="18" charset="0"/>
              </a:rPr>
              <a:t>Department of Information Technology</a:t>
            </a:r>
          </a:p>
          <a:p>
            <a:pPr algn="ctr">
              <a:defRPr/>
            </a:pPr>
            <a:r>
              <a:rPr lang="en-US" sz="2000" b="1" dirty="0">
                <a:solidFill>
                  <a:srgbClr val="002060"/>
                </a:solidFill>
                <a:latin typeface="Bookman Old Style" panose="02050604050505020204" pitchFamily="18" charset="0"/>
              </a:rPr>
              <a:t>B V Raju Institute of Technology, </a:t>
            </a:r>
            <a:r>
              <a:rPr lang="en-US" sz="2000" b="1" dirty="0" err="1">
                <a:solidFill>
                  <a:srgbClr val="002060"/>
                </a:solidFill>
                <a:latin typeface="Bookman Old Style" panose="02050604050505020204" pitchFamily="18" charset="0"/>
              </a:rPr>
              <a:t>Narsapur</a:t>
            </a:r>
            <a:r>
              <a:rPr lang="en-US" sz="2000" b="1" dirty="0">
                <a:solidFill>
                  <a:srgbClr val="002060"/>
                </a:solidFill>
                <a:latin typeface="Bookman Old Style" panose="02050604050505020204" pitchFamily="18" charset="0"/>
              </a:rPr>
              <a:t> </a:t>
            </a:r>
            <a:endParaRPr lang="en-US" sz="2000" b="1" dirty="0">
              <a:solidFill>
                <a:srgbClr val="002060"/>
              </a:solidFill>
              <a:latin typeface="Bookman Old Style" panose="02050604050505020204" pitchFamily="18" charset="0"/>
              <a:cs typeface="Times New Roman" panose="02020603050405020304" pitchFamily="18" charset="0"/>
            </a:endParaRPr>
          </a:p>
        </p:txBody>
      </p:sp>
      <p:pic>
        <p:nvPicPr>
          <p:cNvPr id="2063" name="Picture 15" descr="http://vishnu.edu.in/uploadnews/logo.jpg"/>
          <p:cNvPicPr>
            <a:picLocks noChangeAspect="1" noChangeArrowheads="1"/>
          </p:cNvPicPr>
          <p:nvPr/>
        </p:nvPicPr>
        <p:blipFill>
          <a:blip r:embed="rId2" cstate="print"/>
          <a:srcRect/>
          <a:stretch>
            <a:fillRect/>
          </a:stretch>
        </p:blipFill>
        <p:spPr bwMode="auto">
          <a:xfrm>
            <a:off x="-4745" y="-15070"/>
            <a:ext cx="1609615" cy="1600201"/>
          </a:xfrm>
          <a:prstGeom prst="rect">
            <a:avLst/>
          </a:prstGeom>
          <a:noFill/>
        </p:spPr>
      </p:pic>
      <p:pic>
        <p:nvPicPr>
          <p:cNvPr id="11" name="image2.png">
            <a:extLst>
              <a:ext uri="{FF2B5EF4-FFF2-40B4-BE49-F238E27FC236}">
                <a16:creationId xmlns:a16="http://schemas.microsoft.com/office/drawing/2014/main" id="{D477BDB2-437E-436E-AC24-7B33CFA1B299}"/>
              </a:ext>
            </a:extLst>
          </p:cNvPr>
          <p:cNvPicPr/>
          <p:nvPr/>
        </p:nvPicPr>
        <p:blipFill>
          <a:blip r:embed="rId3"/>
          <a:srcRect/>
          <a:stretch>
            <a:fillRect/>
          </a:stretch>
        </p:blipFill>
        <p:spPr>
          <a:xfrm>
            <a:off x="10517171" y="-9416"/>
            <a:ext cx="1676400" cy="1588892"/>
          </a:xfrm>
          <a:prstGeom prst="rect">
            <a:avLst/>
          </a:prstGeo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1" y="3"/>
            <a:ext cx="4724412"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74472" y="1425900"/>
            <a:ext cx="4795839" cy="584775"/>
          </a:xfrm>
          <a:prstGeom prst="rect">
            <a:avLst/>
          </a:prstGeom>
          <a:noFill/>
        </p:spPr>
        <p:txBody>
          <a:bodyPr>
            <a:spAutoFit/>
          </a:bodyPr>
          <a:lstStyle/>
          <a:p>
            <a:pPr>
              <a:defRPr/>
            </a:pPr>
            <a:r>
              <a:rPr lang="en-IN" altLang="en-GB" sz="3200" b="1" dirty="0">
                <a:solidFill>
                  <a:schemeClr val="tx2">
                    <a:lumMod val="75000"/>
                  </a:schemeClr>
                </a:solidFill>
                <a:latin typeface="Bookman Old Style" panose="02050604050505020204" pitchFamily="18" charset="0"/>
                <a:cs typeface="Times New Roman" panose="02020603050405020304" pitchFamily="18" charset="0"/>
              </a:rPr>
              <a:t>Algorithm</a:t>
            </a:r>
          </a:p>
        </p:txBody>
      </p:sp>
      <p:sp>
        <p:nvSpPr>
          <p:cNvPr id="4103" name="TextBox 2"/>
          <p:cNvSpPr txBox="1">
            <a:spLocks noChangeArrowheads="1"/>
          </p:cNvSpPr>
          <p:nvPr/>
        </p:nvSpPr>
        <p:spPr bwMode="auto">
          <a:xfrm>
            <a:off x="1538292" y="6553211"/>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1482980" y="1981419"/>
            <a:ext cx="9185031"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13" name="Rectangle 12"/>
          <p:cNvSpPr/>
          <p:nvPr/>
        </p:nvSpPr>
        <p:spPr>
          <a:xfrm>
            <a:off x="4685162" y="-14779"/>
            <a:ext cx="7506837" cy="201077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2000" b="1"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D0F1E87B-8310-4571-8859-C15032479E0F}"/>
              </a:ext>
            </a:extLst>
          </p:cNvPr>
          <p:cNvPicPr>
            <a:picLocks noChangeAspect="1" noChangeArrowheads="1"/>
          </p:cNvPicPr>
          <p:nvPr/>
        </p:nvPicPr>
        <p:blipFill>
          <a:blip r:embed="rId3" cstate="print"/>
          <a:srcRect/>
          <a:stretch>
            <a:fillRect/>
          </a:stretch>
        </p:blipFill>
        <p:spPr bwMode="auto">
          <a:xfrm>
            <a:off x="-9454" y="1066"/>
            <a:ext cx="995364" cy="989541"/>
          </a:xfrm>
          <a:prstGeom prst="rect">
            <a:avLst/>
          </a:prstGeom>
          <a:noFill/>
        </p:spPr>
      </p:pic>
      <p:sp>
        <p:nvSpPr>
          <p:cNvPr id="2" name="TextBox 1">
            <a:extLst>
              <a:ext uri="{FF2B5EF4-FFF2-40B4-BE49-F238E27FC236}">
                <a16:creationId xmlns:a16="http://schemas.microsoft.com/office/drawing/2014/main" id="{33DAD95D-783F-4B92-BD2F-BB2744182C59}"/>
              </a:ext>
            </a:extLst>
          </p:cNvPr>
          <p:cNvSpPr txBox="1"/>
          <p:nvPr/>
        </p:nvSpPr>
        <p:spPr>
          <a:xfrm>
            <a:off x="472450" y="2288042"/>
            <a:ext cx="11206090" cy="3786806"/>
          </a:xfrm>
          <a:prstGeom prst="rect">
            <a:avLst/>
          </a:prstGeom>
          <a:noFill/>
        </p:spPr>
        <p:txBody>
          <a:bodyPr wrap="square" rtlCol="0">
            <a:spAutoFit/>
          </a:bodyPr>
          <a:lstStyle/>
          <a:p>
            <a:pPr marL="0" indent="0" algn="just">
              <a:buNone/>
            </a:pPr>
            <a:r>
              <a:rPr lang="en-IN" altLang="en-US" sz="1801" b="1" dirty="0">
                <a:latin typeface="Bookman Old Style" panose="02050604050505020204" pitchFamily="18" charset="0"/>
              </a:rPr>
              <a:t> </a:t>
            </a:r>
          </a:p>
          <a:p>
            <a:pPr marL="342900" indent="-342900" algn="just">
              <a:buFont typeface="Arial" panose="020B0604020202020204" pitchFamily="34" charset="0"/>
              <a:buChar char="•"/>
            </a:pPr>
            <a:r>
              <a:rPr lang="en-IN" altLang="en-US" sz="2000" b="1" dirty="0">
                <a:latin typeface="Bookman Old Style" panose="02050604050505020204" pitchFamily="18" charset="0"/>
              </a:rPr>
              <a:t>Face net deep learning model:</a:t>
            </a:r>
          </a:p>
          <a:p>
            <a:pPr algn="just"/>
            <a:r>
              <a:rPr lang="en-US" sz="1801" dirty="0">
                <a:latin typeface="Bookman Old Style" panose="02050604050505020204" pitchFamily="18" charset="0"/>
              </a:rPr>
              <a:t>Face Net provides a unified embedding for face recognition, verification and clustering tasks. It maps each face image into a space such that the distances in that space correspond to face similarity, i.e. an image of person A will be placed closer to all the other images of person A as compared to images of any other person present in the dataset.</a:t>
            </a:r>
          </a:p>
          <a:p>
            <a:pPr marL="0" indent="0" algn="just">
              <a:buNone/>
            </a:pPr>
            <a:endParaRPr lang="en-US" sz="1801" dirty="0">
              <a:latin typeface="Bookman Old Style" panose="02050604050505020204" pitchFamily="18" charset="0"/>
            </a:endParaRPr>
          </a:p>
          <a:p>
            <a:pPr marL="342900" indent="-342900" algn="just">
              <a:buFont typeface="Arial" panose="020B0604020202020204" pitchFamily="34" charset="0"/>
              <a:buChar char="•"/>
            </a:pPr>
            <a:endParaRPr lang="en-US" sz="2000" b="1" dirty="0">
              <a:latin typeface="Bookman Old Style" panose="02050604050505020204" pitchFamily="18" charset="0"/>
            </a:endParaRPr>
          </a:p>
          <a:p>
            <a:pPr marL="342900" indent="-342900" algn="just">
              <a:buFont typeface="Arial" panose="020B0604020202020204" pitchFamily="34" charset="0"/>
              <a:buChar char="•"/>
            </a:pPr>
            <a:r>
              <a:rPr lang="en-US" sz="2000" b="1" dirty="0">
                <a:latin typeface="Bookman Old Style" panose="02050604050505020204" pitchFamily="18" charset="0"/>
              </a:rPr>
              <a:t>Facial landmark detection:</a:t>
            </a:r>
          </a:p>
          <a:p>
            <a:pPr marL="0" indent="0" algn="just">
              <a:buNone/>
            </a:pPr>
            <a:r>
              <a:rPr lang="en-US" sz="1801" dirty="0">
                <a:latin typeface="Bookman Old Style" panose="02050604050505020204" pitchFamily="18" charset="0"/>
              </a:rPr>
              <a:t>Facial landmark detection is the task of detecting key landmarks on the face and tracking them     being robust to rigid and non-rigid facial deformations due to head movements and facial expressions.</a:t>
            </a:r>
          </a:p>
          <a:p>
            <a:pPr algn="just"/>
            <a:endParaRPr lang="en-IN" dirty="0"/>
          </a:p>
        </p:txBody>
      </p:sp>
      <p:sp>
        <p:nvSpPr>
          <p:cNvPr id="12" name="TextBox 11">
            <a:extLst>
              <a:ext uri="{FF2B5EF4-FFF2-40B4-BE49-F238E27FC236}">
                <a16:creationId xmlns:a16="http://schemas.microsoft.com/office/drawing/2014/main" id="{E1D3CC3A-5A2B-4797-BA6F-2F993A39EEDD}"/>
              </a:ext>
            </a:extLst>
          </p:cNvPr>
          <p:cNvSpPr txBox="1"/>
          <p:nvPr/>
        </p:nvSpPr>
        <p:spPr>
          <a:xfrm>
            <a:off x="8763000" y="-29461"/>
            <a:ext cx="6103856" cy="13849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extLst>
      <p:ext uri="{BB962C8B-B14F-4D97-AF65-F5344CB8AC3E}">
        <p14:creationId xmlns:p14="http://schemas.microsoft.com/office/powerpoint/2010/main" val="3513391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3"/>
            <a:ext cx="4572000"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61720" y="1405809"/>
            <a:ext cx="4795839" cy="584775"/>
          </a:xfrm>
          <a:prstGeom prst="rect">
            <a:avLst/>
          </a:prstGeom>
          <a:noFill/>
        </p:spPr>
        <p:txBody>
          <a:bodyPr>
            <a:spAutoFit/>
          </a:bodyPr>
          <a:lstStyle/>
          <a:p>
            <a:pPr>
              <a:defRPr/>
            </a:pPr>
            <a:r>
              <a:rPr lang="en-IN" altLang="en-GB" sz="3200" b="1" dirty="0">
                <a:solidFill>
                  <a:schemeClr val="tx2">
                    <a:lumMod val="75000"/>
                  </a:schemeClr>
                </a:solidFill>
                <a:latin typeface="Bookman Old Style" panose="02050604050505020204" pitchFamily="18" charset="0"/>
                <a:cs typeface="Times New Roman" panose="02020603050405020304" pitchFamily="18" charset="0"/>
              </a:rPr>
              <a:t>Datasets</a:t>
            </a:r>
          </a:p>
        </p:txBody>
      </p:sp>
      <p:sp>
        <p:nvSpPr>
          <p:cNvPr id="4103" name="TextBox 2"/>
          <p:cNvSpPr txBox="1">
            <a:spLocks noChangeArrowheads="1"/>
          </p:cNvSpPr>
          <p:nvPr/>
        </p:nvSpPr>
        <p:spPr bwMode="auto">
          <a:xfrm>
            <a:off x="1538292" y="6553211"/>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1482980" y="1981419"/>
            <a:ext cx="9185031"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304800" y="2088770"/>
            <a:ext cx="11582400" cy="4466231"/>
          </a:xfrm>
        </p:spPr>
        <p:txBody>
          <a:bodyPr/>
          <a:lstStyle/>
          <a:p>
            <a:pPr marL="0" indent="0">
              <a:buNone/>
            </a:pPr>
            <a:r>
              <a:rPr lang="en-US" sz="1801" dirty="0">
                <a:latin typeface="Bookman Old Style" panose="02050604050505020204" pitchFamily="18" charset="0"/>
              </a:rPr>
              <a:t>     For this project, 2 datasets are used: </a:t>
            </a:r>
          </a:p>
          <a:p>
            <a:pPr marL="0" indent="0">
              <a:buNone/>
            </a:pPr>
            <a:r>
              <a:rPr lang="en-US" sz="1801" dirty="0">
                <a:latin typeface="Bookman Old Style" panose="02050604050505020204" pitchFamily="18" charset="0"/>
              </a:rPr>
              <a:t>     LFW dataset and Personalized dataset</a:t>
            </a:r>
          </a:p>
          <a:p>
            <a:endParaRPr lang="en-US" sz="1801" b="1" dirty="0">
              <a:latin typeface="Bookman Old Style" panose="02050604050505020204" pitchFamily="18" charset="0"/>
            </a:endParaRPr>
          </a:p>
          <a:p>
            <a:r>
              <a:rPr lang="en-US" sz="1801" b="1" dirty="0">
                <a:latin typeface="Bookman Old Style" panose="02050604050505020204" pitchFamily="18" charset="0"/>
              </a:rPr>
              <a:t>Labeled face in the wild (LFW) dataset :</a:t>
            </a:r>
            <a:endParaRPr lang="en-US" sz="1801" dirty="0">
              <a:latin typeface="Bookman Old Style" panose="02050604050505020204" pitchFamily="18" charset="0"/>
            </a:endParaRPr>
          </a:p>
          <a:p>
            <a:pPr marL="400031" lvl="1" indent="0" algn="just">
              <a:buNone/>
            </a:pPr>
            <a:r>
              <a:rPr lang="en-US" sz="1801" dirty="0">
                <a:latin typeface="Bookman Old Style" panose="02050604050505020204" pitchFamily="18" charset="0"/>
              </a:rPr>
              <a:t>The data set contains more than 13,000 images of faces collected from the web. Each face has been labeled with the name of the person pictured. 1680 of the people pictured have two or more distinct photos in the data set. The only constraint on these faces is that they were detected by the Viola-Jones face detector.</a:t>
            </a:r>
          </a:p>
          <a:p>
            <a:pPr marL="400031" lvl="1" indent="0">
              <a:buNone/>
            </a:pPr>
            <a:r>
              <a:rPr lang="en-US" sz="1801" dirty="0">
                <a:latin typeface="Bookman Old Style" panose="02050604050505020204" pitchFamily="18" charset="0"/>
              </a:rPr>
              <a:t>    </a:t>
            </a:r>
            <a:endParaRPr lang="en-US" sz="2601" dirty="0">
              <a:latin typeface="Bookman Old Style" panose="02050604050505020204" pitchFamily="18" charset="0"/>
            </a:endParaRPr>
          </a:p>
          <a:p>
            <a:r>
              <a:rPr lang="en-US" sz="2000" b="1" dirty="0">
                <a:latin typeface="Bookman Old Style" panose="02050604050505020204" pitchFamily="18" charset="0"/>
              </a:rPr>
              <a:t>Personalized dataset:</a:t>
            </a:r>
          </a:p>
          <a:p>
            <a:pPr marL="400031" lvl="1" indent="0" algn="just">
              <a:buNone/>
            </a:pPr>
            <a:r>
              <a:rPr lang="en-US" sz="1801" dirty="0">
                <a:latin typeface="Bookman Old Style" panose="02050604050505020204" pitchFamily="18" charset="0"/>
              </a:rPr>
              <a:t>We have made a dataset with our images and also images of few known people.</a:t>
            </a:r>
          </a:p>
          <a:p>
            <a:pPr marL="400031" lvl="1" indent="0">
              <a:buNone/>
            </a:pPr>
            <a:endParaRPr lang="en-US" sz="1801" dirty="0">
              <a:latin typeface="Bookman Old Style" panose="02050604050505020204" pitchFamily="18" charset="0"/>
            </a:endParaRPr>
          </a:p>
        </p:txBody>
      </p:sp>
      <p:sp>
        <p:nvSpPr>
          <p:cNvPr id="13" name="Rectangle 12"/>
          <p:cNvSpPr/>
          <p:nvPr/>
        </p:nvSpPr>
        <p:spPr>
          <a:xfrm>
            <a:off x="4572012" y="-14779"/>
            <a:ext cx="7615242" cy="2005363"/>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2000" b="1"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E7C2EEC4-66A0-4CC3-93A0-95E771E912DA}"/>
              </a:ext>
            </a:extLst>
          </p:cNvPr>
          <p:cNvPicPr>
            <a:picLocks noChangeAspect="1" noChangeArrowheads="1"/>
          </p:cNvPicPr>
          <p:nvPr/>
        </p:nvPicPr>
        <p:blipFill>
          <a:blip r:embed="rId2" cstate="print"/>
          <a:srcRect/>
          <a:stretch>
            <a:fillRect/>
          </a:stretch>
        </p:blipFill>
        <p:spPr bwMode="auto">
          <a:xfrm>
            <a:off x="-12" y="-14779"/>
            <a:ext cx="995364" cy="989541"/>
          </a:xfrm>
          <a:prstGeom prst="rect">
            <a:avLst/>
          </a:prstGeom>
          <a:noFill/>
        </p:spPr>
      </p:pic>
      <p:sp>
        <p:nvSpPr>
          <p:cNvPr id="12" name="TextBox 11">
            <a:extLst>
              <a:ext uri="{FF2B5EF4-FFF2-40B4-BE49-F238E27FC236}">
                <a16:creationId xmlns:a16="http://schemas.microsoft.com/office/drawing/2014/main" id="{21028FF9-DD5F-415A-961B-298F4456DD41}"/>
              </a:ext>
            </a:extLst>
          </p:cNvPr>
          <p:cNvSpPr txBox="1"/>
          <p:nvPr/>
        </p:nvSpPr>
        <p:spPr>
          <a:xfrm>
            <a:off x="8148660" y="-52486"/>
            <a:ext cx="6099142" cy="13849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3"/>
            <a:ext cx="4572000"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484643" y="989551"/>
            <a:ext cx="4795839" cy="1077218"/>
          </a:xfrm>
          <a:prstGeom prst="rect">
            <a:avLst/>
          </a:prstGeom>
          <a:noFill/>
        </p:spPr>
        <p:txBody>
          <a:bodyPr>
            <a:spAutoFit/>
          </a:bodyPr>
          <a:lstStyle/>
          <a:p>
            <a:pPr>
              <a:defRPr/>
            </a:pPr>
            <a:r>
              <a:rPr lang="en-IN" altLang="en-GB" sz="3200" b="1" dirty="0">
                <a:solidFill>
                  <a:schemeClr val="tx2">
                    <a:lumMod val="75000"/>
                  </a:schemeClr>
                </a:solidFill>
                <a:latin typeface="Bookman Old Style" panose="02050604050505020204" pitchFamily="18" charset="0"/>
                <a:cs typeface="Times New Roman" panose="02020603050405020304" pitchFamily="18" charset="0"/>
              </a:rPr>
              <a:t>Data flow</a:t>
            </a:r>
          </a:p>
          <a:p>
            <a:pPr>
              <a:defRPr/>
            </a:pPr>
            <a:r>
              <a:rPr lang="en-IN" altLang="en-GB" sz="3200" b="1" dirty="0">
                <a:solidFill>
                  <a:schemeClr val="tx2">
                    <a:lumMod val="75000"/>
                  </a:schemeClr>
                </a:solidFill>
                <a:latin typeface="Bookman Old Style" panose="02050604050505020204" pitchFamily="18" charset="0"/>
                <a:cs typeface="Times New Roman" panose="02020603050405020304" pitchFamily="18" charset="0"/>
              </a:rPr>
              <a:t>diagram</a:t>
            </a:r>
          </a:p>
        </p:txBody>
      </p:sp>
      <p:sp>
        <p:nvSpPr>
          <p:cNvPr id="4103" name="TextBox 2"/>
          <p:cNvSpPr txBox="1">
            <a:spLocks noChangeArrowheads="1"/>
          </p:cNvSpPr>
          <p:nvPr/>
        </p:nvSpPr>
        <p:spPr bwMode="auto">
          <a:xfrm>
            <a:off x="1538292" y="6553211"/>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3" name="Content Placeholder 2"/>
          <p:cNvSpPr>
            <a:spLocks noGrp="1"/>
          </p:cNvSpPr>
          <p:nvPr>
            <p:ph idx="1"/>
          </p:nvPr>
        </p:nvSpPr>
        <p:spPr>
          <a:xfrm>
            <a:off x="1561713" y="2010780"/>
            <a:ext cx="4718767" cy="3323231"/>
          </a:xfrm>
        </p:spPr>
        <p:txBody>
          <a:bodyPr/>
          <a:lstStyle/>
          <a:p>
            <a:pPr marL="0" indent="0">
              <a:buNone/>
            </a:pPr>
            <a:r>
              <a:rPr lang="en-US" sz="1801" dirty="0">
                <a:latin typeface="Bookman Old Style" panose="02050604050505020204" pitchFamily="18" charset="0"/>
              </a:rPr>
              <a:t>     </a:t>
            </a:r>
          </a:p>
        </p:txBody>
      </p:sp>
      <p:sp>
        <p:nvSpPr>
          <p:cNvPr id="13" name="Rectangle 12"/>
          <p:cNvSpPr/>
          <p:nvPr/>
        </p:nvSpPr>
        <p:spPr>
          <a:xfrm>
            <a:off x="4572001" y="-14779"/>
            <a:ext cx="7620000" cy="1997663"/>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2000" b="1" dirty="0">
                <a:solidFill>
                  <a:schemeClr val="tx1"/>
                </a:solidFill>
              </a:rPr>
              <a:t>Data Flow Diagram</a:t>
            </a:r>
            <a:endParaRPr lang="en-US" sz="1801" b="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E7C2EEC4-66A0-4CC3-93A0-95E771E912DA}"/>
              </a:ext>
            </a:extLst>
          </p:cNvPr>
          <p:cNvPicPr>
            <a:picLocks noChangeAspect="1" noChangeArrowheads="1"/>
          </p:cNvPicPr>
          <p:nvPr/>
        </p:nvPicPr>
        <p:blipFill>
          <a:blip r:embed="rId2" cstate="print"/>
          <a:srcRect/>
          <a:stretch>
            <a:fillRect/>
          </a:stretch>
        </p:blipFill>
        <p:spPr bwMode="auto">
          <a:xfrm>
            <a:off x="0" y="932"/>
            <a:ext cx="995364" cy="989541"/>
          </a:xfrm>
          <a:prstGeom prst="rect">
            <a:avLst/>
          </a:prstGeom>
          <a:noFill/>
        </p:spPr>
      </p:pic>
      <p:sp>
        <p:nvSpPr>
          <p:cNvPr id="12" name="Oval 11">
            <a:extLst>
              <a:ext uri="{FF2B5EF4-FFF2-40B4-BE49-F238E27FC236}">
                <a16:creationId xmlns:a16="http://schemas.microsoft.com/office/drawing/2014/main" id="{B7BD684F-C8C3-43DA-880C-312BFB732E53}"/>
              </a:ext>
            </a:extLst>
          </p:cNvPr>
          <p:cNvSpPr/>
          <p:nvPr/>
        </p:nvSpPr>
        <p:spPr>
          <a:xfrm>
            <a:off x="1674031" y="2113437"/>
            <a:ext cx="916780" cy="8575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sz="1801"/>
          </a:p>
        </p:txBody>
      </p:sp>
      <p:sp>
        <p:nvSpPr>
          <p:cNvPr id="5" name="Oval 4">
            <a:extLst>
              <a:ext uri="{FF2B5EF4-FFF2-40B4-BE49-F238E27FC236}">
                <a16:creationId xmlns:a16="http://schemas.microsoft.com/office/drawing/2014/main" id="{6E0A736E-CEDE-4FD1-B731-A541AA23453C}"/>
              </a:ext>
            </a:extLst>
          </p:cNvPr>
          <p:cNvSpPr/>
          <p:nvPr/>
        </p:nvSpPr>
        <p:spPr>
          <a:xfrm>
            <a:off x="1722874" y="2170019"/>
            <a:ext cx="796681" cy="7443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t>Start</a:t>
            </a:r>
          </a:p>
        </p:txBody>
      </p:sp>
      <p:sp>
        <p:nvSpPr>
          <p:cNvPr id="6" name="Rectangle 5">
            <a:extLst>
              <a:ext uri="{FF2B5EF4-FFF2-40B4-BE49-F238E27FC236}">
                <a16:creationId xmlns:a16="http://schemas.microsoft.com/office/drawing/2014/main" id="{8D67B623-055A-4108-91C0-C9A3008C2105}"/>
              </a:ext>
            </a:extLst>
          </p:cNvPr>
          <p:cNvSpPr/>
          <p:nvPr/>
        </p:nvSpPr>
        <p:spPr>
          <a:xfrm>
            <a:off x="2971807" y="2243978"/>
            <a:ext cx="1600201" cy="6941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1" dirty="0"/>
              <a:t>Input images from Live stream</a:t>
            </a:r>
          </a:p>
        </p:txBody>
      </p:sp>
      <p:sp>
        <p:nvSpPr>
          <p:cNvPr id="7" name="Oval 6">
            <a:extLst>
              <a:ext uri="{FF2B5EF4-FFF2-40B4-BE49-F238E27FC236}">
                <a16:creationId xmlns:a16="http://schemas.microsoft.com/office/drawing/2014/main" id="{ED72BD5E-DB62-42CE-BB46-149EBDF2864F}"/>
              </a:ext>
            </a:extLst>
          </p:cNvPr>
          <p:cNvSpPr/>
          <p:nvPr/>
        </p:nvSpPr>
        <p:spPr>
          <a:xfrm>
            <a:off x="5187735" y="2130105"/>
            <a:ext cx="1282087" cy="90506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Data</a:t>
            </a:r>
          </a:p>
          <a:p>
            <a:pPr algn="ctr"/>
            <a:r>
              <a:rPr lang="en-IN" sz="1200" dirty="0"/>
              <a:t>Acquisition</a:t>
            </a:r>
          </a:p>
        </p:txBody>
      </p:sp>
      <p:sp>
        <p:nvSpPr>
          <p:cNvPr id="16" name="Oval 15">
            <a:extLst>
              <a:ext uri="{FF2B5EF4-FFF2-40B4-BE49-F238E27FC236}">
                <a16:creationId xmlns:a16="http://schemas.microsoft.com/office/drawing/2014/main" id="{D559721C-B5BF-444F-944B-A0B4C55EFD95}"/>
              </a:ext>
            </a:extLst>
          </p:cNvPr>
          <p:cNvSpPr/>
          <p:nvPr/>
        </p:nvSpPr>
        <p:spPr>
          <a:xfrm>
            <a:off x="5051992" y="3286658"/>
            <a:ext cx="1417833" cy="100896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1" dirty="0"/>
              <a:t>Pre-</a:t>
            </a:r>
          </a:p>
          <a:p>
            <a:pPr algn="ctr"/>
            <a:r>
              <a:rPr lang="en-IN" sz="1401" dirty="0"/>
              <a:t>processing</a:t>
            </a:r>
          </a:p>
        </p:txBody>
      </p:sp>
      <p:sp>
        <p:nvSpPr>
          <p:cNvPr id="17" name="Oval 16">
            <a:extLst>
              <a:ext uri="{FF2B5EF4-FFF2-40B4-BE49-F238E27FC236}">
                <a16:creationId xmlns:a16="http://schemas.microsoft.com/office/drawing/2014/main" id="{75EC0AB4-5DA4-45FC-8C66-6F57C1135D35}"/>
              </a:ext>
            </a:extLst>
          </p:cNvPr>
          <p:cNvSpPr/>
          <p:nvPr/>
        </p:nvSpPr>
        <p:spPr>
          <a:xfrm>
            <a:off x="5187735" y="4511450"/>
            <a:ext cx="1271089" cy="9474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Feature Extractions</a:t>
            </a:r>
          </a:p>
        </p:txBody>
      </p:sp>
      <p:sp>
        <p:nvSpPr>
          <p:cNvPr id="18" name="Oval 17">
            <a:extLst>
              <a:ext uri="{FF2B5EF4-FFF2-40B4-BE49-F238E27FC236}">
                <a16:creationId xmlns:a16="http://schemas.microsoft.com/office/drawing/2014/main" id="{E7AE636B-0034-483D-A224-2DF34CB7567B}"/>
              </a:ext>
            </a:extLst>
          </p:cNvPr>
          <p:cNvSpPr/>
          <p:nvPr/>
        </p:nvSpPr>
        <p:spPr>
          <a:xfrm>
            <a:off x="6469823" y="5070131"/>
            <a:ext cx="1347231" cy="9474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 Comparison</a:t>
            </a:r>
          </a:p>
          <a:p>
            <a:pPr algn="ctr"/>
            <a:r>
              <a:rPr lang="en-IN" sz="1200" dirty="0"/>
              <a:t>Process</a:t>
            </a:r>
          </a:p>
        </p:txBody>
      </p:sp>
      <p:sp>
        <p:nvSpPr>
          <p:cNvPr id="19" name="Oval 18">
            <a:extLst>
              <a:ext uri="{FF2B5EF4-FFF2-40B4-BE49-F238E27FC236}">
                <a16:creationId xmlns:a16="http://schemas.microsoft.com/office/drawing/2014/main" id="{4C9E4289-0C9C-4EE8-A792-4F3838D0986E}"/>
              </a:ext>
            </a:extLst>
          </p:cNvPr>
          <p:cNvSpPr/>
          <p:nvPr/>
        </p:nvSpPr>
        <p:spPr>
          <a:xfrm>
            <a:off x="8133328" y="5070131"/>
            <a:ext cx="1229369" cy="94743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Decision</a:t>
            </a:r>
          </a:p>
          <a:p>
            <a:pPr algn="ctr"/>
            <a:r>
              <a:rPr lang="en-IN" sz="1200" dirty="0"/>
              <a:t>Process</a:t>
            </a:r>
          </a:p>
        </p:txBody>
      </p:sp>
      <p:sp>
        <p:nvSpPr>
          <p:cNvPr id="15" name="Oval 14">
            <a:extLst>
              <a:ext uri="{FF2B5EF4-FFF2-40B4-BE49-F238E27FC236}">
                <a16:creationId xmlns:a16="http://schemas.microsoft.com/office/drawing/2014/main" id="{F25F5727-026A-4D2B-B565-5562B4B53BC0}"/>
              </a:ext>
            </a:extLst>
          </p:cNvPr>
          <p:cNvSpPr/>
          <p:nvPr/>
        </p:nvSpPr>
        <p:spPr>
          <a:xfrm>
            <a:off x="9677412" y="6017568"/>
            <a:ext cx="779143" cy="685801"/>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801"/>
          </a:p>
        </p:txBody>
      </p:sp>
      <p:sp>
        <p:nvSpPr>
          <p:cNvPr id="20" name="Oval 19">
            <a:extLst>
              <a:ext uri="{FF2B5EF4-FFF2-40B4-BE49-F238E27FC236}">
                <a16:creationId xmlns:a16="http://schemas.microsoft.com/office/drawing/2014/main" id="{87E16EA3-E7CF-4C6E-B2AF-109549DA278C}"/>
              </a:ext>
            </a:extLst>
          </p:cNvPr>
          <p:cNvSpPr/>
          <p:nvPr/>
        </p:nvSpPr>
        <p:spPr>
          <a:xfrm>
            <a:off x="9744868" y="6071088"/>
            <a:ext cx="644213" cy="578767"/>
          </a:xfrm>
          <a:prstGeom prst="ellipse">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100" b="1" dirty="0"/>
              <a:t>Stop</a:t>
            </a:r>
          </a:p>
        </p:txBody>
      </p:sp>
      <p:sp>
        <p:nvSpPr>
          <p:cNvPr id="21" name="Rectangle 20">
            <a:extLst>
              <a:ext uri="{FF2B5EF4-FFF2-40B4-BE49-F238E27FC236}">
                <a16:creationId xmlns:a16="http://schemas.microsoft.com/office/drawing/2014/main" id="{9AD77740-320F-4B2C-BD32-07B3289B58FE}"/>
              </a:ext>
            </a:extLst>
          </p:cNvPr>
          <p:cNvSpPr/>
          <p:nvPr/>
        </p:nvSpPr>
        <p:spPr>
          <a:xfrm>
            <a:off x="7573663" y="6291871"/>
            <a:ext cx="1835775" cy="32184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Output System</a:t>
            </a:r>
          </a:p>
        </p:txBody>
      </p:sp>
      <p:cxnSp>
        <p:nvCxnSpPr>
          <p:cNvPr id="23" name="Straight Arrow Connector 22">
            <a:extLst>
              <a:ext uri="{FF2B5EF4-FFF2-40B4-BE49-F238E27FC236}">
                <a16:creationId xmlns:a16="http://schemas.microsoft.com/office/drawing/2014/main" id="{BF9A8400-7D02-4884-A01B-5153AB26B1C3}"/>
              </a:ext>
            </a:extLst>
          </p:cNvPr>
          <p:cNvCxnSpPr>
            <a:cxnSpLocks/>
          </p:cNvCxnSpPr>
          <p:nvPr/>
        </p:nvCxnSpPr>
        <p:spPr>
          <a:xfrm>
            <a:off x="2590808" y="2542189"/>
            <a:ext cx="3810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38B7356-FD21-4B2F-A609-ACFC0CE9F9BC}"/>
              </a:ext>
            </a:extLst>
          </p:cNvPr>
          <p:cNvCxnSpPr>
            <a:cxnSpLocks/>
            <a:endCxn id="7" idx="2"/>
          </p:cNvCxnSpPr>
          <p:nvPr/>
        </p:nvCxnSpPr>
        <p:spPr>
          <a:xfrm flipV="1">
            <a:off x="4572002" y="2582636"/>
            <a:ext cx="615723" cy="8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133A2ED0-ED38-4E15-B391-F7C84E8DC812}"/>
              </a:ext>
            </a:extLst>
          </p:cNvPr>
          <p:cNvCxnSpPr/>
          <p:nvPr/>
        </p:nvCxnSpPr>
        <p:spPr>
          <a:xfrm>
            <a:off x="8748005" y="5987293"/>
            <a:ext cx="0" cy="304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9A055C54-389C-4A87-919A-3DC750712916}"/>
              </a:ext>
            </a:extLst>
          </p:cNvPr>
          <p:cNvCxnSpPr>
            <a:cxnSpLocks/>
          </p:cNvCxnSpPr>
          <p:nvPr/>
        </p:nvCxnSpPr>
        <p:spPr>
          <a:xfrm>
            <a:off x="5793887" y="4283069"/>
            <a:ext cx="0" cy="228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27B916A7-1F42-46BF-8892-B866CCDA9184}"/>
              </a:ext>
            </a:extLst>
          </p:cNvPr>
          <p:cNvCxnSpPr>
            <a:cxnSpLocks/>
          </p:cNvCxnSpPr>
          <p:nvPr/>
        </p:nvCxnSpPr>
        <p:spPr>
          <a:xfrm>
            <a:off x="5799716" y="3058283"/>
            <a:ext cx="0" cy="228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50C2BEB-A661-4E50-8935-CB4603595914}"/>
              </a:ext>
            </a:extLst>
          </p:cNvPr>
          <p:cNvCxnSpPr>
            <a:cxnSpLocks/>
          </p:cNvCxnSpPr>
          <p:nvPr/>
        </p:nvCxnSpPr>
        <p:spPr>
          <a:xfrm>
            <a:off x="6210307" y="5374459"/>
            <a:ext cx="228601" cy="228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6C221FB2-219A-4B46-B24B-9A15CCA29739}"/>
              </a:ext>
            </a:extLst>
          </p:cNvPr>
          <p:cNvCxnSpPr>
            <a:cxnSpLocks/>
          </p:cNvCxnSpPr>
          <p:nvPr/>
        </p:nvCxnSpPr>
        <p:spPr>
          <a:xfrm>
            <a:off x="7856943" y="5518579"/>
            <a:ext cx="2763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4E20616-C1B9-440D-B662-0E6530EAED34}"/>
              </a:ext>
            </a:extLst>
          </p:cNvPr>
          <p:cNvCxnSpPr>
            <a:cxnSpLocks/>
          </p:cNvCxnSpPr>
          <p:nvPr/>
        </p:nvCxnSpPr>
        <p:spPr>
          <a:xfrm flipV="1">
            <a:off x="9427289" y="6370636"/>
            <a:ext cx="2679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7861550A-973C-4956-90AD-97D935AA1DAD}"/>
              </a:ext>
            </a:extLst>
          </p:cNvPr>
          <p:cNvSpPr txBox="1"/>
          <p:nvPr/>
        </p:nvSpPr>
        <p:spPr>
          <a:xfrm>
            <a:off x="4601421" y="2151238"/>
            <a:ext cx="629018" cy="461665"/>
          </a:xfrm>
          <a:prstGeom prst="rect">
            <a:avLst/>
          </a:prstGeom>
          <a:noFill/>
        </p:spPr>
        <p:txBody>
          <a:bodyPr wrap="none" rtlCol="0">
            <a:spAutoFit/>
          </a:bodyPr>
          <a:lstStyle/>
          <a:p>
            <a:r>
              <a:rPr lang="en-IN" sz="1200" dirty="0"/>
              <a:t>Input</a:t>
            </a:r>
          </a:p>
          <a:p>
            <a:r>
              <a:rPr lang="en-IN" sz="1200" dirty="0"/>
              <a:t>Images</a:t>
            </a:r>
          </a:p>
        </p:txBody>
      </p:sp>
      <p:sp>
        <p:nvSpPr>
          <p:cNvPr id="45" name="TextBox 44">
            <a:extLst>
              <a:ext uri="{FF2B5EF4-FFF2-40B4-BE49-F238E27FC236}">
                <a16:creationId xmlns:a16="http://schemas.microsoft.com/office/drawing/2014/main" id="{76CF1A22-C33E-45C8-A3ED-A42A91A2259D}"/>
              </a:ext>
            </a:extLst>
          </p:cNvPr>
          <p:cNvSpPr txBox="1"/>
          <p:nvPr/>
        </p:nvSpPr>
        <p:spPr>
          <a:xfrm>
            <a:off x="5769536" y="3014561"/>
            <a:ext cx="1835775" cy="276999"/>
          </a:xfrm>
          <a:prstGeom prst="rect">
            <a:avLst/>
          </a:prstGeom>
          <a:noFill/>
        </p:spPr>
        <p:txBody>
          <a:bodyPr wrap="square" rtlCol="0">
            <a:spAutoFit/>
          </a:bodyPr>
          <a:lstStyle/>
          <a:p>
            <a:r>
              <a:rPr lang="en-IN" sz="1200" dirty="0"/>
              <a:t>Images</a:t>
            </a:r>
          </a:p>
        </p:txBody>
      </p:sp>
      <p:sp>
        <p:nvSpPr>
          <p:cNvPr id="46" name="TextBox 45">
            <a:extLst>
              <a:ext uri="{FF2B5EF4-FFF2-40B4-BE49-F238E27FC236}">
                <a16:creationId xmlns:a16="http://schemas.microsoft.com/office/drawing/2014/main" id="{B88A55F7-559B-4B6D-86F6-51EED5A669D5}"/>
              </a:ext>
            </a:extLst>
          </p:cNvPr>
          <p:cNvSpPr txBox="1"/>
          <p:nvPr/>
        </p:nvSpPr>
        <p:spPr>
          <a:xfrm>
            <a:off x="5948273" y="4324976"/>
            <a:ext cx="824778" cy="276999"/>
          </a:xfrm>
          <a:prstGeom prst="rect">
            <a:avLst/>
          </a:prstGeom>
          <a:noFill/>
        </p:spPr>
        <p:txBody>
          <a:bodyPr wrap="none" rtlCol="0">
            <a:spAutoFit/>
          </a:bodyPr>
          <a:lstStyle/>
          <a:p>
            <a:r>
              <a:rPr lang="en-IN" sz="1200" dirty="0"/>
              <a:t>Grey scale</a:t>
            </a:r>
          </a:p>
        </p:txBody>
      </p:sp>
      <p:sp>
        <p:nvSpPr>
          <p:cNvPr id="47" name="TextBox 46">
            <a:extLst>
              <a:ext uri="{FF2B5EF4-FFF2-40B4-BE49-F238E27FC236}">
                <a16:creationId xmlns:a16="http://schemas.microsoft.com/office/drawing/2014/main" id="{5EDF9D63-4E63-4333-AD34-10E018D2700F}"/>
              </a:ext>
            </a:extLst>
          </p:cNvPr>
          <p:cNvSpPr txBox="1"/>
          <p:nvPr/>
        </p:nvSpPr>
        <p:spPr>
          <a:xfrm>
            <a:off x="5808738" y="5428311"/>
            <a:ext cx="722377" cy="461665"/>
          </a:xfrm>
          <a:prstGeom prst="rect">
            <a:avLst/>
          </a:prstGeom>
          <a:noFill/>
        </p:spPr>
        <p:txBody>
          <a:bodyPr wrap="none" rtlCol="0">
            <a:spAutoFit/>
          </a:bodyPr>
          <a:lstStyle/>
          <a:p>
            <a:r>
              <a:rPr lang="en-IN" sz="1200" dirty="0"/>
              <a:t>Face </a:t>
            </a:r>
          </a:p>
          <a:p>
            <a:r>
              <a:rPr lang="en-IN" sz="1200" dirty="0"/>
              <a:t>Features</a:t>
            </a:r>
          </a:p>
        </p:txBody>
      </p:sp>
      <p:sp>
        <p:nvSpPr>
          <p:cNvPr id="48" name="TextBox 47">
            <a:extLst>
              <a:ext uri="{FF2B5EF4-FFF2-40B4-BE49-F238E27FC236}">
                <a16:creationId xmlns:a16="http://schemas.microsoft.com/office/drawing/2014/main" id="{1ED225A2-3048-4067-B3C3-5F51DBBEFAC7}"/>
              </a:ext>
            </a:extLst>
          </p:cNvPr>
          <p:cNvSpPr txBox="1"/>
          <p:nvPr/>
        </p:nvSpPr>
        <p:spPr>
          <a:xfrm>
            <a:off x="7582724" y="4795820"/>
            <a:ext cx="1021433" cy="461665"/>
          </a:xfrm>
          <a:prstGeom prst="rect">
            <a:avLst/>
          </a:prstGeom>
          <a:noFill/>
        </p:spPr>
        <p:txBody>
          <a:bodyPr wrap="none" rtlCol="0">
            <a:spAutoFit/>
          </a:bodyPr>
          <a:lstStyle/>
          <a:p>
            <a:r>
              <a:rPr lang="en-IN" sz="1200" dirty="0"/>
              <a:t>De(similarity)</a:t>
            </a:r>
          </a:p>
          <a:p>
            <a:r>
              <a:rPr lang="en-IN" sz="1200" dirty="0"/>
              <a:t>measures</a:t>
            </a:r>
          </a:p>
        </p:txBody>
      </p:sp>
      <p:sp>
        <p:nvSpPr>
          <p:cNvPr id="49" name="TextBox 48">
            <a:extLst>
              <a:ext uri="{FF2B5EF4-FFF2-40B4-BE49-F238E27FC236}">
                <a16:creationId xmlns:a16="http://schemas.microsoft.com/office/drawing/2014/main" id="{7D1F9699-D972-4370-9D0B-6FFC13256D32}"/>
              </a:ext>
            </a:extLst>
          </p:cNvPr>
          <p:cNvSpPr txBox="1"/>
          <p:nvPr/>
        </p:nvSpPr>
        <p:spPr>
          <a:xfrm>
            <a:off x="8699259" y="5987285"/>
            <a:ext cx="978153" cy="276999"/>
          </a:xfrm>
          <a:prstGeom prst="rect">
            <a:avLst/>
          </a:prstGeom>
          <a:noFill/>
        </p:spPr>
        <p:txBody>
          <a:bodyPr wrap="none" rtlCol="0">
            <a:spAutoFit/>
          </a:bodyPr>
          <a:lstStyle/>
          <a:p>
            <a:r>
              <a:rPr lang="en-IN" sz="1200" dirty="0"/>
              <a:t>Decision flag</a:t>
            </a:r>
          </a:p>
        </p:txBody>
      </p:sp>
      <p:pic>
        <p:nvPicPr>
          <p:cNvPr id="1026" name="Picture 2" descr="Barack Obama | The White House">
            <a:extLst>
              <a:ext uri="{FF2B5EF4-FFF2-40B4-BE49-F238E27FC236}">
                <a16:creationId xmlns:a16="http://schemas.microsoft.com/office/drawing/2014/main" id="{6760707F-ECF2-4E8D-8ECA-6DE0D70DB2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74225" y="2994168"/>
            <a:ext cx="995364" cy="995364"/>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Barack Obama | The White House">
            <a:extLst>
              <a:ext uri="{FF2B5EF4-FFF2-40B4-BE49-F238E27FC236}">
                <a16:creationId xmlns:a16="http://schemas.microsoft.com/office/drawing/2014/main" id="{42912DDD-5A61-4795-9037-E88A5AB2A0C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11443" y="4663056"/>
            <a:ext cx="855523" cy="85552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B016A8F-B58E-4042-8184-0B6590C8EAEC}"/>
              </a:ext>
            </a:extLst>
          </p:cNvPr>
          <p:cNvSpPr/>
          <p:nvPr/>
        </p:nvSpPr>
        <p:spPr>
          <a:xfrm>
            <a:off x="8127501" y="3107341"/>
            <a:ext cx="45719" cy="45719"/>
          </a:xfrm>
          <a:prstGeom prst="rect">
            <a:avLst/>
          </a:prstGeom>
          <a:ln>
            <a:solidFill>
              <a:srgbClr val="1DBC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2A10554-5FAB-413F-8E35-7F678760EE95}"/>
              </a:ext>
            </a:extLst>
          </p:cNvPr>
          <p:cNvSpPr/>
          <p:nvPr/>
        </p:nvSpPr>
        <p:spPr>
          <a:xfrm>
            <a:off x="9613521" y="4678205"/>
            <a:ext cx="413695" cy="391926"/>
          </a:xfrm>
          <a:prstGeom prst="rect">
            <a:avLst/>
          </a:prstGeom>
          <a:noFill/>
          <a:ln w="28575">
            <a:solidFill>
              <a:srgbClr val="1DBC0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0A6B338F-1155-4C35-81BD-6EF52906ED45}"/>
              </a:ext>
            </a:extLst>
          </p:cNvPr>
          <p:cNvSpPr txBox="1"/>
          <p:nvPr/>
        </p:nvSpPr>
        <p:spPr>
          <a:xfrm>
            <a:off x="9613520" y="5080086"/>
            <a:ext cx="444880" cy="200055"/>
          </a:xfrm>
          <a:prstGeom prst="rect">
            <a:avLst/>
          </a:prstGeom>
          <a:solidFill>
            <a:srgbClr val="1DBC02"/>
          </a:solidFill>
        </p:spPr>
        <p:txBody>
          <a:bodyPr wrap="square" rtlCol="0">
            <a:spAutoFit/>
          </a:bodyPr>
          <a:lstStyle/>
          <a:p>
            <a:r>
              <a:rPr lang="en-IN" sz="700" dirty="0" err="1">
                <a:solidFill>
                  <a:schemeClr val="bg1"/>
                </a:solidFill>
              </a:rPr>
              <a:t>obama</a:t>
            </a:r>
            <a:endParaRPr lang="en-IN" sz="1000" dirty="0">
              <a:solidFill>
                <a:schemeClr val="bg1"/>
              </a:solidFill>
            </a:endParaRPr>
          </a:p>
        </p:txBody>
      </p:sp>
      <p:sp>
        <p:nvSpPr>
          <p:cNvPr id="40" name="TextBox 39">
            <a:extLst>
              <a:ext uri="{FF2B5EF4-FFF2-40B4-BE49-F238E27FC236}">
                <a16:creationId xmlns:a16="http://schemas.microsoft.com/office/drawing/2014/main" id="{C40C45D9-B04D-4138-BF74-A7D5DD047D71}"/>
              </a:ext>
            </a:extLst>
          </p:cNvPr>
          <p:cNvSpPr txBox="1"/>
          <p:nvPr/>
        </p:nvSpPr>
        <p:spPr>
          <a:xfrm>
            <a:off x="8744863" y="-69308"/>
            <a:ext cx="6099142" cy="13849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extLst>
      <p:ext uri="{BB962C8B-B14F-4D97-AF65-F5344CB8AC3E}">
        <p14:creationId xmlns:p14="http://schemas.microsoft.com/office/powerpoint/2010/main" val="140833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7" y="5"/>
            <a:ext cx="5031673" cy="1949583"/>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61720" y="1405809"/>
            <a:ext cx="4795839" cy="584775"/>
          </a:xfrm>
          <a:prstGeom prst="rect">
            <a:avLst/>
          </a:prstGeom>
          <a:noFill/>
        </p:spPr>
        <p:txBody>
          <a:bodyPr>
            <a:spAutoFit/>
          </a:bodyPr>
          <a:lstStyle/>
          <a:p>
            <a:pPr>
              <a:defRPr/>
            </a:pPr>
            <a:r>
              <a:rPr lang="en-US" altLang="en-GB" sz="3200" b="1" dirty="0">
                <a:solidFill>
                  <a:schemeClr val="tx2">
                    <a:lumMod val="75000"/>
                  </a:schemeClr>
                </a:solidFill>
                <a:latin typeface="Bookman Old Style" panose="02050604050505020204" pitchFamily="18" charset="0"/>
                <a:cs typeface="Times New Roman" panose="02020603050405020304" pitchFamily="18" charset="0"/>
              </a:rPr>
              <a:t>Architecture</a:t>
            </a:r>
            <a:endParaRPr lang="en-IN" altLang="en-GB" sz="32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538292" y="6553211"/>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13" name="Rectangle 12"/>
          <p:cNvSpPr/>
          <p:nvPr/>
        </p:nvSpPr>
        <p:spPr>
          <a:xfrm>
            <a:off x="5031685" y="-14774"/>
            <a:ext cx="7160327" cy="1996204"/>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E7C2EEC4-66A0-4CC3-93A0-95E771E912DA}"/>
              </a:ext>
            </a:extLst>
          </p:cNvPr>
          <p:cNvPicPr>
            <a:picLocks noChangeAspect="1" noChangeArrowheads="1"/>
          </p:cNvPicPr>
          <p:nvPr/>
        </p:nvPicPr>
        <p:blipFill>
          <a:blip r:embed="rId2" cstate="print"/>
          <a:srcRect/>
          <a:stretch>
            <a:fillRect/>
          </a:stretch>
        </p:blipFill>
        <p:spPr bwMode="auto">
          <a:xfrm>
            <a:off x="0" y="-24686"/>
            <a:ext cx="995364" cy="989541"/>
          </a:xfrm>
          <a:prstGeom prst="rect">
            <a:avLst/>
          </a:prstGeom>
          <a:noFill/>
        </p:spPr>
      </p:pic>
      <p:sp>
        <p:nvSpPr>
          <p:cNvPr id="2" name="AutoShape 2">
            <a:extLst>
              <a:ext uri="{FF2B5EF4-FFF2-40B4-BE49-F238E27FC236}">
                <a16:creationId xmlns:a16="http://schemas.microsoft.com/office/drawing/2014/main" id="{4752A2F9-BB1C-4926-8773-D66DDEF71DEA}"/>
              </a:ext>
            </a:extLst>
          </p:cNvPr>
          <p:cNvSpPr>
            <a:spLocks noChangeAspect="1" noChangeArrowheads="1"/>
          </p:cNvSpPr>
          <p:nvPr/>
        </p:nvSpPr>
        <p:spPr bwMode="auto">
          <a:xfrm>
            <a:off x="6477001" y="335279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endParaRPr lang="en-IN" sz="1801"/>
          </a:p>
        </p:txBody>
      </p:sp>
      <p:sp>
        <p:nvSpPr>
          <p:cNvPr id="25" name="TextBox 24">
            <a:extLst>
              <a:ext uri="{FF2B5EF4-FFF2-40B4-BE49-F238E27FC236}">
                <a16:creationId xmlns:a16="http://schemas.microsoft.com/office/drawing/2014/main" id="{8D51FA14-4D1B-4A44-9F06-A47A12896F69}"/>
              </a:ext>
            </a:extLst>
          </p:cNvPr>
          <p:cNvSpPr txBox="1"/>
          <p:nvPr/>
        </p:nvSpPr>
        <p:spPr>
          <a:xfrm>
            <a:off x="133537" y="2096616"/>
            <a:ext cx="457200" cy="4526367"/>
          </a:xfrm>
          <a:prstGeom prst="rect">
            <a:avLst/>
          </a:prstGeom>
          <a:noFill/>
          <a:ln w="28575">
            <a:solidFill>
              <a:schemeClr val="tx1"/>
            </a:solidFill>
          </a:ln>
        </p:spPr>
        <p:txBody>
          <a:bodyPr wrap="square" rtlCol="0">
            <a:spAutoFit/>
          </a:bodyPr>
          <a:lstStyle/>
          <a:p>
            <a:r>
              <a:rPr lang="en-IN" sz="1801" dirty="0"/>
              <a:t>S</a:t>
            </a:r>
          </a:p>
          <a:p>
            <a:r>
              <a:rPr lang="en-IN" sz="1801" dirty="0"/>
              <a:t>Y</a:t>
            </a:r>
          </a:p>
          <a:p>
            <a:r>
              <a:rPr lang="en-IN" sz="1801" dirty="0"/>
              <a:t>S</a:t>
            </a:r>
          </a:p>
          <a:p>
            <a:r>
              <a:rPr lang="en-IN" sz="1801" dirty="0"/>
              <a:t>T</a:t>
            </a:r>
          </a:p>
          <a:p>
            <a:r>
              <a:rPr lang="en-IN" sz="1801" dirty="0"/>
              <a:t>E</a:t>
            </a:r>
          </a:p>
          <a:p>
            <a:r>
              <a:rPr lang="en-IN" sz="1801" dirty="0"/>
              <a:t>M</a:t>
            </a:r>
          </a:p>
          <a:p>
            <a:endParaRPr lang="en-IN" sz="1801" dirty="0"/>
          </a:p>
          <a:p>
            <a:r>
              <a:rPr lang="en-IN" sz="1801" dirty="0"/>
              <a:t>I</a:t>
            </a:r>
          </a:p>
          <a:p>
            <a:r>
              <a:rPr lang="en-IN" sz="1801" dirty="0"/>
              <a:t>N</a:t>
            </a:r>
          </a:p>
          <a:p>
            <a:r>
              <a:rPr lang="en-IN" sz="1801" dirty="0"/>
              <a:t>T</a:t>
            </a:r>
          </a:p>
          <a:p>
            <a:r>
              <a:rPr lang="en-IN" sz="1801" dirty="0"/>
              <a:t>E</a:t>
            </a:r>
          </a:p>
          <a:p>
            <a:r>
              <a:rPr lang="en-IN" sz="1801" dirty="0"/>
              <a:t>R</a:t>
            </a:r>
          </a:p>
          <a:p>
            <a:r>
              <a:rPr lang="en-IN" sz="1801" dirty="0"/>
              <a:t>F</a:t>
            </a:r>
          </a:p>
          <a:p>
            <a:r>
              <a:rPr lang="en-IN" sz="1801" dirty="0"/>
              <a:t>A</a:t>
            </a:r>
          </a:p>
          <a:p>
            <a:r>
              <a:rPr lang="en-IN" sz="1801" dirty="0"/>
              <a:t>C</a:t>
            </a:r>
          </a:p>
          <a:p>
            <a:r>
              <a:rPr lang="en-IN" sz="1801" dirty="0"/>
              <a:t>E</a:t>
            </a:r>
          </a:p>
        </p:txBody>
      </p:sp>
      <p:sp>
        <p:nvSpPr>
          <p:cNvPr id="26" name="Arrow: Right 25">
            <a:extLst>
              <a:ext uri="{FF2B5EF4-FFF2-40B4-BE49-F238E27FC236}">
                <a16:creationId xmlns:a16="http://schemas.microsoft.com/office/drawing/2014/main" id="{F2B276FF-8D5A-4C73-8861-24E72B11C3F7}"/>
              </a:ext>
            </a:extLst>
          </p:cNvPr>
          <p:cNvSpPr/>
          <p:nvPr/>
        </p:nvSpPr>
        <p:spPr>
          <a:xfrm>
            <a:off x="838205" y="1959266"/>
            <a:ext cx="4495801" cy="849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27" name="TextBox 26">
            <a:extLst>
              <a:ext uri="{FF2B5EF4-FFF2-40B4-BE49-F238E27FC236}">
                <a16:creationId xmlns:a16="http://schemas.microsoft.com/office/drawing/2014/main" id="{A7116860-FCF9-445D-933F-D14127196A67}"/>
              </a:ext>
            </a:extLst>
          </p:cNvPr>
          <p:cNvSpPr txBox="1"/>
          <p:nvPr/>
        </p:nvSpPr>
        <p:spPr>
          <a:xfrm>
            <a:off x="2010932" y="2186647"/>
            <a:ext cx="1828800" cy="369460"/>
          </a:xfrm>
          <a:prstGeom prst="rect">
            <a:avLst/>
          </a:prstGeom>
          <a:solidFill>
            <a:schemeClr val="bg1"/>
          </a:solidFill>
        </p:spPr>
        <p:txBody>
          <a:bodyPr wrap="square" rtlCol="0">
            <a:spAutoFit/>
          </a:bodyPr>
          <a:lstStyle/>
          <a:p>
            <a:r>
              <a:rPr lang="en-IN" sz="1801" dirty="0"/>
              <a:t>Enrolment Phase</a:t>
            </a:r>
          </a:p>
        </p:txBody>
      </p:sp>
      <p:sp>
        <p:nvSpPr>
          <p:cNvPr id="28" name="Rectangle 27">
            <a:extLst>
              <a:ext uri="{FF2B5EF4-FFF2-40B4-BE49-F238E27FC236}">
                <a16:creationId xmlns:a16="http://schemas.microsoft.com/office/drawing/2014/main" id="{889327F8-E5AD-47DB-A29E-379C7BF0777F}"/>
              </a:ext>
            </a:extLst>
          </p:cNvPr>
          <p:cNvSpPr/>
          <p:nvPr/>
        </p:nvSpPr>
        <p:spPr>
          <a:xfrm>
            <a:off x="815010" y="2965066"/>
            <a:ext cx="1905001" cy="1075732"/>
          </a:xfrm>
          <a:prstGeom prst="rect">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30" name="TextBox 29">
            <a:extLst>
              <a:ext uri="{FF2B5EF4-FFF2-40B4-BE49-F238E27FC236}">
                <a16:creationId xmlns:a16="http://schemas.microsoft.com/office/drawing/2014/main" id="{21D13259-5D54-4DE6-818C-63D3685D70E5}"/>
              </a:ext>
            </a:extLst>
          </p:cNvPr>
          <p:cNvSpPr txBox="1"/>
          <p:nvPr/>
        </p:nvSpPr>
        <p:spPr>
          <a:xfrm>
            <a:off x="958167" y="3177963"/>
            <a:ext cx="1618687" cy="646587"/>
          </a:xfrm>
          <a:prstGeom prst="rect">
            <a:avLst/>
          </a:prstGeom>
          <a:noFill/>
        </p:spPr>
        <p:txBody>
          <a:bodyPr wrap="square" rtlCol="0">
            <a:spAutoFit/>
          </a:bodyPr>
          <a:lstStyle/>
          <a:p>
            <a:r>
              <a:rPr lang="en-IN" sz="1801" dirty="0"/>
              <a:t>Capturing/ pre-processing</a:t>
            </a:r>
          </a:p>
        </p:txBody>
      </p:sp>
      <p:sp>
        <p:nvSpPr>
          <p:cNvPr id="31" name="Rectangle 30">
            <a:extLst>
              <a:ext uri="{FF2B5EF4-FFF2-40B4-BE49-F238E27FC236}">
                <a16:creationId xmlns:a16="http://schemas.microsoft.com/office/drawing/2014/main" id="{37CBA82A-5C4A-447F-A0A6-C64A1A77E38C}"/>
              </a:ext>
            </a:extLst>
          </p:cNvPr>
          <p:cNvSpPr/>
          <p:nvPr/>
        </p:nvSpPr>
        <p:spPr>
          <a:xfrm>
            <a:off x="3091613" y="2973471"/>
            <a:ext cx="1900287" cy="1075732"/>
          </a:xfrm>
          <a:prstGeom prst="rect">
            <a:avLst/>
          </a:prstGeom>
          <a:solidFill>
            <a:srgbClr val="CC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32" name="Rectangle 31">
            <a:extLst>
              <a:ext uri="{FF2B5EF4-FFF2-40B4-BE49-F238E27FC236}">
                <a16:creationId xmlns:a16="http://schemas.microsoft.com/office/drawing/2014/main" id="{3F38F443-FD28-484E-B3DD-2A2E912F83CD}"/>
              </a:ext>
            </a:extLst>
          </p:cNvPr>
          <p:cNvSpPr/>
          <p:nvPr/>
        </p:nvSpPr>
        <p:spPr>
          <a:xfrm>
            <a:off x="5363496" y="2973471"/>
            <a:ext cx="1900287" cy="1075732"/>
          </a:xfrm>
          <a:prstGeom prst="rect">
            <a:avLst/>
          </a:prstGeom>
          <a:solidFill>
            <a:srgbClr val="66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dirty="0"/>
          </a:p>
        </p:txBody>
      </p:sp>
      <p:sp>
        <p:nvSpPr>
          <p:cNvPr id="35" name="TextBox 34">
            <a:extLst>
              <a:ext uri="{FF2B5EF4-FFF2-40B4-BE49-F238E27FC236}">
                <a16:creationId xmlns:a16="http://schemas.microsoft.com/office/drawing/2014/main" id="{8CC5A8C4-2984-4546-906A-94AE701A9EF2}"/>
              </a:ext>
            </a:extLst>
          </p:cNvPr>
          <p:cNvSpPr txBox="1"/>
          <p:nvPr/>
        </p:nvSpPr>
        <p:spPr>
          <a:xfrm>
            <a:off x="3433720" y="3177963"/>
            <a:ext cx="1447801" cy="646587"/>
          </a:xfrm>
          <a:prstGeom prst="rect">
            <a:avLst/>
          </a:prstGeom>
          <a:noFill/>
        </p:spPr>
        <p:txBody>
          <a:bodyPr wrap="square" rtlCol="0">
            <a:spAutoFit/>
          </a:bodyPr>
          <a:lstStyle/>
          <a:p>
            <a:r>
              <a:rPr lang="en-IN" sz="1801" dirty="0"/>
              <a:t>Feature Extraction</a:t>
            </a:r>
          </a:p>
        </p:txBody>
      </p:sp>
      <p:sp>
        <p:nvSpPr>
          <p:cNvPr id="37" name="TextBox 36">
            <a:extLst>
              <a:ext uri="{FF2B5EF4-FFF2-40B4-BE49-F238E27FC236}">
                <a16:creationId xmlns:a16="http://schemas.microsoft.com/office/drawing/2014/main" id="{4B4F0983-23C2-4792-BFF5-ED85692D02AB}"/>
              </a:ext>
            </a:extLst>
          </p:cNvPr>
          <p:cNvSpPr txBox="1"/>
          <p:nvPr/>
        </p:nvSpPr>
        <p:spPr>
          <a:xfrm>
            <a:off x="5571255" y="3177965"/>
            <a:ext cx="1439159" cy="646587"/>
          </a:xfrm>
          <a:prstGeom prst="rect">
            <a:avLst/>
          </a:prstGeom>
          <a:noFill/>
        </p:spPr>
        <p:txBody>
          <a:bodyPr wrap="square" rtlCol="0">
            <a:spAutoFit/>
          </a:bodyPr>
          <a:lstStyle/>
          <a:p>
            <a:r>
              <a:rPr lang="en-IN" sz="1801" dirty="0"/>
              <a:t>Feature </a:t>
            </a:r>
          </a:p>
          <a:p>
            <a:r>
              <a:rPr lang="en-IN" sz="1801" dirty="0"/>
              <a:t>Template</a:t>
            </a:r>
          </a:p>
        </p:txBody>
      </p:sp>
      <p:sp>
        <p:nvSpPr>
          <p:cNvPr id="39" name="Flowchart: Magnetic Disk 38">
            <a:extLst>
              <a:ext uri="{FF2B5EF4-FFF2-40B4-BE49-F238E27FC236}">
                <a16:creationId xmlns:a16="http://schemas.microsoft.com/office/drawing/2014/main" id="{2E574869-6D77-42FB-8E83-345A13D92268}"/>
              </a:ext>
            </a:extLst>
          </p:cNvPr>
          <p:cNvSpPr/>
          <p:nvPr/>
        </p:nvSpPr>
        <p:spPr>
          <a:xfrm>
            <a:off x="9097451" y="2096616"/>
            <a:ext cx="1447801" cy="1447801"/>
          </a:xfrm>
          <a:prstGeom prst="flowChartMagneticDisk">
            <a:avLst/>
          </a:prstGeom>
          <a:solidFill>
            <a:srgbClr val="96B0DE"/>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0" name="TextBox 39">
            <a:extLst>
              <a:ext uri="{FF2B5EF4-FFF2-40B4-BE49-F238E27FC236}">
                <a16:creationId xmlns:a16="http://schemas.microsoft.com/office/drawing/2014/main" id="{B76CFB0C-23F0-490C-83A8-B0EF9F44A9CA}"/>
              </a:ext>
            </a:extLst>
          </p:cNvPr>
          <p:cNvSpPr txBox="1"/>
          <p:nvPr/>
        </p:nvSpPr>
        <p:spPr>
          <a:xfrm>
            <a:off x="9324101" y="2947840"/>
            <a:ext cx="1638300" cy="646587"/>
          </a:xfrm>
          <a:prstGeom prst="rect">
            <a:avLst/>
          </a:prstGeom>
          <a:noFill/>
        </p:spPr>
        <p:txBody>
          <a:bodyPr wrap="square" rtlCol="0">
            <a:spAutoFit/>
          </a:bodyPr>
          <a:lstStyle/>
          <a:p>
            <a:r>
              <a:rPr lang="en-IN" sz="1801" dirty="0"/>
              <a:t>Template </a:t>
            </a:r>
          </a:p>
          <a:p>
            <a:r>
              <a:rPr lang="en-IN" sz="1801" dirty="0"/>
              <a:t>Database</a:t>
            </a:r>
          </a:p>
        </p:txBody>
      </p:sp>
      <p:sp>
        <p:nvSpPr>
          <p:cNvPr id="47" name="Rectangle 46">
            <a:extLst>
              <a:ext uri="{FF2B5EF4-FFF2-40B4-BE49-F238E27FC236}">
                <a16:creationId xmlns:a16="http://schemas.microsoft.com/office/drawing/2014/main" id="{F4FABD87-A713-4BC0-83BA-8734F8CBD7D5}"/>
              </a:ext>
            </a:extLst>
          </p:cNvPr>
          <p:cNvSpPr/>
          <p:nvPr/>
        </p:nvSpPr>
        <p:spPr>
          <a:xfrm>
            <a:off x="815010" y="4784419"/>
            <a:ext cx="1905001" cy="1075732"/>
          </a:xfrm>
          <a:prstGeom prst="rect">
            <a:avLst/>
          </a:prstGeom>
          <a:solidFill>
            <a:srgbClr val="FF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77">
              <a:defRPr/>
            </a:pPr>
            <a:r>
              <a:rPr lang="en-IN" sz="1801">
                <a:solidFill>
                  <a:prstClr val="black"/>
                </a:solidFill>
                <a:latin typeface="Calibri" panose="020F0502020204030204"/>
              </a:rPr>
              <a:t>Capturing/ pre-processing</a:t>
            </a:r>
            <a:endParaRPr lang="en-IN" sz="1801" dirty="0">
              <a:solidFill>
                <a:prstClr val="black"/>
              </a:solidFill>
              <a:latin typeface="Calibri" panose="020F0502020204030204"/>
            </a:endParaRPr>
          </a:p>
        </p:txBody>
      </p:sp>
      <p:sp>
        <p:nvSpPr>
          <p:cNvPr id="48" name="Rectangle 47">
            <a:extLst>
              <a:ext uri="{FF2B5EF4-FFF2-40B4-BE49-F238E27FC236}">
                <a16:creationId xmlns:a16="http://schemas.microsoft.com/office/drawing/2014/main" id="{9396A518-D04C-48F8-B929-87408CC9D95F}"/>
              </a:ext>
            </a:extLst>
          </p:cNvPr>
          <p:cNvSpPr/>
          <p:nvPr/>
        </p:nvSpPr>
        <p:spPr>
          <a:xfrm>
            <a:off x="3091613" y="4784419"/>
            <a:ext cx="1900287" cy="1075732"/>
          </a:xfrm>
          <a:prstGeom prst="rect">
            <a:avLst/>
          </a:prstGeom>
          <a:solidFill>
            <a:srgbClr val="CC99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77">
              <a:defRPr/>
            </a:pPr>
            <a:r>
              <a:rPr lang="en-IN" sz="1801">
                <a:solidFill>
                  <a:prstClr val="black"/>
                </a:solidFill>
                <a:latin typeface="Calibri" panose="020F0502020204030204"/>
              </a:rPr>
              <a:t>Feature Extraction</a:t>
            </a:r>
            <a:endParaRPr lang="en-IN" sz="1801" dirty="0">
              <a:solidFill>
                <a:prstClr val="black"/>
              </a:solidFill>
              <a:latin typeface="Calibri" panose="020F0502020204030204"/>
            </a:endParaRPr>
          </a:p>
        </p:txBody>
      </p:sp>
      <p:sp>
        <p:nvSpPr>
          <p:cNvPr id="50" name="Rectangle 49">
            <a:extLst>
              <a:ext uri="{FF2B5EF4-FFF2-40B4-BE49-F238E27FC236}">
                <a16:creationId xmlns:a16="http://schemas.microsoft.com/office/drawing/2014/main" id="{944E3D64-2CF4-4504-A4DE-9B436816AC17}"/>
              </a:ext>
            </a:extLst>
          </p:cNvPr>
          <p:cNvSpPr/>
          <p:nvPr/>
        </p:nvSpPr>
        <p:spPr>
          <a:xfrm>
            <a:off x="5374469" y="4784419"/>
            <a:ext cx="1900287" cy="1075732"/>
          </a:xfrm>
          <a:prstGeom prst="rect">
            <a:avLst/>
          </a:prstGeom>
          <a:solidFill>
            <a:srgbClr val="66CCFF"/>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7177">
              <a:defRPr/>
            </a:pPr>
            <a:r>
              <a:rPr lang="en-IN" sz="1801" dirty="0">
                <a:solidFill>
                  <a:prstClr val="black"/>
                </a:solidFill>
                <a:latin typeface="Calibri" panose="020F0502020204030204"/>
              </a:rPr>
              <a:t>Feature </a:t>
            </a:r>
          </a:p>
          <a:p>
            <a:pPr defTabSz="457177">
              <a:defRPr/>
            </a:pPr>
            <a:r>
              <a:rPr lang="en-IN" sz="1801" dirty="0">
                <a:solidFill>
                  <a:prstClr val="black"/>
                </a:solidFill>
                <a:latin typeface="Calibri" panose="020F0502020204030204"/>
              </a:rPr>
              <a:t>Template</a:t>
            </a:r>
          </a:p>
        </p:txBody>
      </p:sp>
      <p:sp>
        <p:nvSpPr>
          <p:cNvPr id="42" name="Right Triangle 41">
            <a:extLst>
              <a:ext uri="{FF2B5EF4-FFF2-40B4-BE49-F238E27FC236}">
                <a16:creationId xmlns:a16="http://schemas.microsoft.com/office/drawing/2014/main" id="{57FBB45A-EDDE-4C84-9B3C-BA66C6A546D8}"/>
              </a:ext>
            </a:extLst>
          </p:cNvPr>
          <p:cNvSpPr/>
          <p:nvPr/>
        </p:nvSpPr>
        <p:spPr>
          <a:xfrm rot="18933811">
            <a:off x="9292613" y="3318078"/>
            <a:ext cx="1123845" cy="1092907"/>
          </a:xfrm>
          <a:prstGeom prst="rtTriangle">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sz="1801" dirty="0"/>
          </a:p>
        </p:txBody>
      </p:sp>
      <p:sp>
        <p:nvSpPr>
          <p:cNvPr id="43" name="TextBox 42">
            <a:extLst>
              <a:ext uri="{FF2B5EF4-FFF2-40B4-BE49-F238E27FC236}">
                <a16:creationId xmlns:a16="http://schemas.microsoft.com/office/drawing/2014/main" id="{56E8AE64-8234-466E-AA80-18F946D8C9F7}"/>
              </a:ext>
            </a:extLst>
          </p:cNvPr>
          <p:cNvSpPr txBox="1"/>
          <p:nvPr/>
        </p:nvSpPr>
        <p:spPr>
          <a:xfrm>
            <a:off x="9324098" y="3864531"/>
            <a:ext cx="1447801" cy="369460"/>
          </a:xfrm>
          <a:prstGeom prst="rect">
            <a:avLst/>
          </a:prstGeom>
          <a:noFill/>
        </p:spPr>
        <p:txBody>
          <a:bodyPr wrap="square" rtlCol="0">
            <a:spAutoFit/>
          </a:bodyPr>
          <a:lstStyle/>
          <a:p>
            <a:r>
              <a:rPr lang="en-IN" sz="1801" dirty="0"/>
              <a:t>Compare</a:t>
            </a:r>
          </a:p>
        </p:txBody>
      </p:sp>
      <p:sp>
        <p:nvSpPr>
          <p:cNvPr id="44" name="Diamond 43">
            <a:extLst>
              <a:ext uri="{FF2B5EF4-FFF2-40B4-BE49-F238E27FC236}">
                <a16:creationId xmlns:a16="http://schemas.microsoft.com/office/drawing/2014/main" id="{3DBA78BD-DB8A-4E8A-93A9-438182DE4D94}"/>
              </a:ext>
            </a:extLst>
          </p:cNvPr>
          <p:cNvSpPr/>
          <p:nvPr/>
        </p:nvSpPr>
        <p:spPr>
          <a:xfrm>
            <a:off x="9037537" y="5074311"/>
            <a:ext cx="1567621" cy="762000"/>
          </a:xfrm>
          <a:prstGeom prst="diamond">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45" name="TextBox 44">
            <a:extLst>
              <a:ext uri="{FF2B5EF4-FFF2-40B4-BE49-F238E27FC236}">
                <a16:creationId xmlns:a16="http://schemas.microsoft.com/office/drawing/2014/main" id="{2DBDE388-605B-428A-B42E-89B82B71759F}"/>
              </a:ext>
            </a:extLst>
          </p:cNvPr>
          <p:cNvSpPr txBox="1"/>
          <p:nvPr/>
        </p:nvSpPr>
        <p:spPr>
          <a:xfrm>
            <a:off x="9402251" y="5252238"/>
            <a:ext cx="1143001" cy="369460"/>
          </a:xfrm>
          <a:prstGeom prst="rect">
            <a:avLst/>
          </a:prstGeom>
          <a:noFill/>
        </p:spPr>
        <p:txBody>
          <a:bodyPr wrap="square" rtlCol="0">
            <a:spAutoFit/>
          </a:bodyPr>
          <a:lstStyle/>
          <a:p>
            <a:r>
              <a:rPr lang="en-IN" sz="1801" b="1" dirty="0"/>
              <a:t>Match</a:t>
            </a:r>
          </a:p>
        </p:txBody>
      </p:sp>
      <p:sp>
        <p:nvSpPr>
          <p:cNvPr id="52" name="Rectangle: Rounded Corners 51">
            <a:extLst>
              <a:ext uri="{FF2B5EF4-FFF2-40B4-BE49-F238E27FC236}">
                <a16:creationId xmlns:a16="http://schemas.microsoft.com/office/drawing/2014/main" id="{D496B6CC-1340-417A-BC55-E1E3A4AF29C4}"/>
              </a:ext>
            </a:extLst>
          </p:cNvPr>
          <p:cNvSpPr/>
          <p:nvPr/>
        </p:nvSpPr>
        <p:spPr>
          <a:xfrm>
            <a:off x="9854534" y="6114557"/>
            <a:ext cx="1567621" cy="438652"/>
          </a:xfrm>
          <a:prstGeom prst="round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1" dirty="0">
                <a:solidFill>
                  <a:schemeClr val="tx1"/>
                </a:solidFill>
              </a:rPr>
              <a:t>Display Name</a:t>
            </a:r>
          </a:p>
        </p:txBody>
      </p:sp>
      <p:sp>
        <p:nvSpPr>
          <p:cNvPr id="53" name="Rectangle: Rounded Corners 52">
            <a:extLst>
              <a:ext uri="{FF2B5EF4-FFF2-40B4-BE49-F238E27FC236}">
                <a16:creationId xmlns:a16="http://schemas.microsoft.com/office/drawing/2014/main" id="{E7E9EFD9-9AF2-479C-99C8-6C7920FF31D5}"/>
              </a:ext>
            </a:extLst>
          </p:cNvPr>
          <p:cNvSpPr/>
          <p:nvPr/>
        </p:nvSpPr>
        <p:spPr>
          <a:xfrm>
            <a:off x="8077204" y="6114557"/>
            <a:ext cx="1567621" cy="438652"/>
          </a:xfrm>
          <a:prstGeom prst="roundRect">
            <a:avLst/>
          </a:prstGeom>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801" dirty="0"/>
              <a:t>Not found </a:t>
            </a:r>
          </a:p>
        </p:txBody>
      </p:sp>
      <p:cxnSp>
        <p:nvCxnSpPr>
          <p:cNvPr id="56" name="Straight Arrow Connector 55">
            <a:extLst>
              <a:ext uri="{FF2B5EF4-FFF2-40B4-BE49-F238E27FC236}">
                <a16:creationId xmlns:a16="http://schemas.microsoft.com/office/drawing/2014/main" id="{57F53681-BF4B-4EC2-BDF0-07D788A5579B}"/>
              </a:ext>
            </a:extLst>
          </p:cNvPr>
          <p:cNvCxnSpPr>
            <a:stCxn id="28" idx="3"/>
            <a:endCxn id="31" idx="1"/>
          </p:cNvCxnSpPr>
          <p:nvPr/>
        </p:nvCxnSpPr>
        <p:spPr>
          <a:xfrm>
            <a:off x="2720013" y="3502938"/>
            <a:ext cx="371596" cy="84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a16="http://schemas.microsoft.com/office/drawing/2014/main" id="{A1455AC5-F731-4327-978F-B887C163CD56}"/>
              </a:ext>
            </a:extLst>
          </p:cNvPr>
          <p:cNvCxnSpPr/>
          <p:nvPr/>
        </p:nvCxnSpPr>
        <p:spPr>
          <a:xfrm>
            <a:off x="4971057" y="3515269"/>
            <a:ext cx="371596" cy="84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6B011C5F-F766-4A2C-B5FC-5DAE1B5D13A4}"/>
              </a:ext>
            </a:extLst>
          </p:cNvPr>
          <p:cNvCxnSpPr/>
          <p:nvPr/>
        </p:nvCxnSpPr>
        <p:spPr>
          <a:xfrm>
            <a:off x="4985013" y="5330693"/>
            <a:ext cx="371596" cy="84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C93B3070-4F27-44CD-9F11-37571B7C43E3}"/>
              </a:ext>
            </a:extLst>
          </p:cNvPr>
          <p:cNvCxnSpPr/>
          <p:nvPr/>
        </p:nvCxnSpPr>
        <p:spPr>
          <a:xfrm>
            <a:off x="2713142" y="5322289"/>
            <a:ext cx="371596" cy="84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198C6144-53A3-48CD-AFCA-B0EB9BA83F06}"/>
              </a:ext>
            </a:extLst>
          </p:cNvPr>
          <p:cNvCxnSpPr/>
          <p:nvPr/>
        </p:nvCxnSpPr>
        <p:spPr>
          <a:xfrm>
            <a:off x="8382011" y="2947831"/>
            <a:ext cx="7154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B0B30C95-5F19-4A5E-8EFE-49FF351EEB32}"/>
              </a:ext>
            </a:extLst>
          </p:cNvPr>
          <p:cNvCxnSpPr>
            <a:cxnSpLocks/>
            <a:stCxn id="32" idx="3"/>
          </p:cNvCxnSpPr>
          <p:nvPr/>
        </p:nvCxnSpPr>
        <p:spPr>
          <a:xfrm flipV="1">
            <a:off x="7263783" y="3501123"/>
            <a:ext cx="1118231" cy="10212"/>
          </a:xfrm>
          <a:prstGeom prst="line">
            <a:avLst/>
          </a:prstGeom>
          <a:ln/>
        </p:spPr>
        <p:style>
          <a:lnRef idx="3">
            <a:schemeClr val="dk1"/>
          </a:lnRef>
          <a:fillRef idx="0">
            <a:schemeClr val="dk1"/>
          </a:fillRef>
          <a:effectRef idx="2">
            <a:schemeClr val="dk1"/>
          </a:effectRef>
          <a:fontRef idx="minor">
            <a:schemeClr val="tx1"/>
          </a:fontRef>
        </p:style>
      </p:cxnSp>
      <p:cxnSp>
        <p:nvCxnSpPr>
          <p:cNvPr id="4097" name="Straight Connector 4096">
            <a:extLst>
              <a:ext uri="{FF2B5EF4-FFF2-40B4-BE49-F238E27FC236}">
                <a16:creationId xmlns:a16="http://schemas.microsoft.com/office/drawing/2014/main" id="{7B068419-243E-4355-9EAC-AC25789636CE}"/>
              </a:ext>
            </a:extLst>
          </p:cNvPr>
          <p:cNvCxnSpPr>
            <a:cxnSpLocks/>
          </p:cNvCxnSpPr>
          <p:nvPr/>
        </p:nvCxnSpPr>
        <p:spPr>
          <a:xfrm>
            <a:off x="8382000" y="2965071"/>
            <a:ext cx="0" cy="520636"/>
          </a:xfrm>
          <a:prstGeom prst="line">
            <a:avLst/>
          </a:prstGeom>
        </p:spPr>
        <p:style>
          <a:lnRef idx="3">
            <a:schemeClr val="dk1"/>
          </a:lnRef>
          <a:fillRef idx="0">
            <a:schemeClr val="dk1"/>
          </a:fillRef>
          <a:effectRef idx="2">
            <a:schemeClr val="dk1"/>
          </a:effectRef>
          <a:fontRef idx="minor">
            <a:schemeClr val="tx1"/>
          </a:fontRef>
        </p:style>
      </p:cxnSp>
      <p:cxnSp>
        <p:nvCxnSpPr>
          <p:cNvPr id="4102" name="Straight Arrow Connector 4101">
            <a:extLst>
              <a:ext uri="{FF2B5EF4-FFF2-40B4-BE49-F238E27FC236}">
                <a16:creationId xmlns:a16="http://schemas.microsoft.com/office/drawing/2014/main" id="{DEF21543-4BE0-44EA-889F-544A4BAE2276}"/>
              </a:ext>
            </a:extLst>
          </p:cNvPr>
          <p:cNvCxnSpPr/>
          <p:nvPr/>
        </p:nvCxnSpPr>
        <p:spPr>
          <a:xfrm>
            <a:off x="9821343" y="3544037"/>
            <a:ext cx="0" cy="3205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05" name="Straight Arrow Connector 4104">
            <a:extLst>
              <a:ext uri="{FF2B5EF4-FFF2-40B4-BE49-F238E27FC236}">
                <a16:creationId xmlns:a16="http://schemas.microsoft.com/office/drawing/2014/main" id="{E0BD8B29-69FC-4878-B494-EF9B0DC5987D}"/>
              </a:ext>
            </a:extLst>
          </p:cNvPr>
          <p:cNvCxnSpPr>
            <a:stCxn id="42" idx="2"/>
            <a:endCxn id="44" idx="0"/>
          </p:cNvCxnSpPr>
          <p:nvPr/>
        </p:nvCxnSpPr>
        <p:spPr>
          <a:xfrm flipH="1">
            <a:off x="9821356" y="4648126"/>
            <a:ext cx="14543" cy="4261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07" name="Connector: Elbow 4106">
            <a:extLst>
              <a:ext uri="{FF2B5EF4-FFF2-40B4-BE49-F238E27FC236}">
                <a16:creationId xmlns:a16="http://schemas.microsoft.com/office/drawing/2014/main" id="{9E4EFA13-908C-4108-A1F2-2D1DB5A50320}"/>
              </a:ext>
            </a:extLst>
          </p:cNvPr>
          <p:cNvCxnSpPr>
            <a:cxnSpLocks/>
          </p:cNvCxnSpPr>
          <p:nvPr/>
        </p:nvCxnSpPr>
        <p:spPr>
          <a:xfrm>
            <a:off x="7292606" y="4861226"/>
            <a:ext cx="2088516" cy="41781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114" name="Straight Connector 4113">
            <a:extLst>
              <a:ext uri="{FF2B5EF4-FFF2-40B4-BE49-F238E27FC236}">
                <a16:creationId xmlns:a16="http://schemas.microsoft.com/office/drawing/2014/main" id="{E8674D86-B967-4B91-9AFE-D6EA4BE3F0A5}"/>
              </a:ext>
            </a:extLst>
          </p:cNvPr>
          <p:cNvCxnSpPr>
            <a:endCxn id="44" idx="1"/>
          </p:cNvCxnSpPr>
          <p:nvPr/>
        </p:nvCxnSpPr>
        <p:spPr>
          <a:xfrm flipV="1">
            <a:off x="8336863" y="5455317"/>
            <a:ext cx="700676" cy="19540"/>
          </a:xfrm>
          <a:prstGeom prst="line">
            <a:avLst/>
          </a:prstGeom>
        </p:spPr>
        <p:style>
          <a:lnRef idx="3">
            <a:schemeClr val="dk1"/>
          </a:lnRef>
          <a:fillRef idx="0">
            <a:schemeClr val="dk1"/>
          </a:fillRef>
          <a:effectRef idx="2">
            <a:schemeClr val="dk1"/>
          </a:effectRef>
          <a:fontRef idx="minor">
            <a:schemeClr val="tx1"/>
          </a:fontRef>
        </p:style>
      </p:cxnSp>
      <p:cxnSp>
        <p:nvCxnSpPr>
          <p:cNvPr id="4116" name="Straight Connector 4115">
            <a:extLst>
              <a:ext uri="{FF2B5EF4-FFF2-40B4-BE49-F238E27FC236}">
                <a16:creationId xmlns:a16="http://schemas.microsoft.com/office/drawing/2014/main" id="{20E3C2A6-E45F-4015-A6F3-36C74D46F04E}"/>
              </a:ext>
            </a:extLst>
          </p:cNvPr>
          <p:cNvCxnSpPr>
            <a:stCxn id="45" idx="3"/>
          </p:cNvCxnSpPr>
          <p:nvPr/>
        </p:nvCxnSpPr>
        <p:spPr>
          <a:xfrm>
            <a:off x="10545250" y="5436970"/>
            <a:ext cx="579956" cy="18349"/>
          </a:xfrm>
          <a:prstGeom prst="line">
            <a:avLst/>
          </a:prstGeom>
        </p:spPr>
        <p:style>
          <a:lnRef idx="3">
            <a:schemeClr val="dk1"/>
          </a:lnRef>
          <a:fillRef idx="0">
            <a:schemeClr val="dk1"/>
          </a:fillRef>
          <a:effectRef idx="2">
            <a:schemeClr val="dk1"/>
          </a:effectRef>
          <a:fontRef idx="minor">
            <a:schemeClr val="tx1"/>
          </a:fontRef>
        </p:style>
      </p:cxnSp>
      <p:cxnSp>
        <p:nvCxnSpPr>
          <p:cNvPr id="4118" name="Straight Arrow Connector 4117">
            <a:extLst>
              <a:ext uri="{FF2B5EF4-FFF2-40B4-BE49-F238E27FC236}">
                <a16:creationId xmlns:a16="http://schemas.microsoft.com/office/drawing/2014/main" id="{438028B5-D929-4CC0-B2DE-FCC4A7586FA9}"/>
              </a:ext>
            </a:extLst>
          </p:cNvPr>
          <p:cNvCxnSpPr>
            <a:cxnSpLocks/>
          </p:cNvCxnSpPr>
          <p:nvPr/>
        </p:nvCxnSpPr>
        <p:spPr>
          <a:xfrm>
            <a:off x="8336859" y="5474854"/>
            <a:ext cx="0" cy="6397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21" name="Straight Arrow Connector 4120">
            <a:extLst>
              <a:ext uri="{FF2B5EF4-FFF2-40B4-BE49-F238E27FC236}">
                <a16:creationId xmlns:a16="http://schemas.microsoft.com/office/drawing/2014/main" id="{8DD932B7-720D-41B2-B9ED-63BFCE00732C}"/>
              </a:ext>
            </a:extLst>
          </p:cNvPr>
          <p:cNvCxnSpPr/>
          <p:nvPr/>
        </p:nvCxnSpPr>
        <p:spPr>
          <a:xfrm>
            <a:off x="11125206" y="5455311"/>
            <a:ext cx="0" cy="6397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6" name="Arrow: Right 45">
            <a:extLst>
              <a:ext uri="{FF2B5EF4-FFF2-40B4-BE49-F238E27FC236}">
                <a16:creationId xmlns:a16="http://schemas.microsoft.com/office/drawing/2014/main" id="{4D2C0448-30E9-4428-BA93-38792A20853F}"/>
              </a:ext>
            </a:extLst>
          </p:cNvPr>
          <p:cNvSpPr/>
          <p:nvPr/>
        </p:nvSpPr>
        <p:spPr>
          <a:xfrm>
            <a:off x="815010" y="6032145"/>
            <a:ext cx="4495801" cy="84955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3" name="TextBox 2">
            <a:extLst>
              <a:ext uri="{FF2B5EF4-FFF2-40B4-BE49-F238E27FC236}">
                <a16:creationId xmlns:a16="http://schemas.microsoft.com/office/drawing/2014/main" id="{D12E1CCC-828E-4334-A085-6DBEF9C5BE85}"/>
              </a:ext>
            </a:extLst>
          </p:cNvPr>
          <p:cNvSpPr txBox="1"/>
          <p:nvPr/>
        </p:nvSpPr>
        <p:spPr>
          <a:xfrm>
            <a:off x="1767510" y="6279305"/>
            <a:ext cx="2370477" cy="369332"/>
          </a:xfrm>
          <a:prstGeom prst="rect">
            <a:avLst/>
          </a:prstGeom>
          <a:solidFill>
            <a:schemeClr val="bg1"/>
          </a:solidFill>
        </p:spPr>
        <p:txBody>
          <a:bodyPr wrap="square" rtlCol="0">
            <a:spAutoFit/>
          </a:bodyPr>
          <a:lstStyle/>
          <a:p>
            <a:pPr algn="ctr"/>
            <a:r>
              <a:rPr lang="en-IN" dirty="0"/>
              <a:t>Recognition Phase</a:t>
            </a:r>
          </a:p>
        </p:txBody>
      </p:sp>
      <p:sp>
        <p:nvSpPr>
          <p:cNvPr id="49" name="TextBox 48">
            <a:extLst>
              <a:ext uri="{FF2B5EF4-FFF2-40B4-BE49-F238E27FC236}">
                <a16:creationId xmlns:a16="http://schemas.microsoft.com/office/drawing/2014/main" id="{2144B8C8-7D9B-4E5F-BFB1-FAFF56A10F57}"/>
              </a:ext>
            </a:extLst>
          </p:cNvPr>
          <p:cNvSpPr txBox="1"/>
          <p:nvPr/>
        </p:nvSpPr>
        <p:spPr>
          <a:xfrm>
            <a:off x="8903171" y="-39950"/>
            <a:ext cx="6099242"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extLst>
      <p:ext uri="{BB962C8B-B14F-4D97-AF65-F5344CB8AC3E}">
        <p14:creationId xmlns:p14="http://schemas.microsoft.com/office/powerpoint/2010/main" val="119907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3"/>
            <a:ext cx="4572000"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27951" y="978234"/>
            <a:ext cx="4795839" cy="1077218"/>
          </a:xfrm>
          <a:prstGeom prst="rect">
            <a:avLst/>
          </a:prstGeom>
          <a:noFill/>
        </p:spPr>
        <p:txBody>
          <a:bodyPr>
            <a:spAutoFit/>
          </a:bodyPr>
          <a:lstStyle/>
          <a:p>
            <a:pPr>
              <a:defRPr/>
            </a:pPr>
            <a:r>
              <a:rPr lang="en-US" sz="3200" b="1" dirty="0">
                <a:solidFill>
                  <a:schemeClr val="tx2">
                    <a:lumMod val="75000"/>
                  </a:schemeClr>
                </a:solidFill>
                <a:latin typeface="Bookman Old Style" panose="02050604050505020204" pitchFamily="18" charset="0"/>
              </a:rPr>
              <a:t>Use-case </a:t>
            </a:r>
          </a:p>
          <a:p>
            <a:pPr>
              <a:defRPr/>
            </a:pPr>
            <a:r>
              <a:rPr lang="en-US" sz="3200" b="1" dirty="0">
                <a:solidFill>
                  <a:schemeClr val="tx2">
                    <a:lumMod val="75000"/>
                  </a:schemeClr>
                </a:solidFill>
                <a:latin typeface="Bookman Old Style" panose="02050604050505020204" pitchFamily="18" charset="0"/>
              </a:rPr>
              <a:t>Diagram</a:t>
            </a:r>
            <a:endParaRPr lang="en-IN" altLang="en-GB" sz="32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538292" y="6553211"/>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1120474" y="1981419"/>
            <a:ext cx="9185031"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561719" y="2010784"/>
            <a:ext cx="9030095" cy="4466231"/>
          </a:xfrm>
        </p:spPr>
        <p:txBody>
          <a:bodyPr/>
          <a:lstStyle/>
          <a:p>
            <a:pPr marL="0" indent="0">
              <a:buNone/>
            </a:pPr>
            <a:r>
              <a:rPr lang="en-US" sz="1801" dirty="0">
                <a:latin typeface="Bookman Old Style" panose="02050604050505020204" pitchFamily="18" charset="0"/>
              </a:rPr>
              <a:t>     </a:t>
            </a:r>
          </a:p>
        </p:txBody>
      </p:sp>
      <p:sp>
        <p:nvSpPr>
          <p:cNvPr id="13" name="Rectangle 12"/>
          <p:cNvSpPr/>
          <p:nvPr/>
        </p:nvSpPr>
        <p:spPr>
          <a:xfrm>
            <a:off x="4572012" y="-8273"/>
            <a:ext cx="7619988" cy="201077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E7C2EEC4-66A0-4CC3-93A0-95E771E912DA}"/>
              </a:ext>
            </a:extLst>
          </p:cNvPr>
          <p:cNvPicPr>
            <a:picLocks noChangeAspect="1" noChangeArrowheads="1"/>
          </p:cNvPicPr>
          <p:nvPr/>
        </p:nvPicPr>
        <p:blipFill>
          <a:blip r:embed="rId2" cstate="print"/>
          <a:srcRect/>
          <a:stretch>
            <a:fillRect/>
          </a:stretch>
        </p:blipFill>
        <p:spPr bwMode="auto">
          <a:xfrm>
            <a:off x="-12" y="-11307"/>
            <a:ext cx="995364" cy="989541"/>
          </a:xfrm>
          <a:prstGeom prst="rect">
            <a:avLst/>
          </a:prstGeom>
          <a:noFill/>
        </p:spPr>
      </p:pic>
      <p:sp>
        <p:nvSpPr>
          <p:cNvPr id="12" name="Rectangle 11">
            <a:extLst>
              <a:ext uri="{FF2B5EF4-FFF2-40B4-BE49-F238E27FC236}">
                <a16:creationId xmlns:a16="http://schemas.microsoft.com/office/drawing/2014/main" id="{3819F07E-C3C9-42C5-96C1-93137BA82F58}"/>
              </a:ext>
            </a:extLst>
          </p:cNvPr>
          <p:cNvSpPr/>
          <p:nvPr/>
        </p:nvSpPr>
        <p:spPr>
          <a:xfrm>
            <a:off x="4114814" y="2019929"/>
            <a:ext cx="4179425" cy="4837125"/>
          </a:xfrm>
          <a:prstGeom prst="rect">
            <a:avLst/>
          </a:prstGeom>
          <a:solidFill>
            <a:schemeClr val="tx2">
              <a:lumMod val="40000"/>
              <a:lumOff val="60000"/>
            </a:schemeClr>
          </a:solid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14" name="Oval 13">
            <a:extLst>
              <a:ext uri="{FF2B5EF4-FFF2-40B4-BE49-F238E27FC236}">
                <a16:creationId xmlns:a16="http://schemas.microsoft.com/office/drawing/2014/main" id="{73266731-00B3-49C8-A889-5BFD329079B1}"/>
              </a:ext>
            </a:extLst>
          </p:cNvPr>
          <p:cNvSpPr/>
          <p:nvPr/>
        </p:nvSpPr>
        <p:spPr>
          <a:xfrm>
            <a:off x="5562609" y="2146501"/>
            <a:ext cx="1409700" cy="5249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1" b="1" dirty="0"/>
              <a:t>Face Detect</a:t>
            </a:r>
          </a:p>
        </p:txBody>
      </p:sp>
      <p:sp>
        <p:nvSpPr>
          <p:cNvPr id="15" name="Oval 14">
            <a:extLst>
              <a:ext uri="{FF2B5EF4-FFF2-40B4-BE49-F238E27FC236}">
                <a16:creationId xmlns:a16="http://schemas.microsoft.com/office/drawing/2014/main" id="{F9AC25CC-A421-40EA-BF02-69D55C4913F9}"/>
              </a:ext>
            </a:extLst>
          </p:cNvPr>
          <p:cNvSpPr/>
          <p:nvPr/>
        </p:nvSpPr>
        <p:spPr>
          <a:xfrm>
            <a:off x="5567323" y="2836163"/>
            <a:ext cx="1409700" cy="52497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1" b="1" dirty="0"/>
              <a:t>Feature</a:t>
            </a:r>
          </a:p>
          <a:p>
            <a:pPr algn="ctr"/>
            <a:r>
              <a:rPr lang="en-IN" sz="1401" b="1" dirty="0"/>
              <a:t>Extraction</a:t>
            </a:r>
          </a:p>
        </p:txBody>
      </p:sp>
      <p:sp>
        <p:nvSpPr>
          <p:cNvPr id="16" name="Oval 15">
            <a:extLst>
              <a:ext uri="{FF2B5EF4-FFF2-40B4-BE49-F238E27FC236}">
                <a16:creationId xmlns:a16="http://schemas.microsoft.com/office/drawing/2014/main" id="{C7C49CC6-50B7-485B-A1A5-CF038E12F9A1}"/>
              </a:ext>
            </a:extLst>
          </p:cNvPr>
          <p:cNvSpPr/>
          <p:nvPr/>
        </p:nvSpPr>
        <p:spPr>
          <a:xfrm>
            <a:off x="5518916" y="3567648"/>
            <a:ext cx="1497095" cy="63916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b="1" dirty="0"/>
              <a:t>Crop Face from total frame</a:t>
            </a:r>
          </a:p>
        </p:txBody>
      </p:sp>
      <p:sp>
        <p:nvSpPr>
          <p:cNvPr id="17" name="Oval 16">
            <a:extLst>
              <a:ext uri="{FF2B5EF4-FFF2-40B4-BE49-F238E27FC236}">
                <a16:creationId xmlns:a16="http://schemas.microsoft.com/office/drawing/2014/main" id="{BECDD844-3C8A-4C6E-B596-610C4A633795}"/>
              </a:ext>
            </a:extLst>
          </p:cNvPr>
          <p:cNvSpPr/>
          <p:nvPr/>
        </p:nvSpPr>
        <p:spPr>
          <a:xfrm>
            <a:off x="4956654" y="4388827"/>
            <a:ext cx="2735899" cy="6341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1" b="1" dirty="0"/>
              <a:t>Search for image in dataset</a:t>
            </a:r>
          </a:p>
        </p:txBody>
      </p:sp>
      <p:sp>
        <p:nvSpPr>
          <p:cNvPr id="18" name="Oval 17">
            <a:extLst>
              <a:ext uri="{FF2B5EF4-FFF2-40B4-BE49-F238E27FC236}">
                <a16:creationId xmlns:a16="http://schemas.microsoft.com/office/drawing/2014/main" id="{F6E0AE18-698D-4DC5-8A5F-83BC90594A6A}"/>
              </a:ext>
            </a:extLst>
          </p:cNvPr>
          <p:cNvSpPr/>
          <p:nvPr/>
        </p:nvSpPr>
        <p:spPr>
          <a:xfrm>
            <a:off x="5336217" y="6002245"/>
            <a:ext cx="1997412" cy="58083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1" b="1" dirty="0"/>
              <a:t>Face Recognition</a:t>
            </a:r>
          </a:p>
        </p:txBody>
      </p:sp>
      <p:pic>
        <p:nvPicPr>
          <p:cNvPr id="21" name="Picture 4" descr="Use Case Svg Png Icon Free Download (#134575) - OnlineWebFonts.COM">
            <a:extLst>
              <a:ext uri="{FF2B5EF4-FFF2-40B4-BE49-F238E27FC236}">
                <a16:creationId xmlns:a16="http://schemas.microsoft.com/office/drawing/2014/main" id="{BE0A6836-455A-4308-8563-18246CE492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86518" y="3561770"/>
            <a:ext cx="475692" cy="47569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Use Case Svg Png Icon Free Download (#134575) - OnlineWebFonts.COM">
            <a:extLst>
              <a:ext uri="{FF2B5EF4-FFF2-40B4-BE49-F238E27FC236}">
                <a16:creationId xmlns:a16="http://schemas.microsoft.com/office/drawing/2014/main" id="{D9FDD9FD-4084-411B-AFEF-80C6301F29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71143" y="3500771"/>
            <a:ext cx="475692" cy="47569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11847073-BF6B-464E-A87E-A0364E663DC8}"/>
              </a:ext>
            </a:extLst>
          </p:cNvPr>
          <p:cNvSpPr txBox="1"/>
          <p:nvPr/>
        </p:nvSpPr>
        <p:spPr>
          <a:xfrm>
            <a:off x="1863670" y="4004843"/>
            <a:ext cx="4642700" cy="307905"/>
          </a:xfrm>
          <a:prstGeom prst="rect">
            <a:avLst/>
          </a:prstGeom>
          <a:noFill/>
        </p:spPr>
        <p:txBody>
          <a:bodyPr wrap="square">
            <a:spAutoFit/>
          </a:bodyPr>
          <a:lstStyle/>
          <a:p>
            <a:r>
              <a:rPr lang="en-IN" sz="1401" dirty="0"/>
              <a:t>User</a:t>
            </a:r>
          </a:p>
        </p:txBody>
      </p:sp>
      <p:sp>
        <p:nvSpPr>
          <p:cNvPr id="24" name="TextBox 23">
            <a:extLst>
              <a:ext uri="{FF2B5EF4-FFF2-40B4-BE49-F238E27FC236}">
                <a16:creationId xmlns:a16="http://schemas.microsoft.com/office/drawing/2014/main" id="{C770E770-865F-4515-A1B6-8081E18D02D1}"/>
              </a:ext>
            </a:extLst>
          </p:cNvPr>
          <p:cNvSpPr txBox="1"/>
          <p:nvPr/>
        </p:nvSpPr>
        <p:spPr>
          <a:xfrm>
            <a:off x="9495451" y="3961891"/>
            <a:ext cx="1049929" cy="307905"/>
          </a:xfrm>
          <a:prstGeom prst="rect">
            <a:avLst/>
          </a:prstGeom>
          <a:noFill/>
        </p:spPr>
        <p:txBody>
          <a:bodyPr wrap="square">
            <a:spAutoFit/>
          </a:bodyPr>
          <a:lstStyle/>
          <a:p>
            <a:r>
              <a:rPr lang="en-IN" sz="1401" dirty="0"/>
              <a:t>Admin</a:t>
            </a:r>
          </a:p>
        </p:txBody>
      </p:sp>
      <p:cxnSp>
        <p:nvCxnSpPr>
          <p:cNvPr id="25" name="Straight Arrow Connector 24">
            <a:extLst>
              <a:ext uri="{FF2B5EF4-FFF2-40B4-BE49-F238E27FC236}">
                <a16:creationId xmlns:a16="http://schemas.microsoft.com/office/drawing/2014/main" id="{041E6A33-0339-490F-BC02-08C31AF62BB0}"/>
              </a:ext>
            </a:extLst>
          </p:cNvPr>
          <p:cNvCxnSpPr>
            <a:cxnSpLocks/>
          </p:cNvCxnSpPr>
          <p:nvPr/>
        </p:nvCxnSpPr>
        <p:spPr>
          <a:xfrm>
            <a:off x="6267449" y="2901415"/>
            <a:ext cx="0" cy="146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436A385-7554-4B2D-978C-6316BF4E29A9}"/>
              </a:ext>
            </a:extLst>
          </p:cNvPr>
          <p:cNvCxnSpPr>
            <a:cxnSpLocks/>
          </p:cNvCxnSpPr>
          <p:nvPr/>
        </p:nvCxnSpPr>
        <p:spPr>
          <a:xfrm>
            <a:off x="6250449" y="3368697"/>
            <a:ext cx="7515" cy="216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34A1A0A-EDB9-4303-A26D-EF224C78A561}"/>
              </a:ext>
            </a:extLst>
          </p:cNvPr>
          <p:cNvCxnSpPr>
            <a:cxnSpLocks/>
          </p:cNvCxnSpPr>
          <p:nvPr/>
        </p:nvCxnSpPr>
        <p:spPr>
          <a:xfrm>
            <a:off x="6278667" y="4197340"/>
            <a:ext cx="7515" cy="2163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0A6D1F6-C5DA-44BB-A5CE-3C50DCB64DA6}"/>
              </a:ext>
            </a:extLst>
          </p:cNvPr>
          <p:cNvCxnSpPr>
            <a:cxnSpLocks/>
          </p:cNvCxnSpPr>
          <p:nvPr/>
        </p:nvCxnSpPr>
        <p:spPr>
          <a:xfrm flipH="1">
            <a:off x="6347343" y="5017036"/>
            <a:ext cx="10212" cy="9754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97" name="Straight Connector 4096">
            <a:extLst>
              <a:ext uri="{FF2B5EF4-FFF2-40B4-BE49-F238E27FC236}">
                <a16:creationId xmlns:a16="http://schemas.microsoft.com/office/drawing/2014/main" id="{22BB6A4C-BAFA-44F9-9E5C-1FAA0334FD6C}"/>
              </a:ext>
            </a:extLst>
          </p:cNvPr>
          <p:cNvCxnSpPr>
            <a:cxnSpLocks/>
            <a:endCxn id="14" idx="2"/>
          </p:cNvCxnSpPr>
          <p:nvPr/>
        </p:nvCxnSpPr>
        <p:spPr>
          <a:xfrm flipV="1">
            <a:off x="2362201" y="2408993"/>
            <a:ext cx="3200400" cy="1413847"/>
          </a:xfrm>
          <a:prstGeom prst="line">
            <a:avLst/>
          </a:prstGeom>
        </p:spPr>
        <p:style>
          <a:lnRef idx="1">
            <a:schemeClr val="dk1"/>
          </a:lnRef>
          <a:fillRef idx="0">
            <a:schemeClr val="dk1"/>
          </a:fillRef>
          <a:effectRef idx="0">
            <a:schemeClr val="dk1"/>
          </a:effectRef>
          <a:fontRef idx="minor">
            <a:schemeClr val="tx1"/>
          </a:fontRef>
        </p:style>
      </p:cxnSp>
      <p:cxnSp>
        <p:nvCxnSpPr>
          <p:cNvPr id="4100" name="Straight Connector 4099">
            <a:extLst>
              <a:ext uri="{FF2B5EF4-FFF2-40B4-BE49-F238E27FC236}">
                <a16:creationId xmlns:a16="http://schemas.microsoft.com/office/drawing/2014/main" id="{B0B0B5EF-B94A-49AF-A7BD-345D92884B5B}"/>
              </a:ext>
            </a:extLst>
          </p:cNvPr>
          <p:cNvCxnSpPr>
            <a:endCxn id="22" idx="1"/>
          </p:cNvCxnSpPr>
          <p:nvPr/>
        </p:nvCxnSpPr>
        <p:spPr>
          <a:xfrm>
            <a:off x="7015999" y="3115917"/>
            <a:ext cx="2555136" cy="622703"/>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772183B4-3333-40B1-88DB-8205906B653A}"/>
              </a:ext>
            </a:extLst>
          </p:cNvPr>
          <p:cNvCxnSpPr>
            <a:cxnSpLocks/>
          </p:cNvCxnSpPr>
          <p:nvPr/>
        </p:nvCxnSpPr>
        <p:spPr>
          <a:xfrm flipV="1">
            <a:off x="7355805" y="3738620"/>
            <a:ext cx="2206732" cy="252512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73EFAF58-7755-42C8-95B2-3DB96CEAC8AF}"/>
              </a:ext>
            </a:extLst>
          </p:cNvPr>
          <p:cNvCxnSpPr>
            <a:cxnSpLocks/>
            <a:stCxn id="17" idx="6"/>
          </p:cNvCxnSpPr>
          <p:nvPr/>
        </p:nvCxnSpPr>
        <p:spPr>
          <a:xfrm flipV="1">
            <a:off x="7692555" y="3767970"/>
            <a:ext cx="1827812" cy="937924"/>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C402B9D4-DDC4-43FC-BECF-57253F5147EE}"/>
              </a:ext>
            </a:extLst>
          </p:cNvPr>
          <p:cNvCxnSpPr>
            <a:cxnSpLocks/>
            <a:stCxn id="16" idx="6"/>
          </p:cNvCxnSpPr>
          <p:nvPr/>
        </p:nvCxnSpPr>
        <p:spPr>
          <a:xfrm flipV="1">
            <a:off x="7016009" y="3763178"/>
            <a:ext cx="2540863" cy="124052"/>
          </a:xfrm>
          <a:prstGeom prst="line">
            <a:avLst/>
          </a:prstGeom>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E4ABEE51-B697-449E-A247-9EA4925CCCA3}"/>
              </a:ext>
            </a:extLst>
          </p:cNvPr>
          <p:cNvSpPr txBox="1"/>
          <p:nvPr/>
        </p:nvSpPr>
        <p:spPr>
          <a:xfrm>
            <a:off x="8496307" y="-24908"/>
            <a:ext cx="6099242"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endParaRPr kumimoji="0" lang="en-IN" sz="14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extLst>
      <p:ext uri="{BB962C8B-B14F-4D97-AF65-F5344CB8AC3E}">
        <p14:creationId xmlns:p14="http://schemas.microsoft.com/office/powerpoint/2010/main" val="3638112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4213F89-6E6B-4CBA-8D3E-777144D1ABD9}"/>
              </a:ext>
            </a:extLst>
          </p:cNvPr>
          <p:cNvSpPr/>
          <p:nvPr/>
        </p:nvSpPr>
        <p:spPr>
          <a:xfrm>
            <a:off x="-12" y="0"/>
            <a:ext cx="4953012" cy="22098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altLang="en-GB" sz="1800" b="1" i="0" u="none" strike="noStrike" kern="1200" cap="none" spc="0" normalizeH="0" baseline="0" noProof="0" dirty="0">
              <a:ln>
                <a:noFill/>
              </a:ln>
              <a:solidFill>
                <a:srgbClr val="44546A">
                  <a:lumMod val="75000"/>
                </a:srgbClr>
              </a:solidFill>
              <a:effectLst/>
              <a:uLnTx/>
              <a:uFillTx/>
              <a:latin typeface="Bookman Old Style" panose="020506040505050202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altLang="en-GB" sz="1800" b="1" i="0" u="none" strike="noStrike" kern="1200" cap="none" spc="0" normalizeH="0" baseline="0" noProof="0" dirty="0">
              <a:ln>
                <a:noFill/>
              </a:ln>
              <a:solidFill>
                <a:srgbClr val="44546A">
                  <a:lumMod val="75000"/>
                </a:srgbClr>
              </a:solidFill>
              <a:effectLst/>
              <a:uLnTx/>
              <a:uFillTx/>
              <a:latin typeface="Bookman Old Style" panose="020506040505050202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altLang="en-GB" sz="1800" b="1" i="0" u="none" strike="noStrike" kern="1200" cap="none" spc="0" normalizeH="0" baseline="0" noProof="0" dirty="0">
              <a:ln>
                <a:noFill/>
              </a:ln>
              <a:solidFill>
                <a:srgbClr val="44546A">
                  <a:lumMod val="75000"/>
                </a:srgbClr>
              </a:solidFill>
              <a:effectLst/>
              <a:uLnTx/>
              <a:uFillTx/>
              <a:latin typeface="Bookman Old Style" panose="020506040505050202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altLang="en-GB" sz="1800" b="1" i="0" u="none" strike="noStrike" kern="1200" cap="none" spc="0" normalizeH="0" baseline="0" noProof="0" dirty="0">
              <a:ln>
                <a:noFill/>
              </a:ln>
              <a:solidFill>
                <a:srgbClr val="44546A">
                  <a:lumMod val="75000"/>
                </a:srgbClr>
              </a:solidFill>
              <a:effectLst/>
              <a:uLnTx/>
              <a:uFillTx/>
              <a:latin typeface="Bookman Old Style" panose="020506040505050202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altLang="en-GB" sz="1800" b="1" i="0" u="none" strike="noStrike" kern="1200" cap="none" spc="0" normalizeH="0" baseline="0" noProof="0" dirty="0">
              <a:ln>
                <a:noFill/>
              </a:ln>
              <a:solidFill>
                <a:srgbClr val="44546A">
                  <a:lumMod val="75000"/>
                </a:srgbClr>
              </a:solidFill>
              <a:effectLst/>
              <a:uLnTx/>
              <a:uFillTx/>
              <a:latin typeface="Bookman Old Style" panose="020506040505050202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altLang="en-GB" sz="1800" b="1" i="0" u="none" strike="noStrike" kern="1200" cap="none" spc="0" normalizeH="0" baseline="0" noProof="0" dirty="0">
              <a:ln>
                <a:noFill/>
              </a:ln>
              <a:solidFill>
                <a:srgbClr val="44546A">
                  <a:lumMod val="75000"/>
                </a:srgbClr>
              </a:solidFill>
              <a:effectLst/>
              <a:uLnTx/>
              <a:uFillTx/>
              <a:latin typeface="Bookman Old Style" panose="020506040505050202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altLang="en-GB" sz="1800" b="1" i="0" u="none" strike="noStrike" kern="1200" cap="none" spc="0" normalizeH="0" baseline="0" noProof="0" dirty="0">
                <a:ln>
                  <a:noFill/>
                </a:ln>
                <a:solidFill>
                  <a:srgbClr val="44546A">
                    <a:lumMod val="75000"/>
                  </a:srgbClr>
                </a:solidFill>
                <a:effectLst/>
                <a:uLnTx/>
                <a:uFillTx/>
                <a:latin typeface="Bookman Old Style" panose="02050604050505020204" pitchFamily="18" charset="0"/>
                <a:ea typeface="+mn-ea"/>
                <a:cs typeface="Times New Roman" panose="02020603050405020304" pitchFamily="18" charset="0"/>
              </a:rPr>
              <a:t> </a:t>
            </a:r>
            <a:r>
              <a:rPr kumimoji="0" lang="en-IN" altLang="en-GB" sz="3200" b="1" i="0" u="none" strike="noStrike" kern="1200" cap="none" spc="0" normalizeH="0" baseline="0" noProof="0" dirty="0">
                <a:ln>
                  <a:noFill/>
                </a:ln>
                <a:solidFill>
                  <a:srgbClr val="44546A">
                    <a:lumMod val="75000"/>
                  </a:srgbClr>
                </a:solidFill>
                <a:effectLst/>
                <a:uLnTx/>
                <a:uFillTx/>
                <a:latin typeface="Bookman Old Style" panose="02050604050505020204" pitchFamily="18" charset="0"/>
                <a:ea typeface="+mn-ea"/>
                <a:cs typeface="Times New Roman" panose="02020603050405020304" pitchFamily="18" charset="0"/>
              </a:rPr>
              <a:t>Class Diagram</a:t>
            </a:r>
          </a:p>
        </p:txBody>
      </p:sp>
      <p:pic>
        <p:nvPicPr>
          <p:cNvPr id="6" name="Picture 15" descr="http://vishnu.edu.in/uploadnews/logo.jpg">
            <a:extLst>
              <a:ext uri="{FF2B5EF4-FFF2-40B4-BE49-F238E27FC236}">
                <a16:creationId xmlns:a16="http://schemas.microsoft.com/office/drawing/2014/main" id="{79B0DE95-C2D8-4B86-B312-89431F02C9A5}"/>
              </a:ext>
            </a:extLst>
          </p:cNvPr>
          <p:cNvPicPr>
            <a:picLocks noChangeAspect="1" noChangeArrowheads="1"/>
          </p:cNvPicPr>
          <p:nvPr/>
        </p:nvPicPr>
        <p:blipFill>
          <a:blip r:embed="rId3" cstate="print"/>
          <a:srcRect/>
          <a:stretch>
            <a:fillRect/>
          </a:stretch>
        </p:blipFill>
        <p:spPr bwMode="auto">
          <a:xfrm>
            <a:off x="-12" y="-14779"/>
            <a:ext cx="995364" cy="989541"/>
          </a:xfrm>
          <a:prstGeom prst="rect">
            <a:avLst/>
          </a:prstGeom>
          <a:noFill/>
        </p:spPr>
      </p:pic>
      <p:sp>
        <p:nvSpPr>
          <p:cNvPr id="9" name="Rectangle 8">
            <a:extLst>
              <a:ext uri="{FF2B5EF4-FFF2-40B4-BE49-F238E27FC236}">
                <a16:creationId xmlns:a16="http://schemas.microsoft.com/office/drawing/2014/main" id="{100EB2A6-5F0F-41A9-8BB8-9AF83DBF5504}"/>
              </a:ext>
            </a:extLst>
          </p:cNvPr>
          <p:cNvSpPr/>
          <p:nvPr/>
        </p:nvSpPr>
        <p:spPr>
          <a:xfrm>
            <a:off x="4953000" y="0"/>
            <a:ext cx="7239000" cy="22098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Abstract</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Introduction</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Existing System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Proposed System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Modules</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Software/Hardware requirements</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Algorithm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Datasets</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 Flow Diagram</a:t>
            </a:r>
            <a:endParaRPr kumimoji="0" lang="en-US" sz="1401" b="0" i="0" u="none" strike="noStrike" kern="1200" cap="none" spc="0" normalizeH="0" baseline="0" noProof="0" dirty="0">
              <a:ln>
                <a:noFill/>
              </a:ln>
              <a:solidFill>
                <a:prstClr val="black">
                  <a:lumMod val="95000"/>
                  <a:lumOff val="5000"/>
                </a:prstClr>
              </a:solidFill>
              <a:effectLst/>
              <a:uLnTx/>
              <a:uFillTx/>
              <a:latin typeface="Bookman Old Style" panose="02050604050505020204" pitchFamily="18" charset="0"/>
              <a:ea typeface="+mn-ea"/>
              <a:cs typeface="+mn-cs"/>
            </a:endParaRPr>
          </a:p>
        </p:txBody>
      </p:sp>
      <p:graphicFrame>
        <p:nvGraphicFramePr>
          <p:cNvPr id="2" name="Table 2">
            <a:extLst>
              <a:ext uri="{FF2B5EF4-FFF2-40B4-BE49-F238E27FC236}">
                <a16:creationId xmlns:a16="http://schemas.microsoft.com/office/drawing/2014/main" id="{8FF457AA-946C-4A2F-92C0-A3E38CF3E4B8}"/>
              </a:ext>
            </a:extLst>
          </p:cNvPr>
          <p:cNvGraphicFramePr>
            <a:graphicFrameLocks noGrp="1"/>
          </p:cNvGraphicFramePr>
          <p:nvPr/>
        </p:nvGraphicFramePr>
        <p:xfrm>
          <a:off x="700726" y="4355184"/>
          <a:ext cx="2590800" cy="1143000"/>
        </p:xfrm>
        <a:graphic>
          <a:graphicData uri="http://schemas.openxmlformats.org/drawingml/2006/table">
            <a:tbl>
              <a:tblPr firstRow="1" bandRow="1">
                <a:tableStyleId>{B301B821-A1FF-4177-AEE7-76D212191A09}</a:tableStyleId>
              </a:tblPr>
              <a:tblGrid>
                <a:gridCol w="2590800">
                  <a:extLst>
                    <a:ext uri="{9D8B030D-6E8A-4147-A177-3AD203B41FA5}">
                      <a16:colId xmlns:a16="http://schemas.microsoft.com/office/drawing/2014/main" val="621702493"/>
                    </a:ext>
                  </a:extLst>
                </a:gridCol>
              </a:tblGrid>
              <a:tr h="381000">
                <a:tc>
                  <a:txBody>
                    <a:bodyPr/>
                    <a:lstStyle/>
                    <a:p>
                      <a:pPr algn="ctr"/>
                      <a:r>
                        <a:rPr lang="en-IN" dirty="0"/>
                        <a:t>User</a:t>
                      </a:r>
                    </a:p>
                  </a:txBody>
                  <a:tcPr/>
                </a:tc>
                <a:extLst>
                  <a:ext uri="{0D108BD9-81ED-4DB2-BD59-A6C34878D82A}">
                    <a16:rowId xmlns:a16="http://schemas.microsoft.com/office/drawing/2014/main" val="3173963233"/>
                  </a:ext>
                </a:extLst>
              </a:tr>
              <a:tr h="381000">
                <a:tc>
                  <a:txBody>
                    <a:bodyPr/>
                    <a:lstStyle/>
                    <a:p>
                      <a:r>
                        <a:rPr lang="en-IN" dirty="0"/>
                        <a:t>+Image</a:t>
                      </a:r>
                    </a:p>
                  </a:txBody>
                  <a:tcPr/>
                </a:tc>
                <a:extLst>
                  <a:ext uri="{0D108BD9-81ED-4DB2-BD59-A6C34878D82A}">
                    <a16:rowId xmlns:a16="http://schemas.microsoft.com/office/drawing/2014/main" val="3191663704"/>
                  </a:ext>
                </a:extLst>
              </a:tr>
              <a:tr h="381000">
                <a:tc>
                  <a:txBody>
                    <a:bodyPr/>
                    <a:lstStyle/>
                    <a:p>
                      <a:r>
                        <a:rPr lang="en-IN" dirty="0"/>
                        <a:t>+Display Results()</a:t>
                      </a:r>
                    </a:p>
                  </a:txBody>
                  <a:tcPr/>
                </a:tc>
                <a:extLst>
                  <a:ext uri="{0D108BD9-81ED-4DB2-BD59-A6C34878D82A}">
                    <a16:rowId xmlns:a16="http://schemas.microsoft.com/office/drawing/2014/main" val="4016750514"/>
                  </a:ext>
                </a:extLst>
              </a:tr>
            </a:tbl>
          </a:graphicData>
        </a:graphic>
      </p:graphicFrame>
      <p:graphicFrame>
        <p:nvGraphicFramePr>
          <p:cNvPr id="8" name="Table 2">
            <a:extLst>
              <a:ext uri="{FF2B5EF4-FFF2-40B4-BE49-F238E27FC236}">
                <a16:creationId xmlns:a16="http://schemas.microsoft.com/office/drawing/2014/main" id="{36B73A60-D5F3-479C-9604-895BE2067068}"/>
              </a:ext>
            </a:extLst>
          </p:cNvPr>
          <p:cNvGraphicFramePr>
            <a:graphicFrameLocks noGrp="1"/>
          </p:cNvGraphicFramePr>
          <p:nvPr/>
        </p:nvGraphicFramePr>
        <p:xfrm>
          <a:off x="8763000" y="4343400"/>
          <a:ext cx="2552700" cy="1143000"/>
        </p:xfrm>
        <a:graphic>
          <a:graphicData uri="http://schemas.openxmlformats.org/drawingml/2006/table">
            <a:tbl>
              <a:tblPr firstRow="1" bandRow="1">
                <a:tableStyleId>{B301B821-A1FF-4177-AEE7-76D212191A09}</a:tableStyleId>
              </a:tblPr>
              <a:tblGrid>
                <a:gridCol w="2552700">
                  <a:extLst>
                    <a:ext uri="{9D8B030D-6E8A-4147-A177-3AD203B41FA5}">
                      <a16:colId xmlns:a16="http://schemas.microsoft.com/office/drawing/2014/main" val="621702493"/>
                    </a:ext>
                  </a:extLst>
                </a:gridCol>
              </a:tblGrid>
              <a:tr h="381000">
                <a:tc>
                  <a:txBody>
                    <a:bodyPr/>
                    <a:lstStyle/>
                    <a:p>
                      <a:pPr algn="ctr"/>
                      <a:r>
                        <a:rPr lang="en-IN" dirty="0"/>
                        <a:t>Database</a:t>
                      </a:r>
                    </a:p>
                  </a:txBody>
                  <a:tcPr/>
                </a:tc>
                <a:extLst>
                  <a:ext uri="{0D108BD9-81ED-4DB2-BD59-A6C34878D82A}">
                    <a16:rowId xmlns:a16="http://schemas.microsoft.com/office/drawing/2014/main" val="3173963233"/>
                  </a:ext>
                </a:extLst>
              </a:tr>
              <a:tr h="381000">
                <a:tc>
                  <a:txBody>
                    <a:bodyPr/>
                    <a:lstStyle/>
                    <a:p>
                      <a:r>
                        <a:rPr lang="en-IN" dirty="0"/>
                        <a:t>+Dataset</a:t>
                      </a:r>
                    </a:p>
                  </a:txBody>
                  <a:tcPr/>
                </a:tc>
                <a:extLst>
                  <a:ext uri="{0D108BD9-81ED-4DB2-BD59-A6C34878D82A}">
                    <a16:rowId xmlns:a16="http://schemas.microsoft.com/office/drawing/2014/main" val="3191663704"/>
                  </a:ext>
                </a:extLst>
              </a:tr>
              <a:tr h="381000">
                <a:tc>
                  <a:txBody>
                    <a:bodyPr/>
                    <a:lstStyle/>
                    <a:p>
                      <a:r>
                        <a:rPr lang="en-IN" dirty="0"/>
                        <a:t>+Store the data()</a:t>
                      </a:r>
                    </a:p>
                  </a:txBody>
                  <a:tcPr/>
                </a:tc>
                <a:extLst>
                  <a:ext uri="{0D108BD9-81ED-4DB2-BD59-A6C34878D82A}">
                    <a16:rowId xmlns:a16="http://schemas.microsoft.com/office/drawing/2014/main" val="4016750514"/>
                  </a:ext>
                </a:extLst>
              </a:tr>
            </a:tbl>
          </a:graphicData>
        </a:graphic>
      </p:graphicFrame>
      <p:graphicFrame>
        <p:nvGraphicFramePr>
          <p:cNvPr id="10" name="Table 2">
            <a:extLst>
              <a:ext uri="{FF2B5EF4-FFF2-40B4-BE49-F238E27FC236}">
                <a16:creationId xmlns:a16="http://schemas.microsoft.com/office/drawing/2014/main" id="{24878CB8-B498-46BE-991E-F5789D61F276}"/>
              </a:ext>
            </a:extLst>
          </p:cNvPr>
          <p:cNvGraphicFramePr>
            <a:graphicFrameLocks noGrp="1"/>
          </p:cNvGraphicFramePr>
          <p:nvPr/>
        </p:nvGraphicFramePr>
        <p:xfrm>
          <a:off x="4703975" y="2434159"/>
          <a:ext cx="2667000" cy="2225040"/>
        </p:xfrm>
        <a:graphic>
          <a:graphicData uri="http://schemas.openxmlformats.org/drawingml/2006/table">
            <a:tbl>
              <a:tblPr firstRow="1" bandRow="1">
                <a:tableStyleId>{B301B821-A1FF-4177-AEE7-76D212191A09}</a:tableStyleId>
              </a:tblPr>
              <a:tblGrid>
                <a:gridCol w="2667000">
                  <a:extLst>
                    <a:ext uri="{9D8B030D-6E8A-4147-A177-3AD203B41FA5}">
                      <a16:colId xmlns:a16="http://schemas.microsoft.com/office/drawing/2014/main" val="621702493"/>
                    </a:ext>
                  </a:extLst>
                </a:gridCol>
              </a:tblGrid>
              <a:tr h="381000">
                <a:tc>
                  <a:txBody>
                    <a:bodyPr/>
                    <a:lstStyle/>
                    <a:p>
                      <a:pPr algn="ctr"/>
                      <a:r>
                        <a:rPr lang="en-IN" dirty="0"/>
                        <a:t>System</a:t>
                      </a:r>
                    </a:p>
                  </a:txBody>
                  <a:tcPr/>
                </a:tc>
                <a:extLst>
                  <a:ext uri="{0D108BD9-81ED-4DB2-BD59-A6C34878D82A}">
                    <a16:rowId xmlns:a16="http://schemas.microsoft.com/office/drawing/2014/main" val="3173963233"/>
                  </a:ext>
                </a:extLst>
              </a:tr>
              <a:tr h="381000">
                <a:tc>
                  <a:txBody>
                    <a:bodyPr/>
                    <a:lstStyle/>
                    <a:p>
                      <a:r>
                        <a:rPr lang="en-IN" dirty="0"/>
                        <a:t>+Data</a:t>
                      </a:r>
                    </a:p>
                  </a:txBody>
                  <a:tcPr/>
                </a:tc>
                <a:extLst>
                  <a:ext uri="{0D108BD9-81ED-4DB2-BD59-A6C34878D82A}">
                    <a16:rowId xmlns:a16="http://schemas.microsoft.com/office/drawing/2014/main" val="3191663704"/>
                  </a:ext>
                </a:extLst>
              </a:tr>
              <a:tr h="381000">
                <a:tc>
                  <a:txBody>
                    <a:bodyPr/>
                    <a:lstStyle/>
                    <a:p>
                      <a:r>
                        <a:rPr lang="en-IN" dirty="0"/>
                        <a:t>+</a:t>
                      </a:r>
                      <a:r>
                        <a:rPr lang="en-IN" dirty="0" err="1"/>
                        <a:t>Preprocessing</a:t>
                      </a:r>
                      <a:r>
                        <a:rPr lang="en-IN" dirty="0"/>
                        <a:t>()</a:t>
                      </a:r>
                    </a:p>
                    <a:p>
                      <a:r>
                        <a:rPr lang="en-IN" dirty="0"/>
                        <a:t>+</a:t>
                      </a:r>
                      <a:r>
                        <a:rPr lang="en-IN" dirty="0" err="1"/>
                        <a:t>FaceDetection</a:t>
                      </a:r>
                      <a:r>
                        <a:rPr lang="en-IN" dirty="0"/>
                        <a:t>()</a:t>
                      </a:r>
                    </a:p>
                    <a:p>
                      <a:r>
                        <a:rPr lang="en-IN" dirty="0"/>
                        <a:t>+</a:t>
                      </a:r>
                      <a:r>
                        <a:rPr lang="en-IN" dirty="0" err="1"/>
                        <a:t>FeatureAnalysis</a:t>
                      </a:r>
                      <a:r>
                        <a:rPr lang="en-IN" dirty="0"/>
                        <a:t>()</a:t>
                      </a:r>
                    </a:p>
                    <a:p>
                      <a:r>
                        <a:rPr lang="en-IN" dirty="0"/>
                        <a:t>+Recognition()</a:t>
                      </a:r>
                    </a:p>
                    <a:p>
                      <a:r>
                        <a:rPr lang="en-IN" dirty="0"/>
                        <a:t>+Labelling()</a:t>
                      </a:r>
                    </a:p>
                  </a:txBody>
                  <a:tcPr/>
                </a:tc>
                <a:extLst>
                  <a:ext uri="{0D108BD9-81ED-4DB2-BD59-A6C34878D82A}">
                    <a16:rowId xmlns:a16="http://schemas.microsoft.com/office/drawing/2014/main" val="4016750514"/>
                  </a:ext>
                </a:extLst>
              </a:tr>
            </a:tbl>
          </a:graphicData>
        </a:graphic>
      </p:graphicFrame>
      <p:cxnSp>
        <p:nvCxnSpPr>
          <p:cNvPr id="12" name="Straight Connector 11">
            <a:extLst>
              <a:ext uri="{FF2B5EF4-FFF2-40B4-BE49-F238E27FC236}">
                <a16:creationId xmlns:a16="http://schemas.microsoft.com/office/drawing/2014/main" id="{EE6E36E0-2C0D-4CCB-99F3-FC7E15F00B5B}"/>
              </a:ext>
            </a:extLst>
          </p:cNvPr>
          <p:cNvCxnSpPr>
            <a:cxnSpLocks/>
          </p:cNvCxnSpPr>
          <p:nvPr/>
        </p:nvCxnSpPr>
        <p:spPr>
          <a:xfrm>
            <a:off x="3962400" y="3105150"/>
            <a:ext cx="0" cy="1771650"/>
          </a:xfrm>
          <a:prstGeom prst="line">
            <a:avLst/>
          </a:prstGeom>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B645F968-B8DE-4CE9-89F6-0FADEB0CD158}"/>
              </a:ext>
            </a:extLst>
          </p:cNvPr>
          <p:cNvCxnSpPr/>
          <p:nvPr/>
        </p:nvCxnSpPr>
        <p:spPr>
          <a:xfrm>
            <a:off x="3962400" y="3104954"/>
            <a:ext cx="74157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189E32B5-7DE9-4D7A-BAC1-0BF8A1F115B2}"/>
              </a:ext>
            </a:extLst>
          </p:cNvPr>
          <p:cNvCxnSpPr>
            <a:cxnSpLocks/>
          </p:cNvCxnSpPr>
          <p:nvPr/>
        </p:nvCxnSpPr>
        <p:spPr>
          <a:xfrm flipH="1">
            <a:off x="3291526" y="4876800"/>
            <a:ext cx="670874"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9" name="Straight Connector 38">
            <a:extLst>
              <a:ext uri="{FF2B5EF4-FFF2-40B4-BE49-F238E27FC236}">
                <a16:creationId xmlns:a16="http://schemas.microsoft.com/office/drawing/2014/main" id="{B3499180-2B79-49EA-AA2C-EEDD1783419B}"/>
              </a:ext>
            </a:extLst>
          </p:cNvPr>
          <p:cNvCxnSpPr/>
          <p:nvPr/>
        </p:nvCxnSpPr>
        <p:spPr>
          <a:xfrm>
            <a:off x="8077200" y="2960801"/>
            <a:ext cx="0" cy="1915999"/>
          </a:xfrm>
          <a:prstGeom prst="line">
            <a:avLst/>
          </a:prstGeom>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C63923A4-209F-4688-92BD-93ED7573F5FF}"/>
              </a:ext>
            </a:extLst>
          </p:cNvPr>
          <p:cNvCxnSpPr>
            <a:cxnSpLocks/>
          </p:cNvCxnSpPr>
          <p:nvPr/>
        </p:nvCxnSpPr>
        <p:spPr>
          <a:xfrm>
            <a:off x="8077200" y="4864918"/>
            <a:ext cx="685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2" name="Straight Arrow Connector 41">
            <a:extLst>
              <a:ext uri="{FF2B5EF4-FFF2-40B4-BE49-F238E27FC236}">
                <a16:creationId xmlns:a16="http://schemas.microsoft.com/office/drawing/2014/main" id="{88874D6E-22AA-4725-8650-B8B94C80503D}"/>
              </a:ext>
            </a:extLst>
          </p:cNvPr>
          <p:cNvCxnSpPr>
            <a:cxnSpLocks/>
          </p:cNvCxnSpPr>
          <p:nvPr/>
        </p:nvCxnSpPr>
        <p:spPr>
          <a:xfrm flipH="1">
            <a:off x="7370975" y="2971800"/>
            <a:ext cx="706225"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5" name="TextBox 44">
            <a:extLst>
              <a:ext uri="{FF2B5EF4-FFF2-40B4-BE49-F238E27FC236}">
                <a16:creationId xmlns:a16="http://schemas.microsoft.com/office/drawing/2014/main" id="{09621603-326D-4400-9993-CC76C6717B98}"/>
              </a:ext>
            </a:extLst>
          </p:cNvPr>
          <p:cNvSpPr txBox="1"/>
          <p:nvPr/>
        </p:nvSpPr>
        <p:spPr>
          <a:xfrm>
            <a:off x="8572500" y="36738"/>
            <a:ext cx="6141562"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
        <p:nvSpPr>
          <p:cNvPr id="16" name="TextBox 15">
            <a:extLst>
              <a:ext uri="{FF2B5EF4-FFF2-40B4-BE49-F238E27FC236}">
                <a16:creationId xmlns:a16="http://schemas.microsoft.com/office/drawing/2014/main" id="{B4174F6A-84ED-4553-9B12-815712D77423}"/>
              </a:ext>
            </a:extLst>
          </p:cNvPr>
          <p:cNvSpPr txBox="1"/>
          <p:nvPr/>
        </p:nvSpPr>
        <p:spPr>
          <a:xfrm>
            <a:off x="2133600" y="6083217"/>
            <a:ext cx="7400040" cy="338554"/>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Class diagram for multiple face recognition</a:t>
            </a:r>
          </a:p>
        </p:txBody>
      </p:sp>
    </p:spTree>
    <p:extLst>
      <p:ext uri="{BB962C8B-B14F-4D97-AF65-F5344CB8AC3E}">
        <p14:creationId xmlns:p14="http://schemas.microsoft.com/office/powerpoint/2010/main" val="1023319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prstClr val="white">
                  <a:lumMod val="50000"/>
                </a:prstClr>
              </a:solidFill>
              <a:effectLst/>
              <a:uLnTx/>
              <a:uFillTx/>
              <a:latin typeface="Bookman Old Style" panose="02050604050505020204" pitchFamily="18" charset="0"/>
              <a:ea typeface="+mn-ea"/>
              <a:cs typeface="Times New Roman" panose="02020603050405020304" pitchFamily="18" charset="0"/>
            </a:endParaRPr>
          </a:p>
        </p:txBody>
      </p:sp>
      <p:sp>
        <p:nvSpPr>
          <p:cNvPr id="10" name="Rectangle 9"/>
          <p:cNvSpPr/>
          <p:nvPr/>
        </p:nvSpPr>
        <p:spPr>
          <a:xfrm>
            <a:off x="12" y="-9668"/>
            <a:ext cx="4572000"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white"/>
              </a:solidFill>
              <a:effectLst/>
              <a:uLnTx/>
              <a:uFillTx/>
              <a:latin typeface="Bookman Old Style" panose="02050604050505020204" pitchFamily="18" charset="0"/>
              <a:ea typeface="+mn-ea"/>
              <a:cs typeface="+mn-cs"/>
            </a:endParaRPr>
          </a:p>
        </p:txBody>
      </p:sp>
      <p:sp>
        <p:nvSpPr>
          <p:cNvPr id="8" name="TextBox 7"/>
          <p:cNvSpPr txBox="1"/>
          <p:nvPr/>
        </p:nvSpPr>
        <p:spPr>
          <a:xfrm>
            <a:off x="304800" y="1288519"/>
            <a:ext cx="4795839" cy="584775"/>
          </a:xfrm>
          <a:prstGeom prst="rect">
            <a:avLst/>
          </a:prstGeom>
          <a:noFill/>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altLang="en-GB" sz="3200" b="1" i="0" u="none" strike="noStrike" kern="1200" cap="none" spc="0" normalizeH="0" baseline="0" noProof="0" dirty="0">
                <a:ln>
                  <a:noFill/>
                </a:ln>
                <a:solidFill>
                  <a:srgbClr val="44546A">
                    <a:lumMod val="75000"/>
                  </a:srgbClr>
                </a:solidFill>
                <a:effectLst/>
                <a:uLnTx/>
                <a:uFillTx/>
                <a:latin typeface="Bookman Old Style" panose="02050604050505020204" pitchFamily="18" charset="0"/>
                <a:ea typeface="+mn-ea"/>
                <a:cs typeface="Times New Roman" panose="02020603050405020304" pitchFamily="18" charset="0"/>
              </a:rPr>
              <a:t>Sequence Diagram</a:t>
            </a:r>
          </a:p>
        </p:txBody>
      </p:sp>
      <p:sp>
        <p:nvSpPr>
          <p:cNvPr id="4103" name="TextBox 2"/>
          <p:cNvSpPr txBox="1">
            <a:spLocks noChangeArrowheads="1"/>
          </p:cNvSpPr>
          <p:nvPr/>
        </p:nvSpPr>
        <p:spPr bwMode="auto">
          <a:xfrm>
            <a:off x="1538292" y="6553211"/>
            <a:ext cx="716863" cy="338554"/>
          </a:xfrm>
          <a:prstGeom prst="rect">
            <a:avLst/>
          </a:prstGeom>
          <a:noFill/>
          <a:ln w="9525">
            <a:noFill/>
            <a:miter lim="800000"/>
          </a:ln>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prstClr val="white"/>
                </a:solidFill>
                <a:effectLst/>
                <a:uLnTx/>
                <a:uFillTx/>
                <a:latin typeface="Bookman Old Style" panose="02050604050505020204" pitchFamily="18" charset="0"/>
                <a:ea typeface="+mn-ea"/>
                <a:cs typeface="Times New Roman" panose="02020603050405020304" pitchFamily="18" charset="0"/>
              </a:rPr>
              <a:t>2/10</a:t>
            </a:r>
          </a:p>
        </p:txBody>
      </p:sp>
      <p:sp>
        <p:nvSpPr>
          <p:cNvPr id="13" name="Rectangle 12"/>
          <p:cNvSpPr/>
          <p:nvPr/>
        </p:nvSpPr>
        <p:spPr>
          <a:xfrm>
            <a:off x="4572012" y="-14779"/>
            <a:ext cx="7619988" cy="201077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Abstract</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Introduction</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Existing System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Proposed System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Modules</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Software/Hardware requirements</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Algorithm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Datasets</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 Flow Diagram</a:t>
            </a:r>
            <a:endParaRPr kumimoji="0" lang="en-US" sz="1401" b="0" i="0" u="none" strike="noStrike" kern="1200" cap="none" spc="0" normalizeH="0" baseline="0" noProof="0" dirty="0">
              <a:ln>
                <a:noFill/>
              </a:ln>
              <a:solidFill>
                <a:prstClr val="black">
                  <a:lumMod val="95000"/>
                  <a:lumOff val="5000"/>
                </a:prstClr>
              </a:solidFill>
              <a:effectLst/>
              <a:uLnTx/>
              <a:uFillTx/>
              <a:latin typeface="Bookman Old Style" panose="02050604050505020204" pitchFamily="18" charset="0"/>
              <a:ea typeface="+mn-ea"/>
              <a:cs typeface="+mn-cs"/>
            </a:endParaRPr>
          </a:p>
        </p:txBody>
      </p:sp>
      <p:pic>
        <p:nvPicPr>
          <p:cNvPr id="11" name="Picture 15" descr="http://vishnu.edu.in/uploadnews/logo.jpg">
            <a:extLst>
              <a:ext uri="{FF2B5EF4-FFF2-40B4-BE49-F238E27FC236}">
                <a16:creationId xmlns:a16="http://schemas.microsoft.com/office/drawing/2014/main" id="{E7C2EEC4-66A0-4CC3-93A0-95E771E912DA}"/>
              </a:ext>
            </a:extLst>
          </p:cNvPr>
          <p:cNvPicPr>
            <a:picLocks noChangeAspect="1" noChangeArrowheads="1"/>
          </p:cNvPicPr>
          <p:nvPr/>
        </p:nvPicPr>
        <p:blipFill>
          <a:blip r:embed="rId2" cstate="print"/>
          <a:srcRect/>
          <a:stretch>
            <a:fillRect/>
          </a:stretch>
        </p:blipFill>
        <p:spPr bwMode="auto">
          <a:xfrm>
            <a:off x="-12" y="-14779"/>
            <a:ext cx="995364" cy="989541"/>
          </a:xfrm>
          <a:prstGeom prst="rect">
            <a:avLst/>
          </a:prstGeom>
          <a:noFill/>
        </p:spPr>
      </p:pic>
      <p:sp>
        <p:nvSpPr>
          <p:cNvPr id="19" name="AutoShape 14">
            <a:extLst>
              <a:ext uri="{FF2B5EF4-FFF2-40B4-BE49-F238E27FC236}">
                <a16:creationId xmlns:a16="http://schemas.microsoft.com/office/drawing/2014/main" id="{717F2180-9AF4-4848-9999-8F8F3E4004EF}"/>
              </a:ext>
            </a:extLst>
          </p:cNvPr>
          <p:cNvSpPr>
            <a:spLocks noChangeAspect="1" noChangeArrowheads="1"/>
          </p:cNvSpPr>
          <p:nvPr/>
        </p:nvSpPr>
        <p:spPr bwMode="auto">
          <a:xfrm>
            <a:off x="5943611" y="3276611"/>
            <a:ext cx="2175604" cy="21756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1" rIns="91440" bIns="45721"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1"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A119AB7A-60B3-45A4-B6E9-9D77C6C4C2FB}"/>
              </a:ext>
            </a:extLst>
          </p:cNvPr>
          <p:cNvSpPr txBox="1"/>
          <p:nvPr/>
        </p:nvSpPr>
        <p:spPr>
          <a:xfrm rot="10800000" flipH="1" flipV="1">
            <a:off x="3219461" y="3402000"/>
            <a:ext cx="495300" cy="2308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9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C8929D87-ACFA-4B22-AFAE-79AA7A2409C3}"/>
              </a:ext>
            </a:extLst>
          </p:cNvPr>
          <p:cNvSpPr txBox="1"/>
          <p:nvPr/>
        </p:nvSpPr>
        <p:spPr>
          <a:xfrm>
            <a:off x="8677299" y="0"/>
            <a:ext cx="6099142"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
        <p:nvSpPr>
          <p:cNvPr id="15" name="TextBox 14">
            <a:extLst>
              <a:ext uri="{FF2B5EF4-FFF2-40B4-BE49-F238E27FC236}">
                <a16:creationId xmlns:a16="http://schemas.microsoft.com/office/drawing/2014/main" id="{5A9CBF8A-F3F9-488F-840F-291B0EB136C6}"/>
              </a:ext>
            </a:extLst>
          </p:cNvPr>
          <p:cNvSpPr txBox="1"/>
          <p:nvPr/>
        </p:nvSpPr>
        <p:spPr>
          <a:xfrm>
            <a:off x="1828800" y="6450279"/>
            <a:ext cx="7385900" cy="338554"/>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Calibri" panose="020F0502020204030204"/>
                <a:ea typeface="+mn-ea"/>
                <a:cs typeface="+mn-cs"/>
              </a:rPr>
              <a:t>Sequence diagram for multiple face recognition</a:t>
            </a:r>
          </a:p>
        </p:txBody>
      </p:sp>
      <p:sp>
        <p:nvSpPr>
          <p:cNvPr id="2" name="Rectangle 1">
            <a:extLst>
              <a:ext uri="{FF2B5EF4-FFF2-40B4-BE49-F238E27FC236}">
                <a16:creationId xmlns:a16="http://schemas.microsoft.com/office/drawing/2014/main" id="{23007BCC-1CA5-4E65-8522-5D5A1DEC8997}"/>
              </a:ext>
            </a:extLst>
          </p:cNvPr>
          <p:cNvSpPr/>
          <p:nvPr/>
        </p:nvSpPr>
        <p:spPr>
          <a:xfrm>
            <a:off x="995352" y="2215111"/>
            <a:ext cx="1062048" cy="4817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U:User</a:t>
            </a:r>
          </a:p>
        </p:txBody>
      </p:sp>
      <p:sp>
        <p:nvSpPr>
          <p:cNvPr id="16" name="Rectangle 15">
            <a:extLst>
              <a:ext uri="{FF2B5EF4-FFF2-40B4-BE49-F238E27FC236}">
                <a16:creationId xmlns:a16="http://schemas.microsoft.com/office/drawing/2014/main" id="{4F0AF2C2-EA6B-4443-A661-B016CC26A015}"/>
              </a:ext>
            </a:extLst>
          </p:cNvPr>
          <p:cNvSpPr/>
          <p:nvPr/>
        </p:nvSpPr>
        <p:spPr>
          <a:xfrm>
            <a:off x="2512820" y="2216528"/>
            <a:ext cx="1908559" cy="4817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SA: System Application</a:t>
            </a:r>
          </a:p>
        </p:txBody>
      </p:sp>
      <p:sp>
        <p:nvSpPr>
          <p:cNvPr id="17" name="Rectangle 16">
            <a:extLst>
              <a:ext uri="{FF2B5EF4-FFF2-40B4-BE49-F238E27FC236}">
                <a16:creationId xmlns:a16="http://schemas.microsoft.com/office/drawing/2014/main" id="{5A01FCB8-2B45-4B4F-AA4B-3A48FC0EFD92}"/>
              </a:ext>
            </a:extLst>
          </p:cNvPr>
          <p:cNvSpPr/>
          <p:nvPr/>
        </p:nvSpPr>
        <p:spPr>
          <a:xfrm>
            <a:off x="4876799" y="2215111"/>
            <a:ext cx="1908559" cy="4817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C:Camera</a:t>
            </a:r>
          </a:p>
        </p:txBody>
      </p:sp>
      <p:sp>
        <p:nvSpPr>
          <p:cNvPr id="18" name="Rectangle 17">
            <a:extLst>
              <a:ext uri="{FF2B5EF4-FFF2-40B4-BE49-F238E27FC236}">
                <a16:creationId xmlns:a16="http://schemas.microsoft.com/office/drawing/2014/main" id="{1D5D33BC-05C0-42A3-B4C1-AC0DD52F1D03}"/>
              </a:ext>
            </a:extLst>
          </p:cNvPr>
          <p:cNvSpPr/>
          <p:nvPr/>
        </p:nvSpPr>
        <p:spPr>
          <a:xfrm>
            <a:off x="9818311" y="2215110"/>
            <a:ext cx="1908559" cy="48177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Neural network</a:t>
            </a:r>
          </a:p>
        </p:txBody>
      </p:sp>
      <p:sp>
        <p:nvSpPr>
          <p:cNvPr id="3" name="Flowchart: Magnetic Disk 2">
            <a:extLst>
              <a:ext uri="{FF2B5EF4-FFF2-40B4-BE49-F238E27FC236}">
                <a16:creationId xmlns:a16="http://schemas.microsoft.com/office/drawing/2014/main" id="{FC05F49E-2DDE-4574-B8BF-7807938F4E9D}"/>
              </a:ext>
            </a:extLst>
          </p:cNvPr>
          <p:cNvSpPr/>
          <p:nvPr/>
        </p:nvSpPr>
        <p:spPr>
          <a:xfrm>
            <a:off x="7387839" y="2215110"/>
            <a:ext cx="1908559" cy="572232"/>
          </a:xfrm>
          <a:prstGeom prst="flowChartMagneticDisk">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white"/>
                </a:solidFill>
                <a:effectLst/>
                <a:uLnTx/>
                <a:uFillTx/>
                <a:latin typeface="Calibri" panose="020F0502020204030204"/>
                <a:ea typeface="+mn-ea"/>
                <a:cs typeface="+mn-cs"/>
              </a:rPr>
              <a:t>A</a:t>
            </a: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Image</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Database</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6FA834CF-6F16-4F97-84E6-CD8590EEC60E}"/>
              </a:ext>
            </a:extLst>
          </p:cNvPr>
          <p:cNvSpPr/>
          <p:nvPr/>
        </p:nvSpPr>
        <p:spPr>
          <a:xfrm>
            <a:off x="1219772" y="3276610"/>
            <a:ext cx="319092" cy="270098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D29FC8D-7FFD-4BD1-8614-56356EFDCB67}"/>
              </a:ext>
            </a:extLst>
          </p:cNvPr>
          <p:cNvSpPr/>
          <p:nvPr/>
        </p:nvSpPr>
        <p:spPr>
          <a:xfrm>
            <a:off x="3124200" y="3176592"/>
            <a:ext cx="319092" cy="10906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0573091F-6845-46EE-83EA-284203964171}"/>
              </a:ext>
            </a:extLst>
          </p:cNvPr>
          <p:cNvSpPr/>
          <p:nvPr/>
        </p:nvSpPr>
        <p:spPr>
          <a:xfrm>
            <a:off x="3124200" y="4739942"/>
            <a:ext cx="319092" cy="10906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15A47C8B-6412-4AA2-A2AC-7695D6E05CC5}"/>
              </a:ext>
            </a:extLst>
          </p:cNvPr>
          <p:cNvSpPr/>
          <p:nvPr/>
        </p:nvSpPr>
        <p:spPr>
          <a:xfrm>
            <a:off x="5575525" y="3276610"/>
            <a:ext cx="319092" cy="137158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186ECF62-0C69-4BC6-A002-379026A79D07}"/>
              </a:ext>
            </a:extLst>
          </p:cNvPr>
          <p:cNvSpPr/>
          <p:nvPr/>
        </p:nvSpPr>
        <p:spPr>
          <a:xfrm>
            <a:off x="8222460" y="3080367"/>
            <a:ext cx="319092" cy="10906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8A3A614A-30A3-4885-B454-004902F8BA21}"/>
              </a:ext>
            </a:extLst>
          </p:cNvPr>
          <p:cNvSpPr/>
          <p:nvPr/>
        </p:nvSpPr>
        <p:spPr>
          <a:xfrm>
            <a:off x="8222460" y="5003935"/>
            <a:ext cx="319092" cy="109060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E4D86D17-1B92-44F0-9DFD-73A7A2260F8D}"/>
              </a:ext>
            </a:extLst>
          </p:cNvPr>
          <p:cNvSpPr/>
          <p:nvPr/>
        </p:nvSpPr>
        <p:spPr>
          <a:xfrm>
            <a:off x="10619534" y="3276611"/>
            <a:ext cx="319092" cy="2561136"/>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a:extLst>
              <a:ext uri="{FF2B5EF4-FFF2-40B4-BE49-F238E27FC236}">
                <a16:creationId xmlns:a16="http://schemas.microsoft.com/office/drawing/2014/main" id="{1571B38D-3E12-4D81-AAA7-9A7103F7DB7E}"/>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1039904" y="2548680"/>
            <a:ext cx="617990" cy="914400"/>
          </a:xfrm>
          <a:prstGeom prst="rect">
            <a:avLst/>
          </a:prstGeom>
        </p:spPr>
      </p:pic>
      <p:pic>
        <p:nvPicPr>
          <p:cNvPr id="32" name="Picture 31">
            <a:extLst>
              <a:ext uri="{FF2B5EF4-FFF2-40B4-BE49-F238E27FC236}">
                <a16:creationId xmlns:a16="http://schemas.microsoft.com/office/drawing/2014/main" id="{ACF54EE8-EE71-426C-A21D-F75E0545A205}"/>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1054201" y="5815090"/>
            <a:ext cx="589395" cy="914400"/>
          </a:xfrm>
          <a:prstGeom prst="rect">
            <a:avLst/>
          </a:prstGeom>
        </p:spPr>
      </p:pic>
      <p:pic>
        <p:nvPicPr>
          <p:cNvPr id="33" name="Picture 32">
            <a:extLst>
              <a:ext uri="{FF2B5EF4-FFF2-40B4-BE49-F238E27FC236}">
                <a16:creationId xmlns:a16="http://schemas.microsoft.com/office/drawing/2014/main" id="{585034BA-DB83-420D-9F7E-813FE70DFE19}"/>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3018819" y="2490531"/>
            <a:ext cx="457727" cy="914400"/>
          </a:xfrm>
          <a:prstGeom prst="rect">
            <a:avLst/>
          </a:prstGeom>
        </p:spPr>
      </p:pic>
      <p:pic>
        <p:nvPicPr>
          <p:cNvPr id="34" name="Picture 33">
            <a:extLst>
              <a:ext uri="{FF2B5EF4-FFF2-40B4-BE49-F238E27FC236}">
                <a16:creationId xmlns:a16="http://schemas.microsoft.com/office/drawing/2014/main" id="{7175B67F-A174-429F-ADDA-5B9F4C44E9D1}"/>
              </a:ext>
            </a:extLst>
          </p:cNvPr>
          <p:cNvPicPr>
            <a:picLocks noChangeAspect="1"/>
          </p:cNvPicPr>
          <p:nvPr/>
        </p:nvPicPr>
        <p:blipFill>
          <a:blip r:embed="rId7"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3021190" y="4046373"/>
            <a:ext cx="472741" cy="914400"/>
          </a:xfrm>
          <a:prstGeom prst="rect">
            <a:avLst/>
          </a:prstGeom>
        </p:spPr>
      </p:pic>
      <p:pic>
        <p:nvPicPr>
          <p:cNvPr id="35" name="Picture 34">
            <a:extLst>
              <a:ext uri="{FF2B5EF4-FFF2-40B4-BE49-F238E27FC236}">
                <a16:creationId xmlns:a16="http://schemas.microsoft.com/office/drawing/2014/main" id="{2D13A8BF-1BA2-4933-899C-732640B987E0}"/>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2962863" y="5697607"/>
            <a:ext cx="589395" cy="914400"/>
          </a:xfrm>
          <a:prstGeom prst="rect">
            <a:avLst/>
          </a:prstGeom>
        </p:spPr>
      </p:pic>
      <p:pic>
        <p:nvPicPr>
          <p:cNvPr id="36" name="Picture 35">
            <a:extLst>
              <a:ext uri="{FF2B5EF4-FFF2-40B4-BE49-F238E27FC236}">
                <a16:creationId xmlns:a16="http://schemas.microsoft.com/office/drawing/2014/main" id="{4E38DA65-07AD-4420-9D60-36E270C02570}"/>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5440374" y="2548680"/>
            <a:ext cx="589395" cy="914400"/>
          </a:xfrm>
          <a:prstGeom prst="rect">
            <a:avLst/>
          </a:prstGeom>
        </p:spPr>
      </p:pic>
      <p:pic>
        <p:nvPicPr>
          <p:cNvPr id="37" name="Picture 36">
            <a:extLst>
              <a:ext uri="{FF2B5EF4-FFF2-40B4-BE49-F238E27FC236}">
                <a16:creationId xmlns:a16="http://schemas.microsoft.com/office/drawing/2014/main" id="{842EFE8F-A38E-4EA3-89EF-4FBAA0249535}"/>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5440374" y="4499946"/>
            <a:ext cx="589395" cy="914400"/>
          </a:xfrm>
          <a:prstGeom prst="rect">
            <a:avLst/>
          </a:prstGeom>
        </p:spPr>
      </p:pic>
      <p:pic>
        <p:nvPicPr>
          <p:cNvPr id="38" name="Picture 37">
            <a:extLst>
              <a:ext uri="{FF2B5EF4-FFF2-40B4-BE49-F238E27FC236}">
                <a16:creationId xmlns:a16="http://schemas.microsoft.com/office/drawing/2014/main" id="{9715D9B4-3EF1-4C6D-9D9A-056A0E3F96F1}"/>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5440373" y="5081810"/>
            <a:ext cx="589395" cy="914400"/>
          </a:xfrm>
          <a:prstGeom prst="rect">
            <a:avLst/>
          </a:prstGeom>
        </p:spPr>
      </p:pic>
      <p:pic>
        <p:nvPicPr>
          <p:cNvPr id="39" name="Picture 38">
            <a:extLst>
              <a:ext uri="{FF2B5EF4-FFF2-40B4-BE49-F238E27FC236}">
                <a16:creationId xmlns:a16="http://schemas.microsoft.com/office/drawing/2014/main" id="{F6F5C7BE-AF7D-4B7A-9B9B-51DBE937B787}"/>
              </a:ext>
            </a:extLst>
          </p:cNvPr>
          <p:cNvPicPr>
            <a:picLocks noChangeAspect="1"/>
          </p:cNvPicPr>
          <p:nvPr/>
        </p:nvPicPr>
        <p:blipFill rotWithShape="1">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52448"/>
          <a:stretch/>
        </p:blipFill>
        <p:spPr>
          <a:xfrm rot="5400000">
            <a:off x="8201987" y="2483033"/>
            <a:ext cx="280268" cy="914400"/>
          </a:xfrm>
          <a:prstGeom prst="rect">
            <a:avLst/>
          </a:prstGeom>
        </p:spPr>
      </p:pic>
      <p:pic>
        <p:nvPicPr>
          <p:cNvPr id="40" name="Picture 39">
            <a:extLst>
              <a:ext uri="{FF2B5EF4-FFF2-40B4-BE49-F238E27FC236}">
                <a16:creationId xmlns:a16="http://schemas.microsoft.com/office/drawing/2014/main" id="{4F57F67C-67CE-44F5-A4C7-3A30F9D7F090}"/>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8047423" y="4035649"/>
            <a:ext cx="589395" cy="914400"/>
          </a:xfrm>
          <a:prstGeom prst="rect">
            <a:avLst/>
          </a:prstGeom>
        </p:spPr>
      </p:pic>
      <p:pic>
        <p:nvPicPr>
          <p:cNvPr id="41" name="Picture 40">
            <a:extLst>
              <a:ext uri="{FF2B5EF4-FFF2-40B4-BE49-F238E27FC236}">
                <a16:creationId xmlns:a16="http://schemas.microsoft.com/office/drawing/2014/main" id="{7D9A7B61-785D-4ABD-B4A8-D5E8DACBFF15}"/>
              </a:ext>
            </a:extLst>
          </p:cNvPr>
          <p:cNvPicPr>
            <a:picLocks noChangeAspect="1"/>
          </p:cNvPicPr>
          <p:nvPr/>
        </p:nvPicPr>
        <p:blipFill rotWithShape="1">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r="52448"/>
          <a:stretch/>
        </p:blipFill>
        <p:spPr>
          <a:xfrm rot="5400000">
            <a:off x="8233926" y="4438541"/>
            <a:ext cx="216389" cy="914400"/>
          </a:xfrm>
          <a:prstGeom prst="rect">
            <a:avLst/>
          </a:prstGeom>
        </p:spPr>
      </p:pic>
      <p:pic>
        <p:nvPicPr>
          <p:cNvPr id="42" name="Picture 41">
            <a:extLst>
              <a:ext uri="{FF2B5EF4-FFF2-40B4-BE49-F238E27FC236}">
                <a16:creationId xmlns:a16="http://schemas.microsoft.com/office/drawing/2014/main" id="{E33770FE-794D-4209-ADA3-D8FA7BE51F30}"/>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8047422" y="6003346"/>
            <a:ext cx="589395" cy="914400"/>
          </a:xfrm>
          <a:prstGeom prst="rect">
            <a:avLst/>
          </a:prstGeom>
        </p:spPr>
      </p:pic>
      <p:pic>
        <p:nvPicPr>
          <p:cNvPr id="43" name="Picture 42">
            <a:extLst>
              <a:ext uri="{FF2B5EF4-FFF2-40B4-BE49-F238E27FC236}">
                <a16:creationId xmlns:a16="http://schemas.microsoft.com/office/drawing/2014/main" id="{D9F41892-0B90-419F-B371-93A632B91AD6}"/>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10460597" y="2553005"/>
            <a:ext cx="589395" cy="914400"/>
          </a:xfrm>
          <a:prstGeom prst="rect">
            <a:avLst/>
          </a:prstGeom>
        </p:spPr>
      </p:pic>
      <p:pic>
        <p:nvPicPr>
          <p:cNvPr id="44" name="Picture 43">
            <a:extLst>
              <a:ext uri="{FF2B5EF4-FFF2-40B4-BE49-F238E27FC236}">
                <a16:creationId xmlns:a16="http://schemas.microsoft.com/office/drawing/2014/main" id="{0701398A-EC40-4B4E-BB71-28402B8CE54C}"/>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5400000">
            <a:off x="10473159" y="5675245"/>
            <a:ext cx="589395" cy="914400"/>
          </a:xfrm>
          <a:prstGeom prst="rect">
            <a:avLst/>
          </a:prstGeom>
        </p:spPr>
      </p:pic>
      <p:cxnSp>
        <p:nvCxnSpPr>
          <p:cNvPr id="20" name="Straight Arrow Connector 19">
            <a:extLst>
              <a:ext uri="{FF2B5EF4-FFF2-40B4-BE49-F238E27FC236}">
                <a16:creationId xmlns:a16="http://schemas.microsoft.com/office/drawing/2014/main" id="{B92A39E6-9301-4050-8DC6-087A0E698468}"/>
              </a:ext>
            </a:extLst>
          </p:cNvPr>
          <p:cNvCxnSpPr/>
          <p:nvPr/>
        </p:nvCxnSpPr>
        <p:spPr>
          <a:xfrm>
            <a:off x="1538292" y="3429000"/>
            <a:ext cx="15859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74BDE6E3-0022-45CF-BC76-9800DC0B812D}"/>
              </a:ext>
            </a:extLst>
          </p:cNvPr>
          <p:cNvCxnSpPr>
            <a:cxnSpLocks/>
          </p:cNvCxnSpPr>
          <p:nvPr/>
        </p:nvCxnSpPr>
        <p:spPr>
          <a:xfrm>
            <a:off x="3443292" y="3429000"/>
            <a:ext cx="213223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21C6224-A2D2-43AC-9929-0D5BE93B6D53}"/>
              </a:ext>
            </a:extLst>
          </p:cNvPr>
          <p:cNvCxnSpPr>
            <a:cxnSpLocks/>
          </p:cNvCxnSpPr>
          <p:nvPr/>
        </p:nvCxnSpPr>
        <p:spPr>
          <a:xfrm>
            <a:off x="5894617" y="3497777"/>
            <a:ext cx="23278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4FFE18B5-9F23-4349-BD23-9C75E2780798}"/>
              </a:ext>
            </a:extLst>
          </p:cNvPr>
          <p:cNvCxnSpPr>
            <a:cxnSpLocks/>
          </p:cNvCxnSpPr>
          <p:nvPr/>
        </p:nvCxnSpPr>
        <p:spPr>
          <a:xfrm>
            <a:off x="5901535" y="4400018"/>
            <a:ext cx="476647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8C6DD20B-CDBA-4F10-B347-2F63D7187FD3}"/>
              </a:ext>
            </a:extLst>
          </p:cNvPr>
          <p:cNvCxnSpPr>
            <a:cxnSpLocks/>
          </p:cNvCxnSpPr>
          <p:nvPr/>
        </p:nvCxnSpPr>
        <p:spPr>
          <a:xfrm flipH="1">
            <a:off x="3436374" y="4804610"/>
            <a:ext cx="71762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C59939EF-FCA2-446F-8868-EA67DFC87D82}"/>
              </a:ext>
            </a:extLst>
          </p:cNvPr>
          <p:cNvCxnSpPr>
            <a:cxnSpLocks/>
          </p:cNvCxnSpPr>
          <p:nvPr/>
        </p:nvCxnSpPr>
        <p:spPr>
          <a:xfrm>
            <a:off x="3443292" y="5260286"/>
            <a:ext cx="4766473"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5491A4E6-DA9A-4CF1-9BCB-2185B9DC96EF}"/>
              </a:ext>
            </a:extLst>
          </p:cNvPr>
          <p:cNvCxnSpPr>
            <a:cxnSpLocks/>
          </p:cNvCxnSpPr>
          <p:nvPr/>
        </p:nvCxnSpPr>
        <p:spPr>
          <a:xfrm flipH="1" flipV="1">
            <a:off x="3436375" y="5616976"/>
            <a:ext cx="4786085" cy="468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a:extLst>
              <a:ext uri="{FF2B5EF4-FFF2-40B4-BE49-F238E27FC236}">
                <a16:creationId xmlns:a16="http://schemas.microsoft.com/office/drawing/2014/main" id="{2EBDB096-467B-4B5A-BC56-487E9D8889F2}"/>
              </a:ext>
            </a:extLst>
          </p:cNvPr>
          <p:cNvCxnSpPr>
            <a:cxnSpLocks/>
          </p:cNvCxnSpPr>
          <p:nvPr/>
        </p:nvCxnSpPr>
        <p:spPr>
          <a:xfrm flipH="1" flipV="1">
            <a:off x="1545211" y="5741060"/>
            <a:ext cx="1578989" cy="273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96" name="TextBox 4095">
            <a:extLst>
              <a:ext uri="{FF2B5EF4-FFF2-40B4-BE49-F238E27FC236}">
                <a16:creationId xmlns:a16="http://schemas.microsoft.com/office/drawing/2014/main" id="{FADEF9B2-F51D-4BA4-9950-146B395479BC}"/>
              </a:ext>
            </a:extLst>
          </p:cNvPr>
          <p:cNvSpPr txBox="1"/>
          <p:nvPr/>
        </p:nvSpPr>
        <p:spPr>
          <a:xfrm>
            <a:off x="1806099" y="3080367"/>
            <a:ext cx="104663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Interface</a:t>
            </a:r>
          </a:p>
        </p:txBody>
      </p:sp>
      <p:sp>
        <p:nvSpPr>
          <p:cNvPr id="72" name="TextBox 71">
            <a:extLst>
              <a:ext uri="{FF2B5EF4-FFF2-40B4-BE49-F238E27FC236}">
                <a16:creationId xmlns:a16="http://schemas.microsoft.com/office/drawing/2014/main" id="{D36BDFBA-66F3-4B65-A086-1F32A8F3DAC3}"/>
              </a:ext>
            </a:extLst>
          </p:cNvPr>
          <p:cNvSpPr txBox="1"/>
          <p:nvPr/>
        </p:nvSpPr>
        <p:spPr>
          <a:xfrm>
            <a:off x="3692951" y="3054865"/>
            <a:ext cx="73859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Start Camera</a:t>
            </a:r>
          </a:p>
        </p:txBody>
      </p:sp>
      <p:sp>
        <p:nvSpPr>
          <p:cNvPr id="74" name="TextBox 73">
            <a:extLst>
              <a:ext uri="{FF2B5EF4-FFF2-40B4-BE49-F238E27FC236}">
                <a16:creationId xmlns:a16="http://schemas.microsoft.com/office/drawing/2014/main" id="{9BC2A8DD-F602-48AD-9044-A72DDF76D489}"/>
              </a:ext>
            </a:extLst>
          </p:cNvPr>
          <p:cNvSpPr txBox="1"/>
          <p:nvPr/>
        </p:nvSpPr>
        <p:spPr>
          <a:xfrm>
            <a:off x="5971094" y="3166094"/>
            <a:ext cx="73859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Feature Extraction</a:t>
            </a:r>
          </a:p>
        </p:txBody>
      </p:sp>
      <p:sp>
        <p:nvSpPr>
          <p:cNvPr id="76" name="TextBox 75">
            <a:extLst>
              <a:ext uri="{FF2B5EF4-FFF2-40B4-BE49-F238E27FC236}">
                <a16:creationId xmlns:a16="http://schemas.microsoft.com/office/drawing/2014/main" id="{B16ACEC8-5287-4103-A443-4A009DE341FD}"/>
              </a:ext>
            </a:extLst>
          </p:cNvPr>
          <p:cNvSpPr txBox="1"/>
          <p:nvPr/>
        </p:nvSpPr>
        <p:spPr>
          <a:xfrm>
            <a:off x="5989162" y="4082273"/>
            <a:ext cx="73859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Extracted Feature</a:t>
            </a:r>
          </a:p>
        </p:txBody>
      </p:sp>
      <p:sp>
        <p:nvSpPr>
          <p:cNvPr id="78" name="TextBox 77">
            <a:extLst>
              <a:ext uri="{FF2B5EF4-FFF2-40B4-BE49-F238E27FC236}">
                <a16:creationId xmlns:a16="http://schemas.microsoft.com/office/drawing/2014/main" id="{F37BAD6E-8296-4532-A74C-5965155F2C46}"/>
              </a:ext>
            </a:extLst>
          </p:cNvPr>
          <p:cNvSpPr txBox="1"/>
          <p:nvPr/>
        </p:nvSpPr>
        <p:spPr>
          <a:xfrm>
            <a:off x="6535983" y="4513905"/>
            <a:ext cx="73859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Predicted Feature</a:t>
            </a:r>
          </a:p>
        </p:txBody>
      </p:sp>
      <p:sp>
        <p:nvSpPr>
          <p:cNvPr id="80" name="TextBox 79">
            <a:extLst>
              <a:ext uri="{FF2B5EF4-FFF2-40B4-BE49-F238E27FC236}">
                <a16:creationId xmlns:a16="http://schemas.microsoft.com/office/drawing/2014/main" id="{61EC08FC-00B8-41F3-B700-B8B8E6853603}"/>
              </a:ext>
            </a:extLst>
          </p:cNvPr>
          <p:cNvSpPr txBox="1"/>
          <p:nvPr/>
        </p:nvSpPr>
        <p:spPr>
          <a:xfrm>
            <a:off x="4340970" y="4939359"/>
            <a:ext cx="73859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Matching in the database</a:t>
            </a:r>
          </a:p>
        </p:txBody>
      </p:sp>
      <p:sp>
        <p:nvSpPr>
          <p:cNvPr id="82" name="TextBox 81">
            <a:extLst>
              <a:ext uri="{FF2B5EF4-FFF2-40B4-BE49-F238E27FC236}">
                <a16:creationId xmlns:a16="http://schemas.microsoft.com/office/drawing/2014/main" id="{3C7B28BB-FDB0-48E5-92C9-A07118F6DADC}"/>
              </a:ext>
            </a:extLst>
          </p:cNvPr>
          <p:cNvSpPr txBox="1"/>
          <p:nvPr/>
        </p:nvSpPr>
        <p:spPr>
          <a:xfrm>
            <a:off x="4358684" y="5549479"/>
            <a:ext cx="7385900" cy="36933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Recognition of the person</a:t>
            </a:r>
          </a:p>
        </p:txBody>
      </p:sp>
      <p:sp>
        <p:nvSpPr>
          <p:cNvPr id="84" name="TextBox 83">
            <a:extLst>
              <a:ext uri="{FF2B5EF4-FFF2-40B4-BE49-F238E27FC236}">
                <a16:creationId xmlns:a16="http://schemas.microsoft.com/office/drawing/2014/main" id="{07ABD048-4AD8-4F51-A458-F7B45EA1BB02}"/>
              </a:ext>
            </a:extLst>
          </p:cNvPr>
          <p:cNvSpPr txBox="1"/>
          <p:nvPr/>
        </p:nvSpPr>
        <p:spPr>
          <a:xfrm>
            <a:off x="-1363535" y="4882106"/>
            <a:ext cx="7385900" cy="923330"/>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Recognised/</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Calibri" panose="020F0502020204030204"/>
                <a:ea typeface="+mn-ea"/>
                <a:cs typeface="+mn-cs"/>
              </a:rPr>
              <a:t>Labeled</a:t>
            </a: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person</a:t>
            </a:r>
          </a:p>
        </p:txBody>
      </p:sp>
    </p:spTree>
    <p:extLst>
      <p:ext uri="{BB962C8B-B14F-4D97-AF65-F5344CB8AC3E}">
        <p14:creationId xmlns:p14="http://schemas.microsoft.com/office/powerpoint/2010/main" val="277521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0" y="952"/>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4400">
              <a:defRPr/>
            </a:pPr>
            <a:endParaRPr lang="en-US" dirty="0">
              <a:solidFill>
                <a:prstClr val="white">
                  <a:lumMod val="50000"/>
                </a:prst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0"/>
            <a:ext cx="4627272"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latin typeface="Bookman Old Style" panose="02050604050505020204" pitchFamily="18" charset="0"/>
            </a:endParaRPr>
          </a:p>
        </p:txBody>
      </p:sp>
      <p:sp>
        <p:nvSpPr>
          <p:cNvPr id="8" name="TextBox 7"/>
          <p:cNvSpPr txBox="1"/>
          <p:nvPr/>
        </p:nvSpPr>
        <p:spPr>
          <a:xfrm>
            <a:off x="1507723" y="987504"/>
            <a:ext cx="4795838" cy="1077218"/>
          </a:xfrm>
          <a:prstGeom prst="rect">
            <a:avLst/>
          </a:prstGeom>
          <a:noFill/>
        </p:spPr>
        <p:txBody>
          <a:bodyPr>
            <a:spAutoFit/>
          </a:bodyPr>
          <a:lstStyle/>
          <a:p>
            <a:pPr defTabSz="914400">
              <a:defRPr/>
            </a:pPr>
            <a:r>
              <a:rPr lang="en-US" altLang="en-GB" sz="3200" b="1" dirty="0">
                <a:solidFill>
                  <a:srgbClr val="1F497D">
                    <a:lumMod val="75000"/>
                  </a:srgbClr>
                </a:solidFill>
                <a:latin typeface="Bookman Old Style" panose="02050604050505020204" pitchFamily="18" charset="0"/>
                <a:cs typeface="Times New Roman" panose="02020603050405020304" pitchFamily="18" charset="0"/>
              </a:rPr>
              <a:t>Activity</a:t>
            </a:r>
          </a:p>
          <a:p>
            <a:pPr defTabSz="914400">
              <a:defRPr/>
            </a:pPr>
            <a:r>
              <a:rPr lang="en-US" altLang="en-GB" sz="3200" b="1" dirty="0">
                <a:solidFill>
                  <a:srgbClr val="1F497D">
                    <a:lumMod val="75000"/>
                  </a:srgbClr>
                </a:solidFill>
                <a:latin typeface="Bookman Old Style" panose="02050604050505020204" pitchFamily="18" charset="0"/>
                <a:cs typeface="Times New Roman" panose="02020603050405020304" pitchFamily="18" charset="0"/>
              </a:rPr>
              <a:t>Diagram</a:t>
            </a:r>
            <a:endParaRPr lang="en-IN" altLang="en-GB" sz="3200" b="1" dirty="0">
              <a:solidFill>
                <a:srgbClr val="1F497D">
                  <a:lumMod val="75000"/>
                </a:srgb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538289" y="6553200"/>
            <a:ext cx="716863" cy="338554"/>
          </a:xfrm>
          <a:prstGeom prst="rect">
            <a:avLst/>
          </a:prstGeom>
          <a:noFill/>
          <a:ln w="9525">
            <a:noFill/>
            <a:miter lim="800000"/>
          </a:ln>
        </p:spPr>
        <p:txBody>
          <a:bodyPr wrap="none">
            <a:spAutoFit/>
          </a:bodyPr>
          <a:lstStyle/>
          <a:p>
            <a:pPr defTabSz="914400" fontAlgn="base">
              <a:spcBef>
                <a:spcPct val="0"/>
              </a:spcBef>
              <a:spcAft>
                <a:spcPct val="0"/>
              </a:spcAft>
            </a:pPr>
            <a:r>
              <a:rPr lang="en-US" sz="1600" b="1">
                <a:solidFill>
                  <a:prstClr val="white"/>
                </a:solidFill>
                <a:latin typeface="Bookman Old Style" panose="02050604050505020204" pitchFamily="18" charset="0"/>
                <a:cs typeface="Times New Roman" panose="02020603050405020304" pitchFamily="18" charset="0"/>
              </a:rPr>
              <a:t>2/10</a:t>
            </a:r>
          </a:p>
        </p:txBody>
      </p:sp>
      <p:sp>
        <p:nvSpPr>
          <p:cNvPr id="3" name="Content Placeholder 2"/>
          <p:cNvSpPr>
            <a:spLocks noGrp="1"/>
          </p:cNvSpPr>
          <p:nvPr>
            <p:ph idx="1"/>
          </p:nvPr>
        </p:nvSpPr>
        <p:spPr>
          <a:xfrm>
            <a:off x="1580953" y="2332872"/>
            <a:ext cx="9030095" cy="4466230"/>
          </a:xfrm>
          <a:ln>
            <a:solidFill>
              <a:schemeClr val="bg1"/>
            </a:solidFill>
          </a:ln>
        </p:spPr>
        <p:style>
          <a:lnRef idx="2">
            <a:schemeClr val="dk1"/>
          </a:lnRef>
          <a:fillRef idx="1">
            <a:schemeClr val="lt1"/>
          </a:fillRef>
          <a:effectRef idx="0">
            <a:schemeClr val="dk1"/>
          </a:effectRef>
          <a:fontRef idx="minor">
            <a:schemeClr val="dk1"/>
          </a:fontRef>
        </p:style>
        <p:txBody>
          <a:bodyPr/>
          <a:lstStyle/>
          <a:p>
            <a:pPr marL="0" indent="0">
              <a:buNone/>
            </a:pPr>
            <a:r>
              <a:rPr lang="en-US" sz="1800" dirty="0">
                <a:latin typeface="Bookman Old Style" panose="02050604050505020204" pitchFamily="18" charset="0"/>
              </a:rPr>
              <a:t>     </a:t>
            </a:r>
          </a:p>
        </p:txBody>
      </p:sp>
      <p:sp>
        <p:nvSpPr>
          <p:cNvPr id="13" name="Rectangle 12"/>
          <p:cNvSpPr/>
          <p:nvPr/>
        </p:nvSpPr>
        <p:spPr>
          <a:xfrm>
            <a:off x="4639308" y="-17882"/>
            <a:ext cx="7552692"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E7C2EEC4-66A0-4CC3-93A0-95E771E912DA}"/>
              </a:ext>
            </a:extLst>
          </p:cNvPr>
          <p:cNvPicPr>
            <a:picLocks noChangeAspect="1" noChangeArrowheads="1"/>
          </p:cNvPicPr>
          <p:nvPr/>
        </p:nvPicPr>
        <p:blipFill>
          <a:blip r:embed="rId2" cstate="print"/>
          <a:srcRect/>
          <a:stretch>
            <a:fillRect/>
          </a:stretch>
        </p:blipFill>
        <p:spPr bwMode="auto">
          <a:xfrm>
            <a:off x="-12036" y="-17882"/>
            <a:ext cx="995362" cy="989541"/>
          </a:xfrm>
          <a:prstGeom prst="rect">
            <a:avLst/>
          </a:prstGeom>
          <a:noFill/>
        </p:spPr>
      </p:pic>
      <p:sp>
        <p:nvSpPr>
          <p:cNvPr id="2" name="AutoShape 2">
            <a:extLst>
              <a:ext uri="{FF2B5EF4-FFF2-40B4-BE49-F238E27FC236}">
                <a16:creationId xmlns:a16="http://schemas.microsoft.com/office/drawing/2014/main" id="{4752A2F9-BB1C-4926-8773-D66DDEF71DEA}"/>
              </a:ext>
            </a:extLst>
          </p:cNvPr>
          <p:cNvSpPr>
            <a:spLocks noChangeAspect="1" noChangeArrowheads="1"/>
          </p:cNvSpPr>
          <p:nvPr/>
        </p:nvSpPr>
        <p:spPr bwMode="auto">
          <a:xfrm>
            <a:off x="6477000" y="335279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IN">
              <a:solidFill>
                <a:prstClr val="black"/>
              </a:solidFill>
              <a:latin typeface="Calibri" panose="020F050202020403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9F60A6D-3E32-4994-97DD-6A3B0738E504}"/>
              </a:ext>
            </a:extLst>
          </p:cNvPr>
          <p:cNvSpPr txBox="1"/>
          <p:nvPr/>
        </p:nvSpPr>
        <p:spPr>
          <a:xfrm>
            <a:off x="3833567" y="3136472"/>
            <a:ext cx="4864230" cy="923330"/>
          </a:xfrm>
          <a:prstGeom prst="rect">
            <a:avLst/>
          </a:prstGeom>
          <a:noFill/>
        </p:spPr>
        <p:txBody>
          <a:bodyPr wrap="square">
            <a:spAutoFit/>
          </a:bodyPr>
          <a:lstStyle/>
          <a:p>
            <a:pPr defTabSz="914400" fontAlgn="base">
              <a:spcBef>
                <a:spcPct val="0"/>
              </a:spcBef>
              <a:spcAft>
                <a:spcPct val="0"/>
              </a:spcAft>
            </a:pPr>
            <a:endParaRPr lang="en-US" b="1" dirty="0">
              <a:solidFill>
                <a:prstClr val="black"/>
              </a:solidFill>
              <a:latin typeface="Bookman Old Style" panose="02050604050505020204" pitchFamily="18" charset="0"/>
              <a:cs typeface="Arial" panose="020B0604020202020204" pitchFamily="34" charset="0"/>
            </a:endParaRPr>
          </a:p>
          <a:p>
            <a:pPr defTabSz="914400" fontAlgn="base">
              <a:spcBef>
                <a:spcPct val="0"/>
              </a:spcBef>
              <a:spcAft>
                <a:spcPct val="0"/>
              </a:spcAft>
              <a:buFont typeface="Wingdings" panose="05000000000000000000" pitchFamily="2" charset="2"/>
              <a:buChar char="Ø"/>
            </a:pPr>
            <a:endParaRPr lang="en-US" b="1" dirty="0">
              <a:solidFill>
                <a:prstClr val="black"/>
              </a:solidFill>
              <a:latin typeface="Bookman Old Style" panose="02050604050505020204" pitchFamily="18" charset="0"/>
              <a:cs typeface="Arial" panose="020B0604020202020204" pitchFamily="34" charset="0"/>
            </a:endParaRPr>
          </a:p>
          <a:p>
            <a:pPr defTabSz="914400" fontAlgn="base">
              <a:spcBef>
                <a:spcPct val="0"/>
              </a:spcBef>
              <a:spcAft>
                <a:spcPct val="0"/>
              </a:spcAft>
            </a:pPr>
            <a:endParaRPr lang="en-US" dirty="0">
              <a:solidFill>
                <a:prstClr val="black"/>
              </a:solidFill>
              <a:latin typeface="Bookman Old Style" panose="02050604050505020204" pitchFamily="18" charset="0"/>
              <a:cs typeface="Arial" panose="020B0604020202020204" pitchFamily="34" charset="0"/>
            </a:endParaRPr>
          </a:p>
        </p:txBody>
      </p:sp>
      <p:sp>
        <p:nvSpPr>
          <p:cNvPr id="17" name="Rectangle 16">
            <a:extLst>
              <a:ext uri="{FF2B5EF4-FFF2-40B4-BE49-F238E27FC236}">
                <a16:creationId xmlns:a16="http://schemas.microsoft.com/office/drawing/2014/main" id="{F2AC0256-1F63-4DE4-8BBC-FEF316C33679}"/>
              </a:ext>
            </a:extLst>
          </p:cNvPr>
          <p:cNvSpPr/>
          <p:nvPr/>
        </p:nvSpPr>
        <p:spPr>
          <a:xfrm>
            <a:off x="6934200" y="4800600"/>
            <a:ext cx="342900" cy="1524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endParaRPr lang="en-IN">
              <a:solidFill>
                <a:prstClr val="black"/>
              </a:solidFill>
              <a:latin typeface="Calibri"/>
            </a:endParaRPr>
          </a:p>
        </p:txBody>
      </p:sp>
      <p:sp>
        <p:nvSpPr>
          <p:cNvPr id="19" name="Rectangle 18">
            <a:extLst>
              <a:ext uri="{FF2B5EF4-FFF2-40B4-BE49-F238E27FC236}">
                <a16:creationId xmlns:a16="http://schemas.microsoft.com/office/drawing/2014/main" id="{A560C29B-E228-4CA7-80CE-EF37DCF0AD41}"/>
              </a:ext>
            </a:extLst>
          </p:cNvPr>
          <p:cNvSpPr/>
          <p:nvPr/>
        </p:nvSpPr>
        <p:spPr>
          <a:xfrm>
            <a:off x="3730045" y="5029200"/>
            <a:ext cx="342899" cy="1524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endParaRPr lang="en-IN">
              <a:solidFill>
                <a:prstClr val="black"/>
              </a:solidFill>
              <a:latin typeface="Calibri"/>
            </a:endParaRPr>
          </a:p>
        </p:txBody>
      </p:sp>
      <p:sp>
        <p:nvSpPr>
          <p:cNvPr id="4" name="Oval 3">
            <a:extLst>
              <a:ext uri="{FF2B5EF4-FFF2-40B4-BE49-F238E27FC236}">
                <a16:creationId xmlns:a16="http://schemas.microsoft.com/office/drawing/2014/main" id="{A780C8AF-17D8-4EC4-85C3-A13552D31268}"/>
              </a:ext>
            </a:extLst>
          </p:cNvPr>
          <p:cNvSpPr/>
          <p:nvPr/>
        </p:nvSpPr>
        <p:spPr>
          <a:xfrm>
            <a:off x="5889213" y="2090874"/>
            <a:ext cx="296920" cy="304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fontAlgn="base">
              <a:spcBef>
                <a:spcPct val="0"/>
              </a:spcBef>
              <a:spcAft>
                <a:spcPct val="0"/>
              </a:spcAft>
            </a:pPr>
            <a:endParaRPr lang="en-IN">
              <a:solidFill>
                <a:prstClr val="white"/>
              </a:solidFill>
              <a:latin typeface="Calibri"/>
            </a:endParaRPr>
          </a:p>
        </p:txBody>
      </p:sp>
      <p:sp>
        <p:nvSpPr>
          <p:cNvPr id="5" name="Rectangle 4">
            <a:extLst>
              <a:ext uri="{FF2B5EF4-FFF2-40B4-BE49-F238E27FC236}">
                <a16:creationId xmlns:a16="http://schemas.microsoft.com/office/drawing/2014/main" id="{8DB2D5B4-AB02-4B91-A15E-ED9E439D10D2}"/>
              </a:ext>
            </a:extLst>
          </p:cNvPr>
          <p:cNvSpPr/>
          <p:nvPr/>
        </p:nvSpPr>
        <p:spPr>
          <a:xfrm>
            <a:off x="5203401" y="2696570"/>
            <a:ext cx="1752600" cy="3984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Read frame captured </a:t>
            </a:r>
          </a:p>
          <a:p>
            <a:pPr algn="ctr" defTabSz="914400" fontAlgn="base">
              <a:spcBef>
                <a:spcPct val="0"/>
              </a:spcBef>
              <a:spcAft>
                <a:spcPct val="0"/>
              </a:spcAft>
            </a:pPr>
            <a:r>
              <a:rPr lang="en-IN" sz="1200" dirty="0">
                <a:solidFill>
                  <a:prstClr val="black"/>
                </a:solidFill>
                <a:latin typeface="Calibri"/>
              </a:rPr>
              <a:t>by camera</a:t>
            </a:r>
          </a:p>
        </p:txBody>
      </p:sp>
      <p:sp>
        <p:nvSpPr>
          <p:cNvPr id="7" name="Flowchart: Decision 6">
            <a:extLst>
              <a:ext uri="{FF2B5EF4-FFF2-40B4-BE49-F238E27FC236}">
                <a16:creationId xmlns:a16="http://schemas.microsoft.com/office/drawing/2014/main" id="{3261B51C-BE26-4BDC-9E10-671337D71DD5}"/>
              </a:ext>
            </a:extLst>
          </p:cNvPr>
          <p:cNvSpPr/>
          <p:nvPr/>
        </p:nvSpPr>
        <p:spPr>
          <a:xfrm>
            <a:off x="5043735" y="3329294"/>
            <a:ext cx="2019300" cy="57338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Face Detection</a:t>
            </a:r>
          </a:p>
        </p:txBody>
      </p:sp>
      <p:sp>
        <p:nvSpPr>
          <p:cNvPr id="18" name="Flowchart: Decision 17">
            <a:extLst>
              <a:ext uri="{FF2B5EF4-FFF2-40B4-BE49-F238E27FC236}">
                <a16:creationId xmlns:a16="http://schemas.microsoft.com/office/drawing/2014/main" id="{4A1C3082-5A29-44D3-989E-B94C2CE5F0FD}"/>
              </a:ext>
            </a:extLst>
          </p:cNvPr>
          <p:cNvSpPr/>
          <p:nvPr/>
        </p:nvSpPr>
        <p:spPr>
          <a:xfrm>
            <a:off x="5028023" y="4154220"/>
            <a:ext cx="2019300" cy="573384"/>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Face Recognition</a:t>
            </a:r>
          </a:p>
        </p:txBody>
      </p:sp>
      <p:sp>
        <p:nvSpPr>
          <p:cNvPr id="12" name="Rectangle 11">
            <a:extLst>
              <a:ext uri="{FF2B5EF4-FFF2-40B4-BE49-F238E27FC236}">
                <a16:creationId xmlns:a16="http://schemas.microsoft.com/office/drawing/2014/main" id="{CF29B48C-789A-4F96-AEEF-1E5696717330}"/>
              </a:ext>
            </a:extLst>
          </p:cNvPr>
          <p:cNvSpPr/>
          <p:nvPr/>
        </p:nvSpPr>
        <p:spPr>
          <a:xfrm>
            <a:off x="5118940" y="5001304"/>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Displays persons is not known</a:t>
            </a:r>
          </a:p>
        </p:txBody>
      </p:sp>
      <p:sp>
        <p:nvSpPr>
          <p:cNvPr id="20" name="Rectangle 19">
            <a:extLst>
              <a:ext uri="{FF2B5EF4-FFF2-40B4-BE49-F238E27FC236}">
                <a16:creationId xmlns:a16="http://schemas.microsoft.com/office/drawing/2014/main" id="{9BA1C512-3A98-4485-97D9-8058B553D8A9}"/>
              </a:ext>
            </a:extLst>
          </p:cNvPr>
          <p:cNvSpPr/>
          <p:nvPr/>
        </p:nvSpPr>
        <p:spPr>
          <a:xfrm>
            <a:off x="5130146" y="5661225"/>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Display person name</a:t>
            </a:r>
          </a:p>
        </p:txBody>
      </p:sp>
      <p:sp>
        <p:nvSpPr>
          <p:cNvPr id="22" name="Rectangle 21">
            <a:extLst>
              <a:ext uri="{FF2B5EF4-FFF2-40B4-BE49-F238E27FC236}">
                <a16:creationId xmlns:a16="http://schemas.microsoft.com/office/drawing/2014/main" id="{01F931B4-0E47-473D-8F4F-637630A54B27}"/>
              </a:ext>
            </a:extLst>
          </p:cNvPr>
          <p:cNvSpPr/>
          <p:nvPr/>
        </p:nvSpPr>
        <p:spPr>
          <a:xfrm>
            <a:off x="7719788" y="4018840"/>
            <a:ext cx="1899110" cy="781761"/>
          </a:xfrm>
          <a:prstGeom prst="rect">
            <a:avLst/>
          </a:prstGeom>
          <a:solidFill>
            <a:schemeClr val="tx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400" dirty="0">
                <a:solidFill>
                  <a:prstClr val="black"/>
                </a:solidFill>
                <a:latin typeface="Calibri"/>
              </a:rPr>
              <a:t>Data Base</a:t>
            </a:r>
          </a:p>
        </p:txBody>
      </p:sp>
      <p:cxnSp>
        <p:nvCxnSpPr>
          <p:cNvPr id="16" name="Straight Arrow Connector 15">
            <a:extLst>
              <a:ext uri="{FF2B5EF4-FFF2-40B4-BE49-F238E27FC236}">
                <a16:creationId xmlns:a16="http://schemas.microsoft.com/office/drawing/2014/main" id="{603FA771-EA9B-4CC4-909E-9DA4397395E3}"/>
              </a:ext>
            </a:extLst>
          </p:cNvPr>
          <p:cNvCxnSpPr>
            <a:cxnSpLocks/>
          </p:cNvCxnSpPr>
          <p:nvPr/>
        </p:nvCxnSpPr>
        <p:spPr>
          <a:xfrm>
            <a:off x="6044734" y="2395675"/>
            <a:ext cx="0" cy="30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462843D-D2BE-4850-9FC4-F63CA174B21A}"/>
              </a:ext>
            </a:extLst>
          </p:cNvPr>
          <p:cNvCxnSpPr>
            <a:cxnSpLocks/>
          </p:cNvCxnSpPr>
          <p:nvPr/>
        </p:nvCxnSpPr>
        <p:spPr>
          <a:xfrm>
            <a:off x="6037673" y="3051905"/>
            <a:ext cx="0" cy="30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15F5538-9A56-4395-9DE5-36C037BC3074}"/>
              </a:ext>
            </a:extLst>
          </p:cNvPr>
          <p:cNvCxnSpPr>
            <a:cxnSpLocks/>
          </p:cNvCxnSpPr>
          <p:nvPr/>
        </p:nvCxnSpPr>
        <p:spPr>
          <a:xfrm>
            <a:off x="6037673" y="3883531"/>
            <a:ext cx="0" cy="30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DB869166-1D82-4E77-AF56-096074AF0E2E}"/>
              </a:ext>
            </a:extLst>
          </p:cNvPr>
          <p:cNvCxnSpPr>
            <a:cxnSpLocks/>
          </p:cNvCxnSpPr>
          <p:nvPr/>
        </p:nvCxnSpPr>
        <p:spPr>
          <a:xfrm>
            <a:off x="6037654" y="4738236"/>
            <a:ext cx="0" cy="30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68FC2D14-E49C-44C3-9F3C-60EE278A8D0F}"/>
              </a:ext>
            </a:extLst>
          </p:cNvPr>
          <p:cNvCxnSpPr>
            <a:cxnSpLocks/>
          </p:cNvCxnSpPr>
          <p:nvPr/>
        </p:nvCxnSpPr>
        <p:spPr>
          <a:xfrm>
            <a:off x="7047323" y="4440912"/>
            <a:ext cx="685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97" name="Straight Connector 4096">
            <a:extLst>
              <a:ext uri="{FF2B5EF4-FFF2-40B4-BE49-F238E27FC236}">
                <a16:creationId xmlns:a16="http://schemas.microsoft.com/office/drawing/2014/main" id="{C8068D71-9ED6-4FB0-B6C3-4B0D64726A57}"/>
              </a:ext>
            </a:extLst>
          </p:cNvPr>
          <p:cNvCxnSpPr>
            <a:cxnSpLocks/>
            <a:stCxn id="7" idx="1"/>
          </p:cNvCxnSpPr>
          <p:nvPr/>
        </p:nvCxnSpPr>
        <p:spPr>
          <a:xfrm flipH="1">
            <a:off x="4792113" y="3615986"/>
            <a:ext cx="251623" cy="0"/>
          </a:xfrm>
          <a:prstGeom prst="line">
            <a:avLst/>
          </a:prstGeom>
        </p:spPr>
        <p:style>
          <a:lnRef idx="1">
            <a:schemeClr val="dk1"/>
          </a:lnRef>
          <a:fillRef idx="0">
            <a:schemeClr val="dk1"/>
          </a:fillRef>
          <a:effectRef idx="0">
            <a:schemeClr val="dk1"/>
          </a:effectRef>
          <a:fontRef idx="minor">
            <a:schemeClr val="tx1"/>
          </a:fontRef>
        </p:style>
      </p:cxnSp>
      <p:cxnSp>
        <p:nvCxnSpPr>
          <p:cNvPr id="4100" name="Straight Connector 4099">
            <a:extLst>
              <a:ext uri="{FF2B5EF4-FFF2-40B4-BE49-F238E27FC236}">
                <a16:creationId xmlns:a16="http://schemas.microsoft.com/office/drawing/2014/main" id="{37390ADF-E689-4676-9EDB-C798CDB6898E}"/>
              </a:ext>
            </a:extLst>
          </p:cNvPr>
          <p:cNvCxnSpPr>
            <a:cxnSpLocks/>
          </p:cNvCxnSpPr>
          <p:nvPr/>
        </p:nvCxnSpPr>
        <p:spPr>
          <a:xfrm>
            <a:off x="4792112" y="2895796"/>
            <a:ext cx="0" cy="720191"/>
          </a:xfrm>
          <a:prstGeom prst="line">
            <a:avLst/>
          </a:prstGeom>
        </p:spPr>
        <p:style>
          <a:lnRef idx="1">
            <a:schemeClr val="dk1"/>
          </a:lnRef>
          <a:fillRef idx="0">
            <a:schemeClr val="dk1"/>
          </a:fillRef>
          <a:effectRef idx="0">
            <a:schemeClr val="dk1"/>
          </a:effectRef>
          <a:fontRef idx="minor">
            <a:schemeClr val="tx1"/>
          </a:fontRef>
        </p:style>
      </p:cxnSp>
      <p:cxnSp>
        <p:nvCxnSpPr>
          <p:cNvPr id="4104" name="Straight Arrow Connector 4103">
            <a:extLst>
              <a:ext uri="{FF2B5EF4-FFF2-40B4-BE49-F238E27FC236}">
                <a16:creationId xmlns:a16="http://schemas.microsoft.com/office/drawing/2014/main" id="{7A36F185-91AF-435C-9641-9118DB2F9609}"/>
              </a:ext>
            </a:extLst>
          </p:cNvPr>
          <p:cNvCxnSpPr/>
          <p:nvPr/>
        </p:nvCxnSpPr>
        <p:spPr>
          <a:xfrm>
            <a:off x="4768786" y="2895795"/>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06" name="Straight Connector 4105">
            <a:extLst>
              <a:ext uri="{FF2B5EF4-FFF2-40B4-BE49-F238E27FC236}">
                <a16:creationId xmlns:a16="http://schemas.microsoft.com/office/drawing/2014/main" id="{EBE3FBF8-4880-4360-B296-BF564150F986}"/>
              </a:ext>
            </a:extLst>
          </p:cNvPr>
          <p:cNvCxnSpPr/>
          <p:nvPr/>
        </p:nvCxnSpPr>
        <p:spPr>
          <a:xfrm>
            <a:off x="4605167" y="4440912"/>
            <a:ext cx="422857" cy="0"/>
          </a:xfrm>
          <a:prstGeom prst="line">
            <a:avLst/>
          </a:prstGeom>
        </p:spPr>
        <p:style>
          <a:lnRef idx="1">
            <a:schemeClr val="dk1"/>
          </a:lnRef>
          <a:fillRef idx="0">
            <a:schemeClr val="dk1"/>
          </a:fillRef>
          <a:effectRef idx="0">
            <a:schemeClr val="dk1"/>
          </a:effectRef>
          <a:fontRef idx="minor">
            <a:schemeClr val="tx1"/>
          </a:fontRef>
        </p:style>
      </p:cxnSp>
      <p:cxnSp>
        <p:nvCxnSpPr>
          <p:cNvPr id="4108" name="Straight Connector 4107">
            <a:extLst>
              <a:ext uri="{FF2B5EF4-FFF2-40B4-BE49-F238E27FC236}">
                <a16:creationId xmlns:a16="http://schemas.microsoft.com/office/drawing/2014/main" id="{85DB5846-98C2-4603-A76B-CC49134D1ECC}"/>
              </a:ext>
            </a:extLst>
          </p:cNvPr>
          <p:cNvCxnSpPr>
            <a:cxnSpLocks/>
          </p:cNvCxnSpPr>
          <p:nvPr/>
        </p:nvCxnSpPr>
        <p:spPr>
          <a:xfrm>
            <a:off x="4605166" y="4427492"/>
            <a:ext cx="0" cy="1427205"/>
          </a:xfrm>
          <a:prstGeom prst="line">
            <a:avLst/>
          </a:prstGeom>
        </p:spPr>
        <p:style>
          <a:lnRef idx="1">
            <a:schemeClr val="dk1"/>
          </a:lnRef>
          <a:fillRef idx="0">
            <a:schemeClr val="dk1"/>
          </a:fillRef>
          <a:effectRef idx="0">
            <a:schemeClr val="dk1"/>
          </a:effectRef>
          <a:fontRef idx="minor">
            <a:schemeClr val="tx1"/>
          </a:fontRef>
        </p:style>
      </p:cxnSp>
      <p:cxnSp>
        <p:nvCxnSpPr>
          <p:cNvPr id="4111" name="Straight Arrow Connector 4110">
            <a:extLst>
              <a:ext uri="{FF2B5EF4-FFF2-40B4-BE49-F238E27FC236}">
                <a16:creationId xmlns:a16="http://schemas.microsoft.com/office/drawing/2014/main" id="{B88B9AE3-FE75-42C5-8878-63688CBF1EE2}"/>
              </a:ext>
            </a:extLst>
          </p:cNvPr>
          <p:cNvCxnSpPr/>
          <p:nvPr/>
        </p:nvCxnSpPr>
        <p:spPr>
          <a:xfrm>
            <a:off x="4627272" y="5854696"/>
            <a:ext cx="457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13" name="Straight Arrow Connector 4112">
            <a:extLst>
              <a:ext uri="{FF2B5EF4-FFF2-40B4-BE49-F238E27FC236}">
                <a16:creationId xmlns:a16="http://schemas.microsoft.com/office/drawing/2014/main" id="{E5C80852-8FF0-4CF1-8ABD-840A75AE3816}"/>
              </a:ext>
            </a:extLst>
          </p:cNvPr>
          <p:cNvCxnSpPr>
            <a:cxnSpLocks/>
          </p:cNvCxnSpPr>
          <p:nvPr/>
        </p:nvCxnSpPr>
        <p:spPr>
          <a:xfrm>
            <a:off x="6044716" y="6048170"/>
            <a:ext cx="19" cy="2492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15" name="Straight Connector 4114">
            <a:extLst>
              <a:ext uri="{FF2B5EF4-FFF2-40B4-BE49-F238E27FC236}">
                <a16:creationId xmlns:a16="http://schemas.microsoft.com/office/drawing/2014/main" id="{5E48C67E-F75D-4B6E-BE84-4B51EE5C96A9}"/>
              </a:ext>
            </a:extLst>
          </p:cNvPr>
          <p:cNvCxnSpPr/>
          <p:nvPr/>
        </p:nvCxnSpPr>
        <p:spPr>
          <a:xfrm>
            <a:off x="7047324" y="5194775"/>
            <a:ext cx="496477" cy="0"/>
          </a:xfrm>
          <a:prstGeom prst="line">
            <a:avLst/>
          </a:prstGeom>
        </p:spPr>
        <p:style>
          <a:lnRef idx="1">
            <a:schemeClr val="dk1"/>
          </a:lnRef>
          <a:fillRef idx="0">
            <a:schemeClr val="dk1"/>
          </a:fillRef>
          <a:effectRef idx="0">
            <a:schemeClr val="dk1"/>
          </a:effectRef>
          <a:fontRef idx="minor">
            <a:schemeClr val="tx1"/>
          </a:fontRef>
        </p:style>
      </p:cxnSp>
      <p:cxnSp>
        <p:nvCxnSpPr>
          <p:cNvPr id="4117" name="Straight Connector 4116">
            <a:extLst>
              <a:ext uri="{FF2B5EF4-FFF2-40B4-BE49-F238E27FC236}">
                <a16:creationId xmlns:a16="http://schemas.microsoft.com/office/drawing/2014/main" id="{0CC59A0E-D1F4-4F05-97F3-E563DFF6C0EC}"/>
              </a:ext>
            </a:extLst>
          </p:cNvPr>
          <p:cNvCxnSpPr/>
          <p:nvPr/>
        </p:nvCxnSpPr>
        <p:spPr>
          <a:xfrm>
            <a:off x="7543800" y="5194776"/>
            <a:ext cx="0" cy="978005"/>
          </a:xfrm>
          <a:prstGeom prst="line">
            <a:avLst/>
          </a:prstGeom>
        </p:spPr>
        <p:style>
          <a:lnRef idx="1">
            <a:schemeClr val="dk1"/>
          </a:lnRef>
          <a:fillRef idx="0">
            <a:schemeClr val="dk1"/>
          </a:fillRef>
          <a:effectRef idx="0">
            <a:schemeClr val="dk1"/>
          </a:effectRef>
          <a:fontRef idx="minor">
            <a:schemeClr val="tx1"/>
          </a:fontRef>
        </p:style>
      </p:cxnSp>
      <p:cxnSp>
        <p:nvCxnSpPr>
          <p:cNvPr id="4119" name="Straight Arrow Connector 4118">
            <a:extLst>
              <a:ext uri="{FF2B5EF4-FFF2-40B4-BE49-F238E27FC236}">
                <a16:creationId xmlns:a16="http://schemas.microsoft.com/office/drawing/2014/main" id="{E9FC38F8-69AB-4372-91AE-E1A217F3B76D}"/>
              </a:ext>
            </a:extLst>
          </p:cNvPr>
          <p:cNvCxnSpPr/>
          <p:nvPr/>
        </p:nvCxnSpPr>
        <p:spPr>
          <a:xfrm flipH="1">
            <a:off x="6037654" y="6172780"/>
            <a:ext cx="15061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20" name="TextBox 4119">
            <a:extLst>
              <a:ext uri="{FF2B5EF4-FFF2-40B4-BE49-F238E27FC236}">
                <a16:creationId xmlns:a16="http://schemas.microsoft.com/office/drawing/2014/main" id="{F07ECE24-B963-427B-AFDC-F37AC4BF84C8}"/>
              </a:ext>
            </a:extLst>
          </p:cNvPr>
          <p:cNvSpPr txBox="1"/>
          <p:nvPr/>
        </p:nvSpPr>
        <p:spPr>
          <a:xfrm>
            <a:off x="4449048" y="3077505"/>
            <a:ext cx="365806" cy="276999"/>
          </a:xfrm>
          <a:prstGeom prst="rect">
            <a:avLst/>
          </a:prstGeom>
          <a:noFill/>
        </p:spPr>
        <p:txBody>
          <a:bodyPr wrap="none" rtlCol="0">
            <a:spAutoFit/>
          </a:bodyPr>
          <a:lstStyle/>
          <a:p>
            <a:pPr defTabSz="914400" fontAlgn="base">
              <a:spcBef>
                <a:spcPct val="0"/>
              </a:spcBef>
              <a:spcAft>
                <a:spcPct val="0"/>
              </a:spcAft>
            </a:pPr>
            <a:r>
              <a:rPr lang="en-IN" sz="1200" dirty="0">
                <a:solidFill>
                  <a:prstClr val="black"/>
                </a:solidFill>
                <a:latin typeface="Calibri" panose="020F0502020204030204" pitchFamily="34" charset="0"/>
                <a:cs typeface="Arial" panose="020B0604020202020204" pitchFamily="34" charset="0"/>
              </a:rPr>
              <a:t>No</a:t>
            </a:r>
          </a:p>
        </p:txBody>
      </p:sp>
      <p:sp>
        <p:nvSpPr>
          <p:cNvPr id="4121" name="TextBox 4120">
            <a:extLst>
              <a:ext uri="{FF2B5EF4-FFF2-40B4-BE49-F238E27FC236}">
                <a16:creationId xmlns:a16="http://schemas.microsoft.com/office/drawing/2014/main" id="{DDF3A34E-21C7-417D-98DA-4C04BF3526E6}"/>
              </a:ext>
            </a:extLst>
          </p:cNvPr>
          <p:cNvSpPr txBox="1"/>
          <p:nvPr/>
        </p:nvSpPr>
        <p:spPr>
          <a:xfrm>
            <a:off x="4227724" y="5038862"/>
            <a:ext cx="386837" cy="276999"/>
          </a:xfrm>
          <a:prstGeom prst="rect">
            <a:avLst/>
          </a:prstGeom>
          <a:noFill/>
        </p:spPr>
        <p:txBody>
          <a:bodyPr wrap="none" rtlCol="0">
            <a:spAutoFit/>
          </a:bodyPr>
          <a:lstStyle/>
          <a:p>
            <a:pPr defTabSz="914400" fontAlgn="base">
              <a:spcBef>
                <a:spcPct val="0"/>
              </a:spcBef>
              <a:spcAft>
                <a:spcPct val="0"/>
              </a:spcAft>
            </a:pPr>
            <a:r>
              <a:rPr lang="en-IN" sz="1200" dirty="0">
                <a:solidFill>
                  <a:prstClr val="black"/>
                </a:solidFill>
                <a:latin typeface="Calibri" panose="020F0502020204030204" pitchFamily="34" charset="0"/>
                <a:cs typeface="Arial" panose="020B0604020202020204" pitchFamily="34" charset="0"/>
              </a:rPr>
              <a:t>Yes</a:t>
            </a:r>
          </a:p>
        </p:txBody>
      </p:sp>
      <p:sp>
        <p:nvSpPr>
          <p:cNvPr id="4123" name="TextBox 4122">
            <a:extLst>
              <a:ext uri="{FF2B5EF4-FFF2-40B4-BE49-F238E27FC236}">
                <a16:creationId xmlns:a16="http://schemas.microsoft.com/office/drawing/2014/main" id="{A1DA87FD-5468-45EE-88A7-9F10487B31E1}"/>
              </a:ext>
            </a:extLst>
          </p:cNvPr>
          <p:cNvSpPr txBox="1"/>
          <p:nvPr/>
        </p:nvSpPr>
        <p:spPr>
          <a:xfrm>
            <a:off x="5987510" y="4702530"/>
            <a:ext cx="365806" cy="276999"/>
          </a:xfrm>
          <a:prstGeom prst="rect">
            <a:avLst/>
          </a:prstGeom>
          <a:noFill/>
        </p:spPr>
        <p:txBody>
          <a:bodyPr wrap="none" rtlCol="0">
            <a:spAutoFit/>
          </a:bodyPr>
          <a:lstStyle/>
          <a:p>
            <a:pPr defTabSz="914400" fontAlgn="base">
              <a:spcBef>
                <a:spcPct val="0"/>
              </a:spcBef>
              <a:spcAft>
                <a:spcPct val="0"/>
              </a:spcAft>
            </a:pPr>
            <a:r>
              <a:rPr lang="en-IN" sz="1200" dirty="0">
                <a:solidFill>
                  <a:prstClr val="black"/>
                </a:solidFill>
                <a:latin typeface="Calibri" panose="020F0502020204030204" pitchFamily="34" charset="0"/>
                <a:cs typeface="Arial" panose="020B0604020202020204" pitchFamily="34" charset="0"/>
              </a:rPr>
              <a:t>No</a:t>
            </a:r>
          </a:p>
        </p:txBody>
      </p:sp>
      <p:sp>
        <p:nvSpPr>
          <p:cNvPr id="4126" name="TextBox 4125">
            <a:extLst>
              <a:ext uri="{FF2B5EF4-FFF2-40B4-BE49-F238E27FC236}">
                <a16:creationId xmlns:a16="http://schemas.microsoft.com/office/drawing/2014/main" id="{5E0807A6-7985-4BB1-BB91-650E229E1286}"/>
              </a:ext>
            </a:extLst>
          </p:cNvPr>
          <p:cNvSpPr txBox="1"/>
          <p:nvPr/>
        </p:nvSpPr>
        <p:spPr>
          <a:xfrm>
            <a:off x="6013326" y="3907376"/>
            <a:ext cx="486947" cy="276999"/>
          </a:xfrm>
          <a:prstGeom prst="rect">
            <a:avLst/>
          </a:prstGeom>
          <a:noFill/>
        </p:spPr>
        <p:txBody>
          <a:bodyPr wrap="square" rtlCol="0">
            <a:spAutoFit/>
          </a:bodyPr>
          <a:lstStyle/>
          <a:p>
            <a:pPr defTabSz="914400" fontAlgn="base">
              <a:spcBef>
                <a:spcPct val="0"/>
              </a:spcBef>
              <a:spcAft>
                <a:spcPct val="0"/>
              </a:spcAft>
            </a:pPr>
            <a:r>
              <a:rPr lang="en-IN" sz="1200" dirty="0">
                <a:solidFill>
                  <a:prstClr val="black"/>
                </a:solidFill>
                <a:latin typeface="Calibri" panose="020F0502020204030204" pitchFamily="34" charset="0"/>
                <a:cs typeface="Arial" panose="020B0604020202020204" pitchFamily="34" charset="0"/>
              </a:rPr>
              <a:t>Yes</a:t>
            </a:r>
          </a:p>
        </p:txBody>
      </p:sp>
      <p:sp>
        <p:nvSpPr>
          <p:cNvPr id="4127" name="Oval 4126">
            <a:extLst>
              <a:ext uri="{FF2B5EF4-FFF2-40B4-BE49-F238E27FC236}">
                <a16:creationId xmlns:a16="http://schemas.microsoft.com/office/drawing/2014/main" id="{8D0EE2D5-60A0-4861-B506-E56045A3F049}"/>
              </a:ext>
            </a:extLst>
          </p:cNvPr>
          <p:cNvSpPr/>
          <p:nvPr/>
        </p:nvSpPr>
        <p:spPr>
          <a:xfrm>
            <a:off x="5825729" y="6276210"/>
            <a:ext cx="405820" cy="4189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endParaRPr lang="en-IN">
              <a:solidFill>
                <a:prstClr val="black"/>
              </a:solidFill>
              <a:latin typeface="Calibri"/>
            </a:endParaRPr>
          </a:p>
        </p:txBody>
      </p:sp>
      <p:sp>
        <p:nvSpPr>
          <p:cNvPr id="4128" name="Oval 4127">
            <a:extLst>
              <a:ext uri="{FF2B5EF4-FFF2-40B4-BE49-F238E27FC236}">
                <a16:creationId xmlns:a16="http://schemas.microsoft.com/office/drawing/2014/main" id="{75BA6F14-2D86-433F-BF9A-F05B67D03798}"/>
              </a:ext>
            </a:extLst>
          </p:cNvPr>
          <p:cNvSpPr/>
          <p:nvPr/>
        </p:nvSpPr>
        <p:spPr>
          <a:xfrm>
            <a:off x="5871145" y="6316414"/>
            <a:ext cx="314988" cy="3385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fontAlgn="base">
              <a:spcBef>
                <a:spcPct val="0"/>
              </a:spcBef>
              <a:spcAft>
                <a:spcPct val="0"/>
              </a:spcAft>
            </a:pPr>
            <a:endParaRPr lang="en-IN">
              <a:solidFill>
                <a:prstClr val="white"/>
              </a:solidFill>
              <a:latin typeface="Calibri"/>
            </a:endParaRPr>
          </a:p>
        </p:txBody>
      </p:sp>
      <p:sp>
        <p:nvSpPr>
          <p:cNvPr id="42" name="TextBox 41">
            <a:extLst>
              <a:ext uri="{FF2B5EF4-FFF2-40B4-BE49-F238E27FC236}">
                <a16:creationId xmlns:a16="http://schemas.microsoft.com/office/drawing/2014/main" id="{11E1F7D5-7BD2-42FB-92C7-36BC3B7A81B6}"/>
              </a:ext>
            </a:extLst>
          </p:cNvPr>
          <p:cNvSpPr txBox="1"/>
          <p:nvPr/>
        </p:nvSpPr>
        <p:spPr>
          <a:xfrm>
            <a:off x="8696176" y="-62240"/>
            <a:ext cx="6108970"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a:ea typeface="+mn-ea"/>
                <a:cs typeface="+mn-cs"/>
              </a:rPr>
            </a:br>
            <a:r>
              <a:rPr kumimoji="0" lang="en-IN" sz="1400" b="0" i="0" u="none" strike="noStrike" kern="1200" cap="none" spc="0" normalizeH="0" baseline="0" noProof="0" dirty="0">
                <a:ln>
                  <a:noFill/>
                </a:ln>
                <a:solidFill>
                  <a:prstClr val="black"/>
                </a:solidFill>
                <a:effectLst/>
                <a:uLnTx/>
                <a:uFillTx/>
                <a:latin typeface="Calibri"/>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a:ea typeface="+mn-ea"/>
                <a:cs typeface="+mn-cs"/>
              </a:rPr>
            </a:br>
            <a:r>
              <a:rPr kumimoji="0" lang="en-IN" sz="1400" b="0" i="0" u="none" strike="noStrike" kern="1200" cap="none" spc="0" normalizeH="0" baseline="0" noProof="0" dirty="0">
                <a:ln>
                  <a:noFill/>
                </a:ln>
                <a:solidFill>
                  <a:prstClr val="black"/>
                </a:solidFill>
                <a:effectLst/>
                <a:uLnTx/>
                <a:uFillTx/>
                <a:latin typeface="Calibri"/>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a:ea typeface="+mn-ea"/>
                <a:cs typeface="+mn-cs"/>
              </a:rPr>
            </a:br>
            <a:r>
              <a:rPr kumimoji="0" lang="en-IN" sz="2000" b="1" i="0" u="none" strike="noStrike" kern="1200" cap="none" spc="0" normalizeH="0" baseline="0" noProof="0" dirty="0">
                <a:ln>
                  <a:noFill/>
                </a:ln>
                <a:solidFill>
                  <a:prstClr val="black"/>
                </a:solidFill>
                <a:effectLst/>
                <a:uLnTx/>
                <a:uFillTx/>
                <a:latin typeface="Calibri"/>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a:ea typeface="+mn-ea"/>
                <a:cs typeface="+mn-cs"/>
              </a:rPr>
            </a:br>
            <a:r>
              <a:rPr kumimoji="0" lang="en-IN" sz="1400" b="0" i="0" u="none" strike="noStrike" kern="1200" cap="none" spc="0" normalizeH="0" baseline="0" noProof="0" dirty="0">
                <a:ln>
                  <a:noFill/>
                </a:ln>
                <a:solidFill>
                  <a:prstClr val="black"/>
                </a:solidFill>
                <a:effectLst/>
                <a:uLnTx/>
                <a:uFillTx/>
                <a:latin typeface="Calibri"/>
                <a:ea typeface="+mn-ea"/>
                <a:cs typeface="+mn-cs"/>
              </a:rPr>
              <a:t>References</a:t>
            </a:r>
          </a:p>
        </p:txBody>
      </p:sp>
    </p:spTree>
    <p:extLst>
      <p:ext uri="{BB962C8B-B14F-4D97-AF65-F5344CB8AC3E}">
        <p14:creationId xmlns:p14="http://schemas.microsoft.com/office/powerpoint/2010/main" val="3450146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0" y="952"/>
            <a:ext cx="4343400" cy="1980467"/>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914400">
              <a:defRPr/>
            </a:pPr>
            <a:endParaRPr lang="en-US" dirty="0">
              <a:solidFill>
                <a:prstClr val="white">
                  <a:lumMod val="50000"/>
                </a:prst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0"/>
            <a:ext cx="4627272" cy="198141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defRPr/>
            </a:pPr>
            <a:endParaRPr lang="en-US">
              <a:solidFill>
                <a:prstClr val="white"/>
              </a:solidFill>
              <a:latin typeface="Bookman Old Style" panose="02050604050505020204" pitchFamily="18" charset="0"/>
            </a:endParaRPr>
          </a:p>
        </p:txBody>
      </p:sp>
      <p:sp>
        <p:nvSpPr>
          <p:cNvPr id="8" name="TextBox 7"/>
          <p:cNvSpPr txBox="1"/>
          <p:nvPr/>
        </p:nvSpPr>
        <p:spPr>
          <a:xfrm>
            <a:off x="1507723" y="987504"/>
            <a:ext cx="4795838" cy="1077218"/>
          </a:xfrm>
          <a:prstGeom prst="rect">
            <a:avLst/>
          </a:prstGeom>
          <a:noFill/>
        </p:spPr>
        <p:txBody>
          <a:bodyPr>
            <a:spAutoFit/>
          </a:bodyPr>
          <a:lstStyle/>
          <a:p>
            <a:pPr defTabSz="914400">
              <a:defRPr/>
            </a:pPr>
            <a:r>
              <a:rPr lang="en-US" altLang="en-GB" sz="3200" b="1" dirty="0">
                <a:solidFill>
                  <a:srgbClr val="1F497D">
                    <a:lumMod val="75000"/>
                  </a:srgbClr>
                </a:solidFill>
                <a:latin typeface="Bookman Old Style" panose="02050604050505020204" pitchFamily="18" charset="0"/>
                <a:cs typeface="Times New Roman" panose="02020603050405020304" pitchFamily="18" charset="0"/>
              </a:rPr>
              <a:t>Activity</a:t>
            </a:r>
          </a:p>
          <a:p>
            <a:pPr defTabSz="914400">
              <a:defRPr/>
            </a:pPr>
            <a:r>
              <a:rPr lang="en-US" altLang="en-GB" sz="3200" b="1" dirty="0">
                <a:solidFill>
                  <a:srgbClr val="1F497D">
                    <a:lumMod val="75000"/>
                  </a:srgbClr>
                </a:solidFill>
                <a:latin typeface="Bookman Old Style" panose="02050604050505020204" pitchFamily="18" charset="0"/>
                <a:cs typeface="Times New Roman" panose="02020603050405020304" pitchFamily="18" charset="0"/>
              </a:rPr>
              <a:t>Diagram</a:t>
            </a:r>
            <a:endParaRPr lang="en-IN" altLang="en-GB" sz="3200" b="1" dirty="0">
              <a:solidFill>
                <a:srgbClr val="1F497D">
                  <a:lumMod val="75000"/>
                </a:srgbClr>
              </a:solidFill>
              <a:latin typeface="Bookman Old Style" panose="02050604050505020204" pitchFamily="18" charset="0"/>
              <a:cs typeface="Times New Roman" panose="02020603050405020304" pitchFamily="18" charset="0"/>
            </a:endParaRPr>
          </a:p>
        </p:txBody>
      </p:sp>
      <p:sp>
        <p:nvSpPr>
          <p:cNvPr id="4103" name="TextBox 2"/>
          <p:cNvSpPr txBox="1">
            <a:spLocks noChangeArrowheads="1"/>
          </p:cNvSpPr>
          <p:nvPr/>
        </p:nvSpPr>
        <p:spPr bwMode="auto">
          <a:xfrm>
            <a:off x="1538289" y="6553200"/>
            <a:ext cx="716863" cy="338554"/>
          </a:xfrm>
          <a:prstGeom prst="rect">
            <a:avLst/>
          </a:prstGeom>
          <a:noFill/>
          <a:ln w="9525">
            <a:noFill/>
            <a:miter lim="800000"/>
          </a:ln>
        </p:spPr>
        <p:txBody>
          <a:bodyPr wrap="none">
            <a:spAutoFit/>
          </a:bodyPr>
          <a:lstStyle/>
          <a:p>
            <a:pPr defTabSz="914400" fontAlgn="base">
              <a:spcBef>
                <a:spcPct val="0"/>
              </a:spcBef>
              <a:spcAft>
                <a:spcPct val="0"/>
              </a:spcAft>
            </a:pPr>
            <a:r>
              <a:rPr lang="en-US" sz="1600" b="1">
                <a:solidFill>
                  <a:prstClr val="white"/>
                </a:solidFill>
                <a:latin typeface="Bookman Old Style" panose="02050604050505020204" pitchFamily="18" charset="0"/>
                <a:cs typeface="Times New Roman" panose="02020603050405020304" pitchFamily="18" charset="0"/>
              </a:rPr>
              <a:t>2/10</a:t>
            </a:r>
          </a:p>
        </p:txBody>
      </p:sp>
      <p:sp>
        <p:nvSpPr>
          <p:cNvPr id="3" name="Content Placeholder 2"/>
          <p:cNvSpPr>
            <a:spLocks noGrp="1"/>
          </p:cNvSpPr>
          <p:nvPr>
            <p:ph idx="1"/>
          </p:nvPr>
        </p:nvSpPr>
        <p:spPr>
          <a:xfrm>
            <a:off x="228600" y="2064722"/>
            <a:ext cx="11353801" cy="4390029"/>
          </a:xfrm>
          <a:ln>
            <a:solidFill>
              <a:schemeClr val="bg1"/>
            </a:solidFill>
          </a:ln>
        </p:spPr>
        <p:style>
          <a:lnRef idx="2">
            <a:schemeClr val="dk1"/>
          </a:lnRef>
          <a:fillRef idx="1">
            <a:schemeClr val="lt1"/>
          </a:fillRef>
          <a:effectRef idx="0">
            <a:schemeClr val="dk1"/>
          </a:effectRef>
          <a:fontRef idx="minor">
            <a:schemeClr val="dk1"/>
          </a:fontRef>
        </p:style>
        <p:txBody>
          <a:bodyPr/>
          <a:lstStyle/>
          <a:p>
            <a:pPr marL="0" indent="0">
              <a:buNone/>
            </a:pPr>
            <a:r>
              <a:rPr lang="en-US" sz="1800" dirty="0">
                <a:latin typeface="Bookman Old Style" panose="02050604050505020204" pitchFamily="18" charset="0"/>
              </a:rPr>
              <a:t>     </a:t>
            </a:r>
          </a:p>
        </p:txBody>
      </p:sp>
      <p:sp>
        <p:nvSpPr>
          <p:cNvPr id="13" name="Rectangle 12"/>
          <p:cNvSpPr/>
          <p:nvPr/>
        </p:nvSpPr>
        <p:spPr>
          <a:xfrm>
            <a:off x="4639308" y="-17882"/>
            <a:ext cx="7552692" cy="201077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E7C2EEC4-66A0-4CC3-93A0-95E771E912DA}"/>
              </a:ext>
            </a:extLst>
          </p:cNvPr>
          <p:cNvPicPr>
            <a:picLocks noChangeAspect="1" noChangeArrowheads="1"/>
          </p:cNvPicPr>
          <p:nvPr/>
        </p:nvPicPr>
        <p:blipFill>
          <a:blip r:embed="rId2" cstate="print"/>
          <a:srcRect/>
          <a:stretch>
            <a:fillRect/>
          </a:stretch>
        </p:blipFill>
        <p:spPr bwMode="auto">
          <a:xfrm>
            <a:off x="-12036" y="-17882"/>
            <a:ext cx="995362" cy="989541"/>
          </a:xfrm>
          <a:prstGeom prst="rect">
            <a:avLst/>
          </a:prstGeom>
          <a:noFill/>
        </p:spPr>
      </p:pic>
      <p:sp>
        <p:nvSpPr>
          <p:cNvPr id="2" name="AutoShape 2">
            <a:extLst>
              <a:ext uri="{FF2B5EF4-FFF2-40B4-BE49-F238E27FC236}">
                <a16:creationId xmlns:a16="http://schemas.microsoft.com/office/drawing/2014/main" id="{4752A2F9-BB1C-4926-8773-D66DDEF71DEA}"/>
              </a:ext>
            </a:extLst>
          </p:cNvPr>
          <p:cNvSpPr>
            <a:spLocks noChangeAspect="1" noChangeArrowheads="1"/>
          </p:cNvSpPr>
          <p:nvPr/>
        </p:nvSpPr>
        <p:spPr bwMode="auto">
          <a:xfrm>
            <a:off x="6477000" y="335279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defTabSz="914400" fontAlgn="base">
              <a:spcBef>
                <a:spcPct val="0"/>
              </a:spcBef>
              <a:spcAft>
                <a:spcPct val="0"/>
              </a:spcAft>
            </a:pPr>
            <a:endParaRPr lang="en-IN">
              <a:solidFill>
                <a:prstClr val="black"/>
              </a:solidFill>
              <a:latin typeface="Calibri" panose="020F050202020403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2AC0256-1F63-4DE4-8BBC-FEF316C33679}"/>
              </a:ext>
            </a:extLst>
          </p:cNvPr>
          <p:cNvSpPr/>
          <p:nvPr/>
        </p:nvSpPr>
        <p:spPr>
          <a:xfrm>
            <a:off x="6934200" y="4800600"/>
            <a:ext cx="342900" cy="1524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endParaRPr lang="en-IN">
              <a:solidFill>
                <a:prstClr val="black"/>
              </a:solidFill>
              <a:latin typeface="Calibri"/>
            </a:endParaRPr>
          </a:p>
        </p:txBody>
      </p:sp>
      <p:sp>
        <p:nvSpPr>
          <p:cNvPr id="19" name="Rectangle 18">
            <a:extLst>
              <a:ext uri="{FF2B5EF4-FFF2-40B4-BE49-F238E27FC236}">
                <a16:creationId xmlns:a16="http://schemas.microsoft.com/office/drawing/2014/main" id="{A560C29B-E228-4CA7-80CE-EF37DCF0AD41}"/>
              </a:ext>
            </a:extLst>
          </p:cNvPr>
          <p:cNvSpPr/>
          <p:nvPr/>
        </p:nvSpPr>
        <p:spPr>
          <a:xfrm>
            <a:off x="3730045" y="5029200"/>
            <a:ext cx="342899" cy="15240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endParaRPr lang="en-IN">
              <a:solidFill>
                <a:prstClr val="black"/>
              </a:solidFill>
              <a:latin typeface="Calibri"/>
            </a:endParaRPr>
          </a:p>
        </p:txBody>
      </p:sp>
      <p:sp>
        <p:nvSpPr>
          <p:cNvPr id="4" name="Oval 3">
            <a:extLst>
              <a:ext uri="{FF2B5EF4-FFF2-40B4-BE49-F238E27FC236}">
                <a16:creationId xmlns:a16="http://schemas.microsoft.com/office/drawing/2014/main" id="{A780C8AF-17D8-4EC4-85C3-A13552D31268}"/>
              </a:ext>
            </a:extLst>
          </p:cNvPr>
          <p:cNvSpPr/>
          <p:nvPr/>
        </p:nvSpPr>
        <p:spPr>
          <a:xfrm>
            <a:off x="1543254" y="2241322"/>
            <a:ext cx="296920" cy="304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fontAlgn="base">
              <a:spcBef>
                <a:spcPct val="0"/>
              </a:spcBef>
              <a:spcAft>
                <a:spcPct val="0"/>
              </a:spcAft>
            </a:pPr>
            <a:endParaRPr lang="en-IN">
              <a:solidFill>
                <a:prstClr val="white"/>
              </a:solidFill>
              <a:latin typeface="Calibri"/>
            </a:endParaRPr>
          </a:p>
        </p:txBody>
      </p:sp>
      <p:sp>
        <p:nvSpPr>
          <p:cNvPr id="5" name="Rectangle 4">
            <a:extLst>
              <a:ext uri="{FF2B5EF4-FFF2-40B4-BE49-F238E27FC236}">
                <a16:creationId xmlns:a16="http://schemas.microsoft.com/office/drawing/2014/main" id="{8DB2D5B4-AB02-4B91-A15E-ED9E439D10D2}"/>
              </a:ext>
            </a:extLst>
          </p:cNvPr>
          <p:cNvSpPr/>
          <p:nvPr/>
        </p:nvSpPr>
        <p:spPr>
          <a:xfrm>
            <a:off x="896927" y="2871295"/>
            <a:ext cx="1752600" cy="39845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Read frame captured </a:t>
            </a:r>
          </a:p>
          <a:p>
            <a:pPr algn="ctr" defTabSz="914400" fontAlgn="base">
              <a:spcBef>
                <a:spcPct val="0"/>
              </a:spcBef>
              <a:spcAft>
                <a:spcPct val="0"/>
              </a:spcAft>
            </a:pPr>
            <a:r>
              <a:rPr lang="en-IN" sz="1200" dirty="0">
                <a:solidFill>
                  <a:prstClr val="black"/>
                </a:solidFill>
                <a:latin typeface="Calibri"/>
              </a:rPr>
              <a:t>by camera</a:t>
            </a:r>
          </a:p>
        </p:txBody>
      </p:sp>
      <p:sp>
        <p:nvSpPr>
          <p:cNvPr id="7" name="Flowchart: Decision 6">
            <a:extLst>
              <a:ext uri="{FF2B5EF4-FFF2-40B4-BE49-F238E27FC236}">
                <a16:creationId xmlns:a16="http://schemas.microsoft.com/office/drawing/2014/main" id="{3261B51C-BE26-4BDC-9E10-671337D71DD5}"/>
              </a:ext>
            </a:extLst>
          </p:cNvPr>
          <p:cNvSpPr/>
          <p:nvPr/>
        </p:nvSpPr>
        <p:spPr>
          <a:xfrm>
            <a:off x="1353227" y="5225280"/>
            <a:ext cx="486947" cy="39845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endParaRPr lang="en-IN" sz="1200" dirty="0">
              <a:solidFill>
                <a:prstClr val="black"/>
              </a:solidFill>
              <a:latin typeface="Calibri"/>
            </a:endParaRPr>
          </a:p>
        </p:txBody>
      </p:sp>
      <p:sp>
        <p:nvSpPr>
          <p:cNvPr id="12" name="Rectangle 11">
            <a:extLst>
              <a:ext uri="{FF2B5EF4-FFF2-40B4-BE49-F238E27FC236}">
                <a16:creationId xmlns:a16="http://schemas.microsoft.com/office/drawing/2014/main" id="{CF29B48C-789A-4F96-AEEF-1E5696717330}"/>
              </a:ext>
            </a:extLst>
          </p:cNvPr>
          <p:cNvSpPr/>
          <p:nvPr/>
        </p:nvSpPr>
        <p:spPr>
          <a:xfrm>
            <a:off x="750417" y="3615987"/>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err="1">
                <a:solidFill>
                  <a:prstClr val="black"/>
                </a:solidFill>
                <a:latin typeface="Calibri"/>
              </a:rPr>
              <a:t>Dlib</a:t>
            </a:r>
            <a:r>
              <a:rPr lang="en-IN" sz="1200" dirty="0">
                <a:solidFill>
                  <a:prstClr val="black"/>
                </a:solidFill>
                <a:latin typeface="Calibri"/>
              </a:rPr>
              <a:t> algorithm</a:t>
            </a:r>
          </a:p>
        </p:txBody>
      </p:sp>
      <p:cxnSp>
        <p:nvCxnSpPr>
          <p:cNvPr id="16" name="Straight Arrow Connector 15">
            <a:extLst>
              <a:ext uri="{FF2B5EF4-FFF2-40B4-BE49-F238E27FC236}">
                <a16:creationId xmlns:a16="http://schemas.microsoft.com/office/drawing/2014/main" id="{603FA771-EA9B-4CC4-909E-9DA4397395E3}"/>
              </a:ext>
            </a:extLst>
          </p:cNvPr>
          <p:cNvCxnSpPr>
            <a:cxnSpLocks/>
          </p:cNvCxnSpPr>
          <p:nvPr/>
        </p:nvCxnSpPr>
        <p:spPr>
          <a:xfrm>
            <a:off x="1691714" y="2553326"/>
            <a:ext cx="0" cy="300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27" name="Oval 4126">
            <a:extLst>
              <a:ext uri="{FF2B5EF4-FFF2-40B4-BE49-F238E27FC236}">
                <a16:creationId xmlns:a16="http://schemas.microsoft.com/office/drawing/2014/main" id="{8D0EE2D5-60A0-4861-B506-E56045A3F049}"/>
              </a:ext>
            </a:extLst>
          </p:cNvPr>
          <p:cNvSpPr/>
          <p:nvPr/>
        </p:nvSpPr>
        <p:spPr>
          <a:xfrm>
            <a:off x="8679284" y="5141395"/>
            <a:ext cx="405820" cy="41893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endParaRPr lang="en-IN">
              <a:solidFill>
                <a:prstClr val="black"/>
              </a:solidFill>
              <a:latin typeface="Calibri"/>
            </a:endParaRPr>
          </a:p>
        </p:txBody>
      </p:sp>
      <p:sp>
        <p:nvSpPr>
          <p:cNvPr id="4128" name="Oval 4127">
            <a:extLst>
              <a:ext uri="{FF2B5EF4-FFF2-40B4-BE49-F238E27FC236}">
                <a16:creationId xmlns:a16="http://schemas.microsoft.com/office/drawing/2014/main" id="{75BA6F14-2D86-433F-BF9A-F05B67D03798}"/>
              </a:ext>
            </a:extLst>
          </p:cNvPr>
          <p:cNvSpPr/>
          <p:nvPr/>
        </p:nvSpPr>
        <p:spPr>
          <a:xfrm>
            <a:off x="8724700" y="5181600"/>
            <a:ext cx="314988" cy="3385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defTabSz="914400" fontAlgn="base">
              <a:spcBef>
                <a:spcPct val="0"/>
              </a:spcBef>
              <a:spcAft>
                <a:spcPct val="0"/>
              </a:spcAft>
            </a:pPr>
            <a:endParaRPr lang="en-IN">
              <a:solidFill>
                <a:prstClr val="white"/>
              </a:solidFill>
              <a:latin typeface="Calibri"/>
            </a:endParaRPr>
          </a:p>
        </p:txBody>
      </p:sp>
      <p:sp>
        <p:nvSpPr>
          <p:cNvPr id="42" name="TextBox 41">
            <a:extLst>
              <a:ext uri="{FF2B5EF4-FFF2-40B4-BE49-F238E27FC236}">
                <a16:creationId xmlns:a16="http://schemas.microsoft.com/office/drawing/2014/main" id="{11E1F7D5-7BD2-42FB-92C7-36BC3B7A81B6}"/>
              </a:ext>
            </a:extLst>
          </p:cNvPr>
          <p:cNvSpPr txBox="1"/>
          <p:nvPr/>
        </p:nvSpPr>
        <p:spPr>
          <a:xfrm>
            <a:off x="8696176" y="-62240"/>
            <a:ext cx="6108970"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a:ea typeface="+mn-ea"/>
                <a:cs typeface="+mn-cs"/>
              </a:rPr>
            </a:br>
            <a:r>
              <a:rPr kumimoji="0" lang="en-IN" sz="1400" b="0" i="0" u="none" strike="noStrike" kern="1200" cap="none" spc="0" normalizeH="0" baseline="0" noProof="0" dirty="0">
                <a:ln>
                  <a:noFill/>
                </a:ln>
                <a:solidFill>
                  <a:prstClr val="black"/>
                </a:solidFill>
                <a:effectLst/>
                <a:uLnTx/>
                <a:uFillTx/>
                <a:latin typeface="Calibri"/>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a:ea typeface="+mn-ea"/>
                <a:cs typeface="+mn-cs"/>
              </a:rPr>
            </a:br>
            <a:r>
              <a:rPr kumimoji="0" lang="en-IN" sz="1400" b="0" i="0" u="none" strike="noStrike" kern="1200" cap="none" spc="0" normalizeH="0" baseline="0" noProof="0" dirty="0">
                <a:ln>
                  <a:noFill/>
                </a:ln>
                <a:solidFill>
                  <a:prstClr val="black"/>
                </a:solidFill>
                <a:effectLst/>
                <a:uLnTx/>
                <a:uFillTx/>
                <a:latin typeface="Calibri"/>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a:ea typeface="+mn-ea"/>
                <a:cs typeface="+mn-cs"/>
              </a:rPr>
            </a:br>
            <a:r>
              <a:rPr kumimoji="0" lang="en-IN" sz="2000" b="1" i="0" u="none" strike="noStrike" kern="1200" cap="none" spc="0" normalizeH="0" baseline="0" noProof="0" dirty="0">
                <a:ln>
                  <a:noFill/>
                </a:ln>
                <a:solidFill>
                  <a:prstClr val="black"/>
                </a:solidFill>
                <a:effectLst/>
                <a:uLnTx/>
                <a:uFillTx/>
                <a:latin typeface="Calibri"/>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a:ea typeface="+mn-ea"/>
                <a:cs typeface="+mn-cs"/>
              </a:rPr>
            </a:br>
            <a:r>
              <a:rPr kumimoji="0" lang="en-IN" sz="1400" b="0" i="0" u="none" strike="noStrike" kern="1200" cap="none" spc="0" normalizeH="0" baseline="0" noProof="0" dirty="0">
                <a:ln>
                  <a:noFill/>
                </a:ln>
                <a:solidFill>
                  <a:prstClr val="black"/>
                </a:solidFill>
                <a:effectLst/>
                <a:uLnTx/>
                <a:uFillTx/>
                <a:latin typeface="Calibri"/>
                <a:ea typeface="+mn-ea"/>
                <a:cs typeface="+mn-cs"/>
              </a:rPr>
              <a:t>References</a:t>
            </a:r>
          </a:p>
        </p:txBody>
      </p:sp>
      <p:sp>
        <p:nvSpPr>
          <p:cNvPr id="43" name="Rectangle 42">
            <a:extLst>
              <a:ext uri="{FF2B5EF4-FFF2-40B4-BE49-F238E27FC236}">
                <a16:creationId xmlns:a16="http://schemas.microsoft.com/office/drawing/2014/main" id="{9A01268C-79D2-4473-8E86-26351A171210}"/>
              </a:ext>
            </a:extLst>
          </p:cNvPr>
          <p:cNvSpPr/>
          <p:nvPr/>
        </p:nvSpPr>
        <p:spPr>
          <a:xfrm>
            <a:off x="750417" y="4484774"/>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Detect face in image</a:t>
            </a:r>
          </a:p>
        </p:txBody>
      </p:sp>
      <p:sp>
        <p:nvSpPr>
          <p:cNvPr id="45" name="Rectangle 44">
            <a:extLst>
              <a:ext uri="{FF2B5EF4-FFF2-40B4-BE49-F238E27FC236}">
                <a16:creationId xmlns:a16="http://schemas.microsoft.com/office/drawing/2014/main" id="{B5623B38-FFB2-4CFE-8521-86C476855A11}"/>
              </a:ext>
            </a:extLst>
          </p:cNvPr>
          <p:cNvSpPr/>
          <p:nvPr/>
        </p:nvSpPr>
        <p:spPr>
          <a:xfrm>
            <a:off x="3867040" y="2871295"/>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Get the cropped face image</a:t>
            </a:r>
          </a:p>
        </p:txBody>
      </p:sp>
      <p:sp>
        <p:nvSpPr>
          <p:cNvPr id="46" name="Rectangle 45">
            <a:extLst>
              <a:ext uri="{FF2B5EF4-FFF2-40B4-BE49-F238E27FC236}">
                <a16:creationId xmlns:a16="http://schemas.microsoft.com/office/drawing/2014/main" id="{0571F959-6E04-47C3-89E7-95F2F286E5C9}"/>
              </a:ext>
            </a:extLst>
          </p:cNvPr>
          <p:cNvSpPr/>
          <p:nvPr/>
        </p:nvSpPr>
        <p:spPr>
          <a:xfrm>
            <a:off x="3867040" y="3745883"/>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Search for image in dataset</a:t>
            </a:r>
          </a:p>
        </p:txBody>
      </p:sp>
      <p:sp>
        <p:nvSpPr>
          <p:cNvPr id="47" name="Rectangle 46">
            <a:extLst>
              <a:ext uri="{FF2B5EF4-FFF2-40B4-BE49-F238E27FC236}">
                <a16:creationId xmlns:a16="http://schemas.microsoft.com/office/drawing/2014/main" id="{76526325-D6C0-4DB3-BC04-7CE3C511EBF9}"/>
              </a:ext>
            </a:extLst>
          </p:cNvPr>
          <p:cNvSpPr/>
          <p:nvPr/>
        </p:nvSpPr>
        <p:spPr>
          <a:xfrm>
            <a:off x="3867040" y="5669243"/>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Face recognition</a:t>
            </a:r>
          </a:p>
        </p:txBody>
      </p:sp>
      <p:sp>
        <p:nvSpPr>
          <p:cNvPr id="49" name="Flowchart: Decision 48">
            <a:extLst>
              <a:ext uri="{FF2B5EF4-FFF2-40B4-BE49-F238E27FC236}">
                <a16:creationId xmlns:a16="http://schemas.microsoft.com/office/drawing/2014/main" id="{76E52ED3-F630-4AEE-8985-00285F7D5207}"/>
              </a:ext>
            </a:extLst>
          </p:cNvPr>
          <p:cNvSpPr/>
          <p:nvPr/>
        </p:nvSpPr>
        <p:spPr>
          <a:xfrm>
            <a:off x="7391400" y="2854221"/>
            <a:ext cx="486947" cy="398452"/>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endParaRPr lang="en-IN" sz="1200" dirty="0">
              <a:solidFill>
                <a:prstClr val="black"/>
              </a:solidFill>
              <a:latin typeface="Calibri"/>
            </a:endParaRPr>
          </a:p>
        </p:txBody>
      </p:sp>
      <p:sp>
        <p:nvSpPr>
          <p:cNvPr id="50" name="Rectangle 49">
            <a:extLst>
              <a:ext uri="{FF2B5EF4-FFF2-40B4-BE49-F238E27FC236}">
                <a16:creationId xmlns:a16="http://schemas.microsoft.com/office/drawing/2014/main" id="{5C959253-05FE-42CE-BD3E-55F293FFABD6}"/>
              </a:ext>
            </a:extLst>
          </p:cNvPr>
          <p:cNvSpPr/>
          <p:nvPr/>
        </p:nvSpPr>
        <p:spPr>
          <a:xfrm>
            <a:off x="3867040" y="4706263"/>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Face net deep learning model</a:t>
            </a:r>
          </a:p>
        </p:txBody>
      </p:sp>
      <p:sp>
        <p:nvSpPr>
          <p:cNvPr id="51" name="Rectangle 50">
            <a:extLst>
              <a:ext uri="{FF2B5EF4-FFF2-40B4-BE49-F238E27FC236}">
                <a16:creationId xmlns:a16="http://schemas.microsoft.com/office/drawing/2014/main" id="{313832BE-A72E-4B4B-8E84-3D55AECD8FFC}"/>
              </a:ext>
            </a:extLst>
          </p:cNvPr>
          <p:cNvSpPr/>
          <p:nvPr/>
        </p:nvSpPr>
        <p:spPr>
          <a:xfrm>
            <a:off x="767890" y="5812815"/>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Draw box around the face</a:t>
            </a:r>
          </a:p>
        </p:txBody>
      </p:sp>
      <p:sp>
        <p:nvSpPr>
          <p:cNvPr id="52" name="Rectangle 51">
            <a:extLst>
              <a:ext uri="{FF2B5EF4-FFF2-40B4-BE49-F238E27FC236}">
                <a16:creationId xmlns:a16="http://schemas.microsoft.com/office/drawing/2014/main" id="{D777545A-EA81-4A41-80D5-0DDAF532018B}"/>
              </a:ext>
            </a:extLst>
          </p:cNvPr>
          <p:cNvSpPr/>
          <p:nvPr/>
        </p:nvSpPr>
        <p:spPr>
          <a:xfrm>
            <a:off x="6685318" y="3745883"/>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Display name of person</a:t>
            </a:r>
          </a:p>
        </p:txBody>
      </p:sp>
      <p:sp>
        <p:nvSpPr>
          <p:cNvPr id="53" name="Rectangle 52">
            <a:extLst>
              <a:ext uri="{FF2B5EF4-FFF2-40B4-BE49-F238E27FC236}">
                <a16:creationId xmlns:a16="http://schemas.microsoft.com/office/drawing/2014/main" id="{575D6C54-3057-4524-8B62-C148C5F51C3A}"/>
              </a:ext>
            </a:extLst>
          </p:cNvPr>
          <p:cNvSpPr/>
          <p:nvPr/>
        </p:nvSpPr>
        <p:spPr>
          <a:xfrm>
            <a:off x="9128017" y="3745882"/>
            <a:ext cx="1899110" cy="38694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400" fontAlgn="base">
              <a:spcBef>
                <a:spcPct val="0"/>
              </a:spcBef>
              <a:spcAft>
                <a:spcPct val="0"/>
              </a:spcAft>
            </a:pPr>
            <a:r>
              <a:rPr lang="en-IN" sz="1200" dirty="0">
                <a:solidFill>
                  <a:prstClr val="black"/>
                </a:solidFill>
                <a:latin typeface="Calibri"/>
              </a:rPr>
              <a:t>Display person not known</a:t>
            </a:r>
          </a:p>
        </p:txBody>
      </p:sp>
    </p:spTree>
    <p:extLst>
      <p:ext uri="{BB962C8B-B14F-4D97-AF65-F5344CB8AC3E}">
        <p14:creationId xmlns:p14="http://schemas.microsoft.com/office/powerpoint/2010/main" val="1241061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3"/>
            <a:ext cx="4648209"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24013" y="1364453"/>
            <a:ext cx="4795839" cy="584775"/>
          </a:xfrm>
          <a:prstGeom prst="rect">
            <a:avLst/>
          </a:prstGeom>
          <a:noFill/>
        </p:spPr>
        <p:txBody>
          <a:bodyPr>
            <a:spAutoFit/>
          </a:bodyPr>
          <a:lstStyle/>
          <a:p>
            <a:pPr>
              <a:defRPr/>
            </a:pPr>
            <a:r>
              <a:rPr lang="en-GB" sz="3200" b="1" dirty="0">
                <a:solidFill>
                  <a:schemeClr val="tx2">
                    <a:lumMod val="75000"/>
                  </a:schemeClr>
                </a:solidFill>
                <a:latin typeface="Bookman Old Style" panose="02050604050505020204" pitchFamily="18" charset="0"/>
                <a:cs typeface="Times New Roman" panose="02020603050405020304" pitchFamily="18" charset="0"/>
              </a:rPr>
              <a:t>References</a:t>
            </a:r>
            <a:endParaRPr lang="en-GB" sz="2800" b="1"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4" name="TextBox 4"/>
          <p:cNvSpPr txBox="1">
            <a:spLocks noChangeArrowheads="1"/>
          </p:cNvSpPr>
          <p:nvPr/>
        </p:nvSpPr>
        <p:spPr bwMode="auto">
          <a:xfrm>
            <a:off x="1819407" y="2307373"/>
            <a:ext cx="8382000"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524005" y="2209812"/>
            <a:ext cx="8437636" cy="4414897"/>
          </a:xfrm>
        </p:spPr>
        <p:txBody>
          <a:bodyPr/>
          <a:lstStyle/>
          <a:p>
            <a:pPr>
              <a:lnSpc>
                <a:spcPct val="90000"/>
              </a:lnSpc>
              <a:buFont typeface="Wingdings" panose="05000000000000000000" pitchFamily="2" charset="2"/>
              <a:buChar char="Ø"/>
            </a:pPr>
            <a:r>
              <a:rPr lang="en-US" altLang="en-US" sz="2000" dirty="0">
                <a:latin typeface="Bookman Old Style" panose="02050604050505020204" pitchFamily="18" charset="0"/>
              </a:rPr>
              <a:t>C. Bishop, “Neural Networks for Pattern Recognition”, Oxford University Press, 1998, Chapter 1. </a:t>
            </a:r>
          </a:p>
          <a:p>
            <a:pPr>
              <a:lnSpc>
                <a:spcPct val="90000"/>
              </a:lnSpc>
              <a:buFont typeface="Wingdings" panose="05000000000000000000" pitchFamily="2" charset="2"/>
              <a:buChar char="Ø"/>
            </a:pPr>
            <a:r>
              <a:rPr lang="en-US" altLang="en-US" sz="2000" dirty="0">
                <a:latin typeface="Bookman Old Style" panose="02050604050505020204" pitchFamily="18" charset="0"/>
              </a:rPr>
              <a:t>Viola, P. A. and Jones, M. J. (2004). Robust real-time face detection. </a:t>
            </a:r>
            <a:r>
              <a:rPr lang="en-US" altLang="en-US" sz="2000" i="1" dirty="0">
                <a:latin typeface="Bookman Old Style" panose="02050604050505020204" pitchFamily="18" charset="0"/>
              </a:rPr>
              <a:t>IJCV</a:t>
            </a:r>
            <a:r>
              <a:rPr lang="en-US" altLang="en-US" sz="2000" dirty="0">
                <a:latin typeface="Bookman Old Style" panose="02050604050505020204" pitchFamily="18" charset="0"/>
              </a:rPr>
              <a:t>, 57(2), 137–154.</a:t>
            </a:r>
          </a:p>
          <a:p>
            <a:pPr>
              <a:buFont typeface="Wingdings" panose="05000000000000000000" pitchFamily="2" charset="2"/>
              <a:buChar char="Ø"/>
            </a:pPr>
            <a:r>
              <a:rPr lang="en-US" sz="2000" dirty="0">
                <a:latin typeface="Bookman Old Style" panose="02050604050505020204" pitchFamily="18" charset="0"/>
              </a:rPr>
              <a:t>deeplearningbooks.org : Convolutional Networks  </a:t>
            </a:r>
          </a:p>
          <a:p>
            <a:pPr>
              <a:buFont typeface="Wingdings" panose="05000000000000000000" pitchFamily="2" charset="2"/>
              <a:buChar char="Ø"/>
            </a:pPr>
            <a:r>
              <a:rPr lang="en-US" sz="2000" dirty="0">
                <a:latin typeface="Bookman Old Style" panose="02050604050505020204" pitchFamily="18" charset="0"/>
                <a:hlinkClick r:id="rId2"/>
              </a:rPr>
              <a:t>http://www.apsipa.org/proceedings/2018/pdfs/0001318.pdf</a:t>
            </a:r>
            <a:endParaRPr lang="en-US" sz="2000" dirty="0">
              <a:latin typeface="Bookman Old Style" panose="02050604050505020204" pitchFamily="18" charset="0"/>
            </a:endParaRPr>
          </a:p>
          <a:p>
            <a:pPr>
              <a:buFont typeface="Wingdings" panose="05000000000000000000" pitchFamily="2" charset="2"/>
              <a:buChar char="Ø"/>
            </a:pPr>
            <a:r>
              <a:rPr lang="en-US" sz="2000" dirty="0">
                <a:latin typeface="Bookman Old Style" panose="02050604050505020204" pitchFamily="18" charset="0"/>
                <a:hlinkClick r:id="rId3"/>
              </a:rPr>
              <a:t>https://www.researchgate.net/publication/335435418_Real-Time_Surveillance_Through_Face_Recognition_Using_HOG_and_Feedforward_Neural_Networks</a:t>
            </a:r>
            <a:endParaRPr lang="en-US" sz="2000" dirty="0">
              <a:latin typeface="Bookman Old Style" panose="02050604050505020204" pitchFamily="18" charset="0"/>
            </a:endParaRPr>
          </a:p>
          <a:p>
            <a:pPr marL="0" indent="0">
              <a:buNone/>
            </a:pPr>
            <a:endParaRPr lang="en-US" sz="2000" dirty="0">
              <a:latin typeface="Bookman Old Style" panose="02050604050505020204" pitchFamily="18" charset="0"/>
            </a:endParaRPr>
          </a:p>
        </p:txBody>
      </p:sp>
      <p:sp>
        <p:nvSpPr>
          <p:cNvPr id="13" name="Rectangle 12"/>
          <p:cNvSpPr/>
          <p:nvPr/>
        </p:nvSpPr>
        <p:spPr>
          <a:xfrm>
            <a:off x="4648209" y="-14779"/>
            <a:ext cx="7543788" cy="201077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2F4F0959-4F8F-4B34-B31C-B8E65E091DE3}"/>
              </a:ext>
            </a:extLst>
          </p:cNvPr>
          <p:cNvPicPr>
            <a:picLocks noChangeAspect="1" noChangeArrowheads="1"/>
          </p:cNvPicPr>
          <p:nvPr/>
        </p:nvPicPr>
        <p:blipFill>
          <a:blip r:embed="rId4" cstate="print"/>
          <a:srcRect/>
          <a:stretch>
            <a:fillRect/>
          </a:stretch>
        </p:blipFill>
        <p:spPr bwMode="auto">
          <a:xfrm>
            <a:off x="-4716" y="-14779"/>
            <a:ext cx="1071563" cy="1065296"/>
          </a:xfrm>
          <a:prstGeom prst="rect">
            <a:avLst/>
          </a:prstGeom>
          <a:noFill/>
        </p:spPr>
      </p:pic>
      <p:sp>
        <p:nvSpPr>
          <p:cNvPr id="12" name="TextBox 11">
            <a:extLst>
              <a:ext uri="{FF2B5EF4-FFF2-40B4-BE49-F238E27FC236}">
                <a16:creationId xmlns:a16="http://schemas.microsoft.com/office/drawing/2014/main" id="{2F2B7AC1-91C8-4E9E-B9EB-F6BA956D9810}"/>
              </a:ext>
            </a:extLst>
          </p:cNvPr>
          <p:cNvSpPr txBox="1"/>
          <p:nvPr/>
        </p:nvSpPr>
        <p:spPr>
          <a:xfrm>
            <a:off x="9142376" y="0"/>
            <a:ext cx="6099242" cy="147732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Bookman Old Style" panose="02050604050505020204" pitchFamily="18" charset="0"/>
              </a:rPr>
              <a:t>*</a:t>
            </a:r>
          </a:p>
        </p:txBody>
      </p:sp>
      <p:sp>
        <p:nvSpPr>
          <p:cNvPr id="4" name="Rectangle 3"/>
          <p:cNvSpPr/>
          <p:nvPr/>
        </p:nvSpPr>
        <p:spPr>
          <a:xfrm>
            <a:off x="5110150" y="-1593"/>
            <a:ext cx="7081849" cy="2057401"/>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IN" sz="2000" b="1">
              <a:solidFill>
                <a:prstClr val="black"/>
              </a:solidFill>
              <a:latin typeface="Calibri" panose="020F0502020204030204"/>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a:ln>
                  <a:noFill/>
                </a:ln>
                <a:solidFill>
                  <a:prstClr val="black"/>
                </a:solidFill>
                <a:effectLst/>
                <a:uLnTx/>
                <a:uFillTx/>
                <a:latin typeface="Calibri" panose="020F0502020204030204"/>
                <a:ea typeface="+mn-ea"/>
                <a:cs typeface="+mn-cs"/>
              </a:rPr>
              <a:t>Abstract</a:t>
            </a:r>
            <a:b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t>Introduction</a:t>
            </a:r>
            <a:b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t>Existing System</a:t>
            </a:r>
            <a:b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t>Proposed System</a:t>
            </a:r>
            <a:b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t>Modules</a:t>
            </a:r>
            <a:b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t>Software/Hardware requirements</a:t>
            </a:r>
            <a:b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t>Algorithm</a:t>
            </a:r>
            <a:b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t>Datasets</a:t>
            </a:r>
            <a:b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t>Data Flow Diagram</a:t>
            </a:r>
            <a:br>
              <a:rPr kumimoji="0" lang="en-IN" sz="1400" b="0" i="0" u="none" strike="noStrike" kern="1200" cap="none" spc="0" normalizeH="0" baseline="0" noProof="0">
                <a:ln>
                  <a:noFill/>
                </a:ln>
                <a:solidFill>
                  <a:prstClr val="black"/>
                </a:solidFill>
                <a:effectLst/>
                <a:uLnTx/>
                <a:uFillTx/>
                <a:latin typeface="Calibri" panose="020F0502020204030204"/>
                <a:ea typeface="+mn-ea"/>
                <a:cs typeface="+mn-cs"/>
              </a:rPr>
            </a:b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p:cNvSpPr/>
          <p:nvPr/>
        </p:nvSpPr>
        <p:spPr>
          <a:xfrm>
            <a:off x="1" y="15"/>
            <a:ext cx="5105408" cy="205739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3200" b="1" dirty="0">
              <a:solidFill>
                <a:schemeClr val="tx1"/>
              </a:solidFill>
              <a:latin typeface="Bookman Old Style" panose="02050604050505020204" pitchFamily="18" charset="0"/>
              <a:cs typeface="Times New Roman" panose="02020603050405020304" pitchFamily="18" charset="0"/>
            </a:endParaRPr>
          </a:p>
          <a:p>
            <a:pPr algn="ctr">
              <a:defRPr/>
            </a:pPr>
            <a:endParaRPr lang="en-US" sz="3200" b="1" dirty="0">
              <a:solidFill>
                <a:schemeClr val="tx1"/>
              </a:solidFill>
              <a:latin typeface="Bookman Old Style" panose="02050604050505020204" pitchFamily="18" charset="0"/>
              <a:cs typeface="Times New Roman" panose="02020603050405020304" pitchFamily="18" charset="0"/>
            </a:endParaRPr>
          </a:p>
          <a:p>
            <a:pPr algn="ctr">
              <a:defRPr/>
            </a:pPr>
            <a:endParaRPr lang="en-US" sz="3200" b="1" dirty="0">
              <a:solidFill>
                <a:schemeClr val="tx1"/>
              </a:solidFill>
              <a:latin typeface="Bookman Old Style" panose="02050604050505020204" pitchFamily="18" charset="0"/>
              <a:cs typeface="Times New Roman" panose="02020603050405020304" pitchFamily="18" charset="0"/>
            </a:endParaRPr>
          </a:p>
          <a:p>
            <a:pPr>
              <a:defRPr/>
            </a:pPr>
            <a:r>
              <a:rPr lang="en-US" sz="3200" b="1" dirty="0">
                <a:solidFill>
                  <a:schemeClr val="tx2">
                    <a:lumMod val="75000"/>
                  </a:schemeClr>
                </a:solidFill>
                <a:latin typeface="Bookman Old Style" panose="02050604050505020204" pitchFamily="18" charset="0"/>
                <a:cs typeface="Times New Roman" panose="02020603050405020304" pitchFamily="18" charset="0"/>
              </a:rPr>
              <a:t>Abstract</a:t>
            </a:r>
            <a:endParaRPr lang="en-GB" sz="3200"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6" name="Content Placeholder 2"/>
          <p:cNvSpPr txBox="1"/>
          <p:nvPr/>
        </p:nvSpPr>
        <p:spPr bwMode="auto">
          <a:xfrm>
            <a:off x="228600" y="2286000"/>
            <a:ext cx="11734800" cy="4800601"/>
          </a:xfrm>
          <a:prstGeom prst="rect">
            <a:avLst/>
          </a:prstGeom>
          <a:noFill/>
          <a:ln w="9525">
            <a:noFill/>
            <a:miter lim="800000"/>
          </a:ln>
        </p:spPr>
        <p:txBody>
          <a:bodyPr vert="horz" wrap="square" lIns="91440" tIns="45721" rIns="91440" bIns="45721"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Ø"/>
            </a:pPr>
            <a:r>
              <a:rPr lang="en-US" sz="1801" dirty="0">
                <a:latin typeface="Bookman Old Style" panose="02050604050505020204" pitchFamily="18" charset="0"/>
                <a:cs typeface="Times New Roman" panose="02020603050405020304" pitchFamily="18" charset="0"/>
              </a:rPr>
              <a:t>The ability to automatically recognize and label human faces based on dynamic facial images is important in security, surveillance and the health/independent living domains. Specific applications include access control to secure environments, identification of individuals and name them at a particular place and intruder detection.</a:t>
            </a:r>
          </a:p>
          <a:p>
            <a:pPr marL="0" indent="0" algn="just">
              <a:buNone/>
            </a:pPr>
            <a:endParaRPr lang="en-US" sz="2000" dirty="0">
              <a:latin typeface="Bookman Old Style" panose="02050604050505020204" pitchFamily="18" charset="0"/>
              <a:cs typeface="Times New Roman" panose="02020603050405020304" pitchFamily="18" charset="0"/>
            </a:endParaRPr>
          </a:p>
          <a:p>
            <a:pPr algn="just">
              <a:buFont typeface="Wingdings" panose="05000000000000000000" pitchFamily="2" charset="2"/>
              <a:buChar char="Ø"/>
            </a:pPr>
            <a:r>
              <a:rPr lang="en-US" sz="1801" dirty="0">
                <a:latin typeface="Bookman Old Style" panose="02050604050505020204" pitchFamily="18" charset="0"/>
                <a:cs typeface="Times New Roman" panose="02020603050405020304" pitchFamily="18" charset="0"/>
                <a:sym typeface="+mn-ea"/>
              </a:rPr>
              <a:t>Our system can detect faces in photos, video streams and a real time video streaming and label the names of the recognized faces.</a:t>
            </a:r>
          </a:p>
          <a:p>
            <a:pPr marL="0" indent="0" algn="just">
              <a:buNone/>
            </a:pPr>
            <a:endParaRPr lang="en-US" sz="2000" dirty="0">
              <a:latin typeface="Bookman Old Style" panose="02050604050505020204" pitchFamily="18" charset="0"/>
              <a:cs typeface="Times New Roman" panose="02020603050405020304" pitchFamily="18" charset="0"/>
              <a:sym typeface="+mn-ea"/>
            </a:endParaRPr>
          </a:p>
          <a:p>
            <a:pPr algn="just">
              <a:buFont typeface="Wingdings" panose="05000000000000000000" pitchFamily="2" charset="2"/>
              <a:buChar char="Ø"/>
            </a:pPr>
            <a:r>
              <a:rPr lang="en-US" sz="1801" dirty="0">
                <a:latin typeface="Bookman Old Style" panose="02050604050505020204" pitchFamily="18" charset="0"/>
                <a:cs typeface="Times New Roman" panose="02020603050405020304" pitchFamily="18" charset="0"/>
              </a:rPr>
              <a:t>This system can be implemented at different restricted areas, such as at the office or house to detect a suspicious person or it can be used at the entrance of a sensitive installation. The system works almost perfectly under reasonable lighting conditions and image depths</a:t>
            </a:r>
            <a:r>
              <a:rPr lang="en-US" sz="1801" dirty="0">
                <a:latin typeface="Bookman Old Style" panose="02050604050505020204" pitchFamily="18" charset="0"/>
                <a:cs typeface="Times New Roman" panose="02020603050405020304" pitchFamily="18" charset="0"/>
                <a:sym typeface="+mn-ea"/>
              </a:rPr>
              <a:t>.</a:t>
            </a:r>
            <a:endParaRPr lang="en-US" sz="1801" dirty="0">
              <a:latin typeface="Bookman Old Style" panose="02050604050505020204" pitchFamily="18" charset="0"/>
              <a:cs typeface="Times New Roman" panose="02020603050405020304" pitchFamily="18" charset="0"/>
            </a:endParaRPr>
          </a:p>
          <a:p>
            <a:pPr algn="just"/>
            <a:endParaRPr lang="en-US" sz="2000" dirty="0">
              <a:latin typeface="Bookman Old Style" panose="02050604050505020204" pitchFamily="18" charset="0"/>
              <a:cs typeface="Times New Roman" panose="02020603050405020304" pitchFamily="18" charset="0"/>
            </a:endParaRPr>
          </a:p>
          <a:p>
            <a:pPr marL="0" indent="0" algn="just">
              <a:buNone/>
            </a:pPr>
            <a:endParaRPr lang="en-US" sz="2000" dirty="0">
              <a:latin typeface="Bookman Old Style" panose="02050604050505020204" pitchFamily="18" charset="0"/>
              <a:cs typeface="Times New Roman" panose="02020603050405020304" pitchFamily="18" charset="0"/>
            </a:endParaRPr>
          </a:p>
        </p:txBody>
      </p:sp>
      <p:pic>
        <p:nvPicPr>
          <p:cNvPr id="7" name="Picture 15" descr="http://vishnu.edu.in/uploadnews/logo.jpg">
            <a:extLst>
              <a:ext uri="{FF2B5EF4-FFF2-40B4-BE49-F238E27FC236}">
                <a16:creationId xmlns:a16="http://schemas.microsoft.com/office/drawing/2014/main" id="{8E570245-AFE5-4D33-B549-463EADA43F69}"/>
              </a:ext>
            </a:extLst>
          </p:cNvPr>
          <p:cNvPicPr>
            <a:picLocks noChangeAspect="1" noChangeArrowheads="1"/>
          </p:cNvPicPr>
          <p:nvPr/>
        </p:nvPicPr>
        <p:blipFill>
          <a:blip r:embed="rId2" cstate="print"/>
          <a:srcRect/>
          <a:stretch>
            <a:fillRect/>
          </a:stretch>
        </p:blipFill>
        <p:spPr bwMode="auto">
          <a:xfrm>
            <a:off x="0" y="-1593"/>
            <a:ext cx="1235700" cy="1228475"/>
          </a:xfrm>
          <a:prstGeom prst="rect">
            <a:avLst/>
          </a:prstGeom>
          <a:noFill/>
        </p:spPr>
      </p:pic>
      <p:sp>
        <p:nvSpPr>
          <p:cNvPr id="10" name="TextBox 9">
            <a:extLst>
              <a:ext uri="{FF2B5EF4-FFF2-40B4-BE49-F238E27FC236}">
                <a16:creationId xmlns:a16="http://schemas.microsoft.com/office/drawing/2014/main" id="{750AA04D-D38B-4C0E-B8A3-16EAA3A6977A}"/>
              </a:ext>
            </a:extLst>
          </p:cNvPr>
          <p:cNvSpPr txBox="1"/>
          <p:nvPr/>
        </p:nvSpPr>
        <p:spPr>
          <a:xfrm>
            <a:off x="9144000" y="9427"/>
            <a:ext cx="6179270" cy="1600438"/>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324607" y="12"/>
            <a:ext cx="4343401" cy="1570039"/>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p>
        </p:txBody>
      </p:sp>
      <p:sp>
        <p:nvSpPr>
          <p:cNvPr id="8" name="Rectangle 7"/>
          <p:cNvSpPr/>
          <p:nvPr/>
        </p:nvSpPr>
        <p:spPr>
          <a:xfrm>
            <a:off x="1524013" y="12"/>
            <a:ext cx="4795839" cy="157003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p>
        </p:txBody>
      </p:sp>
      <p:sp>
        <p:nvSpPr>
          <p:cNvPr id="6" name="TextBox 5"/>
          <p:cNvSpPr txBox="1"/>
          <p:nvPr/>
        </p:nvSpPr>
        <p:spPr>
          <a:xfrm>
            <a:off x="1524000" y="3100391"/>
            <a:ext cx="9144000" cy="861903"/>
          </a:xfrm>
          <a:prstGeom prst="rect">
            <a:avLst/>
          </a:prstGeom>
          <a:solidFill>
            <a:srgbClr val="FFFFCC"/>
          </a:solidFill>
        </p:spPr>
        <p:txBody>
          <a:bodyPr>
            <a:spAutoFit/>
          </a:bodyPr>
          <a:lstStyle/>
          <a:p>
            <a:pPr algn="ctr">
              <a:defRPr/>
            </a:pPr>
            <a:endParaRPr lang="en-IN" sz="5001"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0245" name="TextBox 1"/>
          <p:cNvSpPr txBox="1">
            <a:spLocks noChangeArrowheads="1"/>
          </p:cNvSpPr>
          <p:nvPr/>
        </p:nvSpPr>
        <p:spPr bwMode="auto">
          <a:xfrm>
            <a:off x="5867407" y="2667012"/>
            <a:ext cx="990601" cy="1631216"/>
          </a:xfrm>
          <a:prstGeom prst="rect">
            <a:avLst/>
          </a:prstGeom>
          <a:noFill/>
          <a:ln w="9525">
            <a:noFill/>
            <a:miter lim="800000"/>
          </a:ln>
        </p:spPr>
        <p:txBody>
          <a:bodyPr>
            <a:spAutoFit/>
          </a:bodyPr>
          <a:lstStyle/>
          <a:p>
            <a:r>
              <a:rPr lang="en-US" sz="10000">
                <a:latin typeface="Times New Roman" panose="02020603050405020304" pitchFamily="18" charset="0"/>
                <a:cs typeface="Times New Roman" panose="02020603050405020304" pitchFamily="18" charset="0"/>
              </a:rPr>
              <a:t>?</a:t>
            </a:r>
          </a:p>
        </p:txBody>
      </p:sp>
      <p:sp>
        <p:nvSpPr>
          <p:cNvPr id="10246" name="TextBox 1"/>
          <p:cNvSpPr txBox="1">
            <a:spLocks noChangeArrowheads="1"/>
          </p:cNvSpPr>
          <p:nvPr/>
        </p:nvSpPr>
        <p:spPr bwMode="auto">
          <a:xfrm>
            <a:off x="4419608" y="123840"/>
            <a:ext cx="4343401" cy="1400383"/>
          </a:xfrm>
          <a:prstGeom prst="rect">
            <a:avLst/>
          </a:prstGeom>
          <a:noFill/>
          <a:ln w="9525">
            <a:noFill/>
            <a:miter lim="800000"/>
          </a:ln>
        </p:spPr>
        <p:txBody>
          <a:bodyPr>
            <a:spAutoFit/>
          </a:bodyPr>
          <a:lstStyle/>
          <a:p>
            <a:r>
              <a:rPr lang="en-US" sz="8500">
                <a:latin typeface="Times New Roman" panose="02020603050405020304" pitchFamily="18" charset="0"/>
                <a:cs typeface="Times New Roman" panose="02020603050405020304" pitchFamily="18" charset="0"/>
              </a:rPr>
              <a:t>Q and A?</a:t>
            </a:r>
          </a:p>
        </p:txBody>
      </p:sp>
      <p:sp>
        <p:nvSpPr>
          <p:cNvPr id="10" name="TextBox 9"/>
          <p:cNvSpPr txBox="1"/>
          <p:nvPr/>
        </p:nvSpPr>
        <p:spPr>
          <a:xfrm>
            <a:off x="1524000" y="6553212"/>
            <a:ext cx="9144000" cy="300210"/>
          </a:xfrm>
          <a:prstGeom prst="rect">
            <a:avLst/>
          </a:prstGeom>
          <a:solidFill>
            <a:srgbClr val="04064C"/>
          </a:solidFill>
        </p:spPr>
        <p:txBody>
          <a:bodyPr>
            <a:spAutoFit/>
          </a:bodyPr>
          <a:lstStyle/>
          <a:p>
            <a:pPr algn="r">
              <a:defRPr/>
            </a:pPr>
            <a:endParaRPr lang="en-US" sz="1351" b="1" dirty="0">
              <a:solidFill>
                <a:schemeClr val="bg1"/>
              </a:solidFill>
              <a:latin typeface="Arial" panose="020B0604020202020204" pitchFamily="34" charset="0"/>
            </a:endParaRPr>
          </a:p>
        </p:txBody>
      </p:sp>
      <p:pic>
        <p:nvPicPr>
          <p:cNvPr id="9" name="Picture 15" descr="http://vishnu.edu.in/uploadnews/logo.jpg">
            <a:extLst>
              <a:ext uri="{FF2B5EF4-FFF2-40B4-BE49-F238E27FC236}">
                <a16:creationId xmlns:a16="http://schemas.microsoft.com/office/drawing/2014/main" id="{F2BC143E-7A56-4F5D-BE5E-CA7A113DB5A9}"/>
              </a:ext>
            </a:extLst>
          </p:cNvPr>
          <p:cNvPicPr>
            <a:picLocks noChangeAspect="1" noChangeArrowheads="1"/>
          </p:cNvPicPr>
          <p:nvPr/>
        </p:nvPicPr>
        <p:blipFill>
          <a:blip r:embed="rId2" cstate="print"/>
          <a:srcRect/>
          <a:stretch>
            <a:fillRect/>
          </a:stretch>
        </p:blipFill>
        <p:spPr bwMode="auto">
          <a:xfrm>
            <a:off x="1519240" y="-11307"/>
            <a:ext cx="1071563" cy="1065296"/>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41000">
              <a:srgbClr val="FCBB06"/>
            </a:gs>
            <a:gs pos="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288B24A-271B-4E5E-BF76-43A2DD0E0AF7}"/>
              </a:ext>
            </a:extLst>
          </p:cNvPr>
          <p:cNvSpPr/>
          <p:nvPr/>
        </p:nvSpPr>
        <p:spPr>
          <a:xfrm>
            <a:off x="3200400" y="2485246"/>
            <a:ext cx="6096000" cy="1446552"/>
          </a:xfrm>
          <a:prstGeom prst="rect">
            <a:avLst/>
          </a:prstGeom>
          <a:noFill/>
        </p:spPr>
        <p:txBody>
          <a:bodyPr wrap="square" lIns="91440" tIns="45721" rIns="91440" bIns="45721">
            <a:spAutoFit/>
          </a:bodyPr>
          <a:lstStyle/>
          <a:p>
            <a:pPr algn="ctr"/>
            <a:r>
              <a:rPr lang="en-IN" sz="88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THANKYOU</a:t>
            </a:r>
          </a:p>
        </p:txBody>
      </p:sp>
    </p:spTree>
    <p:extLst>
      <p:ext uri="{BB962C8B-B14F-4D97-AF65-F5344CB8AC3E}">
        <p14:creationId xmlns:p14="http://schemas.microsoft.com/office/powerpoint/2010/main" val="1763484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5181600" y="0"/>
            <a:ext cx="7010400" cy="1981200"/>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Abstract</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2000" b="1" i="0" u="none" strike="noStrike" kern="1200" cap="none" spc="0" normalizeH="0" baseline="0" noProof="0" dirty="0">
                <a:ln>
                  <a:noFill/>
                </a:ln>
                <a:solidFill>
                  <a:prstClr val="black"/>
                </a:solidFill>
                <a:effectLst/>
                <a:uLnTx/>
                <a:uFillTx/>
                <a:latin typeface="Calibri" panose="020F0502020204030204"/>
                <a:ea typeface="+mn-ea"/>
                <a:cs typeface="+mn-cs"/>
              </a:rPr>
              <a:t>Introduction</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Existing System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Proposed System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Modules</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Software/Hardware requirements</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Algorithm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Datasets</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Data Flow Diagram</a:t>
            </a:r>
            <a:endParaRPr kumimoji="0" lang="en-US" sz="1401"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11" name="Rectangle 10"/>
          <p:cNvSpPr/>
          <p:nvPr/>
        </p:nvSpPr>
        <p:spPr>
          <a:xfrm>
            <a:off x="0" y="1"/>
            <a:ext cx="5257809" cy="1981200"/>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56221" y="1346411"/>
            <a:ext cx="4795839" cy="646331"/>
          </a:xfrm>
          <a:prstGeom prst="rect">
            <a:avLst/>
          </a:prstGeom>
          <a:noFill/>
        </p:spPr>
        <p:txBody>
          <a:bodyPr>
            <a:spAutoFit/>
          </a:bodyPr>
          <a:lstStyle/>
          <a:p>
            <a:pPr>
              <a:defRPr/>
            </a:pPr>
            <a:r>
              <a:rPr lang="en-US" sz="3600" b="1" dirty="0">
                <a:solidFill>
                  <a:schemeClr val="tx2">
                    <a:lumMod val="75000"/>
                  </a:schemeClr>
                </a:solidFill>
                <a:latin typeface="Bookman Old Style" panose="02050604050505020204" pitchFamily="18" charset="0"/>
                <a:cs typeface="Times New Roman" panose="02020603050405020304" pitchFamily="18" charset="0"/>
              </a:rPr>
              <a:t>Introduction</a:t>
            </a:r>
            <a:endParaRPr lang="en-GB" sz="3600"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304800" y="1996195"/>
            <a:ext cx="11506200" cy="4724400"/>
          </a:xfrm>
        </p:spPr>
        <p:txBody>
          <a:bodyPr/>
          <a:lstStyle/>
          <a:p>
            <a:pPr algn="just">
              <a:buFont typeface="Wingdings" panose="05000000000000000000" pitchFamily="2" charset="2"/>
              <a:buChar char="Ø"/>
            </a:pPr>
            <a:r>
              <a:rPr lang="en-US" sz="1600" dirty="0">
                <a:latin typeface="Bookman Old Style" panose="02050604050505020204" pitchFamily="18" charset="0"/>
                <a:cs typeface="Times New Roman" panose="02020603050405020304" pitchFamily="18" charset="0"/>
              </a:rPr>
              <a:t>For the recognition of the faces the system will first process the images into gray scale using OpenCV and detect the faces of people in the video using </a:t>
            </a:r>
            <a:r>
              <a:rPr lang="en-US" sz="1600" dirty="0" err="1">
                <a:latin typeface="Bookman Old Style" panose="02050604050505020204" pitchFamily="18" charset="0"/>
                <a:cs typeface="Times New Roman" panose="02020603050405020304" pitchFamily="18" charset="0"/>
              </a:rPr>
              <a:t>Dlib’s</a:t>
            </a:r>
            <a:r>
              <a:rPr lang="en-US" sz="1600" dirty="0">
                <a:latin typeface="Bookman Old Style" panose="02050604050505020204" pitchFamily="18" charset="0"/>
                <a:cs typeface="Times New Roman" panose="02020603050405020304" pitchFamily="18" charset="0"/>
              </a:rPr>
              <a:t> facial-landmark-detection.</a:t>
            </a:r>
          </a:p>
          <a:p>
            <a:pPr algn="just">
              <a:buFont typeface="Wingdings" panose="05000000000000000000" pitchFamily="2" charset="2"/>
              <a:buChar char="Ø"/>
            </a:pPr>
            <a:endParaRPr lang="en-US" sz="1600" dirty="0">
              <a:latin typeface="Bookman Old Style" panose="02050604050505020204" pitchFamily="18" charset="0"/>
              <a:cs typeface="Times New Roman" panose="02020603050405020304" pitchFamily="18" charset="0"/>
            </a:endParaRPr>
          </a:p>
          <a:p>
            <a:pPr algn="just">
              <a:buFont typeface="Wingdings" panose="05000000000000000000" pitchFamily="2" charset="2"/>
              <a:buChar char="Ø"/>
            </a:pPr>
            <a:r>
              <a:rPr lang="en-US" sz="1600" dirty="0">
                <a:latin typeface="Bookman Old Style" panose="02050604050505020204" pitchFamily="18" charset="0"/>
                <a:cs typeface="Times New Roman" panose="02020603050405020304" pitchFamily="18" charset="0"/>
              </a:rPr>
              <a:t>Face Recognition is a process where that detected and processed face is compared to a database of  known  faces, to  decide  who that person is.</a:t>
            </a:r>
          </a:p>
          <a:p>
            <a:pPr algn="just"/>
            <a:endParaRPr lang="en-US" sz="1600" dirty="0">
              <a:latin typeface="Bookman Old Style" panose="02050604050505020204" pitchFamily="18" charset="0"/>
              <a:cs typeface="Times New Roman" panose="02020603050405020304" pitchFamily="18" charset="0"/>
            </a:endParaRPr>
          </a:p>
          <a:p>
            <a:pPr algn="just">
              <a:buFont typeface="Wingdings" panose="05000000000000000000" pitchFamily="2" charset="2"/>
              <a:buChar char="Ø"/>
            </a:pPr>
            <a:r>
              <a:rPr lang="en-US" sz="1600" dirty="0">
                <a:latin typeface="Bookman Old Style" panose="02050604050505020204" pitchFamily="18" charset="0"/>
                <a:cs typeface="Times New Roman" panose="02020603050405020304" pitchFamily="18" charset="0"/>
              </a:rPr>
              <a:t>CNN is used for extracting the features form the face and we will be applying Face Net deep-learning model which computes a 128-dimensional embedding that quantifies the face.</a:t>
            </a:r>
          </a:p>
          <a:p>
            <a:pPr algn="just"/>
            <a:endParaRPr lang="en-US" sz="1600" dirty="0">
              <a:latin typeface="Bookman Old Style" panose="02050604050505020204" pitchFamily="18" charset="0"/>
              <a:cs typeface="Times New Roman" panose="02020603050405020304" pitchFamily="18" charset="0"/>
            </a:endParaRPr>
          </a:p>
          <a:p>
            <a:pPr algn="just">
              <a:buFont typeface="Wingdings" panose="05000000000000000000" pitchFamily="2" charset="2"/>
              <a:buChar char="Ø"/>
            </a:pPr>
            <a:r>
              <a:rPr lang="en-US" sz="1600" dirty="0">
                <a:latin typeface="Bookman Old Style" panose="02050604050505020204" pitchFamily="18" charset="0"/>
                <a:cs typeface="Times New Roman" panose="02020603050405020304" pitchFamily="18" charset="0"/>
              </a:rPr>
              <a:t>We can achieve a maximum accuracy as we are using SVM algorithm to differentiate one face features from the other.</a:t>
            </a:r>
          </a:p>
          <a:p>
            <a:pPr algn="just"/>
            <a:endParaRPr lang="en-US" sz="1600" dirty="0">
              <a:latin typeface="Bookman Old Style" panose="02050604050505020204" pitchFamily="18" charset="0"/>
              <a:cs typeface="Times New Roman" panose="02020603050405020304" pitchFamily="18" charset="0"/>
            </a:endParaRPr>
          </a:p>
          <a:p>
            <a:pPr algn="just">
              <a:buFont typeface="Wingdings" panose="05000000000000000000" pitchFamily="2" charset="2"/>
              <a:buChar char="Ø"/>
            </a:pPr>
            <a:r>
              <a:rPr lang="en-US" sz="1600" dirty="0">
                <a:latin typeface="Bookman Old Style" panose="02050604050505020204" pitchFamily="18" charset="0"/>
                <a:ea typeface="Calibri" panose="020F0502020204030204" pitchFamily="34" charset="0"/>
              </a:rPr>
              <a:t>We can add a label to each image when feeding the data and can display that name along with the face in the real time video stream.</a:t>
            </a:r>
            <a:endParaRPr lang="en-US" sz="1600" dirty="0">
              <a:latin typeface="Bookman Old Style" panose="02050604050505020204" pitchFamily="18" charset="0"/>
              <a:cs typeface="Times New Roman" panose="02020603050405020304" pitchFamily="18" charset="0"/>
            </a:endParaRPr>
          </a:p>
        </p:txBody>
      </p:sp>
      <p:pic>
        <p:nvPicPr>
          <p:cNvPr id="9" name="Picture 15" descr="http://vishnu.edu.in/uploadnews/logo.jpg">
            <a:extLst>
              <a:ext uri="{FF2B5EF4-FFF2-40B4-BE49-F238E27FC236}">
                <a16:creationId xmlns:a16="http://schemas.microsoft.com/office/drawing/2014/main" id="{1FA27F00-92B2-4183-88CD-736E724F1A9B}"/>
              </a:ext>
            </a:extLst>
          </p:cNvPr>
          <p:cNvPicPr>
            <a:picLocks noChangeAspect="1" noChangeArrowheads="1"/>
          </p:cNvPicPr>
          <p:nvPr/>
        </p:nvPicPr>
        <p:blipFill>
          <a:blip r:embed="rId2" cstate="print"/>
          <a:srcRect/>
          <a:stretch>
            <a:fillRect/>
          </a:stretch>
        </p:blipFill>
        <p:spPr bwMode="auto">
          <a:xfrm>
            <a:off x="-7857" y="-14993"/>
            <a:ext cx="1071563" cy="1065296"/>
          </a:xfrm>
          <a:prstGeom prst="rect">
            <a:avLst/>
          </a:prstGeom>
          <a:noFill/>
        </p:spPr>
      </p:pic>
      <p:sp>
        <p:nvSpPr>
          <p:cNvPr id="13" name="TextBox 12">
            <a:extLst>
              <a:ext uri="{FF2B5EF4-FFF2-40B4-BE49-F238E27FC236}">
                <a16:creationId xmlns:a16="http://schemas.microsoft.com/office/drawing/2014/main" id="{20E6C58B-2417-42E9-9EB6-1C20C347F275}"/>
              </a:ext>
            </a:extLst>
          </p:cNvPr>
          <p:cNvSpPr txBox="1"/>
          <p:nvPr/>
        </p:nvSpPr>
        <p:spPr>
          <a:xfrm>
            <a:off x="8759072" y="-29067"/>
            <a:ext cx="6103856" cy="13849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6"/>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39588"/>
            <a:ext cx="5178375"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18322" y="933553"/>
            <a:ext cx="4795839" cy="1077218"/>
          </a:xfrm>
          <a:prstGeom prst="rect">
            <a:avLst/>
          </a:prstGeom>
          <a:noFill/>
        </p:spPr>
        <p:txBody>
          <a:bodyPr>
            <a:spAutoFit/>
          </a:bodyPr>
          <a:lstStyle/>
          <a:p>
            <a:pPr>
              <a:defRPr/>
            </a:pPr>
            <a:r>
              <a:rPr lang="en-US" sz="3200" b="1" dirty="0">
                <a:solidFill>
                  <a:schemeClr val="tx2">
                    <a:lumMod val="75000"/>
                  </a:schemeClr>
                </a:solidFill>
                <a:latin typeface="Bookman Old Style" panose="02050604050505020204" pitchFamily="18" charset="0"/>
                <a:cs typeface="Times New Roman" panose="02020603050405020304" pitchFamily="18" charset="0"/>
              </a:rPr>
              <a:t>Existing </a:t>
            </a:r>
          </a:p>
          <a:p>
            <a:pPr>
              <a:defRPr/>
            </a:pPr>
            <a:r>
              <a:rPr lang="en-US" sz="3200" b="1" dirty="0">
                <a:solidFill>
                  <a:schemeClr val="tx2">
                    <a:lumMod val="75000"/>
                  </a:schemeClr>
                </a:solidFill>
                <a:latin typeface="Bookman Old Style" panose="02050604050505020204" pitchFamily="18" charset="0"/>
                <a:cs typeface="Times New Roman" panose="02020603050405020304" pitchFamily="18" charset="0"/>
              </a:rPr>
              <a:t>System</a:t>
            </a:r>
            <a:endParaRPr lang="en-GB" sz="3200" dirty="0">
              <a:solidFill>
                <a:schemeClr val="tx2">
                  <a:lumMod val="75000"/>
                </a:schemeClr>
              </a:solidFill>
              <a:latin typeface="Bookman Old Style" panose="02050604050505020204" pitchFamily="18" charset="0"/>
              <a:cs typeface="Times New Roman" panose="02020603050405020304" pitchFamily="18" charset="0"/>
            </a:endParaRPr>
          </a:p>
        </p:txBody>
      </p:sp>
      <p:sp>
        <p:nvSpPr>
          <p:cNvPr id="4104" name="TextBox 4"/>
          <p:cNvSpPr txBox="1">
            <a:spLocks noChangeArrowheads="1"/>
          </p:cNvSpPr>
          <p:nvPr/>
        </p:nvSpPr>
        <p:spPr bwMode="auto">
          <a:xfrm>
            <a:off x="1524000" y="2010771"/>
            <a:ext cx="9144000"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381000" y="2286000"/>
            <a:ext cx="11277600" cy="4877535"/>
          </a:xfrm>
        </p:spPr>
        <p:txBody>
          <a:bodyPr/>
          <a:lstStyle/>
          <a:p>
            <a:pPr algn="just">
              <a:spcBef>
                <a:spcPts val="0"/>
              </a:spcBef>
              <a:buFont typeface="Wingdings" panose="05000000000000000000" pitchFamily="2" charset="2"/>
              <a:buChar char="Ø"/>
            </a:pPr>
            <a:r>
              <a:rPr lang="en-US" sz="1801" dirty="0">
                <a:latin typeface="Bookman Old Style" panose="02050604050505020204" pitchFamily="18" charset="0"/>
              </a:rPr>
              <a:t>Image processing techniques have been in use which would be helpful only in recognizing the faces of people in an existing video or photocopy and that too to some extent only. </a:t>
            </a:r>
          </a:p>
          <a:p>
            <a:pPr algn="just">
              <a:spcBef>
                <a:spcPts val="0"/>
              </a:spcBef>
              <a:buFont typeface="Wingdings" panose="05000000000000000000" pitchFamily="2" charset="2"/>
              <a:buChar char="Ø"/>
            </a:pPr>
            <a:endParaRPr lang="en-US" sz="1801" dirty="0">
              <a:latin typeface="Bookman Old Style" panose="02050604050505020204" pitchFamily="18" charset="0"/>
            </a:endParaRPr>
          </a:p>
          <a:p>
            <a:pPr algn="just">
              <a:spcBef>
                <a:spcPts val="0"/>
              </a:spcBef>
              <a:buFont typeface="Wingdings" panose="05000000000000000000" pitchFamily="2" charset="2"/>
              <a:buChar char="Ø"/>
            </a:pPr>
            <a:r>
              <a:rPr lang="en-US" sz="1801" dirty="0">
                <a:latin typeface="Bookman Old Style" panose="02050604050505020204" pitchFamily="18" charset="0"/>
              </a:rPr>
              <a:t>Facial recognition algorithms identify faces by extracting landmarks, or features, from an image of the subject's face. For example, an algorithm may analyze the relative position, size or shape of the eyes, nose, cheekbones, and jaw. </a:t>
            </a:r>
          </a:p>
          <a:p>
            <a:pPr algn="just">
              <a:spcBef>
                <a:spcPts val="0"/>
              </a:spcBef>
              <a:buFont typeface="Wingdings" panose="05000000000000000000" pitchFamily="2" charset="2"/>
              <a:buChar char="Ø"/>
            </a:pPr>
            <a:endParaRPr lang="en-US" sz="1801" dirty="0">
              <a:latin typeface="Bookman Old Style" panose="02050604050505020204" pitchFamily="18" charset="0"/>
            </a:endParaRPr>
          </a:p>
          <a:p>
            <a:pPr algn="just">
              <a:spcBef>
                <a:spcPts val="0"/>
              </a:spcBef>
              <a:buFont typeface="Wingdings" panose="05000000000000000000" pitchFamily="2" charset="2"/>
              <a:buChar char="Ø"/>
            </a:pPr>
            <a:r>
              <a:rPr lang="en-US" sz="1801" dirty="0">
                <a:latin typeface="Bookman Old Style" panose="02050604050505020204" pitchFamily="18" charset="0"/>
              </a:rPr>
              <a:t>These features are then can be used to search for other images with matching features. Other algorithms normalize a gallery of face images and then compress the face data, only saving the data in the image that is useful for face detection.  This image is compared with the given image data.</a:t>
            </a:r>
          </a:p>
        </p:txBody>
      </p:sp>
      <p:sp>
        <p:nvSpPr>
          <p:cNvPr id="13" name="Rectangle 12"/>
          <p:cNvSpPr/>
          <p:nvPr/>
        </p:nvSpPr>
        <p:spPr>
          <a:xfrm>
            <a:off x="5172875" y="-19627"/>
            <a:ext cx="7019125"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2000" b="1"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27432881-583C-4EEC-BF7C-F5500AC69A5F}"/>
              </a:ext>
            </a:extLst>
          </p:cNvPr>
          <p:cNvPicPr>
            <a:picLocks noChangeAspect="1" noChangeArrowheads="1"/>
          </p:cNvPicPr>
          <p:nvPr/>
        </p:nvPicPr>
        <p:blipFill>
          <a:blip r:embed="rId2" cstate="print"/>
          <a:srcRect/>
          <a:stretch>
            <a:fillRect/>
          </a:stretch>
        </p:blipFill>
        <p:spPr bwMode="auto">
          <a:xfrm>
            <a:off x="-30636" y="-41945"/>
            <a:ext cx="1147761" cy="1141049"/>
          </a:xfrm>
          <a:prstGeom prst="rect">
            <a:avLst/>
          </a:prstGeom>
          <a:noFill/>
        </p:spPr>
      </p:pic>
      <p:sp>
        <p:nvSpPr>
          <p:cNvPr id="12" name="TextBox 11">
            <a:extLst>
              <a:ext uri="{FF2B5EF4-FFF2-40B4-BE49-F238E27FC236}">
                <a16:creationId xmlns:a16="http://schemas.microsoft.com/office/drawing/2014/main" id="{FAF4A07F-B5BF-4997-A9A7-56DDB0E74F89}"/>
              </a:ext>
            </a:extLst>
          </p:cNvPr>
          <p:cNvSpPr txBox="1"/>
          <p:nvPr/>
        </p:nvSpPr>
        <p:spPr>
          <a:xfrm>
            <a:off x="8990814" y="-8641"/>
            <a:ext cx="6113282" cy="13849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6"/>
            <a:ext cx="4876800" cy="1980468"/>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06680" y="1004409"/>
            <a:ext cx="4795839" cy="1077218"/>
          </a:xfrm>
          <a:prstGeom prst="rect">
            <a:avLst/>
          </a:prstGeom>
          <a:noFill/>
        </p:spPr>
        <p:txBody>
          <a:bodyPr>
            <a:spAutoFit/>
          </a:bodyPr>
          <a:lstStyle/>
          <a:p>
            <a:pPr>
              <a:defRPr/>
            </a:pPr>
            <a:r>
              <a:rPr lang="en-GB" sz="3200" b="1" dirty="0">
                <a:solidFill>
                  <a:schemeClr val="tx2">
                    <a:lumMod val="75000"/>
                  </a:schemeClr>
                </a:solidFill>
                <a:latin typeface="Bookman Old Style" panose="02050604050505020204" pitchFamily="18" charset="0"/>
                <a:cs typeface="Times New Roman" panose="02020603050405020304" pitchFamily="18" charset="0"/>
              </a:rPr>
              <a:t>Proposed </a:t>
            </a:r>
          </a:p>
          <a:p>
            <a:pPr>
              <a:defRPr/>
            </a:pPr>
            <a:r>
              <a:rPr lang="en-GB" sz="3200" b="1" dirty="0">
                <a:solidFill>
                  <a:schemeClr val="tx2">
                    <a:lumMod val="75000"/>
                  </a:schemeClr>
                </a:solidFill>
                <a:latin typeface="Bookman Old Style" panose="02050604050505020204" pitchFamily="18" charset="0"/>
                <a:cs typeface="Times New Roman" panose="02020603050405020304" pitchFamily="18" charset="0"/>
              </a:rPr>
              <a:t>System</a:t>
            </a:r>
          </a:p>
        </p:txBody>
      </p:sp>
      <p:sp>
        <p:nvSpPr>
          <p:cNvPr id="4104" name="TextBox 4"/>
          <p:cNvSpPr txBox="1">
            <a:spLocks noChangeArrowheads="1"/>
          </p:cNvSpPr>
          <p:nvPr/>
        </p:nvSpPr>
        <p:spPr bwMode="auto">
          <a:xfrm>
            <a:off x="1819407" y="2307373"/>
            <a:ext cx="8382000"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228600" y="2081627"/>
            <a:ext cx="11506200" cy="4847231"/>
          </a:xfrm>
        </p:spPr>
        <p:txBody>
          <a:bodyPr/>
          <a:lstStyle/>
          <a:p>
            <a:pPr marL="0" indent="0" algn="just">
              <a:spcBef>
                <a:spcPts val="0"/>
              </a:spcBef>
              <a:buNone/>
            </a:pPr>
            <a:endParaRPr lang="en-US" sz="1600" dirty="0">
              <a:latin typeface="Bookman Old Style" panose="02050604050505020204" pitchFamily="18" charset="0"/>
              <a:cs typeface="Times New Roman" panose="02020603050405020304" pitchFamily="18" charset="0"/>
            </a:endParaRPr>
          </a:p>
          <a:p>
            <a:pPr algn="just">
              <a:spcBef>
                <a:spcPts val="0"/>
              </a:spcBef>
              <a:buFont typeface="Wingdings" panose="05000000000000000000" pitchFamily="2" charset="2"/>
              <a:buChar char="Ø"/>
            </a:pPr>
            <a:r>
              <a:rPr lang="en-US" sz="1801" dirty="0">
                <a:latin typeface="Bookman Old Style" panose="02050604050505020204" pitchFamily="18" charset="0"/>
                <a:cs typeface="Times New Roman" panose="02020603050405020304" pitchFamily="18" charset="0"/>
              </a:rPr>
              <a:t>The proposed system relies on two important features called as </a:t>
            </a:r>
            <a:r>
              <a:rPr lang="en-US" sz="1801" dirty="0" err="1">
                <a:latin typeface="Bookman Old Style" panose="02050604050505020204" pitchFamily="18" charset="0"/>
                <a:cs typeface="Times New Roman" panose="02020603050405020304" pitchFamily="18" charset="0"/>
              </a:rPr>
              <a:t>Dlib</a:t>
            </a:r>
            <a:r>
              <a:rPr lang="en-US" sz="1801" dirty="0">
                <a:latin typeface="Bookman Old Style" panose="02050604050505020204" pitchFamily="18" charset="0"/>
                <a:cs typeface="Times New Roman" panose="02020603050405020304" pitchFamily="18" charset="0"/>
              </a:rPr>
              <a:t> and Face Recognition. </a:t>
            </a:r>
            <a:r>
              <a:rPr lang="en-US" sz="1801" dirty="0" err="1">
                <a:latin typeface="Bookman Old Style" panose="02050604050505020204" pitchFamily="18" charset="0"/>
                <a:cs typeface="Times New Roman" panose="02020603050405020304" pitchFamily="18" charset="0"/>
              </a:rPr>
              <a:t>Dlib</a:t>
            </a:r>
            <a:r>
              <a:rPr lang="en-US" sz="1801" dirty="0">
                <a:latin typeface="Bookman Old Style" panose="02050604050505020204" pitchFamily="18" charset="0"/>
                <a:cs typeface="Times New Roman" panose="02020603050405020304" pitchFamily="18" charset="0"/>
              </a:rPr>
              <a:t> is a library which is used for the detection of face and facial landmarks. </a:t>
            </a:r>
          </a:p>
          <a:p>
            <a:pPr algn="just">
              <a:spcBef>
                <a:spcPts val="0"/>
              </a:spcBef>
              <a:buFont typeface="Wingdings" panose="05000000000000000000" pitchFamily="2" charset="2"/>
              <a:buChar char="Ø"/>
            </a:pPr>
            <a:endParaRPr lang="en-US" sz="1801" dirty="0">
              <a:latin typeface="Bookman Old Style" panose="02050604050505020204" pitchFamily="18" charset="0"/>
              <a:cs typeface="Times New Roman" panose="02020603050405020304" pitchFamily="18" charset="0"/>
            </a:endParaRPr>
          </a:p>
          <a:p>
            <a:pPr algn="just">
              <a:spcBef>
                <a:spcPts val="0"/>
              </a:spcBef>
              <a:buFont typeface="Wingdings" panose="05000000000000000000" pitchFamily="2" charset="2"/>
              <a:buChar char="Ø"/>
            </a:pPr>
            <a:r>
              <a:rPr lang="en-US" sz="1801" dirty="0">
                <a:latin typeface="Bookman Old Style" panose="02050604050505020204" pitchFamily="18" charset="0"/>
                <a:cs typeface="Times New Roman" panose="02020603050405020304" pitchFamily="18" charset="0"/>
              </a:rPr>
              <a:t>Face Recognition module is the one which is built on the top of </a:t>
            </a:r>
            <a:r>
              <a:rPr lang="en-US" sz="1801" dirty="0" err="1">
                <a:latin typeface="Bookman Old Style" panose="02050604050505020204" pitchFamily="18" charset="0"/>
                <a:cs typeface="Times New Roman" panose="02020603050405020304" pitchFamily="18" charset="0"/>
              </a:rPr>
              <a:t>Dlib</a:t>
            </a:r>
            <a:r>
              <a:rPr lang="en-US" sz="1801" dirty="0">
                <a:latin typeface="Bookman Old Style" panose="02050604050505020204" pitchFamily="18" charset="0"/>
                <a:cs typeface="Times New Roman" panose="02020603050405020304" pitchFamily="18" charset="0"/>
              </a:rPr>
              <a:t>, which would be utilized in recognizing each person’s face using the facial landmarks from the already fed dataset.</a:t>
            </a:r>
          </a:p>
          <a:p>
            <a:pPr algn="just">
              <a:spcBef>
                <a:spcPts val="0"/>
              </a:spcBef>
              <a:buFont typeface="Wingdings" panose="05000000000000000000" pitchFamily="2" charset="2"/>
              <a:buChar char="Ø"/>
            </a:pPr>
            <a:endParaRPr lang="en-US" sz="1801" dirty="0">
              <a:latin typeface="Bookman Old Style" panose="02050604050505020204" pitchFamily="18" charset="0"/>
              <a:cs typeface="Times New Roman" panose="02020603050405020304" pitchFamily="18" charset="0"/>
            </a:endParaRPr>
          </a:p>
          <a:p>
            <a:pPr algn="just">
              <a:spcBef>
                <a:spcPts val="0"/>
              </a:spcBef>
              <a:buFont typeface="Wingdings" panose="05000000000000000000" pitchFamily="2" charset="2"/>
              <a:buChar char="Ø"/>
            </a:pPr>
            <a:r>
              <a:rPr lang="en-US" sz="1801" dirty="0">
                <a:latin typeface="Bookman Old Style" panose="02050604050505020204" pitchFamily="18" charset="0"/>
                <a:cs typeface="Times New Roman" panose="02020603050405020304" pitchFamily="18" charset="0"/>
              </a:rPr>
              <a:t>We use deep learning concepts in two parts, when detecting the faces from an image using the facial landmark detector and also, extracting the 128-d feature vectors. We can achieve these tasks using fine grained parallelism. </a:t>
            </a:r>
          </a:p>
          <a:p>
            <a:pPr algn="just">
              <a:spcBef>
                <a:spcPts val="0"/>
              </a:spcBef>
              <a:buFont typeface="Wingdings" panose="05000000000000000000" pitchFamily="2" charset="2"/>
              <a:buChar char="Ø"/>
            </a:pPr>
            <a:endParaRPr lang="en-US" sz="1801" dirty="0">
              <a:latin typeface="Bookman Old Style" panose="02050604050505020204" pitchFamily="18" charset="0"/>
              <a:cs typeface="Times New Roman" panose="02020603050405020304" pitchFamily="18" charset="0"/>
            </a:endParaRPr>
          </a:p>
          <a:p>
            <a:pPr algn="just">
              <a:spcBef>
                <a:spcPts val="0"/>
              </a:spcBef>
              <a:buFont typeface="Wingdings" panose="05000000000000000000" pitchFamily="2" charset="2"/>
              <a:buChar char="Ø"/>
            </a:pPr>
            <a:r>
              <a:rPr lang="en-US" sz="1801" dirty="0">
                <a:solidFill>
                  <a:srgbClr val="111111"/>
                </a:solidFill>
                <a:latin typeface="Bookman Old Style" panose="02050604050505020204" pitchFamily="18" charset="0"/>
                <a:ea typeface="Calibri" panose="020F0502020204030204" pitchFamily="34" charset="0"/>
                <a:cs typeface="Mangal" panose="02040503050203030202" pitchFamily="18" charset="0"/>
              </a:rPr>
              <a:t>To train a face recognition model with deep learning, each input batch internally would have 3 images: anchor, the current face of person ; positive image, contains the face of person ; negative image, this image belongs to other person. </a:t>
            </a:r>
            <a:r>
              <a:rPr lang="en-IN" sz="1801" dirty="0">
                <a:solidFill>
                  <a:srgbClr val="111111"/>
                </a:solidFill>
                <a:latin typeface="Bookman Old Style" panose="02050604050505020204" pitchFamily="18" charset="0"/>
                <a:ea typeface="Calibri" panose="020F0502020204030204" pitchFamily="34" charset="0"/>
                <a:cs typeface="Mangal" panose="02040503050203030202" pitchFamily="18" charset="0"/>
              </a:rPr>
              <a:t>For the face recognition, the features of the anchor image and the positive image must match. </a:t>
            </a:r>
            <a:endParaRPr lang="en-US" sz="1801" dirty="0">
              <a:latin typeface="Bookman Old Style" panose="02050604050505020204" pitchFamily="18" charset="0"/>
              <a:cs typeface="Times New Roman" panose="02020603050405020304" pitchFamily="18" charset="0"/>
            </a:endParaRPr>
          </a:p>
          <a:p>
            <a:pPr algn="just">
              <a:spcBef>
                <a:spcPts val="0"/>
              </a:spcBef>
              <a:buFont typeface="Wingdings" panose="05000000000000000000" pitchFamily="2" charset="2"/>
              <a:buChar char="Ø"/>
            </a:pPr>
            <a:endParaRPr lang="en-US" sz="1600" dirty="0">
              <a:latin typeface="Bookman Old Style" panose="02050604050505020204" pitchFamily="18" charset="0"/>
              <a:cs typeface="Times New Roman" panose="02020603050405020304" pitchFamily="18" charset="0"/>
            </a:endParaRPr>
          </a:p>
        </p:txBody>
      </p:sp>
      <p:sp>
        <p:nvSpPr>
          <p:cNvPr id="13" name="Rectangle 12"/>
          <p:cNvSpPr/>
          <p:nvPr/>
        </p:nvSpPr>
        <p:spPr>
          <a:xfrm>
            <a:off x="4864231" y="0"/>
            <a:ext cx="7327769"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2000" b="1"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DC3833FE-390E-42DF-94F9-0DD3D433A0BC}"/>
              </a:ext>
            </a:extLst>
          </p:cNvPr>
          <p:cNvPicPr>
            <a:picLocks noChangeAspect="1" noChangeArrowheads="1"/>
          </p:cNvPicPr>
          <p:nvPr/>
        </p:nvPicPr>
        <p:blipFill>
          <a:blip r:embed="rId2" cstate="print"/>
          <a:srcRect/>
          <a:stretch>
            <a:fillRect/>
          </a:stretch>
        </p:blipFill>
        <p:spPr bwMode="auto">
          <a:xfrm>
            <a:off x="-4761" y="0"/>
            <a:ext cx="1085495" cy="1079147"/>
          </a:xfrm>
          <a:prstGeom prst="rect">
            <a:avLst/>
          </a:prstGeom>
          <a:noFill/>
        </p:spPr>
      </p:pic>
      <p:sp>
        <p:nvSpPr>
          <p:cNvPr id="12" name="TextBox 11">
            <a:extLst>
              <a:ext uri="{FF2B5EF4-FFF2-40B4-BE49-F238E27FC236}">
                <a16:creationId xmlns:a16="http://schemas.microsoft.com/office/drawing/2014/main" id="{21E88540-EF4D-4FE5-B199-5E8A8976AF67}"/>
              </a:ext>
            </a:extLst>
          </p:cNvPr>
          <p:cNvSpPr txBox="1"/>
          <p:nvPr/>
        </p:nvSpPr>
        <p:spPr>
          <a:xfrm>
            <a:off x="8915400" y="-46924"/>
            <a:ext cx="6103856" cy="13849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3"/>
            <a:ext cx="4724401"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19243" y="978234"/>
            <a:ext cx="4795839" cy="1077218"/>
          </a:xfrm>
          <a:prstGeom prst="rect">
            <a:avLst/>
          </a:prstGeom>
          <a:noFill/>
        </p:spPr>
        <p:txBody>
          <a:bodyPr>
            <a:spAutoFit/>
          </a:bodyPr>
          <a:lstStyle/>
          <a:p>
            <a:pPr>
              <a:defRPr/>
            </a:pPr>
            <a:r>
              <a:rPr lang="en-GB" sz="3200" b="1" dirty="0">
                <a:solidFill>
                  <a:schemeClr val="tx2">
                    <a:lumMod val="75000"/>
                  </a:schemeClr>
                </a:solidFill>
                <a:latin typeface="Bookman Old Style" panose="02050604050505020204" pitchFamily="18" charset="0"/>
                <a:cs typeface="Times New Roman" panose="02020603050405020304" pitchFamily="18" charset="0"/>
              </a:rPr>
              <a:t>Proposed</a:t>
            </a:r>
          </a:p>
          <a:p>
            <a:pPr>
              <a:defRPr/>
            </a:pPr>
            <a:r>
              <a:rPr lang="en-GB" sz="3200" b="1" dirty="0">
                <a:solidFill>
                  <a:schemeClr val="tx2">
                    <a:lumMod val="75000"/>
                  </a:schemeClr>
                </a:solidFill>
                <a:latin typeface="Bookman Old Style" panose="02050604050505020204" pitchFamily="18" charset="0"/>
                <a:cs typeface="Times New Roman" panose="02020603050405020304" pitchFamily="18" charset="0"/>
              </a:rPr>
              <a:t>System</a:t>
            </a:r>
          </a:p>
        </p:txBody>
      </p:sp>
      <p:sp>
        <p:nvSpPr>
          <p:cNvPr id="4104" name="TextBox 4"/>
          <p:cNvSpPr txBox="1">
            <a:spLocks noChangeArrowheads="1"/>
          </p:cNvSpPr>
          <p:nvPr/>
        </p:nvSpPr>
        <p:spPr bwMode="auto">
          <a:xfrm>
            <a:off x="1819407" y="2307373"/>
            <a:ext cx="8382000"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457200" y="2569434"/>
            <a:ext cx="9139239" cy="4466229"/>
          </a:xfrm>
        </p:spPr>
        <p:txBody>
          <a:bodyPr/>
          <a:lstStyle/>
          <a:p>
            <a:pPr marL="0" indent="0" algn="just">
              <a:spcBef>
                <a:spcPts val="0"/>
              </a:spcBef>
              <a:buNone/>
            </a:pPr>
            <a:r>
              <a:rPr lang="en-US" sz="1801" dirty="0">
                <a:latin typeface="Bookman Old Style" panose="02050604050505020204" pitchFamily="18" charset="0"/>
                <a:cs typeface="Times New Roman" panose="02020603050405020304" pitchFamily="18" charset="0"/>
              </a:rPr>
              <a:t>The system consists of the following steps:</a:t>
            </a:r>
          </a:p>
          <a:p>
            <a:pPr algn="just">
              <a:spcBef>
                <a:spcPts val="0"/>
              </a:spcBef>
              <a:buFont typeface="Wingdings" panose="05000000000000000000" pitchFamily="2" charset="2"/>
              <a:buChar char="Ø"/>
            </a:pPr>
            <a:endParaRPr lang="en-US" sz="1801" dirty="0">
              <a:latin typeface="Bookman Old Style" panose="02050604050505020204" pitchFamily="18" charset="0"/>
              <a:cs typeface="Times New Roman" panose="02020603050405020304" pitchFamily="18" charset="0"/>
            </a:endParaRPr>
          </a:p>
          <a:p>
            <a:pPr>
              <a:spcBef>
                <a:spcPts val="0"/>
              </a:spcBef>
              <a:buFont typeface="Wingdings" panose="05000000000000000000" pitchFamily="2" charset="2"/>
              <a:buChar char="q"/>
            </a:pPr>
            <a:r>
              <a:rPr lang="en-US" sz="1801" dirty="0">
                <a:latin typeface="Bookman Old Style" panose="02050604050505020204" pitchFamily="18" charset="0"/>
                <a:cs typeface="Times New Roman" panose="02020603050405020304" pitchFamily="18" charset="0"/>
              </a:rPr>
              <a:t>Feeding of data</a:t>
            </a:r>
          </a:p>
          <a:p>
            <a:pPr>
              <a:spcBef>
                <a:spcPts val="0"/>
              </a:spcBef>
              <a:buFont typeface="Wingdings" panose="05000000000000000000" pitchFamily="2" charset="2"/>
              <a:buChar char="q"/>
            </a:pPr>
            <a:r>
              <a:rPr lang="en-US" sz="1801" dirty="0">
                <a:latin typeface="Bookman Old Style" panose="02050604050505020204" pitchFamily="18" charset="0"/>
                <a:cs typeface="Times New Roman" panose="02020603050405020304" pitchFamily="18" charset="0"/>
              </a:rPr>
              <a:t>Detect faces</a:t>
            </a:r>
          </a:p>
          <a:p>
            <a:pPr>
              <a:spcBef>
                <a:spcPts val="0"/>
              </a:spcBef>
              <a:buFont typeface="Wingdings" panose="05000000000000000000" pitchFamily="2" charset="2"/>
              <a:buChar char="q"/>
            </a:pPr>
            <a:r>
              <a:rPr lang="en-US" sz="1801" dirty="0">
                <a:solidFill>
                  <a:srgbClr val="111111"/>
                </a:solidFill>
                <a:latin typeface="Bookman Old Style" panose="02050604050505020204" pitchFamily="18" charset="0"/>
                <a:ea typeface="Calibri" panose="020F0502020204030204" pitchFamily="34" charset="0"/>
                <a:cs typeface="Mangal" panose="02040503050203030202" pitchFamily="18" charset="0"/>
              </a:rPr>
              <a:t>Compute 128-d feature vectors</a:t>
            </a:r>
            <a:endParaRPr lang="en-IN" sz="1801" dirty="0">
              <a:latin typeface="Bookman Old Style" panose="02050604050505020204" pitchFamily="18" charset="0"/>
              <a:ea typeface="Calibri" panose="020F0502020204030204" pitchFamily="34" charset="0"/>
              <a:cs typeface="Mangal" panose="02040503050203030202" pitchFamily="18" charset="0"/>
            </a:endParaRPr>
          </a:p>
          <a:p>
            <a:pPr>
              <a:spcBef>
                <a:spcPts val="0"/>
              </a:spcBef>
              <a:buFont typeface="Wingdings" panose="05000000000000000000" pitchFamily="2" charset="2"/>
              <a:buChar char="q"/>
            </a:pPr>
            <a:r>
              <a:rPr lang="en-US" sz="1801" dirty="0">
                <a:solidFill>
                  <a:srgbClr val="111111"/>
                </a:solidFill>
                <a:latin typeface="Bookman Old Style" panose="02050604050505020204" pitchFamily="18" charset="0"/>
                <a:ea typeface="Calibri" panose="020F0502020204030204" pitchFamily="34" charset="0"/>
                <a:cs typeface="Mangal" panose="02040503050203030202" pitchFamily="18" charset="0"/>
              </a:rPr>
              <a:t>Train a Support Vector Machine on feature vectors</a:t>
            </a:r>
            <a:endParaRPr lang="en-IN" sz="1801" dirty="0">
              <a:latin typeface="Bookman Old Style" panose="02050604050505020204" pitchFamily="18" charset="0"/>
              <a:ea typeface="Calibri" panose="020F0502020204030204" pitchFamily="34" charset="0"/>
              <a:cs typeface="Mangal" panose="02040503050203030202" pitchFamily="18" charset="0"/>
            </a:endParaRPr>
          </a:p>
          <a:p>
            <a:pPr>
              <a:spcBef>
                <a:spcPts val="0"/>
              </a:spcBef>
              <a:buFont typeface="Wingdings" panose="05000000000000000000" pitchFamily="2" charset="2"/>
              <a:buChar char="q"/>
            </a:pPr>
            <a:r>
              <a:rPr lang="en-US" sz="1801" dirty="0">
                <a:solidFill>
                  <a:srgbClr val="111111"/>
                </a:solidFill>
                <a:latin typeface="Bookman Old Style" panose="02050604050505020204" pitchFamily="18" charset="0"/>
                <a:ea typeface="Calibri" panose="020F0502020204030204" pitchFamily="34" charset="0"/>
                <a:cs typeface="Mangal" panose="02040503050203030202" pitchFamily="18" charset="0"/>
              </a:rPr>
              <a:t>Recognize faces in images and video streams</a:t>
            </a:r>
            <a:endParaRPr lang="en-IN" sz="1801" dirty="0">
              <a:latin typeface="Bookman Old Style" panose="02050604050505020204" pitchFamily="18" charset="0"/>
              <a:ea typeface="Calibri" panose="020F0502020204030204" pitchFamily="34" charset="0"/>
              <a:cs typeface="Mangal" panose="02040503050203030202" pitchFamily="18" charset="0"/>
            </a:endParaRPr>
          </a:p>
          <a:p>
            <a:pPr marL="0" indent="0">
              <a:spcBef>
                <a:spcPts val="0"/>
              </a:spcBef>
              <a:buNone/>
            </a:pPr>
            <a:r>
              <a:rPr lang="en-US" sz="2000" dirty="0">
                <a:latin typeface="Bookman Old Style" panose="02050604050505020204" pitchFamily="18" charset="0"/>
                <a:cs typeface="Times New Roman" panose="02020603050405020304" pitchFamily="18" charset="0"/>
              </a:rPr>
              <a:t>              </a:t>
            </a:r>
          </a:p>
        </p:txBody>
      </p:sp>
      <p:sp>
        <p:nvSpPr>
          <p:cNvPr id="13" name="Rectangle 12"/>
          <p:cNvSpPr/>
          <p:nvPr/>
        </p:nvSpPr>
        <p:spPr>
          <a:xfrm>
            <a:off x="4752737" y="-14779"/>
            <a:ext cx="7439263"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2000" b="1"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42C02256-66AD-4962-810E-AE1708EDC9E4}"/>
              </a:ext>
            </a:extLst>
          </p:cNvPr>
          <p:cNvPicPr>
            <a:picLocks noChangeAspect="1" noChangeArrowheads="1"/>
          </p:cNvPicPr>
          <p:nvPr/>
        </p:nvPicPr>
        <p:blipFill>
          <a:blip r:embed="rId2" cstate="print"/>
          <a:srcRect/>
          <a:stretch>
            <a:fillRect/>
          </a:stretch>
        </p:blipFill>
        <p:spPr bwMode="auto">
          <a:xfrm>
            <a:off x="0" y="1059"/>
            <a:ext cx="995364" cy="989541"/>
          </a:xfrm>
          <a:prstGeom prst="rect">
            <a:avLst/>
          </a:prstGeom>
          <a:noFill/>
        </p:spPr>
      </p:pic>
      <p:sp>
        <p:nvSpPr>
          <p:cNvPr id="12" name="TextBox 11">
            <a:extLst>
              <a:ext uri="{FF2B5EF4-FFF2-40B4-BE49-F238E27FC236}">
                <a16:creationId xmlns:a16="http://schemas.microsoft.com/office/drawing/2014/main" id="{1DFA869A-613E-4271-8AE0-303AD1149464}"/>
              </a:ext>
            </a:extLst>
          </p:cNvPr>
          <p:cNvSpPr txBox="1"/>
          <p:nvPr/>
        </p:nvSpPr>
        <p:spPr>
          <a:xfrm>
            <a:off x="8915400" y="-66922"/>
            <a:ext cx="6099142" cy="13849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extLst>
      <p:ext uri="{BB962C8B-B14F-4D97-AF65-F5344CB8AC3E}">
        <p14:creationId xmlns:p14="http://schemas.microsoft.com/office/powerpoint/2010/main" val="207514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0" y="3"/>
            <a:ext cx="4648209"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24013" y="1364453"/>
            <a:ext cx="4795839" cy="646331"/>
          </a:xfrm>
          <a:prstGeom prst="rect">
            <a:avLst/>
          </a:prstGeom>
          <a:noFill/>
        </p:spPr>
        <p:txBody>
          <a:bodyPr>
            <a:spAutoFit/>
          </a:bodyPr>
          <a:lstStyle/>
          <a:p>
            <a:pPr>
              <a:defRPr/>
            </a:pPr>
            <a:r>
              <a:rPr lang="en-GB" sz="3600" b="1" dirty="0">
                <a:solidFill>
                  <a:schemeClr val="tx2">
                    <a:lumMod val="75000"/>
                  </a:schemeClr>
                </a:solidFill>
                <a:latin typeface="Bookman Old Style" panose="02050604050505020204" pitchFamily="18" charset="0"/>
                <a:cs typeface="Times New Roman" panose="02020603050405020304" pitchFamily="18" charset="0"/>
              </a:rPr>
              <a:t>Modules</a:t>
            </a:r>
          </a:p>
        </p:txBody>
      </p:sp>
      <p:sp>
        <p:nvSpPr>
          <p:cNvPr id="4104" name="TextBox 4"/>
          <p:cNvSpPr txBox="1">
            <a:spLocks noChangeArrowheads="1"/>
          </p:cNvSpPr>
          <p:nvPr/>
        </p:nvSpPr>
        <p:spPr bwMode="auto">
          <a:xfrm>
            <a:off x="1819407" y="2307373"/>
            <a:ext cx="8382000"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419100" y="2307373"/>
            <a:ext cx="11353799" cy="4846279"/>
          </a:xfrm>
        </p:spPr>
        <p:txBody>
          <a:bodyPr/>
          <a:lstStyle/>
          <a:p>
            <a:pPr algn="just">
              <a:spcBef>
                <a:spcPts val="0"/>
              </a:spcBef>
              <a:buFont typeface="Wingdings" panose="05000000000000000000" pitchFamily="2" charset="2"/>
              <a:buChar char="Ø"/>
            </a:pPr>
            <a:r>
              <a:rPr lang="en-US" sz="1600" b="1" dirty="0">
                <a:latin typeface="Bookman Old Style" panose="02050604050505020204" pitchFamily="18" charset="0"/>
                <a:cs typeface="Times New Roman" panose="02020603050405020304" pitchFamily="18" charset="0"/>
              </a:rPr>
              <a:t> Training data:</a:t>
            </a:r>
          </a:p>
          <a:p>
            <a:pPr marL="400031" lvl="1" indent="0" algn="just">
              <a:spcBef>
                <a:spcPts val="0"/>
              </a:spcBef>
              <a:buNone/>
            </a:pPr>
            <a:r>
              <a:rPr lang="en-US" sz="1600" dirty="0">
                <a:latin typeface="Bookman Old Style" panose="02050604050505020204" pitchFamily="18" charset="0"/>
                <a:cs typeface="Times New Roman" panose="02020603050405020304" pitchFamily="18" charset="0"/>
              </a:rPr>
              <a:t>We provide a data set which consists of pictures of various people along with their names. and feed that to the system.</a:t>
            </a:r>
          </a:p>
          <a:p>
            <a:pPr lvl="1" algn="just">
              <a:spcBef>
                <a:spcPts val="0"/>
              </a:spcBef>
              <a:buFont typeface="Wingdings" panose="05000000000000000000" pitchFamily="2" charset="2"/>
              <a:buChar char="Ø"/>
            </a:pPr>
            <a:endParaRPr lang="en-US" sz="1600" dirty="0">
              <a:latin typeface="Bookman Old Style" panose="02050604050505020204" pitchFamily="18" charset="0"/>
              <a:cs typeface="Times New Roman" panose="02020603050405020304" pitchFamily="18" charset="0"/>
            </a:endParaRPr>
          </a:p>
          <a:p>
            <a:pPr algn="just">
              <a:spcBef>
                <a:spcPts val="0"/>
              </a:spcBef>
              <a:buFont typeface="Wingdings" panose="05000000000000000000" pitchFamily="2" charset="2"/>
              <a:buChar char="Ø"/>
            </a:pPr>
            <a:r>
              <a:rPr lang="en-US" sz="1600" b="1" dirty="0">
                <a:latin typeface="Bookman Old Style" panose="02050604050505020204" pitchFamily="18" charset="0"/>
                <a:cs typeface="Times New Roman" panose="02020603050405020304" pitchFamily="18" charset="0"/>
              </a:rPr>
              <a:t> Face Detection:</a:t>
            </a:r>
          </a:p>
          <a:p>
            <a:pPr marL="400031" lvl="1" indent="0" algn="just">
              <a:spcBef>
                <a:spcPts val="0"/>
              </a:spcBef>
              <a:buNone/>
            </a:pPr>
            <a:r>
              <a:rPr lang="en-US" sz="1600" dirty="0">
                <a:latin typeface="Bookman Old Style" panose="02050604050505020204" pitchFamily="18" charset="0"/>
                <a:cs typeface="Times New Roman" panose="02020603050405020304" pitchFamily="18" charset="0"/>
              </a:rPr>
              <a:t>From the real time video stream, we get frames from that video with the   help of OpenCV. Here we can detect faces from each frame using </a:t>
            </a:r>
            <a:r>
              <a:rPr lang="en-US" sz="1600" dirty="0" err="1">
                <a:latin typeface="Bookman Old Style" panose="02050604050505020204" pitchFamily="18" charset="0"/>
                <a:cs typeface="Times New Roman" panose="02020603050405020304" pitchFamily="18" charset="0"/>
              </a:rPr>
              <a:t>Dlib's</a:t>
            </a:r>
            <a:r>
              <a:rPr lang="en-US" sz="1600" dirty="0">
                <a:latin typeface="Bookman Old Style" panose="02050604050505020204" pitchFamily="18" charset="0"/>
                <a:cs typeface="Times New Roman" panose="02020603050405020304" pitchFamily="18" charset="0"/>
              </a:rPr>
              <a:t> face detection. It internally uses Linear SVM and HOG classifiers.</a:t>
            </a:r>
          </a:p>
          <a:p>
            <a:pPr marL="0" indent="0" algn="just">
              <a:spcBef>
                <a:spcPts val="0"/>
              </a:spcBef>
              <a:buNone/>
            </a:pPr>
            <a:r>
              <a:rPr lang="en-US" sz="1600" dirty="0">
                <a:latin typeface="Bookman Old Style" panose="02050604050505020204" pitchFamily="18" charset="0"/>
                <a:cs typeface="Times New Roman" panose="02020603050405020304" pitchFamily="18" charset="0"/>
              </a:rPr>
              <a:t>     </a:t>
            </a:r>
          </a:p>
          <a:p>
            <a:pPr algn="just">
              <a:spcBef>
                <a:spcPts val="0"/>
              </a:spcBef>
              <a:buFont typeface="Wingdings" panose="05000000000000000000" pitchFamily="2" charset="2"/>
              <a:buChar char="Ø"/>
            </a:pPr>
            <a:r>
              <a:rPr lang="en-US" sz="1600" b="1" dirty="0">
                <a:latin typeface="Bookman Old Style" panose="02050604050505020204" pitchFamily="18" charset="0"/>
                <a:cs typeface="Times New Roman" panose="02020603050405020304" pitchFamily="18" charset="0"/>
              </a:rPr>
              <a:t> Feature Extraction:</a:t>
            </a:r>
          </a:p>
          <a:p>
            <a:pPr marL="400031" lvl="1" indent="0" algn="just">
              <a:spcBef>
                <a:spcPts val="0"/>
              </a:spcBef>
              <a:buNone/>
            </a:pPr>
            <a:r>
              <a:rPr lang="en-US" sz="1600" dirty="0">
                <a:latin typeface="Bookman Old Style" panose="02050604050505020204" pitchFamily="18" charset="0"/>
                <a:cs typeface="Times New Roman" panose="02020603050405020304" pitchFamily="18" charset="0"/>
              </a:rPr>
              <a:t>Feature Extraction can be done with the help of Face Net deep learning model which computes a 128 dimensional feature vectors. These feature vectors are utilized in recognizing the individuality among the different faces.</a:t>
            </a:r>
          </a:p>
          <a:p>
            <a:pPr algn="just">
              <a:spcBef>
                <a:spcPts val="0"/>
              </a:spcBef>
              <a:buFont typeface="Wingdings" panose="05000000000000000000" pitchFamily="2" charset="2"/>
              <a:buChar char="Ø"/>
            </a:pPr>
            <a:endParaRPr lang="en-US" sz="1600" dirty="0">
              <a:latin typeface="Bookman Old Style" panose="02050604050505020204" pitchFamily="18" charset="0"/>
              <a:cs typeface="Times New Roman" panose="02020603050405020304" pitchFamily="18" charset="0"/>
            </a:endParaRPr>
          </a:p>
          <a:p>
            <a:pPr algn="just">
              <a:spcBef>
                <a:spcPts val="0"/>
              </a:spcBef>
              <a:buFont typeface="Wingdings" panose="05000000000000000000" pitchFamily="2" charset="2"/>
              <a:buChar char="Ø"/>
            </a:pPr>
            <a:r>
              <a:rPr lang="en-US" sz="1600" b="1" dirty="0">
                <a:latin typeface="Bookman Old Style" panose="02050604050505020204" pitchFamily="18" charset="0"/>
                <a:cs typeface="Times New Roman" panose="02020603050405020304" pitchFamily="18" charset="0"/>
              </a:rPr>
              <a:t> Classification:</a:t>
            </a:r>
          </a:p>
          <a:p>
            <a:pPr marL="400031" lvl="1" indent="0" algn="just">
              <a:spcBef>
                <a:spcPts val="0"/>
              </a:spcBef>
              <a:buNone/>
            </a:pPr>
            <a:r>
              <a:rPr lang="en-US" sz="1600" dirty="0">
                <a:latin typeface="Bookman Old Style" panose="02050604050505020204" pitchFamily="18" charset="0"/>
                <a:cs typeface="Times New Roman" panose="02020603050405020304" pitchFamily="18" charset="0"/>
              </a:rPr>
              <a:t>Extracted features are used and with the help of SVM and CNN we can classify and map the input face to the already existing face from the dataset. When the system recognizes a face, it provides a labeling to that face with the person's name. If the person's data is not present in the dataset, then it gives unknown person.</a:t>
            </a:r>
          </a:p>
        </p:txBody>
      </p:sp>
      <p:sp>
        <p:nvSpPr>
          <p:cNvPr id="13" name="Rectangle 12"/>
          <p:cNvSpPr/>
          <p:nvPr/>
        </p:nvSpPr>
        <p:spPr>
          <a:xfrm>
            <a:off x="4648212" y="-14783"/>
            <a:ext cx="7543788" cy="1996203"/>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2000" b="1"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564F1C44-08B5-4FDA-BCD8-B1072029B3DE}"/>
              </a:ext>
            </a:extLst>
          </p:cNvPr>
          <p:cNvPicPr>
            <a:picLocks noChangeAspect="1" noChangeArrowheads="1"/>
          </p:cNvPicPr>
          <p:nvPr/>
        </p:nvPicPr>
        <p:blipFill>
          <a:blip r:embed="rId2" cstate="print"/>
          <a:srcRect/>
          <a:stretch>
            <a:fillRect/>
          </a:stretch>
        </p:blipFill>
        <p:spPr bwMode="auto">
          <a:xfrm>
            <a:off x="-3" y="-34880"/>
            <a:ext cx="1147764" cy="1141051"/>
          </a:xfrm>
          <a:prstGeom prst="rect">
            <a:avLst/>
          </a:prstGeom>
          <a:noFill/>
        </p:spPr>
      </p:pic>
      <p:sp>
        <p:nvSpPr>
          <p:cNvPr id="12" name="TextBox 11">
            <a:extLst>
              <a:ext uri="{FF2B5EF4-FFF2-40B4-BE49-F238E27FC236}">
                <a16:creationId xmlns:a16="http://schemas.microsoft.com/office/drawing/2014/main" id="{B073906C-9EFA-4DF4-87AA-A2652E5EA7FD}"/>
              </a:ext>
            </a:extLst>
          </p:cNvPr>
          <p:cNvSpPr txBox="1"/>
          <p:nvPr/>
        </p:nvSpPr>
        <p:spPr>
          <a:xfrm>
            <a:off x="8915400" y="-20542"/>
            <a:ext cx="6099142" cy="13849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extLst>
      <p:ext uri="{BB962C8B-B14F-4D97-AF65-F5344CB8AC3E}">
        <p14:creationId xmlns:p14="http://schemas.microsoft.com/office/powerpoint/2010/main" val="275952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1" y="3"/>
            <a:ext cx="5105408"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482979" y="1129363"/>
            <a:ext cx="4795839" cy="830997"/>
          </a:xfrm>
          <a:prstGeom prst="rect">
            <a:avLst/>
          </a:prstGeom>
          <a:noFill/>
        </p:spPr>
        <p:txBody>
          <a:bodyPr>
            <a:spAutoFit/>
          </a:bodyPr>
          <a:lstStyle/>
          <a:p>
            <a:pPr>
              <a:defRPr/>
            </a:pPr>
            <a:r>
              <a:rPr lang="en-GB" sz="2400" b="1" dirty="0">
                <a:solidFill>
                  <a:schemeClr val="tx2">
                    <a:lumMod val="75000"/>
                  </a:schemeClr>
                </a:solidFill>
                <a:latin typeface="Bookman Old Style" panose="02050604050505020204" pitchFamily="18" charset="0"/>
                <a:cs typeface="Times New Roman" panose="02020603050405020304" pitchFamily="18" charset="0"/>
              </a:rPr>
              <a:t>Software/Hardware Requirements</a:t>
            </a:r>
          </a:p>
        </p:txBody>
      </p:sp>
      <p:sp>
        <p:nvSpPr>
          <p:cNvPr id="4103" name="TextBox 2"/>
          <p:cNvSpPr txBox="1">
            <a:spLocks noChangeArrowheads="1"/>
          </p:cNvSpPr>
          <p:nvPr/>
        </p:nvSpPr>
        <p:spPr bwMode="auto">
          <a:xfrm>
            <a:off x="1538292" y="6553211"/>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1482980" y="1981419"/>
            <a:ext cx="9185031"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542933" y="2141034"/>
            <a:ext cx="9124951" cy="4466231"/>
          </a:xfrm>
        </p:spPr>
        <p:txBody>
          <a:bodyPr>
            <a:normAutofit fontScale="92500" lnSpcReduction="10000"/>
          </a:bodyPr>
          <a:lstStyle/>
          <a:p>
            <a:pPr marL="0" indent="0">
              <a:buNone/>
            </a:pPr>
            <a:r>
              <a:rPr lang="en-US" sz="2000" b="1" dirty="0">
                <a:latin typeface="Bookman Old Style" panose="02050604050505020204" pitchFamily="18" charset="0"/>
              </a:rPr>
              <a:t>Software Requirements:</a:t>
            </a:r>
          </a:p>
          <a:p>
            <a:pPr marL="0" indent="0">
              <a:buNone/>
            </a:pPr>
            <a:endParaRPr lang="en-US" sz="2000" dirty="0">
              <a:latin typeface="Bookman Old Style" panose="02050604050505020204" pitchFamily="18" charset="0"/>
            </a:endParaRPr>
          </a:p>
          <a:p>
            <a:pPr>
              <a:buFont typeface="Wingdings" panose="05000000000000000000" pitchFamily="2" charset="2"/>
              <a:buChar char="§"/>
            </a:pPr>
            <a:r>
              <a:rPr lang="en-US" sz="1801" dirty="0">
                <a:latin typeface="Bookman Old Style" panose="02050604050505020204" pitchFamily="18" charset="0"/>
              </a:rPr>
              <a:t>Python (3.6)</a:t>
            </a:r>
          </a:p>
          <a:p>
            <a:pPr>
              <a:buFont typeface="Wingdings" panose="05000000000000000000" pitchFamily="2" charset="2"/>
              <a:buChar char="§"/>
            </a:pPr>
            <a:r>
              <a:rPr lang="en-US" sz="1801" dirty="0">
                <a:latin typeface="Bookman Old Style" panose="02050604050505020204" pitchFamily="18" charset="0"/>
              </a:rPr>
              <a:t>Numpy (version 1.16.5)</a:t>
            </a:r>
          </a:p>
          <a:p>
            <a:pPr>
              <a:buFont typeface="Wingdings" panose="05000000000000000000" pitchFamily="2" charset="2"/>
              <a:buChar char="§"/>
            </a:pPr>
            <a:r>
              <a:rPr lang="en-US" sz="1801" dirty="0">
                <a:latin typeface="Bookman Old Style" panose="02050604050505020204" pitchFamily="18" charset="0"/>
              </a:rPr>
              <a:t>cv2 (</a:t>
            </a:r>
            <a:r>
              <a:rPr lang="en-US" sz="1801" dirty="0" err="1">
                <a:latin typeface="Bookman Old Style" panose="02050604050505020204" pitchFamily="18" charset="0"/>
              </a:rPr>
              <a:t>openCV</a:t>
            </a:r>
            <a:r>
              <a:rPr lang="en-US" sz="1801" dirty="0">
                <a:latin typeface="Bookman Old Style" panose="02050604050505020204" pitchFamily="18" charset="0"/>
              </a:rPr>
              <a:t>) (version 3.4.2)</a:t>
            </a:r>
          </a:p>
          <a:p>
            <a:pPr>
              <a:buFont typeface="Wingdings" panose="05000000000000000000" pitchFamily="2" charset="2"/>
              <a:buChar char="§"/>
            </a:pPr>
            <a:r>
              <a:rPr lang="en-US" sz="1801" dirty="0" err="1">
                <a:latin typeface="Bookman Old Style" panose="02050604050505020204" pitchFamily="18" charset="0"/>
              </a:rPr>
              <a:t>Dlib</a:t>
            </a:r>
            <a:endParaRPr lang="en-US" sz="1801" dirty="0">
              <a:latin typeface="Bookman Old Style" panose="02050604050505020204" pitchFamily="18" charset="0"/>
            </a:endParaRPr>
          </a:p>
          <a:p>
            <a:pPr>
              <a:buFont typeface="Wingdings" panose="05000000000000000000" pitchFamily="2" charset="2"/>
              <a:buChar char="§"/>
            </a:pPr>
            <a:r>
              <a:rPr lang="en-US" sz="1801" dirty="0" err="1">
                <a:latin typeface="Bookman Old Style" panose="02050604050505020204" pitchFamily="18" charset="0"/>
              </a:rPr>
              <a:t>Imutils</a:t>
            </a:r>
            <a:endParaRPr lang="en-US" sz="1801" dirty="0">
              <a:latin typeface="Bookman Old Style" panose="02050604050505020204" pitchFamily="18" charset="0"/>
            </a:endParaRPr>
          </a:p>
          <a:p>
            <a:pPr>
              <a:buFont typeface="Wingdings" panose="05000000000000000000" pitchFamily="2" charset="2"/>
              <a:buChar char="§"/>
            </a:pPr>
            <a:endParaRPr lang="en-US" sz="1801" dirty="0">
              <a:latin typeface="Bookman Old Style" panose="02050604050505020204" pitchFamily="18" charset="0"/>
            </a:endParaRPr>
          </a:p>
          <a:p>
            <a:pPr marL="0" indent="0">
              <a:buNone/>
            </a:pPr>
            <a:r>
              <a:rPr lang="en-US" sz="2000" b="1" dirty="0">
                <a:latin typeface="Bookman Old Style" panose="02050604050505020204" pitchFamily="18" charset="0"/>
              </a:rPr>
              <a:t>Hardware Requirements:</a:t>
            </a:r>
          </a:p>
          <a:p>
            <a:pPr marL="0" indent="0">
              <a:buNone/>
            </a:pPr>
            <a:endParaRPr lang="en-US" sz="1801" dirty="0">
              <a:latin typeface="Bookman Old Style" panose="02050604050505020204" pitchFamily="18" charset="0"/>
            </a:endParaRPr>
          </a:p>
          <a:p>
            <a:pPr>
              <a:buFont typeface="Wingdings" panose="05000000000000000000" pitchFamily="2" charset="2"/>
              <a:buChar char="§"/>
            </a:pPr>
            <a:r>
              <a:rPr lang="en-US" sz="1801" dirty="0">
                <a:latin typeface="Bookman Old Style" panose="02050604050505020204" pitchFamily="18" charset="0"/>
              </a:rPr>
              <a:t>Web Cam</a:t>
            </a:r>
          </a:p>
          <a:p>
            <a:pPr>
              <a:buFont typeface="Wingdings" panose="05000000000000000000" pitchFamily="2" charset="2"/>
              <a:buChar char="§"/>
            </a:pPr>
            <a:r>
              <a:rPr lang="en-US" sz="1801" dirty="0">
                <a:latin typeface="Bookman Old Style" panose="02050604050505020204" pitchFamily="18" charset="0"/>
              </a:rPr>
              <a:t>i5 processor</a:t>
            </a:r>
          </a:p>
          <a:p>
            <a:pPr>
              <a:buFont typeface="Wingdings" panose="05000000000000000000" pitchFamily="2" charset="2"/>
              <a:buChar char="§"/>
            </a:pPr>
            <a:r>
              <a:rPr lang="en-US" sz="1801" dirty="0">
                <a:solidFill>
                  <a:srgbClr val="000000"/>
                </a:solidFill>
                <a:latin typeface="Bookman Old Style" panose="02050604050505020204" pitchFamily="18" charset="0"/>
                <a:ea typeface="Calibri" panose="020F0502020204030204" pitchFamily="34" charset="0"/>
                <a:cs typeface="Mangal" panose="02040503050203030202" pitchFamily="18" charset="0"/>
              </a:rPr>
              <a:t>Microsoft Windows 10 (32-bit or 64-bit)</a:t>
            </a:r>
            <a:endParaRPr lang="en-US" sz="1801" dirty="0">
              <a:latin typeface="Bookman Old Style" panose="02050604050505020204" pitchFamily="18" charset="0"/>
            </a:endParaRPr>
          </a:p>
        </p:txBody>
      </p:sp>
      <p:sp>
        <p:nvSpPr>
          <p:cNvPr id="13" name="Rectangle 12"/>
          <p:cNvSpPr/>
          <p:nvPr/>
        </p:nvSpPr>
        <p:spPr>
          <a:xfrm>
            <a:off x="5105411" y="-14779"/>
            <a:ext cx="7081842" cy="2010772"/>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2000" b="1" dirty="0">
                <a:solidFill>
                  <a:schemeClr val="tx1"/>
                </a:solidFill>
              </a:rPr>
              <a:t>Software/Hardware requirements</a:t>
            </a:r>
            <a:br>
              <a:rPr lang="en-IN" sz="2000" b="1" dirty="0">
                <a:solidFill>
                  <a:schemeClr val="tx1"/>
                </a:solidFill>
              </a:rPr>
            </a:br>
            <a:r>
              <a:rPr lang="en-IN" sz="1400"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92EB6E83-0CD7-4D36-B0AB-7352FA66ECF1}"/>
              </a:ext>
            </a:extLst>
          </p:cNvPr>
          <p:cNvPicPr>
            <a:picLocks noChangeAspect="1" noChangeArrowheads="1"/>
          </p:cNvPicPr>
          <p:nvPr/>
        </p:nvPicPr>
        <p:blipFill>
          <a:blip r:embed="rId2" cstate="print"/>
          <a:srcRect/>
          <a:stretch>
            <a:fillRect/>
          </a:stretch>
        </p:blipFill>
        <p:spPr bwMode="auto">
          <a:xfrm>
            <a:off x="0" y="7351"/>
            <a:ext cx="995364" cy="989541"/>
          </a:xfrm>
          <a:prstGeom prst="rect">
            <a:avLst/>
          </a:prstGeom>
          <a:noFill/>
        </p:spPr>
      </p:pic>
      <p:sp>
        <p:nvSpPr>
          <p:cNvPr id="14" name="TextBox 13">
            <a:extLst>
              <a:ext uri="{FF2B5EF4-FFF2-40B4-BE49-F238E27FC236}">
                <a16:creationId xmlns:a16="http://schemas.microsoft.com/office/drawing/2014/main" id="{9B0EC1A0-BDF6-46AC-A6AA-6F0B7209C852}"/>
              </a:ext>
            </a:extLst>
          </p:cNvPr>
          <p:cNvSpPr txBox="1"/>
          <p:nvPr/>
        </p:nvSpPr>
        <p:spPr>
          <a:xfrm>
            <a:off x="9525000" y="-23545"/>
            <a:ext cx="6099142" cy="13849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6324607" y="959"/>
            <a:ext cx="4343401"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sz="1801" dirty="0">
              <a:solidFill>
                <a:schemeClr val="bg1">
                  <a:lumMod val="50000"/>
                </a:schemeClr>
              </a:solidFill>
              <a:latin typeface="Bookman Old Style" panose="02050604050505020204" pitchFamily="18" charset="0"/>
              <a:cs typeface="Times New Roman" panose="02020603050405020304" pitchFamily="18" charset="0"/>
            </a:endParaRPr>
          </a:p>
        </p:txBody>
      </p:sp>
      <p:sp>
        <p:nvSpPr>
          <p:cNvPr id="10" name="Rectangle 9"/>
          <p:cNvSpPr/>
          <p:nvPr/>
        </p:nvSpPr>
        <p:spPr>
          <a:xfrm>
            <a:off x="1" y="3"/>
            <a:ext cx="4495808" cy="1981419"/>
          </a:xfrm>
          <a:prstGeom prst="rect">
            <a:avLst/>
          </a:prstGeom>
          <a:solidFill>
            <a:srgbClr val="FCBB06"/>
          </a:solidFill>
          <a:ln>
            <a:solidFill>
              <a:srgbClr val="FCBB0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1">
              <a:latin typeface="Bookman Old Style" panose="02050604050505020204" pitchFamily="18" charset="0"/>
            </a:endParaRPr>
          </a:p>
        </p:txBody>
      </p:sp>
      <p:sp>
        <p:nvSpPr>
          <p:cNvPr id="8" name="TextBox 7"/>
          <p:cNvSpPr txBox="1"/>
          <p:nvPr/>
        </p:nvSpPr>
        <p:spPr>
          <a:xfrm>
            <a:off x="1593325" y="1444676"/>
            <a:ext cx="4795839" cy="584775"/>
          </a:xfrm>
          <a:prstGeom prst="rect">
            <a:avLst/>
          </a:prstGeom>
          <a:noFill/>
        </p:spPr>
        <p:txBody>
          <a:bodyPr>
            <a:spAutoFit/>
          </a:bodyPr>
          <a:lstStyle/>
          <a:p>
            <a:pPr>
              <a:defRPr/>
            </a:pPr>
            <a:r>
              <a:rPr lang="en-IN" altLang="en-GB" sz="3200" b="1" dirty="0">
                <a:solidFill>
                  <a:schemeClr val="tx2">
                    <a:lumMod val="75000"/>
                  </a:schemeClr>
                </a:solidFill>
                <a:latin typeface="Bookman Old Style" panose="02050604050505020204" pitchFamily="18" charset="0"/>
                <a:cs typeface="Times New Roman" panose="02020603050405020304" pitchFamily="18" charset="0"/>
              </a:rPr>
              <a:t>Algorithm</a:t>
            </a:r>
          </a:p>
        </p:txBody>
      </p:sp>
      <p:sp>
        <p:nvSpPr>
          <p:cNvPr id="4103" name="TextBox 2"/>
          <p:cNvSpPr txBox="1">
            <a:spLocks noChangeArrowheads="1"/>
          </p:cNvSpPr>
          <p:nvPr/>
        </p:nvSpPr>
        <p:spPr bwMode="auto">
          <a:xfrm>
            <a:off x="1538292" y="6553211"/>
            <a:ext cx="716863" cy="338554"/>
          </a:xfrm>
          <a:prstGeom prst="rect">
            <a:avLst/>
          </a:prstGeom>
          <a:noFill/>
          <a:ln w="9525">
            <a:noFill/>
            <a:miter lim="800000"/>
          </a:ln>
        </p:spPr>
        <p:txBody>
          <a:bodyPr wrap="none">
            <a:spAutoFit/>
          </a:bodyPr>
          <a:lstStyle/>
          <a:p>
            <a:r>
              <a:rPr lang="en-US" sz="1600" b="1">
                <a:solidFill>
                  <a:schemeClr val="bg1"/>
                </a:solidFill>
                <a:latin typeface="Bookman Old Style" panose="02050604050505020204" pitchFamily="18" charset="0"/>
                <a:cs typeface="Times New Roman" panose="02020603050405020304" pitchFamily="18" charset="0"/>
              </a:rPr>
              <a:t>2/10</a:t>
            </a:r>
          </a:p>
        </p:txBody>
      </p:sp>
      <p:sp>
        <p:nvSpPr>
          <p:cNvPr id="4104" name="TextBox 4"/>
          <p:cNvSpPr txBox="1">
            <a:spLocks noChangeArrowheads="1"/>
          </p:cNvSpPr>
          <p:nvPr/>
        </p:nvSpPr>
        <p:spPr bwMode="auto">
          <a:xfrm>
            <a:off x="1482980" y="1981419"/>
            <a:ext cx="9185031" cy="3785652"/>
          </a:xfrm>
          <a:prstGeom prst="rect">
            <a:avLst/>
          </a:prstGeom>
          <a:noFill/>
          <a:ln w="9525">
            <a:noFill/>
            <a:miter lim="800000"/>
          </a:ln>
        </p:spPr>
        <p:txBody>
          <a:bodyPr wrap="square">
            <a:spAutoFit/>
          </a:bodyPr>
          <a:lstStyle/>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a:p>
            <a:endParaRPr lang="en-US" sz="2000" dirty="0">
              <a:latin typeface="Bookman Old Style" panose="02050604050505020204" pitchFamily="18" charset="0"/>
              <a:cs typeface="Times New Roman" panose="02020603050405020304" pitchFamily="18" charset="0"/>
            </a:endParaRPr>
          </a:p>
        </p:txBody>
      </p:sp>
      <p:sp>
        <p:nvSpPr>
          <p:cNvPr id="3" name="Content Placeholder 2"/>
          <p:cNvSpPr>
            <a:spLocks noGrp="1"/>
          </p:cNvSpPr>
          <p:nvPr>
            <p:ph idx="1"/>
          </p:nvPr>
        </p:nvSpPr>
        <p:spPr>
          <a:xfrm>
            <a:off x="152400" y="2029452"/>
            <a:ext cx="11638095" cy="4523760"/>
          </a:xfrm>
        </p:spPr>
        <p:txBody>
          <a:bodyPr>
            <a:normAutofit/>
          </a:bodyPr>
          <a:lstStyle/>
          <a:p>
            <a:pPr marL="0" indent="0" algn="just">
              <a:buNone/>
            </a:pPr>
            <a:r>
              <a:rPr lang="en-US" sz="1801" b="1" dirty="0">
                <a:latin typeface="Bookman Old Style" panose="02050604050505020204" pitchFamily="18" charset="0"/>
              </a:rPr>
              <a:t> </a:t>
            </a:r>
          </a:p>
          <a:p>
            <a:pPr algn="just"/>
            <a:r>
              <a:rPr lang="en-US" sz="2000" b="1" dirty="0">
                <a:latin typeface="Bookman Old Style" panose="02050604050505020204" pitchFamily="18" charset="0"/>
              </a:rPr>
              <a:t>SVM is a Support Vector Machine:</a:t>
            </a:r>
          </a:p>
          <a:p>
            <a:pPr marL="0" indent="0" algn="just">
              <a:buNone/>
            </a:pPr>
            <a:r>
              <a:rPr lang="en-US" sz="1801" dirty="0">
                <a:latin typeface="Bookman Old Style" panose="02050604050505020204" pitchFamily="18" charset="0"/>
              </a:rPr>
              <a:t>In SVM, each data point is plotted in an n-dimensional space (n is the number of features) with         the value of each feature being the value of a particular coordinate. The classification is done by finding a hyper-plane that differentiates the classes the best.</a:t>
            </a:r>
          </a:p>
          <a:p>
            <a:pPr marL="0" indent="0" algn="just">
              <a:buNone/>
            </a:pPr>
            <a:endParaRPr lang="en-US" sz="1801" dirty="0">
              <a:latin typeface="Bookman Old Style" panose="02050604050505020204" pitchFamily="18" charset="0"/>
            </a:endParaRPr>
          </a:p>
          <a:p>
            <a:pPr algn="just"/>
            <a:r>
              <a:rPr lang="en-US" sz="2000" b="1" dirty="0">
                <a:latin typeface="Bookman Old Style" panose="02050604050505020204" pitchFamily="18" charset="0"/>
              </a:rPr>
              <a:t>CNN:</a:t>
            </a:r>
          </a:p>
          <a:p>
            <a:pPr marL="0" indent="0" algn="just">
              <a:buNone/>
            </a:pPr>
            <a:r>
              <a:rPr lang="en-US" sz="1801" dirty="0">
                <a:latin typeface="Bookman Old Style" panose="02050604050505020204" pitchFamily="18" charset="0"/>
              </a:rPr>
              <a:t>Convolutional Neural Networks (CNN), are deep neural networks used to process data that have a grid-like topology, </a:t>
            </a:r>
            <a:r>
              <a:rPr lang="en-US" sz="1801" dirty="0" err="1">
                <a:latin typeface="Bookman Old Style" panose="02050604050505020204" pitchFamily="18" charset="0"/>
              </a:rPr>
              <a:t>e.g</a:t>
            </a:r>
            <a:r>
              <a:rPr lang="en-US" sz="1801" dirty="0">
                <a:latin typeface="Bookman Old Style" panose="02050604050505020204" pitchFamily="18" charset="0"/>
              </a:rPr>
              <a:t> images that can be represented as a 2-D array of pixels. A CNN model consists of four main operations: Convolution, Non-Linearity, Pooling and Classification </a:t>
            </a:r>
            <a:r>
              <a:rPr lang="en-IN" altLang="en-US" sz="1801" dirty="0">
                <a:latin typeface="Bookman Old Style" panose="02050604050505020204" pitchFamily="18" charset="0"/>
              </a:rPr>
              <a:t>.</a:t>
            </a:r>
          </a:p>
        </p:txBody>
      </p:sp>
      <p:sp>
        <p:nvSpPr>
          <p:cNvPr id="13" name="Rectangle 12"/>
          <p:cNvSpPr/>
          <p:nvPr/>
        </p:nvSpPr>
        <p:spPr>
          <a:xfrm>
            <a:off x="4495807" y="-14779"/>
            <a:ext cx="7696192" cy="1980468"/>
          </a:xfrm>
          <a:prstGeom prst="rect">
            <a:avLst/>
          </a:prstGeom>
          <a:solidFill>
            <a:srgbClr val="FDCF51"/>
          </a:solidFill>
          <a:ln>
            <a:solidFill>
              <a:srgbClr val="FDCF5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IN" sz="1400" dirty="0">
                <a:solidFill>
                  <a:schemeClr val="tx1"/>
                </a:solidFill>
              </a:rPr>
              <a:t>Abstract</a:t>
            </a:r>
            <a:br>
              <a:rPr lang="en-IN" sz="1400" dirty="0">
                <a:solidFill>
                  <a:schemeClr val="tx1"/>
                </a:solidFill>
              </a:rPr>
            </a:br>
            <a:r>
              <a:rPr lang="en-IN" sz="1400" dirty="0">
                <a:solidFill>
                  <a:schemeClr val="tx1"/>
                </a:solidFill>
              </a:rPr>
              <a:t>Introduction</a:t>
            </a:r>
            <a:br>
              <a:rPr lang="en-IN" sz="1400" dirty="0">
                <a:solidFill>
                  <a:schemeClr val="tx1"/>
                </a:solidFill>
              </a:rPr>
            </a:br>
            <a:r>
              <a:rPr lang="en-IN" sz="1400" dirty="0">
                <a:solidFill>
                  <a:schemeClr val="tx1"/>
                </a:solidFill>
              </a:rPr>
              <a:t>Existing System</a:t>
            </a:r>
            <a:br>
              <a:rPr lang="en-IN" sz="1400" dirty="0">
                <a:solidFill>
                  <a:schemeClr val="tx1"/>
                </a:solidFill>
              </a:rPr>
            </a:br>
            <a:r>
              <a:rPr lang="en-IN" sz="1400" dirty="0">
                <a:solidFill>
                  <a:schemeClr val="tx1"/>
                </a:solidFill>
              </a:rPr>
              <a:t>Proposed System</a:t>
            </a:r>
            <a:br>
              <a:rPr lang="en-IN" sz="1400" dirty="0">
                <a:solidFill>
                  <a:schemeClr val="tx1"/>
                </a:solidFill>
              </a:rPr>
            </a:br>
            <a:r>
              <a:rPr lang="en-IN" sz="1400" dirty="0">
                <a:solidFill>
                  <a:schemeClr val="tx1"/>
                </a:solidFill>
              </a:rPr>
              <a:t>Modules</a:t>
            </a:r>
            <a:br>
              <a:rPr lang="en-IN" sz="1400" dirty="0">
                <a:solidFill>
                  <a:schemeClr val="tx1"/>
                </a:solidFill>
              </a:rPr>
            </a:br>
            <a:r>
              <a:rPr lang="en-IN" sz="1400" dirty="0">
                <a:solidFill>
                  <a:schemeClr val="tx1"/>
                </a:solidFill>
              </a:rPr>
              <a:t>Software/Hardware requirements</a:t>
            </a:r>
            <a:br>
              <a:rPr lang="en-IN" sz="1400" dirty="0">
                <a:solidFill>
                  <a:schemeClr val="tx1"/>
                </a:solidFill>
              </a:rPr>
            </a:br>
            <a:r>
              <a:rPr lang="en-IN" sz="2000" b="1" dirty="0">
                <a:solidFill>
                  <a:schemeClr val="tx1"/>
                </a:solidFill>
              </a:rPr>
              <a:t>Algorithm</a:t>
            </a:r>
            <a:br>
              <a:rPr lang="en-IN" sz="1400" dirty="0">
                <a:solidFill>
                  <a:schemeClr val="tx1"/>
                </a:solidFill>
              </a:rPr>
            </a:br>
            <a:r>
              <a:rPr lang="en-IN" sz="1400" dirty="0">
                <a:solidFill>
                  <a:schemeClr val="tx1"/>
                </a:solidFill>
              </a:rPr>
              <a:t>Datasets</a:t>
            </a:r>
            <a:br>
              <a:rPr lang="en-IN" sz="1400" dirty="0">
                <a:solidFill>
                  <a:schemeClr val="tx1"/>
                </a:solidFill>
              </a:rPr>
            </a:br>
            <a:r>
              <a:rPr lang="en-IN" sz="1400" dirty="0">
                <a:solidFill>
                  <a:schemeClr val="tx1"/>
                </a:solidFill>
              </a:rPr>
              <a:t>Data Flow Diagram</a:t>
            </a:r>
            <a:endParaRPr lang="en-US" sz="1401" dirty="0">
              <a:solidFill>
                <a:prstClr val="black">
                  <a:lumMod val="95000"/>
                  <a:lumOff val="5000"/>
                </a:prstClr>
              </a:solidFill>
              <a:latin typeface="Bookman Old Style" panose="02050604050505020204" pitchFamily="18" charset="0"/>
            </a:endParaRPr>
          </a:p>
        </p:txBody>
      </p:sp>
      <p:pic>
        <p:nvPicPr>
          <p:cNvPr id="11" name="Picture 15" descr="http://vishnu.edu.in/uploadnews/logo.jpg">
            <a:extLst>
              <a:ext uri="{FF2B5EF4-FFF2-40B4-BE49-F238E27FC236}">
                <a16:creationId xmlns:a16="http://schemas.microsoft.com/office/drawing/2014/main" id="{8C3FE5EC-A01F-47C8-8A8F-C31F463D7E9C}"/>
              </a:ext>
            </a:extLst>
          </p:cNvPr>
          <p:cNvPicPr>
            <a:picLocks noChangeAspect="1" noChangeArrowheads="1"/>
          </p:cNvPicPr>
          <p:nvPr/>
        </p:nvPicPr>
        <p:blipFill>
          <a:blip r:embed="rId3" cstate="print"/>
          <a:srcRect/>
          <a:stretch>
            <a:fillRect/>
          </a:stretch>
        </p:blipFill>
        <p:spPr bwMode="auto">
          <a:xfrm>
            <a:off x="-2" y="0"/>
            <a:ext cx="995364" cy="989541"/>
          </a:xfrm>
          <a:prstGeom prst="rect">
            <a:avLst/>
          </a:prstGeom>
          <a:noFill/>
        </p:spPr>
      </p:pic>
      <p:sp>
        <p:nvSpPr>
          <p:cNvPr id="12" name="TextBox 11">
            <a:extLst>
              <a:ext uri="{FF2B5EF4-FFF2-40B4-BE49-F238E27FC236}">
                <a16:creationId xmlns:a16="http://schemas.microsoft.com/office/drawing/2014/main" id="{BA9ACE8E-2495-4579-B665-1516154E9D1A}"/>
              </a:ext>
            </a:extLst>
          </p:cNvPr>
          <p:cNvSpPr txBox="1"/>
          <p:nvPr/>
        </p:nvSpPr>
        <p:spPr>
          <a:xfrm>
            <a:off x="8740924" y="-5352"/>
            <a:ext cx="6099142" cy="138499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Architecture</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Use-Case Diagram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Class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Sequence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Activity Diagram</a:t>
            </a:r>
            <a:b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IN" sz="1400" b="0" i="0" u="none" strike="noStrike" kern="1200" cap="none" spc="0" normalizeH="0" baseline="0" noProof="0" dirty="0">
                <a:ln>
                  <a:noFill/>
                </a:ln>
                <a:solidFill>
                  <a:prstClr val="black"/>
                </a:solidFill>
                <a:effectLst/>
                <a:uLnTx/>
                <a:uFillTx/>
                <a:latin typeface="Calibri" panose="020F0502020204030204"/>
                <a:ea typeface="+mn-ea"/>
                <a:cs typeface="+mn-cs"/>
              </a:rPr>
              <a:t>References</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2287</Words>
  <Application>Microsoft Office PowerPoint</Application>
  <PresentationFormat>Widescreen</PresentationFormat>
  <Paragraphs>420</Paragraphs>
  <Slides>21</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Bookman Old Style</vt:lpstr>
      <vt:lpstr>Calibri</vt:lpstr>
      <vt:lpstr>Calibri Light</vt:lpstr>
      <vt:lpstr>Times New Roman</vt:lpstr>
      <vt:lpstr>Wingdings</vt:lpstr>
      <vt:lpstr>Office Theme</vt:lpstr>
      <vt:lpstr>1_Office Theme</vt:lpstr>
      <vt:lpstr>MULTIPLE FACES RECOGNITION FROM REAL TIME VIDEO STREAM</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Sambit</dc:creator>
  <cp:lastModifiedBy>17211a1251</cp:lastModifiedBy>
  <cp:revision>272</cp:revision>
  <dcterms:created xsi:type="dcterms:W3CDTF">2013-05-08T19:42:00Z</dcterms:created>
  <dcterms:modified xsi:type="dcterms:W3CDTF">2021-05-25T19:30:16Z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