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9AC9"/>
    <a:srgbClr val="BF8271"/>
    <a:srgbClr val="BF6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216E58-7B18-484F-8885-F0A38025848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241AA2A-4EE0-4703-B765-000DD60A334E}">
      <dgm:prSet phldrT="[Text]" custT="1"/>
      <dgm:spPr>
        <a:solidFill>
          <a:srgbClr val="DA9AC9"/>
        </a:solidFill>
      </dgm:spPr>
      <dgm:t>
        <a:bodyPr/>
        <a:lstStyle/>
        <a:p>
          <a:r>
            <a:rPr lang="en-US" sz="2000" dirty="0" smtClean="0"/>
            <a:t>Sources of Personal Financing</a:t>
          </a:r>
          <a:endParaRPr lang="en-US" sz="2000" dirty="0"/>
        </a:p>
      </dgm:t>
    </dgm:pt>
    <dgm:pt modelId="{388BE1AE-EB4B-49C7-99E5-601FBD19ADCD}" type="parTrans" cxnId="{4952EC93-D40E-421B-84CC-1F33E91AD14C}">
      <dgm:prSet/>
      <dgm:spPr/>
      <dgm:t>
        <a:bodyPr/>
        <a:lstStyle/>
        <a:p>
          <a:endParaRPr lang="en-US"/>
        </a:p>
      </dgm:t>
    </dgm:pt>
    <dgm:pt modelId="{D342ADF7-D0FB-49C4-AEBE-171F479E7E00}" type="sibTrans" cxnId="{4952EC93-D40E-421B-84CC-1F33E91AD14C}">
      <dgm:prSet/>
      <dgm:spPr/>
      <dgm:t>
        <a:bodyPr/>
        <a:lstStyle/>
        <a:p>
          <a:endParaRPr lang="en-US"/>
        </a:p>
      </dgm:t>
    </dgm:pt>
    <dgm:pt modelId="{F54C29A3-61C3-40DC-B6BB-864F5509D890}">
      <dgm:prSet phldrT="[Text]" custT="1"/>
      <dgm:spPr/>
      <dgm:t>
        <a:bodyPr/>
        <a:lstStyle/>
        <a:p>
          <a:r>
            <a:rPr lang="en-US" sz="2000" dirty="0" smtClean="0"/>
            <a:t>Personal Funds</a:t>
          </a:r>
          <a:endParaRPr lang="en-US" sz="2000" dirty="0"/>
        </a:p>
      </dgm:t>
    </dgm:pt>
    <dgm:pt modelId="{A7E36A5C-AC31-45F3-82AB-D7EE8986D610}" type="parTrans" cxnId="{EBEA9B1D-5CBA-4725-A1CA-B9B070817ACF}">
      <dgm:prSet/>
      <dgm:spPr/>
      <dgm:t>
        <a:bodyPr/>
        <a:lstStyle/>
        <a:p>
          <a:endParaRPr lang="en-US"/>
        </a:p>
      </dgm:t>
    </dgm:pt>
    <dgm:pt modelId="{1C328179-6E72-4BB0-A685-710880EACDD6}" type="sibTrans" cxnId="{EBEA9B1D-5CBA-4725-A1CA-B9B070817ACF}">
      <dgm:prSet/>
      <dgm:spPr/>
      <dgm:t>
        <a:bodyPr/>
        <a:lstStyle/>
        <a:p>
          <a:endParaRPr lang="en-US"/>
        </a:p>
      </dgm:t>
    </dgm:pt>
    <dgm:pt modelId="{D49D4F93-AD62-4A19-9742-F59A87367A95}">
      <dgm:prSet phldrT="[Text]" custT="1"/>
      <dgm:spPr/>
      <dgm:t>
        <a:bodyPr/>
        <a:lstStyle/>
        <a:p>
          <a:r>
            <a:rPr lang="en-US" sz="2000" dirty="0" smtClean="0"/>
            <a:t>Friends and Family</a:t>
          </a:r>
          <a:endParaRPr lang="en-US" sz="2000" dirty="0"/>
        </a:p>
      </dgm:t>
    </dgm:pt>
    <dgm:pt modelId="{0111B17A-C51A-4BC2-9D7A-CA96E19106E3}" type="parTrans" cxnId="{C00DACA7-C975-4F52-A9E8-20A8E9248E59}">
      <dgm:prSet/>
      <dgm:spPr/>
      <dgm:t>
        <a:bodyPr/>
        <a:lstStyle/>
        <a:p>
          <a:endParaRPr lang="en-US"/>
        </a:p>
      </dgm:t>
    </dgm:pt>
    <dgm:pt modelId="{AFE8FC4D-68B3-41EE-8276-33D5C99597DF}" type="sibTrans" cxnId="{C00DACA7-C975-4F52-A9E8-20A8E9248E59}">
      <dgm:prSet/>
      <dgm:spPr/>
      <dgm:t>
        <a:bodyPr/>
        <a:lstStyle/>
        <a:p>
          <a:endParaRPr lang="en-US"/>
        </a:p>
      </dgm:t>
    </dgm:pt>
    <dgm:pt modelId="{24B62E68-AF28-498F-9E70-426E50AB06C7}">
      <dgm:prSet phldrT="[Text]" custT="1"/>
      <dgm:spPr/>
      <dgm:t>
        <a:bodyPr/>
        <a:lstStyle/>
        <a:p>
          <a:r>
            <a:rPr lang="en-US" sz="2000" dirty="0" smtClean="0"/>
            <a:t>Boot Strapping</a:t>
          </a:r>
          <a:endParaRPr lang="en-US" sz="2000" dirty="0"/>
        </a:p>
      </dgm:t>
    </dgm:pt>
    <dgm:pt modelId="{71EDF15C-417E-4A8E-9E55-BAB2834A6A35}" type="parTrans" cxnId="{A1FE08F4-ACD5-4F82-B81C-B0DFF9DBCFD5}">
      <dgm:prSet/>
      <dgm:spPr/>
      <dgm:t>
        <a:bodyPr/>
        <a:lstStyle/>
        <a:p>
          <a:endParaRPr lang="en-US"/>
        </a:p>
      </dgm:t>
    </dgm:pt>
    <dgm:pt modelId="{9B89B90F-D00D-49EA-9C5C-80B342D27D15}" type="sibTrans" cxnId="{A1FE08F4-ACD5-4F82-B81C-B0DFF9DBCFD5}">
      <dgm:prSet/>
      <dgm:spPr/>
      <dgm:t>
        <a:bodyPr/>
        <a:lstStyle/>
        <a:p>
          <a:endParaRPr lang="en-US"/>
        </a:p>
      </dgm:t>
    </dgm:pt>
    <dgm:pt modelId="{855BA8D3-2A84-49D5-AFD8-7004099A1DE3}" type="pres">
      <dgm:prSet presAssocID="{83216E58-7B18-484F-8885-F0A38025848A}" presName="hierChild1" presStyleCnt="0">
        <dgm:presLayoutVars>
          <dgm:orgChart val="1"/>
          <dgm:chPref val="1"/>
          <dgm:dir/>
          <dgm:animOne val="branch"/>
          <dgm:animLvl val="lvl"/>
          <dgm:resizeHandles/>
        </dgm:presLayoutVars>
      </dgm:prSet>
      <dgm:spPr/>
    </dgm:pt>
    <dgm:pt modelId="{94CAA901-3D13-4589-B3AF-37C1C2CD3D8E}" type="pres">
      <dgm:prSet presAssocID="{6241AA2A-4EE0-4703-B765-000DD60A334E}" presName="hierRoot1" presStyleCnt="0">
        <dgm:presLayoutVars>
          <dgm:hierBranch val="init"/>
        </dgm:presLayoutVars>
      </dgm:prSet>
      <dgm:spPr/>
    </dgm:pt>
    <dgm:pt modelId="{4A84526C-868B-4893-B68E-1E99BDD01950}" type="pres">
      <dgm:prSet presAssocID="{6241AA2A-4EE0-4703-B765-000DD60A334E}" presName="rootComposite1" presStyleCnt="0"/>
      <dgm:spPr/>
    </dgm:pt>
    <dgm:pt modelId="{27712454-438F-4512-B286-EA802398512C}" type="pres">
      <dgm:prSet presAssocID="{6241AA2A-4EE0-4703-B765-000DD60A334E}" presName="rootText1" presStyleLbl="node0" presStyleIdx="0" presStyleCnt="1" custScaleY="70711" custLinFactNeighborY="-122">
        <dgm:presLayoutVars>
          <dgm:chPref val="3"/>
        </dgm:presLayoutVars>
      </dgm:prSet>
      <dgm:spPr/>
    </dgm:pt>
    <dgm:pt modelId="{889F474A-17D7-4C27-8255-D3F42CA53297}" type="pres">
      <dgm:prSet presAssocID="{6241AA2A-4EE0-4703-B765-000DD60A334E}" presName="rootConnector1" presStyleLbl="node1" presStyleIdx="0" presStyleCnt="0"/>
      <dgm:spPr/>
    </dgm:pt>
    <dgm:pt modelId="{C5ABB226-B1E1-4DE5-9D26-B3CCDD8864E4}" type="pres">
      <dgm:prSet presAssocID="{6241AA2A-4EE0-4703-B765-000DD60A334E}" presName="hierChild2" presStyleCnt="0"/>
      <dgm:spPr/>
    </dgm:pt>
    <dgm:pt modelId="{C358F32A-A694-4869-994F-9703CD62CC84}" type="pres">
      <dgm:prSet presAssocID="{A7E36A5C-AC31-45F3-82AB-D7EE8986D610}" presName="Name37" presStyleLbl="parChTrans1D2" presStyleIdx="0" presStyleCnt="3"/>
      <dgm:spPr/>
    </dgm:pt>
    <dgm:pt modelId="{7D024693-3E79-442C-90AF-C922ADF6AB43}" type="pres">
      <dgm:prSet presAssocID="{F54C29A3-61C3-40DC-B6BB-864F5509D890}" presName="hierRoot2" presStyleCnt="0">
        <dgm:presLayoutVars>
          <dgm:hierBranch val="init"/>
        </dgm:presLayoutVars>
      </dgm:prSet>
      <dgm:spPr/>
    </dgm:pt>
    <dgm:pt modelId="{2046ABB6-2BB0-4C27-A947-485E4E696D70}" type="pres">
      <dgm:prSet presAssocID="{F54C29A3-61C3-40DC-B6BB-864F5509D890}" presName="rootComposite" presStyleCnt="0"/>
      <dgm:spPr/>
    </dgm:pt>
    <dgm:pt modelId="{F8DC6D86-2A8E-4259-B964-393A1EEAB92E}" type="pres">
      <dgm:prSet presAssocID="{F54C29A3-61C3-40DC-B6BB-864F5509D890}" presName="rootText" presStyleLbl="node2" presStyleIdx="0" presStyleCnt="3" custScaleY="67666">
        <dgm:presLayoutVars>
          <dgm:chPref val="3"/>
        </dgm:presLayoutVars>
      </dgm:prSet>
      <dgm:spPr/>
      <dgm:t>
        <a:bodyPr/>
        <a:lstStyle/>
        <a:p>
          <a:endParaRPr lang="en-US"/>
        </a:p>
      </dgm:t>
    </dgm:pt>
    <dgm:pt modelId="{60298EE2-7E5D-442D-B8BA-5436E7DFB93D}" type="pres">
      <dgm:prSet presAssocID="{F54C29A3-61C3-40DC-B6BB-864F5509D890}" presName="rootConnector" presStyleLbl="node2" presStyleIdx="0" presStyleCnt="3"/>
      <dgm:spPr/>
    </dgm:pt>
    <dgm:pt modelId="{B6588DEE-5B1A-4029-94C0-87EB4957D9A3}" type="pres">
      <dgm:prSet presAssocID="{F54C29A3-61C3-40DC-B6BB-864F5509D890}" presName="hierChild4" presStyleCnt="0"/>
      <dgm:spPr/>
    </dgm:pt>
    <dgm:pt modelId="{EFF9B70C-FB0C-46B7-939E-C4C0AC7E60C6}" type="pres">
      <dgm:prSet presAssocID="{F54C29A3-61C3-40DC-B6BB-864F5509D890}" presName="hierChild5" presStyleCnt="0"/>
      <dgm:spPr/>
    </dgm:pt>
    <dgm:pt modelId="{0F3C7E61-3C5F-4D37-A47E-9CDA7166141F}" type="pres">
      <dgm:prSet presAssocID="{0111B17A-C51A-4BC2-9D7A-CA96E19106E3}" presName="Name37" presStyleLbl="parChTrans1D2" presStyleIdx="1" presStyleCnt="3"/>
      <dgm:spPr/>
    </dgm:pt>
    <dgm:pt modelId="{6961F5A0-5524-4E4F-8581-C42721F755E7}" type="pres">
      <dgm:prSet presAssocID="{D49D4F93-AD62-4A19-9742-F59A87367A95}" presName="hierRoot2" presStyleCnt="0">
        <dgm:presLayoutVars>
          <dgm:hierBranch val="init"/>
        </dgm:presLayoutVars>
      </dgm:prSet>
      <dgm:spPr/>
    </dgm:pt>
    <dgm:pt modelId="{E176B69B-9EC8-4202-B243-79DE80813E76}" type="pres">
      <dgm:prSet presAssocID="{D49D4F93-AD62-4A19-9742-F59A87367A95}" presName="rootComposite" presStyleCnt="0"/>
      <dgm:spPr/>
    </dgm:pt>
    <dgm:pt modelId="{21382FF8-7FEA-432B-8742-FE765D20C45D}" type="pres">
      <dgm:prSet presAssocID="{D49D4F93-AD62-4A19-9742-F59A87367A95}" presName="rootText" presStyleLbl="node2" presStyleIdx="1" presStyleCnt="3" custScaleY="65016" custLinFactNeighborY="-977">
        <dgm:presLayoutVars>
          <dgm:chPref val="3"/>
        </dgm:presLayoutVars>
      </dgm:prSet>
      <dgm:spPr/>
    </dgm:pt>
    <dgm:pt modelId="{39AFB1BD-184C-434A-B7AC-5BE2BA14C027}" type="pres">
      <dgm:prSet presAssocID="{D49D4F93-AD62-4A19-9742-F59A87367A95}" presName="rootConnector" presStyleLbl="node2" presStyleIdx="1" presStyleCnt="3"/>
      <dgm:spPr/>
    </dgm:pt>
    <dgm:pt modelId="{CD6F0AF4-B98B-42BC-BE81-16B8B8175624}" type="pres">
      <dgm:prSet presAssocID="{D49D4F93-AD62-4A19-9742-F59A87367A95}" presName="hierChild4" presStyleCnt="0"/>
      <dgm:spPr/>
    </dgm:pt>
    <dgm:pt modelId="{A75C88FD-6C50-4BD3-8AC7-3059A29E8B83}" type="pres">
      <dgm:prSet presAssocID="{D49D4F93-AD62-4A19-9742-F59A87367A95}" presName="hierChild5" presStyleCnt="0"/>
      <dgm:spPr/>
    </dgm:pt>
    <dgm:pt modelId="{0E61D92C-1E64-472B-BD5F-6EE628900BFC}" type="pres">
      <dgm:prSet presAssocID="{71EDF15C-417E-4A8E-9E55-BAB2834A6A35}" presName="Name37" presStyleLbl="parChTrans1D2" presStyleIdx="2" presStyleCnt="3"/>
      <dgm:spPr/>
    </dgm:pt>
    <dgm:pt modelId="{EB4A9B85-4F8B-4B18-9207-8671FF861A8E}" type="pres">
      <dgm:prSet presAssocID="{24B62E68-AF28-498F-9E70-426E50AB06C7}" presName="hierRoot2" presStyleCnt="0">
        <dgm:presLayoutVars>
          <dgm:hierBranch val="init"/>
        </dgm:presLayoutVars>
      </dgm:prSet>
      <dgm:spPr/>
    </dgm:pt>
    <dgm:pt modelId="{6DBBE393-24D2-4400-A44F-5127D1435300}" type="pres">
      <dgm:prSet presAssocID="{24B62E68-AF28-498F-9E70-426E50AB06C7}" presName="rootComposite" presStyleCnt="0"/>
      <dgm:spPr/>
    </dgm:pt>
    <dgm:pt modelId="{E208297A-C37C-4F12-B5FF-C477DFF6373A}" type="pres">
      <dgm:prSet presAssocID="{24B62E68-AF28-498F-9E70-426E50AB06C7}" presName="rootText" presStyleLbl="node2" presStyleIdx="2" presStyleCnt="3" custScaleY="66137">
        <dgm:presLayoutVars>
          <dgm:chPref val="3"/>
        </dgm:presLayoutVars>
      </dgm:prSet>
      <dgm:spPr/>
    </dgm:pt>
    <dgm:pt modelId="{8496A793-67A0-4AB5-849B-A21BF8CA9849}" type="pres">
      <dgm:prSet presAssocID="{24B62E68-AF28-498F-9E70-426E50AB06C7}" presName="rootConnector" presStyleLbl="node2" presStyleIdx="2" presStyleCnt="3"/>
      <dgm:spPr/>
    </dgm:pt>
    <dgm:pt modelId="{1DB7FC70-FC25-4653-A28D-670251FF0D33}" type="pres">
      <dgm:prSet presAssocID="{24B62E68-AF28-498F-9E70-426E50AB06C7}" presName="hierChild4" presStyleCnt="0"/>
      <dgm:spPr/>
    </dgm:pt>
    <dgm:pt modelId="{CD9B8A6A-4F09-4110-B34D-2A5BE2A17290}" type="pres">
      <dgm:prSet presAssocID="{24B62E68-AF28-498F-9E70-426E50AB06C7}" presName="hierChild5" presStyleCnt="0"/>
      <dgm:spPr/>
    </dgm:pt>
    <dgm:pt modelId="{7CF7B90C-4248-4BDE-9BBD-18FE4691163D}" type="pres">
      <dgm:prSet presAssocID="{6241AA2A-4EE0-4703-B765-000DD60A334E}" presName="hierChild3" presStyleCnt="0"/>
      <dgm:spPr/>
    </dgm:pt>
  </dgm:ptLst>
  <dgm:cxnLst>
    <dgm:cxn modelId="{4952EC93-D40E-421B-84CC-1F33E91AD14C}" srcId="{83216E58-7B18-484F-8885-F0A38025848A}" destId="{6241AA2A-4EE0-4703-B765-000DD60A334E}" srcOrd="0" destOrd="0" parTransId="{388BE1AE-EB4B-49C7-99E5-601FBD19ADCD}" sibTransId="{D342ADF7-D0FB-49C4-AEBE-171F479E7E00}"/>
    <dgm:cxn modelId="{62CAAE9A-C3E9-4FB6-8738-78357BEB752B}" type="presOf" srcId="{24B62E68-AF28-498F-9E70-426E50AB06C7}" destId="{E208297A-C37C-4F12-B5FF-C477DFF6373A}" srcOrd="0" destOrd="0" presId="urn:microsoft.com/office/officeart/2005/8/layout/orgChart1"/>
    <dgm:cxn modelId="{EBEA9B1D-5CBA-4725-A1CA-B9B070817ACF}" srcId="{6241AA2A-4EE0-4703-B765-000DD60A334E}" destId="{F54C29A3-61C3-40DC-B6BB-864F5509D890}" srcOrd="0" destOrd="0" parTransId="{A7E36A5C-AC31-45F3-82AB-D7EE8986D610}" sibTransId="{1C328179-6E72-4BB0-A685-710880EACDD6}"/>
    <dgm:cxn modelId="{8D9D7DBC-B28C-4047-8EF7-FED3E6AAE953}" type="presOf" srcId="{D49D4F93-AD62-4A19-9742-F59A87367A95}" destId="{39AFB1BD-184C-434A-B7AC-5BE2BA14C027}" srcOrd="1" destOrd="0" presId="urn:microsoft.com/office/officeart/2005/8/layout/orgChart1"/>
    <dgm:cxn modelId="{FAC1B3B4-CB8C-49A1-B9DE-856E03E6F496}" type="presOf" srcId="{6241AA2A-4EE0-4703-B765-000DD60A334E}" destId="{27712454-438F-4512-B286-EA802398512C}" srcOrd="0" destOrd="0" presId="urn:microsoft.com/office/officeart/2005/8/layout/orgChart1"/>
    <dgm:cxn modelId="{1879C17A-AAD7-4C33-8E38-8C5FA8DF7A73}" type="presOf" srcId="{71EDF15C-417E-4A8E-9E55-BAB2834A6A35}" destId="{0E61D92C-1E64-472B-BD5F-6EE628900BFC}" srcOrd="0" destOrd="0" presId="urn:microsoft.com/office/officeart/2005/8/layout/orgChart1"/>
    <dgm:cxn modelId="{F92622C9-2D4B-4DDF-A75C-19DC74262587}" type="presOf" srcId="{6241AA2A-4EE0-4703-B765-000DD60A334E}" destId="{889F474A-17D7-4C27-8255-D3F42CA53297}" srcOrd="1" destOrd="0" presId="urn:microsoft.com/office/officeart/2005/8/layout/orgChart1"/>
    <dgm:cxn modelId="{029B6125-1FC5-4CDE-B602-7C083544733D}" type="presOf" srcId="{F54C29A3-61C3-40DC-B6BB-864F5509D890}" destId="{F8DC6D86-2A8E-4259-B964-393A1EEAB92E}" srcOrd="0" destOrd="0" presId="urn:microsoft.com/office/officeart/2005/8/layout/orgChart1"/>
    <dgm:cxn modelId="{A1FE08F4-ACD5-4F82-B81C-B0DFF9DBCFD5}" srcId="{6241AA2A-4EE0-4703-B765-000DD60A334E}" destId="{24B62E68-AF28-498F-9E70-426E50AB06C7}" srcOrd="2" destOrd="0" parTransId="{71EDF15C-417E-4A8E-9E55-BAB2834A6A35}" sibTransId="{9B89B90F-D00D-49EA-9C5C-80B342D27D15}"/>
    <dgm:cxn modelId="{5DD75810-5C32-4943-BBC2-DF80127C3710}" type="presOf" srcId="{A7E36A5C-AC31-45F3-82AB-D7EE8986D610}" destId="{C358F32A-A694-4869-994F-9703CD62CC84}" srcOrd="0" destOrd="0" presId="urn:microsoft.com/office/officeart/2005/8/layout/orgChart1"/>
    <dgm:cxn modelId="{86DE6F6F-5353-46EA-A9F0-0FAABBBB5DE3}" type="presOf" srcId="{F54C29A3-61C3-40DC-B6BB-864F5509D890}" destId="{60298EE2-7E5D-442D-B8BA-5436E7DFB93D}" srcOrd="1" destOrd="0" presId="urn:microsoft.com/office/officeart/2005/8/layout/orgChart1"/>
    <dgm:cxn modelId="{61EFDD6C-784F-471D-8056-56E4D251023B}" type="presOf" srcId="{0111B17A-C51A-4BC2-9D7A-CA96E19106E3}" destId="{0F3C7E61-3C5F-4D37-A47E-9CDA7166141F}" srcOrd="0" destOrd="0" presId="urn:microsoft.com/office/officeart/2005/8/layout/orgChart1"/>
    <dgm:cxn modelId="{EAF08C79-A217-4B57-8BF8-6E92D8B455A0}" type="presOf" srcId="{83216E58-7B18-484F-8885-F0A38025848A}" destId="{855BA8D3-2A84-49D5-AFD8-7004099A1DE3}" srcOrd="0" destOrd="0" presId="urn:microsoft.com/office/officeart/2005/8/layout/orgChart1"/>
    <dgm:cxn modelId="{26DA188F-98C5-42F2-850D-FFDC2F5E77EA}" type="presOf" srcId="{24B62E68-AF28-498F-9E70-426E50AB06C7}" destId="{8496A793-67A0-4AB5-849B-A21BF8CA9849}" srcOrd="1" destOrd="0" presId="urn:microsoft.com/office/officeart/2005/8/layout/orgChart1"/>
    <dgm:cxn modelId="{C00DACA7-C975-4F52-A9E8-20A8E9248E59}" srcId="{6241AA2A-4EE0-4703-B765-000DD60A334E}" destId="{D49D4F93-AD62-4A19-9742-F59A87367A95}" srcOrd="1" destOrd="0" parTransId="{0111B17A-C51A-4BC2-9D7A-CA96E19106E3}" sibTransId="{AFE8FC4D-68B3-41EE-8276-33D5C99597DF}"/>
    <dgm:cxn modelId="{EC1B712B-15C9-4EC1-9278-41DC72E2A34E}" type="presOf" srcId="{D49D4F93-AD62-4A19-9742-F59A87367A95}" destId="{21382FF8-7FEA-432B-8742-FE765D20C45D}" srcOrd="0" destOrd="0" presId="urn:microsoft.com/office/officeart/2005/8/layout/orgChart1"/>
    <dgm:cxn modelId="{2B810CC2-79D5-47E9-933C-8594DF62913B}" type="presParOf" srcId="{855BA8D3-2A84-49D5-AFD8-7004099A1DE3}" destId="{94CAA901-3D13-4589-B3AF-37C1C2CD3D8E}" srcOrd="0" destOrd="0" presId="urn:microsoft.com/office/officeart/2005/8/layout/orgChart1"/>
    <dgm:cxn modelId="{FCFD0DBD-C9D1-46F7-AA9B-1E97684653A6}" type="presParOf" srcId="{94CAA901-3D13-4589-B3AF-37C1C2CD3D8E}" destId="{4A84526C-868B-4893-B68E-1E99BDD01950}" srcOrd="0" destOrd="0" presId="urn:microsoft.com/office/officeart/2005/8/layout/orgChart1"/>
    <dgm:cxn modelId="{F692C26A-B1C9-455A-9149-DE74D20849D4}" type="presParOf" srcId="{4A84526C-868B-4893-B68E-1E99BDD01950}" destId="{27712454-438F-4512-B286-EA802398512C}" srcOrd="0" destOrd="0" presId="urn:microsoft.com/office/officeart/2005/8/layout/orgChart1"/>
    <dgm:cxn modelId="{DE236746-32D0-4977-89E8-1B5C1D3EF47F}" type="presParOf" srcId="{4A84526C-868B-4893-B68E-1E99BDD01950}" destId="{889F474A-17D7-4C27-8255-D3F42CA53297}" srcOrd="1" destOrd="0" presId="urn:microsoft.com/office/officeart/2005/8/layout/orgChart1"/>
    <dgm:cxn modelId="{55EACAA8-D166-43D6-9EEE-B9A675E3C6C6}" type="presParOf" srcId="{94CAA901-3D13-4589-B3AF-37C1C2CD3D8E}" destId="{C5ABB226-B1E1-4DE5-9D26-B3CCDD8864E4}" srcOrd="1" destOrd="0" presId="urn:microsoft.com/office/officeart/2005/8/layout/orgChart1"/>
    <dgm:cxn modelId="{0287A54A-6C68-41AF-B4C2-53383DBB06DC}" type="presParOf" srcId="{C5ABB226-B1E1-4DE5-9D26-B3CCDD8864E4}" destId="{C358F32A-A694-4869-994F-9703CD62CC84}" srcOrd="0" destOrd="0" presId="urn:microsoft.com/office/officeart/2005/8/layout/orgChart1"/>
    <dgm:cxn modelId="{F2466DEE-8E19-4EE2-9D56-C2A8119AE9BB}" type="presParOf" srcId="{C5ABB226-B1E1-4DE5-9D26-B3CCDD8864E4}" destId="{7D024693-3E79-442C-90AF-C922ADF6AB43}" srcOrd="1" destOrd="0" presId="urn:microsoft.com/office/officeart/2005/8/layout/orgChart1"/>
    <dgm:cxn modelId="{4AF954E6-64F9-43C3-8D77-EB827743B986}" type="presParOf" srcId="{7D024693-3E79-442C-90AF-C922ADF6AB43}" destId="{2046ABB6-2BB0-4C27-A947-485E4E696D70}" srcOrd="0" destOrd="0" presId="urn:microsoft.com/office/officeart/2005/8/layout/orgChart1"/>
    <dgm:cxn modelId="{4CA72210-8125-43C3-AF38-D8196B8954BF}" type="presParOf" srcId="{2046ABB6-2BB0-4C27-A947-485E4E696D70}" destId="{F8DC6D86-2A8E-4259-B964-393A1EEAB92E}" srcOrd="0" destOrd="0" presId="urn:microsoft.com/office/officeart/2005/8/layout/orgChart1"/>
    <dgm:cxn modelId="{3FB0AEE8-C6A4-42EC-A2D0-6C5D2FD38A04}" type="presParOf" srcId="{2046ABB6-2BB0-4C27-A947-485E4E696D70}" destId="{60298EE2-7E5D-442D-B8BA-5436E7DFB93D}" srcOrd="1" destOrd="0" presId="urn:microsoft.com/office/officeart/2005/8/layout/orgChart1"/>
    <dgm:cxn modelId="{7C3A1062-E530-4026-975B-F6675DAA4336}" type="presParOf" srcId="{7D024693-3E79-442C-90AF-C922ADF6AB43}" destId="{B6588DEE-5B1A-4029-94C0-87EB4957D9A3}" srcOrd="1" destOrd="0" presId="urn:microsoft.com/office/officeart/2005/8/layout/orgChart1"/>
    <dgm:cxn modelId="{C4200645-35E5-4F9B-96E0-0CEAA24C4DC6}" type="presParOf" srcId="{7D024693-3E79-442C-90AF-C922ADF6AB43}" destId="{EFF9B70C-FB0C-46B7-939E-C4C0AC7E60C6}" srcOrd="2" destOrd="0" presId="urn:microsoft.com/office/officeart/2005/8/layout/orgChart1"/>
    <dgm:cxn modelId="{1421B0D4-6636-430D-B6C5-B4E7276852EC}" type="presParOf" srcId="{C5ABB226-B1E1-4DE5-9D26-B3CCDD8864E4}" destId="{0F3C7E61-3C5F-4D37-A47E-9CDA7166141F}" srcOrd="2" destOrd="0" presId="urn:microsoft.com/office/officeart/2005/8/layout/orgChart1"/>
    <dgm:cxn modelId="{F91835AE-4BAA-4DB5-9F93-7FE11BF66ACB}" type="presParOf" srcId="{C5ABB226-B1E1-4DE5-9D26-B3CCDD8864E4}" destId="{6961F5A0-5524-4E4F-8581-C42721F755E7}" srcOrd="3" destOrd="0" presId="urn:microsoft.com/office/officeart/2005/8/layout/orgChart1"/>
    <dgm:cxn modelId="{83D9DB5D-A39A-4DE7-8A6F-AD9D5B84DE70}" type="presParOf" srcId="{6961F5A0-5524-4E4F-8581-C42721F755E7}" destId="{E176B69B-9EC8-4202-B243-79DE80813E76}" srcOrd="0" destOrd="0" presId="urn:microsoft.com/office/officeart/2005/8/layout/orgChart1"/>
    <dgm:cxn modelId="{73DA35AF-C129-438A-8351-8602D88AA41B}" type="presParOf" srcId="{E176B69B-9EC8-4202-B243-79DE80813E76}" destId="{21382FF8-7FEA-432B-8742-FE765D20C45D}" srcOrd="0" destOrd="0" presId="urn:microsoft.com/office/officeart/2005/8/layout/orgChart1"/>
    <dgm:cxn modelId="{9EBF4E88-D666-45E5-9B30-0E8D73FDEA1F}" type="presParOf" srcId="{E176B69B-9EC8-4202-B243-79DE80813E76}" destId="{39AFB1BD-184C-434A-B7AC-5BE2BA14C027}" srcOrd="1" destOrd="0" presId="urn:microsoft.com/office/officeart/2005/8/layout/orgChart1"/>
    <dgm:cxn modelId="{0242E9FE-C44E-4B47-AF87-322BDBF8B2B6}" type="presParOf" srcId="{6961F5A0-5524-4E4F-8581-C42721F755E7}" destId="{CD6F0AF4-B98B-42BC-BE81-16B8B8175624}" srcOrd="1" destOrd="0" presId="urn:microsoft.com/office/officeart/2005/8/layout/orgChart1"/>
    <dgm:cxn modelId="{3D3D1B30-A154-4644-B1AD-6E6ED0ED4103}" type="presParOf" srcId="{6961F5A0-5524-4E4F-8581-C42721F755E7}" destId="{A75C88FD-6C50-4BD3-8AC7-3059A29E8B83}" srcOrd="2" destOrd="0" presId="urn:microsoft.com/office/officeart/2005/8/layout/orgChart1"/>
    <dgm:cxn modelId="{2C091D90-83AC-4B5F-A3E9-7EA0A89C33A3}" type="presParOf" srcId="{C5ABB226-B1E1-4DE5-9D26-B3CCDD8864E4}" destId="{0E61D92C-1E64-472B-BD5F-6EE628900BFC}" srcOrd="4" destOrd="0" presId="urn:microsoft.com/office/officeart/2005/8/layout/orgChart1"/>
    <dgm:cxn modelId="{CB77995B-250F-44CD-B342-3F08199BE1A3}" type="presParOf" srcId="{C5ABB226-B1E1-4DE5-9D26-B3CCDD8864E4}" destId="{EB4A9B85-4F8B-4B18-9207-8671FF861A8E}" srcOrd="5" destOrd="0" presId="urn:microsoft.com/office/officeart/2005/8/layout/orgChart1"/>
    <dgm:cxn modelId="{BBA88D1E-AC87-474B-A2DB-D29D4666F21D}" type="presParOf" srcId="{EB4A9B85-4F8B-4B18-9207-8671FF861A8E}" destId="{6DBBE393-24D2-4400-A44F-5127D1435300}" srcOrd="0" destOrd="0" presId="urn:microsoft.com/office/officeart/2005/8/layout/orgChart1"/>
    <dgm:cxn modelId="{63282B86-DA17-4F80-9781-246DFBDE7D0F}" type="presParOf" srcId="{6DBBE393-24D2-4400-A44F-5127D1435300}" destId="{E208297A-C37C-4F12-B5FF-C477DFF6373A}" srcOrd="0" destOrd="0" presId="urn:microsoft.com/office/officeart/2005/8/layout/orgChart1"/>
    <dgm:cxn modelId="{67CA306D-3BA0-4208-8564-62788347F103}" type="presParOf" srcId="{6DBBE393-24D2-4400-A44F-5127D1435300}" destId="{8496A793-67A0-4AB5-849B-A21BF8CA9849}" srcOrd="1" destOrd="0" presId="urn:microsoft.com/office/officeart/2005/8/layout/orgChart1"/>
    <dgm:cxn modelId="{D35DCEAE-0EEC-4360-9D0E-1886FC2B33C9}" type="presParOf" srcId="{EB4A9B85-4F8B-4B18-9207-8671FF861A8E}" destId="{1DB7FC70-FC25-4653-A28D-670251FF0D33}" srcOrd="1" destOrd="0" presId="urn:microsoft.com/office/officeart/2005/8/layout/orgChart1"/>
    <dgm:cxn modelId="{C221B94B-E04A-4D3C-A489-CC559E51CCAA}" type="presParOf" srcId="{EB4A9B85-4F8B-4B18-9207-8671FF861A8E}" destId="{CD9B8A6A-4F09-4110-B34D-2A5BE2A17290}" srcOrd="2" destOrd="0" presId="urn:microsoft.com/office/officeart/2005/8/layout/orgChart1"/>
    <dgm:cxn modelId="{4F55D742-1532-4D20-B5D4-04B3EAE64517}" type="presParOf" srcId="{94CAA901-3D13-4589-B3AF-37C1C2CD3D8E}" destId="{7CF7B90C-4248-4BDE-9BBD-18FE4691163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1D92C-1E64-472B-BD5F-6EE628900BFC}">
      <dsp:nvSpPr>
        <dsp:cNvPr id="0" name=""/>
        <dsp:cNvSpPr/>
      </dsp:nvSpPr>
      <dsp:spPr>
        <a:xfrm>
          <a:off x="4572000" y="1540090"/>
          <a:ext cx="3234723" cy="563029"/>
        </a:xfrm>
        <a:custGeom>
          <a:avLst/>
          <a:gdLst/>
          <a:ahLst/>
          <a:cxnLst/>
          <a:rect l="0" t="0" r="0" b="0"/>
          <a:pathLst>
            <a:path>
              <a:moveTo>
                <a:pt x="0" y="0"/>
              </a:moveTo>
              <a:lnTo>
                <a:pt x="0" y="282329"/>
              </a:lnTo>
              <a:lnTo>
                <a:pt x="3234723" y="282329"/>
              </a:lnTo>
              <a:lnTo>
                <a:pt x="3234723" y="5630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3C7E61-3C5F-4D37-A47E-9CDA7166141F}">
      <dsp:nvSpPr>
        <dsp:cNvPr id="0" name=""/>
        <dsp:cNvSpPr/>
      </dsp:nvSpPr>
      <dsp:spPr>
        <a:xfrm>
          <a:off x="4526280" y="1540090"/>
          <a:ext cx="91440" cy="549969"/>
        </a:xfrm>
        <a:custGeom>
          <a:avLst/>
          <a:gdLst/>
          <a:ahLst/>
          <a:cxnLst/>
          <a:rect l="0" t="0" r="0" b="0"/>
          <a:pathLst>
            <a:path>
              <a:moveTo>
                <a:pt x="45720" y="0"/>
              </a:moveTo>
              <a:lnTo>
                <a:pt x="45720" y="5499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58F32A-A694-4869-994F-9703CD62CC84}">
      <dsp:nvSpPr>
        <dsp:cNvPr id="0" name=""/>
        <dsp:cNvSpPr/>
      </dsp:nvSpPr>
      <dsp:spPr>
        <a:xfrm>
          <a:off x="1337276" y="1540090"/>
          <a:ext cx="3234723" cy="563029"/>
        </a:xfrm>
        <a:custGeom>
          <a:avLst/>
          <a:gdLst/>
          <a:ahLst/>
          <a:cxnLst/>
          <a:rect l="0" t="0" r="0" b="0"/>
          <a:pathLst>
            <a:path>
              <a:moveTo>
                <a:pt x="3234723" y="0"/>
              </a:moveTo>
              <a:lnTo>
                <a:pt x="3234723" y="282329"/>
              </a:lnTo>
              <a:lnTo>
                <a:pt x="0" y="282329"/>
              </a:lnTo>
              <a:lnTo>
                <a:pt x="0" y="5630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712454-438F-4512-B286-EA802398512C}">
      <dsp:nvSpPr>
        <dsp:cNvPr id="0" name=""/>
        <dsp:cNvSpPr/>
      </dsp:nvSpPr>
      <dsp:spPr>
        <a:xfrm>
          <a:off x="3235337" y="594922"/>
          <a:ext cx="2673325" cy="945167"/>
        </a:xfrm>
        <a:prstGeom prst="rect">
          <a:avLst/>
        </a:prstGeom>
        <a:solidFill>
          <a:srgbClr val="DA9AC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Sources of Personal Financing</a:t>
          </a:r>
          <a:endParaRPr lang="en-US" sz="2000" kern="1200" dirty="0"/>
        </a:p>
      </dsp:txBody>
      <dsp:txXfrm>
        <a:off x="3235337" y="594922"/>
        <a:ext cx="2673325" cy="945167"/>
      </dsp:txXfrm>
    </dsp:sp>
    <dsp:sp modelId="{F8DC6D86-2A8E-4259-B964-393A1EEAB92E}">
      <dsp:nvSpPr>
        <dsp:cNvPr id="0" name=""/>
        <dsp:cNvSpPr/>
      </dsp:nvSpPr>
      <dsp:spPr>
        <a:xfrm>
          <a:off x="613" y="2103119"/>
          <a:ext cx="2673325" cy="9044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Personal Funds</a:t>
          </a:r>
          <a:endParaRPr lang="en-US" sz="2000" kern="1200" dirty="0"/>
        </a:p>
      </dsp:txBody>
      <dsp:txXfrm>
        <a:off x="613" y="2103119"/>
        <a:ext cx="2673325" cy="904466"/>
      </dsp:txXfrm>
    </dsp:sp>
    <dsp:sp modelId="{21382FF8-7FEA-432B-8742-FE765D20C45D}">
      <dsp:nvSpPr>
        <dsp:cNvPr id="0" name=""/>
        <dsp:cNvSpPr/>
      </dsp:nvSpPr>
      <dsp:spPr>
        <a:xfrm>
          <a:off x="3235337" y="2090060"/>
          <a:ext cx="2673325" cy="8690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Friends and Family</a:t>
          </a:r>
          <a:endParaRPr lang="en-US" sz="2000" kern="1200" dirty="0"/>
        </a:p>
      </dsp:txBody>
      <dsp:txXfrm>
        <a:off x="3235337" y="2090060"/>
        <a:ext cx="2673325" cy="869044"/>
      </dsp:txXfrm>
    </dsp:sp>
    <dsp:sp modelId="{E208297A-C37C-4F12-B5FF-C477DFF6373A}">
      <dsp:nvSpPr>
        <dsp:cNvPr id="0" name=""/>
        <dsp:cNvSpPr/>
      </dsp:nvSpPr>
      <dsp:spPr>
        <a:xfrm>
          <a:off x="6470060" y="2103119"/>
          <a:ext cx="2673325" cy="8840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Boot Strapping</a:t>
          </a:r>
          <a:endParaRPr lang="en-US" sz="2000" kern="1200" dirty="0"/>
        </a:p>
      </dsp:txBody>
      <dsp:txXfrm>
        <a:off x="6470060" y="2103119"/>
        <a:ext cx="2673325" cy="88402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02EAA1-DC62-468F-A449-B3F3D39DFAB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5AA0A-2D6D-4DCF-AF4F-66583662D9D9}" type="slidenum">
              <a:rPr lang="en-US" smtClean="0"/>
              <a:t>‹#›</a:t>
            </a:fld>
            <a:endParaRPr lang="en-US"/>
          </a:p>
        </p:txBody>
      </p:sp>
    </p:spTree>
    <p:extLst>
      <p:ext uri="{BB962C8B-B14F-4D97-AF65-F5344CB8AC3E}">
        <p14:creationId xmlns:p14="http://schemas.microsoft.com/office/powerpoint/2010/main" val="3088737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02EAA1-DC62-468F-A449-B3F3D39DFAB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5AA0A-2D6D-4DCF-AF4F-66583662D9D9}" type="slidenum">
              <a:rPr lang="en-US" smtClean="0"/>
              <a:t>‹#›</a:t>
            </a:fld>
            <a:endParaRPr lang="en-US"/>
          </a:p>
        </p:txBody>
      </p:sp>
    </p:spTree>
    <p:extLst>
      <p:ext uri="{BB962C8B-B14F-4D97-AF65-F5344CB8AC3E}">
        <p14:creationId xmlns:p14="http://schemas.microsoft.com/office/powerpoint/2010/main" val="1511297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02EAA1-DC62-468F-A449-B3F3D39DFAB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5AA0A-2D6D-4DCF-AF4F-66583662D9D9}" type="slidenum">
              <a:rPr lang="en-US" smtClean="0"/>
              <a:t>‹#›</a:t>
            </a:fld>
            <a:endParaRPr lang="en-US"/>
          </a:p>
        </p:txBody>
      </p:sp>
    </p:spTree>
    <p:extLst>
      <p:ext uri="{BB962C8B-B14F-4D97-AF65-F5344CB8AC3E}">
        <p14:creationId xmlns:p14="http://schemas.microsoft.com/office/powerpoint/2010/main" val="279116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02EAA1-DC62-468F-A449-B3F3D39DFAB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5AA0A-2D6D-4DCF-AF4F-66583662D9D9}" type="slidenum">
              <a:rPr lang="en-US" smtClean="0"/>
              <a:t>‹#›</a:t>
            </a:fld>
            <a:endParaRPr lang="en-US"/>
          </a:p>
        </p:txBody>
      </p:sp>
    </p:spTree>
    <p:extLst>
      <p:ext uri="{BB962C8B-B14F-4D97-AF65-F5344CB8AC3E}">
        <p14:creationId xmlns:p14="http://schemas.microsoft.com/office/powerpoint/2010/main" val="165207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02EAA1-DC62-468F-A449-B3F3D39DFAB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5AA0A-2D6D-4DCF-AF4F-66583662D9D9}" type="slidenum">
              <a:rPr lang="en-US" smtClean="0"/>
              <a:t>‹#›</a:t>
            </a:fld>
            <a:endParaRPr lang="en-US"/>
          </a:p>
        </p:txBody>
      </p:sp>
    </p:spTree>
    <p:extLst>
      <p:ext uri="{BB962C8B-B14F-4D97-AF65-F5344CB8AC3E}">
        <p14:creationId xmlns:p14="http://schemas.microsoft.com/office/powerpoint/2010/main" val="4202978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02EAA1-DC62-468F-A449-B3F3D39DFAB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5AA0A-2D6D-4DCF-AF4F-66583662D9D9}" type="slidenum">
              <a:rPr lang="en-US" smtClean="0"/>
              <a:t>‹#›</a:t>
            </a:fld>
            <a:endParaRPr lang="en-US"/>
          </a:p>
        </p:txBody>
      </p:sp>
    </p:spTree>
    <p:extLst>
      <p:ext uri="{BB962C8B-B14F-4D97-AF65-F5344CB8AC3E}">
        <p14:creationId xmlns:p14="http://schemas.microsoft.com/office/powerpoint/2010/main" val="3022394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02EAA1-DC62-468F-A449-B3F3D39DFAB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5AA0A-2D6D-4DCF-AF4F-66583662D9D9}" type="slidenum">
              <a:rPr lang="en-US" smtClean="0"/>
              <a:t>‹#›</a:t>
            </a:fld>
            <a:endParaRPr lang="en-US"/>
          </a:p>
        </p:txBody>
      </p:sp>
    </p:spTree>
    <p:extLst>
      <p:ext uri="{BB962C8B-B14F-4D97-AF65-F5344CB8AC3E}">
        <p14:creationId xmlns:p14="http://schemas.microsoft.com/office/powerpoint/2010/main" val="409773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02EAA1-DC62-468F-A449-B3F3D39DFAB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5AA0A-2D6D-4DCF-AF4F-66583662D9D9}" type="slidenum">
              <a:rPr lang="en-US" smtClean="0"/>
              <a:t>‹#›</a:t>
            </a:fld>
            <a:endParaRPr lang="en-US"/>
          </a:p>
        </p:txBody>
      </p:sp>
    </p:spTree>
    <p:extLst>
      <p:ext uri="{BB962C8B-B14F-4D97-AF65-F5344CB8AC3E}">
        <p14:creationId xmlns:p14="http://schemas.microsoft.com/office/powerpoint/2010/main" val="4152155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2EAA1-DC62-468F-A449-B3F3D39DFAB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5AA0A-2D6D-4DCF-AF4F-66583662D9D9}" type="slidenum">
              <a:rPr lang="en-US" smtClean="0"/>
              <a:t>‹#›</a:t>
            </a:fld>
            <a:endParaRPr lang="en-US"/>
          </a:p>
        </p:txBody>
      </p:sp>
    </p:spTree>
    <p:extLst>
      <p:ext uri="{BB962C8B-B14F-4D97-AF65-F5344CB8AC3E}">
        <p14:creationId xmlns:p14="http://schemas.microsoft.com/office/powerpoint/2010/main" val="206241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02EAA1-DC62-468F-A449-B3F3D39DFAB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5AA0A-2D6D-4DCF-AF4F-66583662D9D9}" type="slidenum">
              <a:rPr lang="en-US" smtClean="0"/>
              <a:t>‹#›</a:t>
            </a:fld>
            <a:endParaRPr lang="en-US"/>
          </a:p>
        </p:txBody>
      </p:sp>
    </p:spTree>
    <p:extLst>
      <p:ext uri="{BB962C8B-B14F-4D97-AF65-F5344CB8AC3E}">
        <p14:creationId xmlns:p14="http://schemas.microsoft.com/office/powerpoint/2010/main" val="222826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02EAA1-DC62-468F-A449-B3F3D39DFAB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5AA0A-2D6D-4DCF-AF4F-66583662D9D9}" type="slidenum">
              <a:rPr lang="en-US" smtClean="0"/>
              <a:t>‹#›</a:t>
            </a:fld>
            <a:endParaRPr lang="en-US"/>
          </a:p>
        </p:txBody>
      </p:sp>
    </p:spTree>
    <p:extLst>
      <p:ext uri="{BB962C8B-B14F-4D97-AF65-F5344CB8AC3E}">
        <p14:creationId xmlns:p14="http://schemas.microsoft.com/office/powerpoint/2010/main" val="2176429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2EAA1-DC62-468F-A449-B3F3D39DFABF}" type="datetimeFigureOut">
              <a:rPr lang="en-US" smtClean="0"/>
              <a:t>2/25/2024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5AA0A-2D6D-4DCF-AF4F-66583662D9D9}" type="slidenum">
              <a:rPr lang="en-US" smtClean="0"/>
              <a:t>‹#›</a:t>
            </a:fld>
            <a:endParaRPr lang="en-US"/>
          </a:p>
        </p:txBody>
      </p:sp>
    </p:spTree>
    <p:extLst>
      <p:ext uri="{BB962C8B-B14F-4D97-AF65-F5344CB8AC3E}">
        <p14:creationId xmlns:p14="http://schemas.microsoft.com/office/powerpoint/2010/main" val="1731771393"/>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2008" y="692830"/>
            <a:ext cx="5453019" cy="2817768"/>
          </a:xfrm>
          <a:prstGeom prst="rect">
            <a:avLst/>
          </a:prstGeom>
        </p:spPr>
      </p:pic>
      <p:sp>
        <p:nvSpPr>
          <p:cNvPr id="2" name="Title 1"/>
          <p:cNvSpPr>
            <a:spLocks noGrp="1"/>
          </p:cNvSpPr>
          <p:nvPr>
            <p:ph type="ctrTitle"/>
          </p:nvPr>
        </p:nvSpPr>
        <p:spPr>
          <a:xfrm>
            <a:off x="1151162" y="3629729"/>
            <a:ext cx="9914710" cy="688385"/>
          </a:xfrm>
        </p:spPr>
        <p:txBody>
          <a:bodyPr>
            <a:normAutofit fontScale="90000"/>
          </a:bodyPr>
          <a:lstStyle/>
          <a:p>
            <a:r>
              <a:rPr lang="en-US" sz="4800" b="1" dirty="0" smtClean="0">
                <a:solidFill>
                  <a:schemeClr val="tx1">
                    <a:lumMod val="95000"/>
                    <a:lumOff val="5000"/>
                  </a:schemeClr>
                </a:solidFill>
              </a:rPr>
              <a:t>Sources of Personal Funding</a:t>
            </a:r>
            <a:endParaRPr lang="en-US" sz="4800" b="1" dirty="0">
              <a:solidFill>
                <a:schemeClr val="tx1">
                  <a:lumMod val="95000"/>
                  <a:lumOff val="5000"/>
                </a:schemeClr>
              </a:solidFill>
            </a:endParaRPr>
          </a:p>
        </p:txBody>
      </p:sp>
      <p:sp>
        <p:nvSpPr>
          <p:cNvPr id="3" name="Subtitle 2"/>
          <p:cNvSpPr>
            <a:spLocks noGrp="1"/>
          </p:cNvSpPr>
          <p:nvPr>
            <p:ph type="subTitle" idx="1"/>
          </p:nvPr>
        </p:nvSpPr>
        <p:spPr>
          <a:xfrm>
            <a:off x="705393" y="4417741"/>
            <a:ext cx="10806248" cy="1655762"/>
          </a:xfrm>
        </p:spPr>
        <p:txBody>
          <a:bodyPr>
            <a:normAutofit/>
          </a:bodyPr>
          <a:lstStyle/>
          <a:p>
            <a:r>
              <a:rPr lang="en-US" sz="2000" dirty="0">
                <a:solidFill>
                  <a:schemeClr val="tx1">
                    <a:lumMod val="95000"/>
                    <a:lumOff val="5000"/>
                  </a:schemeClr>
                </a:solidFill>
                <a:cs typeface="Arial" panose="020B0604020202020204" pitchFamily="34" charset="0"/>
              </a:rPr>
              <a:t>Personal funding in entrepreneurship refers to the practice of using one's own money or personal assets to finance a business venture</a:t>
            </a:r>
            <a:r>
              <a:rPr lang="en-US" sz="2000" dirty="0" smtClean="0">
                <a:solidFill>
                  <a:schemeClr val="tx1">
                    <a:lumMod val="95000"/>
                    <a:lumOff val="5000"/>
                  </a:schemeClr>
                </a:solidFill>
                <a:cs typeface="Arial" panose="020B0604020202020204" pitchFamily="34" charset="0"/>
              </a:rPr>
              <a:t>.</a:t>
            </a:r>
          </a:p>
          <a:p>
            <a:r>
              <a:rPr lang="en-US" sz="2000" dirty="0">
                <a:solidFill>
                  <a:schemeClr val="tx1">
                    <a:lumMod val="95000"/>
                    <a:lumOff val="5000"/>
                  </a:schemeClr>
                </a:solidFill>
                <a:cs typeface="Arial" panose="020B0604020202020204" pitchFamily="34" charset="0"/>
              </a:rPr>
              <a:t>Entrepreneurs often invest their own resources to cover startup costs, operational expenses, and initial growth until the business becomes profitable or attracts outside investors. </a:t>
            </a:r>
          </a:p>
        </p:txBody>
      </p:sp>
    </p:spTree>
    <p:extLst>
      <p:ext uri="{BB962C8B-B14F-4D97-AF65-F5344CB8AC3E}">
        <p14:creationId xmlns:p14="http://schemas.microsoft.com/office/powerpoint/2010/main" val="2916822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5177" y="1711235"/>
            <a:ext cx="9144000" cy="457200"/>
          </a:xfrm>
        </p:spPr>
        <p:txBody>
          <a:bodyPr>
            <a:normAutofit/>
          </a:bodyPr>
          <a:lstStyle/>
          <a:p>
            <a:pPr algn="l"/>
            <a:r>
              <a:rPr lang="en-US" sz="2400" b="1" dirty="0" smtClean="0"/>
              <a:t>There are three categories of sources of money in this area:</a:t>
            </a:r>
            <a:endParaRPr lang="en-US" sz="2400" b="1" dirty="0"/>
          </a:p>
        </p:txBody>
      </p:sp>
      <p:graphicFrame>
        <p:nvGraphicFramePr>
          <p:cNvPr id="4" name="Diagram 3"/>
          <p:cNvGraphicFramePr/>
          <p:nvPr>
            <p:extLst>
              <p:ext uri="{D42A27DB-BD31-4B8C-83A1-F6EECF244321}">
                <p14:modId xmlns:p14="http://schemas.microsoft.com/office/powerpoint/2010/main" val="1469322913"/>
              </p:ext>
            </p:extLst>
          </p:nvPr>
        </p:nvGraphicFramePr>
        <p:xfrm>
          <a:off x="1524000" y="2403566"/>
          <a:ext cx="9144000" cy="36041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151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4034"/>
            <a:ext cx="5575663" cy="4922929"/>
          </a:xfrm>
        </p:spPr>
        <p:txBody>
          <a:bodyPr>
            <a:normAutofit lnSpcReduction="10000"/>
          </a:bodyPr>
          <a:lstStyle/>
          <a:p>
            <a:pPr marL="0" indent="0">
              <a:buNone/>
            </a:pPr>
            <a:r>
              <a:rPr lang="en-US" b="1" dirty="0" smtClean="0">
                <a:latin typeface="+mj-lt"/>
              </a:rPr>
              <a:t>1. Personal Funds</a:t>
            </a:r>
          </a:p>
          <a:p>
            <a:pPr marL="0" indent="0">
              <a:buNone/>
            </a:pPr>
            <a:r>
              <a:rPr lang="en-US" sz="2000" dirty="0"/>
              <a:t>Personal funds refer to the money or financial resources that an individual possesses or controls. </a:t>
            </a:r>
            <a:endParaRPr lang="en-US" sz="2000" dirty="0" smtClean="0"/>
          </a:p>
          <a:p>
            <a:pPr marL="0" indent="0">
              <a:buNone/>
            </a:pPr>
            <a:r>
              <a:rPr lang="en-US" sz="2000" dirty="0" smtClean="0"/>
              <a:t>Personal funds involve capital generated by the entrepreneur from his own earnings, time and effort, knowledge and skills devoted for establishment of new venture.</a:t>
            </a:r>
          </a:p>
          <a:p>
            <a:pPr marL="0" indent="0">
              <a:buNone/>
            </a:pPr>
            <a:r>
              <a:rPr lang="en-US" sz="2000" dirty="0"/>
              <a:t>When external funding sources such as bank loans or venture capital investments are not readily available or difficult to obtain, entrepreneurs often turn to their personal funds to finance their ventures. </a:t>
            </a:r>
            <a:endParaRPr lang="en-US" sz="2000" dirty="0" smtClean="0"/>
          </a:p>
          <a:p>
            <a:pPr marL="0" indent="0">
              <a:buNone/>
            </a:pPr>
            <a:r>
              <a:rPr lang="en-US" sz="2000" dirty="0"/>
              <a:t>It also demonstrates a strong commitment to the success of the venture, as the entrepreneur is willing to invest their own resources and take on personal financial risk.</a:t>
            </a:r>
            <a:endParaRPr lang="en-US" sz="20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537" t="17765" r="687" b="6527"/>
          <a:stretch/>
        </p:blipFill>
        <p:spPr>
          <a:xfrm>
            <a:off x="6635931" y="1110343"/>
            <a:ext cx="4911635" cy="4676503"/>
          </a:xfrm>
          <a:prstGeom prst="rect">
            <a:avLst/>
          </a:prstGeom>
        </p:spPr>
      </p:pic>
    </p:spTree>
    <p:extLst>
      <p:ext uri="{BB962C8B-B14F-4D97-AF65-F5344CB8AC3E}">
        <p14:creationId xmlns:p14="http://schemas.microsoft.com/office/powerpoint/2010/main" val="3401555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804" y="339634"/>
            <a:ext cx="7637417" cy="4415246"/>
          </a:xfrm>
          <a:prstGeom prst="rect">
            <a:avLst/>
          </a:prstGeom>
        </p:spPr>
      </p:pic>
      <p:sp>
        <p:nvSpPr>
          <p:cNvPr id="3" name="Content Placeholder 2"/>
          <p:cNvSpPr>
            <a:spLocks noGrp="1"/>
          </p:cNvSpPr>
          <p:nvPr>
            <p:ph idx="1"/>
          </p:nvPr>
        </p:nvSpPr>
        <p:spPr>
          <a:xfrm>
            <a:off x="812075" y="3161211"/>
            <a:ext cx="7495903" cy="2455817"/>
          </a:xfrm>
        </p:spPr>
        <p:txBody>
          <a:bodyPr>
            <a:normAutofit fontScale="92500" lnSpcReduction="10000"/>
          </a:bodyPr>
          <a:lstStyle/>
          <a:p>
            <a:pPr marL="0" indent="0">
              <a:buNone/>
            </a:pPr>
            <a:r>
              <a:rPr lang="en-US" b="1" dirty="0" smtClean="0">
                <a:latin typeface="+mj-lt"/>
              </a:rPr>
              <a:t>2. Friends and Family</a:t>
            </a:r>
          </a:p>
          <a:p>
            <a:pPr marL="0" indent="0">
              <a:buNone/>
            </a:pPr>
            <a:r>
              <a:rPr lang="en-US" sz="2000" dirty="0" smtClean="0"/>
              <a:t>For generation of personal fund, friends and family members are considered as important source for the entrepreneur.</a:t>
            </a:r>
          </a:p>
          <a:p>
            <a:pPr marL="0" indent="0">
              <a:buNone/>
            </a:pPr>
            <a:r>
              <a:rPr lang="en-US" sz="2000" dirty="0" smtClean="0"/>
              <a:t>When personal funds become insufficient for establishing new venture then entrepreneur may search for friends and family having sufficient resource for generating capital. </a:t>
            </a:r>
          </a:p>
          <a:p>
            <a:pPr marL="0" indent="0">
              <a:buNone/>
            </a:pPr>
            <a:r>
              <a:rPr lang="en-US" sz="2000" dirty="0" smtClean="0"/>
              <a:t>Contribution comes in the form of loan</a:t>
            </a:r>
            <a:r>
              <a:rPr lang="en-US" sz="2000" dirty="0"/>
              <a:t> </a:t>
            </a:r>
            <a:r>
              <a:rPr lang="en-US" sz="2000" dirty="0" smtClean="0"/>
              <a:t>or investment, gift, compensation or support.</a:t>
            </a:r>
            <a:endParaRPr lang="en-US" sz="2000" dirty="0"/>
          </a:p>
        </p:txBody>
      </p:sp>
    </p:spTree>
    <p:extLst>
      <p:ext uri="{BB962C8B-B14F-4D97-AF65-F5344CB8AC3E}">
        <p14:creationId xmlns:p14="http://schemas.microsoft.com/office/powerpoint/2010/main" val="4121231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6731"/>
            <a:ext cx="5784669" cy="4570232"/>
          </a:xfrm>
        </p:spPr>
        <p:txBody>
          <a:bodyPr/>
          <a:lstStyle/>
          <a:p>
            <a:pPr marL="0" indent="0">
              <a:buNone/>
            </a:pPr>
            <a:r>
              <a:rPr lang="en-US" b="1" dirty="0" smtClean="0">
                <a:latin typeface="+mj-lt"/>
              </a:rPr>
              <a:t>3. Bootstrapping</a:t>
            </a:r>
            <a:endParaRPr lang="en-US" b="1" dirty="0">
              <a:latin typeface="+mj-lt"/>
            </a:endParaRPr>
          </a:p>
          <a:p>
            <a:pPr marL="0" indent="0">
              <a:buNone/>
            </a:pPr>
            <a:r>
              <a:rPr lang="en-US" sz="2000" dirty="0" smtClean="0"/>
              <a:t>It is the third source of initial fund for new ventures. </a:t>
            </a:r>
          </a:p>
          <a:p>
            <a:pPr marL="0" indent="0">
              <a:buNone/>
            </a:pPr>
            <a:r>
              <a:rPr lang="en-US" sz="2000" dirty="0" smtClean="0"/>
              <a:t>Bootstrapping is finding ways to avoid the need for external funding through creativity, ingenuity, thriftiness, cost cutting, etc. </a:t>
            </a:r>
          </a:p>
          <a:p>
            <a:pPr marL="0" indent="0">
              <a:buNone/>
            </a:pPr>
            <a:r>
              <a:rPr lang="en-US" sz="2000" dirty="0" smtClean="0"/>
              <a:t>Some common examples are:</a:t>
            </a:r>
          </a:p>
          <a:p>
            <a:r>
              <a:rPr lang="en-US" sz="2000" dirty="0" smtClean="0"/>
              <a:t>Buy used instead of new equipment</a:t>
            </a:r>
          </a:p>
          <a:p>
            <a:r>
              <a:rPr lang="en-US" sz="2000" dirty="0" smtClean="0"/>
              <a:t>Coordinate purchases with other businesses</a:t>
            </a:r>
          </a:p>
          <a:p>
            <a:r>
              <a:rPr lang="en-US" sz="2000" dirty="0" smtClean="0"/>
              <a:t>Lease equipment instead of buying</a:t>
            </a:r>
          </a:p>
          <a:p>
            <a:r>
              <a:rPr lang="en-US" sz="2000" dirty="0" smtClean="0"/>
              <a:t>Minimize personal expenses</a:t>
            </a:r>
          </a:p>
          <a:p>
            <a:pPr marL="0" indent="0">
              <a:buNone/>
            </a:pPr>
            <a:endParaRPr lang="en-US" dirty="0" smtClean="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981" t="2001" r="12734" b="25589"/>
          <a:stretch/>
        </p:blipFill>
        <p:spPr>
          <a:xfrm>
            <a:off x="6740434" y="2063931"/>
            <a:ext cx="4820194" cy="2834640"/>
          </a:xfrm>
          <a:prstGeom prst="rect">
            <a:avLst/>
          </a:prstGeom>
        </p:spPr>
      </p:pic>
    </p:spTree>
    <p:extLst>
      <p:ext uri="{BB962C8B-B14F-4D97-AF65-F5344CB8AC3E}">
        <p14:creationId xmlns:p14="http://schemas.microsoft.com/office/powerpoint/2010/main" val="3817437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87</TotalTime>
  <Words>312</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Sources of Personal Funding</vt:lpstr>
      <vt:lpstr>There are three categories of sources of money in this area:</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Sources of Personal Funding</dc:title>
  <dc:creator>Microsoft account</dc:creator>
  <cp:lastModifiedBy>Microsoft account</cp:lastModifiedBy>
  <cp:revision>15</cp:revision>
  <dcterms:created xsi:type="dcterms:W3CDTF">2024-02-25T15:09:05Z</dcterms:created>
  <dcterms:modified xsi:type="dcterms:W3CDTF">2024-02-25T16:36:47Z</dcterms:modified>
</cp:coreProperties>
</file>