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9" r:id="rId5"/>
    <p:sldId id="305" r:id="rId6"/>
    <p:sldId id="306" r:id="rId7"/>
    <p:sldId id="307" r:id="rId8"/>
    <p:sldId id="310" r:id="rId9"/>
    <p:sldId id="311" r:id="rId10"/>
    <p:sldId id="312" r:id="rId11"/>
    <p:sldId id="313" r:id="rId12"/>
    <p:sldId id="317" r:id="rId13"/>
    <p:sldId id="314" r:id="rId14"/>
    <p:sldId id="318" r:id="rId15"/>
    <p:sldId id="319" r:id="rId16"/>
    <p:sldId id="320" r:id="rId17"/>
    <p:sldId id="323" r:id="rId18"/>
    <p:sldId id="324" r:id="rId19"/>
    <p:sldId id="325" r:id="rId20"/>
    <p:sldId id="327" r:id="rId21"/>
    <p:sldId id="326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start-up/2017/04/21/equity-crowdfunding-2017-record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84530&amp;picture=thank-you-daisie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D3D2-7DDF-CA6F-D837-DF49D088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Good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DB24-7E91-99FD-1D9A-514B7324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ill Sans Light"/>
                <a:cs typeface="Akhbar MT" pitchFamily="2" charset="-78"/>
              </a:rPr>
              <a:t>Presented by: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ill Sans Light"/>
                <a:cs typeface="Akhbar MT" pitchFamily="2" charset="-78"/>
              </a:rPr>
              <a:t>Manish Khadka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ill Sans Light"/>
                <a:cs typeface="Akhbar MT" pitchFamily="2" charset="-78"/>
              </a:rPr>
              <a:t>Kusum Thapa Magar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ill Sans Light"/>
                <a:cs typeface="Akhbar MT" pitchFamily="2" charset="-78"/>
              </a:rPr>
              <a:t>Bishnu Maya Sunuwar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ill Sans Light"/>
                <a:cs typeface="Akhbar MT" pitchFamily="2" charset="-78"/>
              </a:rPr>
              <a:t>Shristi Gurung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3C30-9194-B2F9-4227-D1134A9E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Footlight MT Light" panose="0204060206030A020304" pitchFamily="18" charset="0"/>
              </a:rPr>
              <a:t>DEBT FINANCING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63E4C-0864-D7B2-94AA-9EA93086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2" y="1600199"/>
            <a:ext cx="11152095" cy="52578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Debt financing is when a company raises money by borrowing from individuals, banks, or other financial institutions.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This type of financing involves taking on debt that must be repaid with interest over a specified period of time.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It includes bank loan, government backed loans, credit cards, mortgage and equipment loans.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Debt financing can offer a lower cost of capital, tax advantages through deductible interest payments, and the opportunity to maintain control and ownership of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116575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9EBB9B-35D4-9E75-C77F-D9603FFB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5" y="635093"/>
            <a:ext cx="10386270" cy="55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CB61-92DC-7682-38D1-45C3DD3A2378}"/>
              </a:ext>
            </a:extLst>
          </p:cNvPr>
          <p:cNvSpPr/>
          <p:nvPr/>
        </p:nvSpPr>
        <p:spPr>
          <a:xfrm>
            <a:off x="3532094" y="501651"/>
            <a:ext cx="5051613" cy="1490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SOURCES OF DEBT FINANCING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20BBB8-ABA8-C37A-8354-3D96780FC14A}"/>
              </a:ext>
            </a:extLst>
          </p:cNvPr>
          <p:cNvSpPr/>
          <p:nvPr/>
        </p:nvSpPr>
        <p:spPr>
          <a:xfrm>
            <a:off x="528919" y="3828301"/>
            <a:ext cx="2940422" cy="876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Commercial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30A1BE-6928-468D-3E2E-9778C2C6D3EC}"/>
              </a:ext>
            </a:extLst>
          </p:cNvPr>
          <p:cNvSpPr/>
          <p:nvPr/>
        </p:nvSpPr>
        <p:spPr>
          <a:xfrm>
            <a:off x="2407020" y="5369859"/>
            <a:ext cx="3061448" cy="98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Peer-to-Peer lending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4EC98-5348-59C7-18A4-0AA9D3EEDEB6}"/>
              </a:ext>
            </a:extLst>
          </p:cNvPr>
          <p:cNvSpPr/>
          <p:nvPr/>
        </p:nvSpPr>
        <p:spPr>
          <a:xfrm>
            <a:off x="4796118" y="3735855"/>
            <a:ext cx="2823882" cy="98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Bonds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6BE2B3-7F77-112D-2C41-D8C1BE68C5C5}"/>
              </a:ext>
            </a:extLst>
          </p:cNvPr>
          <p:cNvSpPr/>
          <p:nvPr/>
        </p:nvSpPr>
        <p:spPr>
          <a:xfrm>
            <a:off x="7046258" y="5333815"/>
            <a:ext cx="2986500" cy="98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Other sources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767348-2BD8-6B12-91FB-855AAFF4CAA9}"/>
              </a:ext>
            </a:extLst>
          </p:cNvPr>
          <p:cNvSpPr/>
          <p:nvPr/>
        </p:nvSpPr>
        <p:spPr>
          <a:xfrm>
            <a:off x="8641977" y="3693459"/>
            <a:ext cx="3021106" cy="10288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3200" b="1" dirty="0"/>
              <a:t>Personal sources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860EF9-A579-C9ED-5F89-C88BBDE6124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57900" y="1991939"/>
            <a:ext cx="1" cy="56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C5D446-7BD4-422F-9693-7477C497220D}"/>
              </a:ext>
            </a:extLst>
          </p:cNvPr>
          <p:cNvCxnSpPr>
            <a:cxnSpLocks/>
          </p:cNvCxnSpPr>
          <p:nvPr/>
        </p:nvCxnSpPr>
        <p:spPr>
          <a:xfrm>
            <a:off x="1880347" y="2554940"/>
            <a:ext cx="82609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93CBA-C7B2-4D2C-6755-1999D067B911}"/>
              </a:ext>
            </a:extLst>
          </p:cNvPr>
          <p:cNvCxnSpPr/>
          <p:nvPr/>
        </p:nvCxnSpPr>
        <p:spPr>
          <a:xfrm>
            <a:off x="1891553" y="2554940"/>
            <a:ext cx="0" cy="12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C1CACF-9AF6-3280-B7E7-6136B7925266}"/>
              </a:ext>
            </a:extLst>
          </p:cNvPr>
          <p:cNvCxnSpPr/>
          <p:nvPr/>
        </p:nvCxnSpPr>
        <p:spPr>
          <a:xfrm>
            <a:off x="4132729" y="2554940"/>
            <a:ext cx="0" cy="277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CC-8BCE-E430-9D98-DFF2B1924E68}"/>
              </a:ext>
            </a:extLst>
          </p:cNvPr>
          <p:cNvCxnSpPr/>
          <p:nvPr/>
        </p:nvCxnSpPr>
        <p:spPr>
          <a:xfrm>
            <a:off x="6057900" y="2554940"/>
            <a:ext cx="0" cy="118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081EB8-AC81-7F91-50AE-1A4017BD4DE2}"/>
              </a:ext>
            </a:extLst>
          </p:cNvPr>
          <p:cNvCxnSpPr>
            <a:cxnSpLocks/>
          </p:cNvCxnSpPr>
          <p:nvPr/>
        </p:nvCxnSpPr>
        <p:spPr>
          <a:xfrm>
            <a:off x="8164606" y="2554939"/>
            <a:ext cx="0" cy="27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FA0C03-4D39-64F9-96AD-7C86AC7AD738}"/>
              </a:ext>
            </a:extLst>
          </p:cNvPr>
          <p:cNvCxnSpPr>
            <a:endCxn id="9" idx="0"/>
          </p:cNvCxnSpPr>
          <p:nvPr/>
        </p:nvCxnSpPr>
        <p:spPr>
          <a:xfrm>
            <a:off x="10152530" y="2554939"/>
            <a:ext cx="0" cy="113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5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71D1-5BA0-AB27-99BA-EEC17C8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259849"/>
            <a:ext cx="9884664" cy="731520"/>
          </a:xfrm>
        </p:spPr>
        <p:txBody>
          <a:bodyPr>
            <a:noAutofit/>
          </a:bodyPr>
          <a:lstStyle/>
          <a:p>
            <a:r>
              <a:rPr lang="en-US" sz="6600" b="1" dirty="0"/>
              <a:t>Sources of Equity Funding</a:t>
            </a:r>
          </a:p>
        </p:txBody>
      </p:sp>
    </p:spTree>
    <p:extLst>
      <p:ext uri="{BB962C8B-B14F-4D97-AF65-F5344CB8AC3E}">
        <p14:creationId xmlns:p14="http://schemas.microsoft.com/office/powerpoint/2010/main" val="358828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CBDA-5FAE-5B44-4BD8-57AF807E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97" y="647833"/>
            <a:ext cx="3932237" cy="9188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25000"/>
                  </a:schemeClr>
                </a:solidFill>
              </a:rPr>
              <a:t>Equity Funding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CD34A-E4E4-FBE5-6B9A-90B63569F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3188" y="1690143"/>
            <a:ext cx="6172200" cy="34681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DC096-A2EA-CD98-5CA7-9DB19CEB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72" y="1888904"/>
            <a:ext cx="4462743" cy="356523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Equity funding entails businesses selling ownership stakes to investors in exchange for capital, bypassing the need for traditional loans and allowing for potential returns through dividends or share sales.</a:t>
            </a:r>
          </a:p>
        </p:txBody>
      </p:sp>
    </p:spTree>
    <p:extLst>
      <p:ext uri="{BB962C8B-B14F-4D97-AF65-F5344CB8AC3E}">
        <p14:creationId xmlns:p14="http://schemas.microsoft.com/office/powerpoint/2010/main" val="302685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2ABF-285F-A6EF-8ED2-69FF4717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415" y="1262230"/>
            <a:ext cx="4974336" cy="132588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Angel investors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F215-F7AC-A779-2138-1DAA407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E4BFE-3E1A-8004-D029-9BC2FA1E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415" y="3124663"/>
            <a:ext cx="5065776" cy="44805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V</a:t>
            </a:r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enture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C</a:t>
            </a:r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apital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A7653-776E-3749-DFB5-49161227E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4415" y="5371741"/>
            <a:ext cx="5748528" cy="44805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I</a:t>
            </a:r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nitial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P</a:t>
            </a:r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ublic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O</a:t>
            </a:r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ffering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A80B9D-9776-38AE-D328-A60EA7C5D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58271" y="1262230"/>
            <a:ext cx="4885585" cy="4333539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Yet R" panose="02030504000101010101" pitchFamily="18" charset="-127"/>
                <a:ea typeface="Yet R" panose="02030504000101010101" pitchFamily="18" charset="-127"/>
              </a:rPr>
              <a:t>C</a:t>
            </a:r>
            <a:r>
              <a:rPr lang="en-US" sz="6600" b="1" i="0" dirty="0">
                <a:effectLst/>
                <a:latin typeface="Yet R" panose="02030504000101010101" pitchFamily="18" charset="-127"/>
                <a:ea typeface="Yet R" panose="02030504000101010101" pitchFamily="18" charset="-127"/>
              </a:rPr>
              <a:t>ommon </a:t>
            </a:r>
            <a:r>
              <a:rPr lang="en-US" sz="6600" b="1" dirty="0">
                <a:latin typeface="Yet R" panose="02030504000101010101" pitchFamily="18" charset="-127"/>
                <a:ea typeface="Yet R" panose="02030504000101010101" pitchFamily="18" charset="-127"/>
              </a:rPr>
              <a:t>S</a:t>
            </a:r>
            <a:r>
              <a:rPr lang="en-US" sz="6600" b="1" i="0" dirty="0">
                <a:effectLst/>
                <a:latin typeface="Yet R" panose="02030504000101010101" pitchFamily="18" charset="-127"/>
                <a:ea typeface="Yet R" panose="02030504000101010101" pitchFamily="18" charset="-127"/>
              </a:rPr>
              <a:t>ources of Equity </a:t>
            </a:r>
            <a:r>
              <a:rPr lang="en-US" sz="6600" b="1" dirty="0">
                <a:latin typeface="Yet R" panose="02030504000101010101" pitchFamily="18" charset="-127"/>
                <a:ea typeface="Yet R" panose="02030504000101010101" pitchFamily="18" charset="-127"/>
              </a:rPr>
              <a:t>F</a:t>
            </a:r>
            <a:r>
              <a:rPr lang="en-US" sz="6600" b="1" i="0" dirty="0">
                <a:effectLst/>
                <a:latin typeface="Yet R" panose="02030504000101010101" pitchFamily="18" charset="-127"/>
                <a:ea typeface="Yet R" panose="02030504000101010101" pitchFamily="18" charset="-127"/>
              </a:rPr>
              <a:t>unding</a:t>
            </a:r>
            <a:endParaRPr lang="en-US" sz="6600" b="1" dirty="0">
              <a:latin typeface="Yet R" panose="02030504000101010101" pitchFamily="18" charset="-127"/>
              <a:ea typeface="Yet R" panose="02030504000101010101" pitchFamily="18" charset="-127"/>
            </a:endParaRPr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03E94A-008D-A687-3918-76C6D13AF224}"/>
              </a:ext>
            </a:extLst>
          </p:cNvPr>
          <p:cNvSpPr/>
          <p:nvPr/>
        </p:nvSpPr>
        <p:spPr>
          <a:xfrm>
            <a:off x="5405718" y="1380109"/>
            <a:ext cx="493059" cy="448056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4DF749-E2B2-B79C-A0C3-2487BB186967}"/>
              </a:ext>
            </a:extLst>
          </p:cNvPr>
          <p:cNvSpPr/>
          <p:nvPr/>
        </p:nvSpPr>
        <p:spPr>
          <a:xfrm>
            <a:off x="5405718" y="2980944"/>
            <a:ext cx="493059" cy="448056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1D0351-C9D3-F15F-6C0C-351D013D9752}"/>
              </a:ext>
            </a:extLst>
          </p:cNvPr>
          <p:cNvSpPr/>
          <p:nvPr/>
        </p:nvSpPr>
        <p:spPr>
          <a:xfrm>
            <a:off x="5405718" y="4643262"/>
            <a:ext cx="493059" cy="448056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F3EF-CE87-DC68-EBA7-A72622B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ANGEL 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E033-018B-EB9E-D7CD-A946F66B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49475"/>
            <a:ext cx="109728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Individual wealthy investors who provide early-stage capital to startups in exchange for equity.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Typically invest smaller amounts compared to venture capitalists.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Often have industry experience and can provide mentorship along with funding.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0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4157-429F-88A9-08B8-479FCFDC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tx2">
                    <a:lumMod val="25000"/>
                  </a:schemeClr>
                </a:solidFill>
                <a:effectLst/>
                <a:latin typeface="Söhne"/>
              </a:rPr>
              <a:t>VENTURE CAPITAL</a:t>
            </a:r>
            <a:endParaRPr lang="en-US" sz="5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2C6434-84C6-9589-AA79-BD8994AFFC5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911019"/>
            <a:ext cx="10241280" cy="3319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Investment firms that provide capital to high-potential startups in exchange for equity.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Usually invest larger sums than angel investors, targeting high-growth potential companies.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Venture capitalists often take an active role in guiding the strategic direction of the company.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4F6C-7CA9-6C59-A634-195EC2E6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chemeClr val="tx2">
                    <a:lumMod val="25000"/>
                  </a:schemeClr>
                </a:solidFill>
                <a:effectLst/>
                <a:latin typeface="Söhne"/>
              </a:rPr>
              <a:t>Initial Public Offering (IPO)</a:t>
            </a:r>
            <a:endParaRPr lang="en-US" sz="4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41AC-0307-B731-1FE8-03B60B2A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1" y="3246755"/>
            <a:ext cx="10515600" cy="3474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Process by which a privately-held company becomes publicly traded by offering shares to the public on a stock exchange.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Provides a significant influx of capital to the company, enabling further growth and expansion.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Allows early investors, founders, and employees to realize gains by selling their shares on the public market.</a:t>
            </a:r>
          </a:p>
        </p:txBody>
      </p:sp>
    </p:spTree>
    <p:extLst>
      <p:ext uri="{BB962C8B-B14F-4D97-AF65-F5344CB8AC3E}">
        <p14:creationId xmlns:p14="http://schemas.microsoft.com/office/powerpoint/2010/main" val="107091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787323-A1DC-6178-317D-D48237D1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4408" y="136525"/>
            <a:ext cx="7523184" cy="66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814"/>
            <a:ext cx="6693408" cy="1088136"/>
          </a:xfrm>
        </p:spPr>
        <p:txBody>
          <a:bodyPr/>
          <a:lstStyle/>
          <a:p>
            <a:r>
              <a:rPr lang="en-US" sz="4000" dirty="0"/>
              <a:t>ENTREPRENEURSHIP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A1D173-6351-BB2C-8290-4CB27643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9BE4-0CAC-CDB7-69F9-563AB239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43" y="1146848"/>
            <a:ext cx="8731713" cy="1802003"/>
          </a:xfrm>
        </p:spPr>
        <p:txBody>
          <a:bodyPr/>
          <a:lstStyle/>
          <a:p>
            <a:r>
              <a:rPr lang="en-US" b="1" dirty="0"/>
              <a:t>FUNDING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B1CF-A96D-92D0-8FBC-F801A70A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5" y="3127883"/>
            <a:ext cx="7664555" cy="2816352"/>
          </a:xfrm>
        </p:spPr>
        <p:txBody>
          <a:bodyPr>
            <a:normAutofit/>
          </a:bodyPr>
          <a:lstStyle/>
          <a:p>
            <a:r>
              <a:rPr lang="en-US" sz="3600" b="1" dirty="0"/>
              <a:t>Start-ups often have difficulty raising fund because they</a:t>
            </a:r>
          </a:p>
          <a:p>
            <a:r>
              <a:rPr lang="en-US" sz="3600" b="1" dirty="0"/>
              <a:t>are unknown and untested</a:t>
            </a:r>
            <a:r>
              <a:rPr lang="en-US" sz="3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34D5B-82BF-6F6A-FF1C-22759F54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3D43-2F9E-CEB6-93CB-52871F6B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fundamental financial building blocks of an entrepreneur are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7EAD-A81E-E7EC-44FF-CC6F0D85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286000"/>
            <a:ext cx="109728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What assets are required to open the business,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What expenses will be required,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Which expenses cannot be changed and must be paid(fixed costs)and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Knowing how these costs will be financed.</a:t>
            </a:r>
          </a:p>
        </p:txBody>
      </p:sp>
    </p:spTree>
    <p:extLst>
      <p:ext uri="{BB962C8B-B14F-4D97-AF65-F5344CB8AC3E}">
        <p14:creationId xmlns:p14="http://schemas.microsoft.com/office/powerpoint/2010/main" val="410615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5E78-1C6C-EBA6-1F54-E6D1E5D4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Cash flow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0E0E0-5AB5-82F1-8D0F-1C76B7D8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9612" y="1450594"/>
            <a:ext cx="5106988" cy="24688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Capital investments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C9397-79D5-3E03-3445-8BB8AA68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410709"/>
            <a:ext cx="5106988" cy="114740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Lengthy product development cycle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E864E6-825C-4659-C9F9-E78629D21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91624" y="886919"/>
            <a:ext cx="6838765" cy="5084161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Reasons of Funding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8777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F80A-5473-A3B6-454B-CFC048A8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Cash flow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28229E-74D3-D203-5CD9-90CA412BDE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5892" y="2911019"/>
            <a:ext cx="9997440" cy="254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Aptos Narrow" panose="020B0004020202020204" pitchFamily="34" charset="0"/>
              </a:rPr>
              <a:t>The interval between spending to generate revenue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Aptos Narrow" panose="020B0004020202020204" pitchFamily="34" charset="0"/>
              </a:rPr>
              <a:t>and earning income from the firm’s operations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Aptos Narrow" panose="020B0004020202020204" pitchFamily="34" charset="0"/>
              </a:rPr>
              <a:t>create cashflow challenges.</a:t>
            </a:r>
          </a:p>
        </p:txBody>
      </p:sp>
    </p:spTree>
    <p:extLst>
      <p:ext uri="{BB962C8B-B14F-4D97-AF65-F5344CB8AC3E}">
        <p14:creationId xmlns:p14="http://schemas.microsoft.com/office/powerpoint/2010/main" val="17807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B6E7-2650-75E7-30C3-73832A7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Capital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8D11-94F2-CA8F-6504-127BC47F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585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Franklin Gothic Medium" panose="020B0603020102020204" pitchFamily="34" charset="0"/>
              </a:rPr>
              <a:t>Capital investments involves long term or fixed capital which is essential for establishment of a new venture</a:t>
            </a:r>
            <a:r>
              <a:rPr lang="en-US" sz="4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67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8E23-912C-5DF0-9716-CB1C24C1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Yet R" panose="02030504000101010101" pitchFamily="18" charset="-127"/>
                <a:ea typeface="Yet R" panose="02030504000101010101" pitchFamily="18" charset="-127"/>
              </a:rPr>
              <a:t>Lengthy product development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E6E18-421B-116F-2CAA-418EC177AA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38113" y="2959664"/>
            <a:ext cx="10241280" cy="3319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Aptos Narrow" panose="020B0004020202020204" pitchFamily="34" charset="0"/>
              </a:rPr>
              <a:t>Sometime the product development cycles become long, in which firms need to invest upfront for a longer time. This slow and time taking process demand a regular pumping of finance towards the process before any revenue generation</a:t>
            </a:r>
            <a:r>
              <a:rPr lang="en-US" sz="36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36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7887-F29D-67D0-495F-643EDB24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DEBT FINANCING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F78DC1-A17C-67EF-BDE1-B89774DA08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44280"/>
            <a:ext cx="5181600" cy="27173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0F9266-DF91-D311-929F-C725F97F9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5463"/>
            <a:ext cx="5181600" cy="3034937"/>
          </a:xfrm>
        </p:spPr>
      </p:pic>
    </p:spTree>
    <p:extLst>
      <p:ext uri="{BB962C8B-B14F-4D97-AF65-F5344CB8AC3E}">
        <p14:creationId xmlns:p14="http://schemas.microsoft.com/office/powerpoint/2010/main" val="332730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143</TotalTime>
  <Words>475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Yet R</vt:lpstr>
      <vt:lpstr>Aptos Narrow</vt:lpstr>
      <vt:lpstr>Arial</vt:lpstr>
      <vt:lpstr>Baskerville</vt:lpstr>
      <vt:lpstr>Baskerville Old Face</vt:lpstr>
      <vt:lpstr>Calibri</vt:lpstr>
      <vt:lpstr>Footlight MT Light</vt:lpstr>
      <vt:lpstr>Franklin Gothic Medium</vt:lpstr>
      <vt:lpstr>Gill Sans Light</vt:lpstr>
      <vt:lpstr>Gill Sans MT</vt:lpstr>
      <vt:lpstr>Gill Sans Nova</vt:lpstr>
      <vt:lpstr>Gill Sans Nova Light</vt:lpstr>
      <vt:lpstr>Söhne</vt:lpstr>
      <vt:lpstr>Wingdings</vt:lpstr>
      <vt:lpstr>Office Theme</vt:lpstr>
      <vt:lpstr>Good Morning</vt:lpstr>
      <vt:lpstr>ENTREPRENEURSHIP</vt:lpstr>
      <vt:lpstr>FUNDING REQUIREMENT</vt:lpstr>
      <vt:lpstr>The fundamental financial building blocks of an entrepreneur are :</vt:lpstr>
      <vt:lpstr>Cash flow challenges</vt:lpstr>
      <vt:lpstr>Cash flow challenges</vt:lpstr>
      <vt:lpstr>Capital investments</vt:lpstr>
      <vt:lpstr>Lengthy product development cycle</vt:lpstr>
      <vt:lpstr>DEBT FINANCING</vt:lpstr>
      <vt:lpstr>DEBT FINANCING</vt:lpstr>
      <vt:lpstr>PowerPoint Presentation</vt:lpstr>
      <vt:lpstr>PowerPoint Presentation</vt:lpstr>
      <vt:lpstr>Sources of Equity Funding</vt:lpstr>
      <vt:lpstr>Equity Funding</vt:lpstr>
      <vt:lpstr>Angel investors  </vt:lpstr>
      <vt:lpstr>ANGEL INVESTORS</vt:lpstr>
      <vt:lpstr>VENTURE CAPITAL</vt:lpstr>
      <vt:lpstr>Initial Public Offering (IPO)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Beesnu Maya Sunuwar</dc:creator>
  <cp:lastModifiedBy>Beesnu Maya Sunuwar</cp:lastModifiedBy>
  <cp:revision>1</cp:revision>
  <dcterms:created xsi:type="dcterms:W3CDTF">2024-02-25T14:30:41Z</dcterms:created>
  <dcterms:modified xsi:type="dcterms:W3CDTF">2024-02-25T16:54:14Z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