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59" r:id="rId4"/>
    <p:sldId id="260" r:id="rId5"/>
    <p:sldId id="288" r:id="rId6"/>
    <p:sldId id="261" r:id="rId7"/>
    <p:sldId id="279" r:id="rId8"/>
    <p:sldId id="262" r:id="rId9"/>
    <p:sldId id="292" r:id="rId10"/>
    <p:sldId id="290" r:id="rId11"/>
    <p:sldId id="265" r:id="rId12"/>
    <p:sldId id="268" r:id="rId13"/>
    <p:sldId id="266" r:id="rId14"/>
    <p:sldId id="282" r:id="rId15"/>
    <p:sldId id="291" r:id="rId16"/>
    <p:sldId id="270" r:id="rId17"/>
    <p:sldId id="272" r:id="rId18"/>
    <p:sldId id="273" r:id="rId19"/>
    <p:sldId id="274" r:id="rId20"/>
    <p:sldId id="287" r:id="rId21"/>
    <p:sldId id="285" r:id="rId22"/>
    <p:sldId id="284" r:id="rId23"/>
    <p:sldId id="275" r:id="rId24"/>
    <p:sldId id="293" r:id="rId25"/>
    <p:sldId id="278" r:id="rId26"/>
    <p:sldId id="280" r:id="rId27"/>
    <p:sldId id="281" r:id="rId28"/>
    <p:sldId id="283" r:id="rId29"/>
    <p:sldId id="294"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117" d="100"/>
          <a:sy n="117"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6F492-5795-42BE-ACA5-FD46BF6FD843}"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0EAF5D4C-4E9B-46BD-8CAB-DA669DE7B925}">
      <dgm:prSet phldrT="[Text]"/>
      <dgm:spPr/>
      <dgm:t>
        <a:bodyPr/>
        <a:lstStyle/>
        <a:p>
          <a:r>
            <a:rPr lang="en-US" dirty="0"/>
            <a:t>Creating model</a:t>
          </a:r>
        </a:p>
      </dgm:t>
    </dgm:pt>
    <dgm:pt modelId="{02E7EA84-3452-42BD-A4D6-D6A5034103AB}" type="parTrans" cxnId="{A03ACF08-B49B-4131-AF81-69E650567615}">
      <dgm:prSet/>
      <dgm:spPr/>
      <dgm:t>
        <a:bodyPr/>
        <a:lstStyle/>
        <a:p>
          <a:endParaRPr lang="en-US"/>
        </a:p>
      </dgm:t>
    </dgm:pt>
    <dgm:pt modelId="{0EA23539-2502-4583-AFB7-BBB21BB4A5D0}" type="sibTrans" cxnId="{A03ACF08-B49B-4131-AF81-69E650567615}">
      <dgm:prSet/>
      <dgm:spPr/>
      <dgm:t>
        <a:bodyPr/>
        <a:lstStyle/>
        <a:p>
          <a:endParaRPr lang="en-US"/>
        </a:p>
      </dgm:t>
    </dgm:pt>
    <dgm:pt modelId="{9BD98F19-94C6-4327-B1E2-B542853BC393}">
      <dgm:prSet phldrT="[Text]"/>
      <dgm:spPr/>
      <dgm:t>
        <a:bodyPr/>
        <a:lstStyle/>
        <a:p>
          <a:r>
            <a:rPr lang="en-US" dirty="0"/>
            <a:t>Fitting the model</a:t>
          </a:r>
        </a:p>
      </dgm:t>
    </dgm:pt>
    <dgm:pt modelId="{CD3AECBF-6BC5-4293-840A-4913899812EB}" type="parTrans" cxnId="{7752FA54-0C73-4038-8F86-94E9C0BD1BE1}">
      <dgm:prSet/>
      <dgm:spPr/>
      <dgm:t>
        <a:bodyPr/>
        <a:lstStyle/>
        <a:p>
          <a:endParaRPr lang="en-US"/>
        </a:p>
      </dgm:t>
    </dgm:pt>
    <dgm:pt modelId="{6ACAE2FA-1002-4427-848E-34E22F20E6EE}" type="sibTrans" cxnId="{7752FA54-0C73-4038-8F86-94E9C0BD1BE1}">
      <dgm:prSet/>
      <dgm:spPr/>
      <dgm:t>
        <a:bodyPr/>
        <a:lstStyle/>
        <a:p>
          <a:endParaRPr lang="en-US"/>
        </a:p>
      </dgm:t>
    </dgm:pt>
    <dgm:pt modelId="{00C0F0FE-533D-4353-82A4-16615EA980FF}">
      <dgm:prSet phldrT="[Text]"/>
      <dgm:spPr/>
      <dgm:t>
        <a:bodyPr/>
        <a:lstStyle/>
        <a:p>
          <a:r>
            <a:rPr lang="en-US" dirty="0"/>
            <a:t>Predict the model</a:t>
          </a:r>
        </a:p>
      </dgm:t>
    </dgm:pt>
    <dgm:pt modelId="{7D008AAF-670C-4A21-ABA2-0F3374BB821A}" type="parTrans" cxnId="{1B13407F-CE8B-48A4-B691-A37AF80D5589}">
      <dgm:prSet/>
      <dgm:spPr/>
      <dgm:t>
        <a:bodyPr/>
        <a:lstStyle/>
        <a:p>
          <a:endParaRPr lang="en-US"/>
        </a:p>
      </dgm:t>
    </dgm:pt>
    <dgm:pt modelId="{2ADA24F5-B2D3-48FC-B7CA-8EE7894640BC}" type="sibTrans" cxnId="{1B13407F-CE8B-48A4-B691-A37AF80D5589}">
      <dgm:prSet/>
      <dgm:spPr/>
      <dgm:t>
        <a:bodyPr/>
        <a:lstStyle/>
        <a:p>
          <a:endParaRPr lang="en-US"/>
        </a:p>
      </dgm:t>
    </dgm:pt>
    <dgm:pt modelId="{0D9EE64C-4073-4B08-B379-BDA4F0FCF4DA}">
      <dgm:prSet phldrT="[Text]"/>
      <dgm:spPr/>
      <dgm:t>
        <a:bodyPr/>
        <a:lstStyle/>
        <a:p>
          <a:r>
            <a:rPr lang="en-US" dirty="0"/>
            <a:t>Finding accuracy</a:t>
          </a:r>
        </a:p>
      </dgm:t>
    </dgm:pt>
    <dgm:pt modelId="{40422D8B-3B23-47D1-A3C3-B2AD8BE736C1}" type="parTrans" cxnId="{CBE7C796-FA36-4A7E-BBA6-ECC3BDB93672}">
      <dgm:prSet/>
      <dgm:spPr/>
      <dgm:t>
        <a:bodyPr/>
        <a:lstStyle/>
        <a:p>
          <a:endParaRPr lang="en-US"/>
        </a:p>
      </dgm:t>
    </dgm:pt>
    <dgm:pt modelId="{B20A6EF7-5C1D-4796-8329-C9DF801514CB}" type="sibTrans" cxnId="{CBE7C796-FA36-4A7E-BBA6-ECC3BDB93672}">
      <dgm:prSet/>
      <dgm:spPr/>
      <dgm:t>
        <a:bodyPr/>
        <a:lstStyle/>
        <a:p>
          <a:endParaRPr lang="en-US"/>
        </a:p>
      </dgm:t>
    </dgm:pt>
    <dgm:pt modelId="{DC8B90F6-F022-440E-8D28-71099454B469}" type="pres">
      <dgm:prSet presAssocID="{6136F492-5795-42BE-ACA5-FD46BF6FD843}" presName="cycle" presStyleCnt="0">
        <dgm:presLayoutVars>
          <dgm:dir/>
          <dgm:resizeHandles val="exact"/>
        </dgm:presLayoutVars>
      </dgm:prSet>
      <dgm:spPr/>
    </dgm:pt>
    <dgm:pt modelId="{297E290E-3574-42B5-B9F9-6F9FB6D824A4}" type="pres">
      <dgm:prSet presAssocID="{0EAF5D4C-4E9B-46BD-8CAB-DA669DE7B925}" presName="node" presStyleLbl="node1" presStyleIdx="0" presStyleCnt="4">
        <dgm:presLayoutVars>
          <dgm:bulletEnabled val="1"/>
        </dgm:presLayoutVars>
      </dgm:prSet>
      <dgm:spPr/>
    </dgm:pt>
    <dgm:pt modelId="{1586E3FE-472D-4CB4-BD5D-C17B17649F0D}" type="pres">
      <dgm:prSet presAssocID="{0EAF5D4C-4E9B-46BD-8CAB-DA669DE7B925}" presName="spNode" presStyleCnt="0"/>
      <dgm:spPr/>
    </dgm:pt>
    <dgm:pt modelId="{CF6F98BD-F612-4406-8B8F-AB12D1FD17E1}" type="pres">
      <dgm:prSet presAssocID="{0EA23539-2502-4583-AFB7-BBB21BB4A5D0}" presName="sibTrans" presStyleLbl="sibTrans1D1" presStyleIdx="0" presStyleCnt="4"/>
      <dgm:spPr/>
    </dgm:pt>
    <dgm:pt modelId="{24A295C1-FF37-4A37-B7BC-0A14AB4A1E6E}" type="pres">
      <dgm:prSet presAssocID="{9BD98F19-94C6-4327-B1E2-B542853BC393}" presName="node" presStyleLbl="node1" presStyleIdx="1" presStyleCnt="4">
        <dgm:presLayoutVars>
          <dgm:bulletEnabled val="1"/>
        </dgm:presLayoutVars>
      </dgm:prSet>
      <dgm:spPr/>
    </dgm:pt>
    <dgm:pt modelId="{64247C2A-8B3D-4834-A69D-9AFA40C05ECE}" type="pres">
      <dgm:prSet presAssocID="{9BD98F19-94C6-4327-B1E2-B542853BC393}" presName="spNode" presStyleCnt="0"/>
      <dgm:spPr/>
    </dgm:pt>
    <dgm:pt modelId="{30851359-6818-4C43-AE23-0DE1B7A6F6DC}" type="pres">
      <dgm:prSet presAssocID="{6ACAE2FA-1002-4427-848E-34E22F20E6EE}" presName="sibTrans" presStyleLbl="sibTrans1D1" presStyleIdx="1" presStyleCnt="4"/>
      <dgm:spPr/>
    </dgm:pt>
    <dgm:pt modelId="{64E16520-CC2B-4F5F-B6AA-D73C30F58856}" type="pres">
      <dgm:prSet presAssocID="{00C0F0FE-533D-4353-82A4-16615EA980FF}" presName="node" presStyleLbl="node1" presStyleIdx="2" presStyleCnt="4">
        <dgm:presLayoutVars>
          <dgm:bulletEnabled val="1"/>
        </dgm:presLayoutVars>
      </dgm:prSet>
      <dgm:spPr/>
    </dgm:pt>
    <dgm:pt modelId="{BD7187D0-1B66-46B2-ACA0-6FFBF4B05D12}" type="pres">
      <dgm:prSet presAssocID="{00C0F0FE-533D-4353-82A4-16615EA980FF}" presName="spNode" presStyleCnt="0"/>
      <dgm:spPr/>
    </dgm:pt>
    <dgm:pt modelId="{40949B20-81A6-45BE-8441-7EC6EB96BA96}" type="pres">
      <dgm:prSet presAssocID="{2ADA24F5-B2D3-48FC-B7CA-8EE7894640BC}" presName="sibTrans" presStyleLbl="sibTrans1D1" presStyleIdx="2" presStyleCnt="4"/>
      <dgm:spPr/>
    </dgm:pt>
    <dgm:pt modelId="{16D3D745-BF19-4125-89B4-C6899EC1022F}" type="pres">
      <dgm:prSet presAssocID="{0D9EE64C-4073-4B08-B379-BDA4F0FCF4DA}" presName="node" presStyleLbl="node1" presStyleIdx="3" presStyleCnt="4">
        <dgm:presLayoutVars>
          <dgm:bulletEnabled val="1"/>
        </dgm:presLayoutVars>
      </dgm:prSet>
      <dgm:spPr/>
    </dgm:pt>
    <dgm:pt modelId="{9F593B96-46E8-4832-955E-42AF03895FD5}" type="pres">
      <dgm:prSet presAssocID="{0D9EE64C-4073-4B08-B379-BDA4F0FCF4DA}" presName="spNode" presStyleCnt="0"/>
      <dgm:spPr/>
    </dgm:pt>
    <dgm:pt modelId="{006331FC-ED2B-41DB-BD77-A22D92B3BD2C}" type="pres">
      <dgm:prSet presAssocID="{B20A6EF7-5C1D-4796-8329-C9DF801514CB}" presName="sibTrans" presStyleLbl="sibTrans1D1" presStyleIdx="3" presStyleCnt="4"/>
      <dgm:spPr/>
    </dgm:pt>
  </dgm:ptLst>
  <dgm:cxnLst>
    <dgm:cxn modelId="{A03ACF08-B49B-4131-AF81-69E650567615}" srcId="{6136F492-5795-42BE-ACA5-FD46BF6FD843}" destId="{0EAF5D4C-4E9B-46BD-8CAB-DA669DE7B925}" srcOrd="0" destOrd="0" parTransId="{02E7EA84-3452-42BD-A4D6-D6A5034103AB}" sibTransId="{0EA23539-2502-4583-AFB7-BBB21BB4A5D0}"/>
    <dgm:cxn modelId="{94F1965E-BF73-4F83-80B2-C2B237E388D5}" type="presOf" srcId="{0EAF5D4C-4E9B-46BD-8CAB-DA669DE7B925}" destId="{297E290E-3574-42B5-B9F9-6F9FB6D824A4}" srcOrd="0" destOrd="0" presId="urn:microsoft.com/office/officeart/2005/8/layout/cycle5"/>
    <dgm:cxn modelId="{7A30E060-1BA7-421C-B5D9-191793B1577C}" type="presOf" srcId="{2ADA24F5-B2D3-48FC-B7CA-8EE7894640BC}" destId="{40949B20-81A6-45BE-8441-7EC6EB96BA96}" srcOrd="0" destOrd="0" presId="urn:microsoft.com/office/officeart/2005/8/layout/cycle5"/>
    <dgm:cxn modelId="{3B382867-5D06-4CFB-A704-9FD566C71DBE}" type="presOf" srcId="{6ACAE2FA-1002-4427-848E-34E22F20E6EE}" destId="{30851359-6818-4C43-AE23-0DE1B7A6F6DC}" srcOrd="0" destOrd="0" presId="urn:microsoft.com/office/officeart/2005/8/layout/cycle5"/>
    <dgm:cxn modelId="{40D88F50-7E4B-44B5-BE17-DA939D5E5BB2}" type="presOf" srcId="{0EA23539-2502-4583-AFB7-BBB21BB4A5D0}" destId="{CF6F98BD-F612-4406-8B8F-AB12D1FD17E1}" srcOrd="0" destOrd="0" presId="urn:microsoft.com/office/officeart/2005/8/layout/cycle5"/>
    <dgm:cxn modelId="{7752FA54-0C73-4038-8F86-94E9C0BD1BE1}" srcId="{6136F492-5795-42BE-ACA5-FD46BF6FD843}" destId="{9BD98F19-94C6-4327-B1E2-B542853BC393}" srcOrd="1" destOrd="0" parTransId="{CD3AECBF-6BC5-4293-840A-4913899812EB}" sibTransId="{6ACAE2FA-1002-4427-848E-34E22F20E6EE}"/>
    <dgm:cxn modelId="{7B981276-A960-415A-AE1A-5706661F1E4B}" type="presOf" srcId="{B20A6EF7-5C1D-4796-8329-C9DF801514CB}" destId="{006331FC-ED2B-41DB-BD77-A22D92B3BD2C}" srcOrd="0" destOrd="0" presId="urn:microsoft.com/office/officeart/2005/8/layout/cycle5"/>
    <dgm:cxn modelId="{1B13407F-CE8B-48A4-B691-A37AF80D5589}" srcId="{6136F492-5795-42BE-ACA5-FD46BF6FD843}" destId="{00C0F0FE-533D-4353-82A4-16615EA980FF}" srcOrd="2" destOrd="0" parTransId="{7D008AAF-670C-4A21-ABA2-0F3374BB821A}" sibTransId="{2ADA24F5-B2D3-48FC-B7CA-8EE7894640BC}"/>
    <dgm:cxn modelId="{CBE7C796-FA36-4A7E-BBA6-ECC3BDB93672}" srcId="{6136F492-5795-42BE-ACA5-FD46BF6FD843}" destId="{0D9EE64C-4073-4B08-B379-BDA4F0FCF4DA}" srcOrd="3" destOrd="0" parTransId="{40422D8B-3B23-47D1-A3C3-B2AD8BE736C1}" sibTransId="{B20A6EF7-5C1D-4796-8329-C9DF801514CB}"/>
    <dgm:cxn modelId="{F5A1EBA1-4097-484D-80FB-ED98F9D51B6B}" type="presOf" srcId="{6136F492-5795-42BE-ACA5-FD46BF6FD843}" destId="{DC8B90F6-F022-440E-8D28-71099454B469}" srcOrd="0" destOrd="0" presId="urn:microsoft.com/office/officeart/2005/8/layout/cycle5"/>
    <dgm:cxn modelId="{3C7185A8-5C24-4F5F-BA84-E92404023EB0}" type="presOf" srcId="{9BD98F19-94C6-4327-B1E2-B542853BC393}" destId="{24A295C1-FF37-4A37-B7BC-0A14AB4A1E6E}" srcOrd="0" destOrd="0" presId="urn:microsoft.com/office/officeart/2005/8/layout/cycle5"/>
    <dgm:cxn modelId="{7DDDB2A8-91F1-4243-9726-497EFE99C500}" type="presOf" srcId="{00C0F0FE-533D-4353-82A4-16615EA980FF}" destId="{64E16520-CC2B-4F5F-B6AA-D73C30F58856}" srcOrd="0" destOrd="0" presId="urn:microsoft.com/office/officeart/2005/8/layout/cycle5"/>
    <dgm:cxn modelId="{49D1F7C7-50DF-4C43-8F7E-C0A898F6EE32}" type="presOf" srcId="{0D9EE64C-4073-4B08-B379-BDA4F0FCF4DA}" destId="{16D3D745-BF19-4125-89B4-C6899EC1022F}" srcOrd="0" destOrd="0" presId="urn:microsoft.com/office/officeart/2005/8/layout/cycle5"/>
    <dgm:cxn modelId="{3CE6425A-1DE3-4130-BBDD-ADE7A2C69043}" type="presParOf" srcId="{DC8B90F6-F022-440E-8D28-71099454B469}" destId="{297E290E-3574-42B5-B9F9-6F9FB6D824A4}" srcOrd="0" destOrd="0" presId="urn:microsoft.com/office/officeart/2005/8/layout/cycle5"/>
    <dgm:cxn modelId="{51A423F6-9B04-463C-A1CD-C62C9C10CFB5}" type="presParOf" srcId="{DC8B90F6-F022-440E-8D28-71099454B469}" destId="{1586E3FE-472D-4CB4-BD5D-C17B17649F0D}" srcOrd="1" destOrd="0" presId="urn:microsoft.com/office/officeart/2005/8/layout/cycle5"/>
    <dgm:cxn modelId="{E0F25734-25EE-477D-8D61-2526674DA3D1}" type="presParOf" srcId="{DC8B90F6-F022-440E-8D28-71099454B469}" destId="{CF6F98BD-F612-4406-8B8F-AB12D1FD17E1}" srcOrd="2" destOrd="0" presId="urn:microsoft.com/office/officeart/2005/8/layout/cycle5"/>
    <dgm:cxn modelId="{D6838E61-792F-48F0-85AF-72E3C1393CAE}" type="presParOf" srcId="{DC8B90F6-F022-440E-8D28-71099454B469}" destId="{24A295C1-FF37-4A37-B7BC-0A14AB4A1E6E}" srcOrd="3" destOrd="0" presId="urn:microsoft.com/office/officeart/2005/8/layout/cycle5"/>
    <dgm:cxn modelId="{36EF02D9-FE0A-4B87-B06B-5CAD0656EF0B}" type="presParOf" srcId="{DC8B90F6-F022-440E-8D28-71099454B469}" destId="{64247C2A-8B3D-4834-A69D-9AFA40C05ECE}" srcOrd="4" destOrd="0" presId="urn:microsoft.com/office/officeart/2005/8/layout/cycle5"/>
    <dgm:cxn modelId="{5A8A925D-0024-416B-9D86-CDE2C20D832E}" type="presParOf" srcId="{DC8B90F6-F022-440E-8D28-71099454B469}" destId="{30851359-6818-4C43-AE23-0DE1B7A6F6DC}" srcOrd="5" destOrd="0" presId="urn:microsoft.com/office/officeart/2005/8/layout/cycle5"/>
    <dgm:cxn modelId="{64E61A30-473F-427D-9B4B-19035BEED3D3}" type="presParOf" srcId="{DC8B90F6-F022-440E-8D28-71099454B469}" destId="{64E16520-CC2B-4F5F-B6AA-D73C30F58856}" srcOrd="6" destOrd="0" presId="urn:microsoft.com/office/officeart/2005/8/layout/cycle5"/>
    <dgm:cxn modelId="{480B073E-83A9-4678-8F98-BC4B7C3312E3}" type="presParOf" srcId="{DC8B90F6-F022-440E-8D28-71099454B469}" destId="{BD7187D0-1B66-46B2-ACA0-6FFBF4B05D12}" srcOrd="7" destOrd="0" presId="urn:microsoft.com/office/officeart/2005/8/layout/cycle5"/>
    <dgm:cxn modelId="{E03A8283-44D9-46E6-9FCE-B63CE2494B34}" type="presParOf" srcId="{DC8B90F6-F022-440E-8D28-71099454B469}" destId="{40949B20-81A6-45BE-8441-7EC6EB96BA96}" srcOrd="8" destOrd="0" presId="urn:microsoft.com/office/officeart/2005/8/layout/cycle5"/>
    <dgm:cxn modelId="{88627D6A-8B40-4BC0-9ED4-75956A8889E3}" type="presParOf" srcId="{DC8B90F6-F022-440E-8D28-71099454B469}" destId="{16D3D745-BF19-4125-89B4-C6899EC1022F}" srcOrd="9" destOrd="0" presId="urn:microsoft.com/office/officeart/2005/8/layout/cycle5"/>
    <dgm:cxn modelId="{87338AE7-E139-4741-AF53-B81869D20E5F}" type="presParOf" srcId="{DC8B90F6-F022-440E-8D28-71099454B469}" destId="{9F593B96-46E8-4832-955E-42AF03895FD5}" srcOrd="10" destOrd="0" presId="urn:microsoft.com/office/officeart/2005/8/layout/cycle5"/>
    <dgm:cxn modelId="{52260B0B-E87D-4705-A3EE-006D69CE6C48}" type="presParOf" srcId="{DC8B90F6-F022-440E-8D28-71099454B469}" destId="{006331FC-ED2B-41DB-BD77-A22D92B3BD2C}"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290E-3574-42B5-B9F9-6F9FB6D824A4}">
      <dsp:nvSpPr>
        <dsp:cNvPr id="0" name=""/>
        <dsp:cNvSpPr/>
      </dsp:nvSpPr>
      <dsp:spPr>
        <a:xfrm>
          <a:off x="1730249" y="799"/>
          <a:ext cx="1390357" cy="9037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Creating model</a:t>
          </a:r>
        </a:p>
      </dsp:txBody>
      <dsp:txXfrm>
        <a:off x="1774366" y="44916"/>
        <a:ext cx="1302123" cy="815498"/>
      </dsp:txXfrm>
    </dsp:sp>
    <dsp:sp modelId="{CF6F98BD-F612-4406-8B8F-AB12D1FD17E1}">
      <dsp:nvSpPr>
        <dsp:cNvPr id="0" name=""/>
        <dsp:cNvSpPr/>
      </dsp:nvSpPr>
      <dsp:spPr>
        <a:xfrm>
          <a:off x="931512" y="452665"/>
          <a:ext cx="2987831" cy="2987831"/>
        </a:xfrm>
        <a:custGeom>
          <a:avLst/>
          <a:gdLst/>
          <a:ahLst/>
          <a:cxnLst/>
          <a:rect l="0" t="0" r="0" b="0"/>
          <a:pathLst>
            <a:path>
              <a:moveTo>
                <a:pt x="2381275" y="292093"/>
              </a:moveTo>
              <a:arcTo wR="1493915" hR="1493915" stAng="18386409" swAng="163475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4A295C1-FF37-4A37-B7BC-0A14AB4A1E6E}">
      <dsp:nvSpPr>
        <dsp:cNvPr id="0" name=""/>
        <dsp:cNvSpPr/>
      </dsp:nvSpPr>
      <dsp:spPr>
        <a:xfrm>
          <a:off x="3224165" y="1494715"/>
          <a:ext cx="1390357" cy="9037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Fitting the model</a:t>
          </a:r>
        </a:p>
      </dsp:txBody>
      <dsp:txXfrm>
        <a:off x="3268282" y="1538832"/>
        <a:ext cx="1302123" cy="815498"/>
      </dsp:txXfrm>
    </dsp:sp>
    <dsp:sp modelId="{30851359-6818-4C43-AE23-0DE1B7A6F6DC}">
      <dsp:nvSpPr>
        <dsp:cNvPr id="0" name=""/>
        <dsp:cNvSpPr/>
      </dsp:nvSpPr>
      <dsp:spPr>
        <a:xfrm>
          <a:off x="931512" y="452665"/>
          <a:ext cx="2987831" cy="2987831"/>
        </a:xfrm>
        <a:custGeom>
          <a:avLst/>
          <a:gdLst/>
          <a:ahLst/>
          <a:cxnLst/>
          <a:rect l="0" t="0" r="0" b="0"/>
          <a:pathLst>
            <a:path>
              <a:moveTo>
                <a:pt x="2833029" y="2156153"/>
              </a:moveTo>
              <a:arcTo wR="1493915" hR="1493915" stAng="1578839" swAng="163475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4E16520-CC2B-4F5F-B6AA-D73C30F58856}">
      <dsp:nvSpPr>
        <dsp:cNvPr id="0" name=""/>
        <dsp:cNvSpPr/>
      </dsp:nvSpPr>
      <dsp:spPr>
        <a:xfrm>
          <a:off x="1730249" y="2988630"/>
          <a:ext cx="1390357" cy="9037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Predict the model</a:t>
          </a:r>
        </a:p>
      </dsp:txBody>
      <dsp:txXfrm>
        <a:off x="1774366" y="3032747"/>
        <a:ext cx="1302123" cy="815498"/>
      </dsp:txXfrm>
    </dsp:sp>
    <dsp:sp modelId="{40949B20-81A6-45BE-8441-7EC6EB96BA96}">
      <dsp:nvSpPr>
        <dsp:cNvPr id="0" name=""/>
        <dsp:cNvSpPr/>
      </dsp:nvSpPr>
      <dsp:spPr>
        <a:xfrm>
          <a:off x="931512" y="452665"/>
          <a:ext cx="2987831" cy="2987831"/>
        </a:xfrm>
        <a:custGeom>
          <a:avLst/>
          <a:gdLst/>
          <a:ahLst/>
          <a:cxnLst/>
          <a:rect l="0" t="0" r="0" b="0"/>
          <a:pathLst>
            <a:path>
              <a:moveTo>
                <a:pt x="606555" y="2695737"/>
              </a:moveTo>
              <a:arcTo wR="1493915" hR="1493915" stAng="7586409" swAng="163475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6D3D745-BF19-4125-89B4-C6899EC1022F}">
      <dsp:nvSpPr>
        <dsp:cNvPr id="0" name=""/>
        <dsp:cNvSpPr/>
      </dsp:nvSpPr>
      <dsp:spPr>
        <a:xfrm>
          <a:off x="236333" y="1494715"/>
          <a:ext cx="1390357" cy="9037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Finding accuracy</a:t>
          </a:r>
        </a:p>
      </dsp:txBody>
      <dsp:txXfrm>
        <a:off x="280450" y="1538832"/>
        <a:ext cx="1302123" cy="815498"/>
      </dsp:txXfrm>
    </dsp:sp>
    <dsp:sp modelId="{006331FC-ED2B-41DB-BD77-A22D92B3BD2C}">
      <dsp:nvSpPr>
        <dsp:cNvPr id="0" name=""/>
        <dsp:cNvSpPr/>
      </dsp:nvSpPr>
      <dsp:spPr>
        <a:xfrm>
          <a:off x="931512" y="452665"/>
          <a:ext cx="2987831" cy="2987831"/>
        </a:xfrm>
        <a:custGeom>
          <a:avLst/>
          <a:gdLst/>
          <a:ahLst/>
          <a:cxnLst/>
          <a:rect l="0" t="0" r="0" b="0"/>
          <a:pathLst>
            <a:path>
              <a:moveTo>
                <a:pt x="154802" y="831677"/>
              </a:moveTo>
              <a:arcTo wR="1493915" hR="1493915" stAng="12378839" swAng="163475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E35AE3-2C5C-4CED-A11D-10A9B967D76C}"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149517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35AE3-2C5C-4CED-A11D-10A9B967D76C}"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104730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35AE3-2C5C-4CED-A11D-10A9B967D76C}"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3796739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35AE3-2C5C-4CED-A11D-10A9B967D76C}"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8321-30C7-4CD2-8517-5C5CDC215C3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1077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35AE3-2C5C-4CED-A11D-10A9B967D76C}"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2137230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E35AE3-2C5C-4CED-A11D-10A9B967D76C}"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384331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E35AE3-2C5C-4CED-A11D-10A9B967D76C}"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212529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35AE3-2C5C-4CED-A11D-10A9B967D76C}"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1895795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35AE3-2C5C-4CED-A11D-10A9B967D76C}"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7729255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35AE3-2C5C-4CED-A11D-10A9B967D76C}"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321769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35AE3-2C5C-4CED-A11D-10A9B967D76C}"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214313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35AE3-2C5C-4CED-A11D-10A9B967D76C}"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185935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E35AE3-2C5C-4CED-A11D-10A9B967D76C}"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366310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35AE3-2C5C-4CED-A11D-10A9B967D76C}"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36142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E35AE3-2C5C-4CED-A11D-10A9B967D76C}"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327411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BE35AE3-2C5C-4CED-A11D-10A9B967D76C}"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123162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35AE3-2C5C-4CED-A11D-10A9B967D76C}"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147597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35AE3-2C5C-4CED-A11D-10A9B967D76C}"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8321-30C7-4CD2-8517-5C5CDC215C31}" type="slidenum">
              <a:rPr lang="en-US" smtClean="0"/>
              <a:t>‹#›</a:t>
            </a:fld>
            <a:endParaRPr lang="en-US"/>
          </a:p>
        </p:txBody>
      </p:sp>
    </p:spTree>
    <p:extLst>
      <p:ext uri="{BB962C8B-B14F-4D97-AF65-F5344CB8AC3E}">
        <p14:creationId xmlns:p14="http://schemas.microsoft.com/office/powerpoint/2010/main" val="371714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BE35AE3-2C5C-4CED-A11D-10A9B967D76C}" type="datetimeFigureOut">
              <a:rPr lang="en-US" smtClean="0"/>
              <a:t>3/12/2022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1868321-30C7-4CD2-8517-5C5CDC215C31}" type="slidenum">
              <a:rPr lang="en-US" smtClean="0"/>
              <a:t>‹#›</a:t>
            </a:fld>
            <a:endParaRPr lang="en-US"/>
          </a:p>
        </p:txBody>
      </p:sp>
    </p:spTree>
    <p:extLst>
      <p:ext uri="{BB962C8B-B14F-4D97-AF65-F5344CB8AC3E}">
        <p14:creationId xmlns:p14="http://schemas.microsoft.com/office/powerpoint/2010/main" val="143188109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hyperlink" Target="http://pngimg.com/download/66570" TargetMode="External"/><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9393-6250-4603-B2FF-BE2726FE532F}"/>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COURSE6 HACKATHON</a:t>
            </a:r>
          </a:p>
        </p:txBody>
      </p:sp>
      <p:sp>
        <p:nvSpPr>
          <p:cNvPr id="3" name="Content Placeholder 2">
            <a:extLst>
              <a:ext uri="{FF2B5EF4-FFF2-40B4-BE49-F238E27FC236}">
                <a16:creationId xmlns:a16="http://schemas.microsoft.com/office/drawing/2014/main" id="{4A9D6EA8-2BF6-4BB3-81EB-7BD4A5DACAFD}"/>
              </a:ext>
            </a:extLst>
          </p:cNvPr>
          <p:cNvSpPr>
            <a:spLocks noGrp="1"/>
          </p:cNvSpPr>
          <p:nvPr>
            <p:ph idx="1"/>
          </p:nvPr>
        </p:nvSpPr>
        <p:spPr>
          <a:xfrm>
            <a:off x="913775" y="2367093"/>
            <a:ext cx="10364452" cy="1985832"/>
          </a:xfrm>
        </p:spPr>
        <p:txBody>
          <a:bodyPr>
            <a:normAutofit fontScale="92500" lnSpcReduction="10000"/>
          </a:bodyPr>
          <a:lstStyle/>
          <a:p>
            <a:pPr marL="0" indent="0" algn="ctr">
              <a:buNone/>
            </a:pPr>
            <a:r>
              <a:rPr lang="en-US" sz="4000" b="1" dirty="0">
                <a:latin typeface="Algerian" panose="04020705040A02060702" pitchFamily="82" charset="0"/>
              </a:rPr>
              <a:t>TITLE : Clustering of Airline Passengers         	for Specialized Marketing Strategies</a:t>
            </a:r>
            <a:endParaRPr lang="en-US" sz="4000" dirty="0"/>
          </a:p>
          <a:p>
            <a:pPr marL="0" indent="0">
              <a:buNone/>
            </a:pPr>
            <a:endParaRPr lang="en-US" sz="4000" b="1" dirty="0">
              <a:latin typeface="Algerian" panose="04020705040A02060702" pitchFamily="82" charset="0"/>
            </a:endParaRPr>
          </a:p>
        </p:txBody>
      </p:sp>
      <p:sp>
        <p:nvSpPr>
          <p:cNvPr id="4" name="TextBox 3">
            <a:extLst>
              <a:ext uri="{FF2B5EF4-FFF2-40B4-BE49-F238E27FC236}">
                <a16:creationId xmlns:a16="http://schemas.microsoft.com/office/drawing/2014/main" id="{C313B396-FA5E-4E96-9999-544583C02B4C}"/>
              </a:ext>
            </a:extLst>
          </p:cNvPr>
          <p:cNvSpPr txBox="1"/>
          <p:nvPr/>
        </p:nvSpPr>
        <p:spPr>
          <a:xfrm>
            <a:off x="1276350" y="2905124"/>
            <a:ext cx="8220701" cy="707886"/>
          </a:xfrm>
          <a:prstGeom prst="rect">
            <a:avLst/>
          </a:prstGeom>
          <a:noFill/>
        </p:spPr>
        <p:txBody>
          <a:bodyPr wrap="square" rtlCol="0">
            <a:spAutoFit/>
          </a:bodyPr>
          <a:lstStyle/>
          <a:p>
            <a:r>
              <a:rPr lang="en-US" sz="4000" dirty="0"/>
              <a:t>   </a:t>
            </a:r>
          </a:p>
        </p:txBody>
      </p:sp>
      <p:sp>
        <p:nvSpPr>
          <p:cNvPr id="5" name="TextBox 4">
            <a:extLst>
              <a:ext uri="{FF2B5EF4-FFF2-40B4-BE49-F238E27FC236}">
                <a16:creationId xmlns:a16="http://schemas.microsoft.com/office/drawing/2014/main" id="{2B48D464-43A6-46E4-92E0-4A70B5ACEA7A}"/>
              </a:ext>
            </a:extLst>
          </p:cNvPr>
          <p:cNvSpPr txBox="1"/>
          <p:nvPr/>
        </p:nvSpPr>
        <p:spPr>
          <a:xfrm>
            <a:off x="7086600" y="5486400"/>
            <a:ext cx="4972050" cy="1323439"/>
          </a:xfrm>
          <a:prstGeom prst="rect">
            <a:avLst/>
          </a:prstGeom>
          <a:noFill/>
        </p:spPr>
        <p:txBody>
          <a:bodyPr wrap="square" rtlCol="0">
            <a:spAutoFit/>
          </a:bodyPr>
          <a:lstStyle/>
          <a:p>
            <a:r>
              <a:rPr lang="en-US" sz="4000" dirty="0"/>
              <a:t>Prepared By :</a:t>
            </a:r>
          </a:p>
          <a:p>
            <a:r>
              <a:rPr lang="en-US" sz="4000" dirty="0"/>
              <a:t>Manisha Mahapatro                  </a:t>
            </a:r>
          </a:p>
        </p:txBody>
      </p:sp>
    </p:spTree>
    <p:extLst>
      <p:ext uri="{BB962C8B-B14F-4D97-AF65-F5344CB8AC3E}">
        <p14:creationId xmlns:p14="http://schemas.microsoft.com/office/powerpoint/2010/main" val="425262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FEB82F-0B28-48F7-B619-639902492EE5}"/>
              </a:ext>
            </a:extLst>
          </p:cNvPr>
          <p:cNvGraphicFramePr>
            <a:graphicFrameLocks noGrp="1"/>
          </p:cNvGraphicFramePr>
          <p:nvPr>
            <p:extLst>
              <p:ext uri="{D42A27DB-BD31-4B8C-83A1-F6EECF244321}">
                <p14:modId xmlns:p14="http://schemas.microsoft.com/office/powerpoint/2010/main" val="2241322022"/>
              </p:ext>
            </p:extLst>
          </p:nvPr>
        </p:nvGraphicFramePr>
        <p:xfrm>
          <a:off x="2405710" y="2103193"/>
          <a:ext cx="7231270" cy="2966720"/>
        </p:xfrm>
        <a:graphic>
          <a:graphicData uri="http://schemas.openxmlformats.org/drawingml/2006/table">
            <a:tbl>
              <a:tblPr firstRow="1" bandRow="1">
                <a:tableStyleId>{5C22544A-7EE6-4342-B048-85BDC9FD1C3A}</a:tableStyleId>
              </a:tblPr>
              <a:tblGrid>
                <a:gridCol w="3615635">
                  <a:extLst>
                    <a:ext uri="{9D8B030D-6E8A-4147-A177-3AD203B41FA5}">
                      <a16:colId xmlns:a16="http://schemas.microsoft.com/office/drawing/2014/main" val="367350431"/>
                    </a:ext>
                  </a:extLst>
                </a:gridCol>
                <a:gridCol w="3615635">
                  <a:extLst>
                    <a:ext uri="{9D8B030D-6E8A-4147-A177-3AD203B41FA5}">
                      <a16:colId xmlns:a16="http://schemas.microsoft.com/office/drawing/2014/main" val="981080310"/>
                    </a:ext>
                  </a:extLst>
                </a:gridCol>
              </a:tblGrid>
              <a:tr h="370840">
                <a:tc>
                  <a:txBody>
                    <a:bodyPr/>
                    <a:lstStyle/>
                    <a:p>
                      <a:r>
                        <a:rPr lang="en-US" b="1" i="0" dirty="0">
                          <a:solidFill>
                            <a:schemeClr val="tx1">
                              <a:lumMod val="95000"/>
                              <a:lumOff val="5000"/>
                            </a:schemeClr>
                          </a:solidFill>
                          <a:effectLst/>
                          <a:latin typeface="Courier New" panose="02070309020205020404" pitchFamily="49" charset="0"/>
                        </a:rPr>
                        <a:t>         clusters</a:t>
                      </a:r>
                      <a:endParaRPr lang="en-US" dirty="0"/>
                    </a:p>
                  </a:txBody>
                  <a:tcPr/>
                </a:tc>
                <a:tc>
                  <a:txBody>
                    <a:bodyPr/>
                    <a:lstStyle/>
                    <a:p>
                      <a:r>
                        <a:rPr lang="en-US" b="1" i="0" dirty="0">
                          <a:solidFill>
                            <a:schemeClr val="tx1">
                              <a:lumMod val="95000"/>
                              <a:lumOff val="5000"/>
                            </a:schemeClr>
                          </a:solidFill>
                          <a:effectLst/>
                          <a:latin typeface="Courier New" panose="02070309020205020404" pitchFamily="49" charset="0"/>
                        </a:rPr>
                        <a:t>     silhouette_score </a:t>
                      </a:r>
                      <a:endParaRPr lang="en-US" dirty="0"/>
                    </a:p>
                  </a:txBody>
                  <a:tcPr/>
                </a:tc>
                <a:extLst>
                  <a:ext uri="{0D108BD9-81ED-4DB2-BD59-A6C34878D82A}">
                    <a16:rowId xmlns:a16="http://schemas.microsoft.com/office/drawing/2014/main" val="1567407770"/>
                  </a:ext>
                </a:extLst>
              </a:tr>
              <a:tr h="370840">
                <a:tc>
                  <a:txBody>
                    <a:bodyPr/>
                    <a:lstStyle/>
                    <a:p>
                      <a:r>
                        <a:rPr lang="en-US" dirty="0"/>
                        <a:t>                          2</a:t>
                      </a:r>
                    </a:p>
                  </a:txBody>
                  <a:tcPr/>
                </a:tc>
                <a:tc>
                  <a:txBody>
                    <a:bodyPr/>
                    <a:lstStyle/>
                    <a:p>
                      <a:r>
                        <a:rPr lang="en-US" b="1" i="0" dirty="0">
                          <a:solidFill>
                            <a:schemeClr val="tx1">
                              <a:lumMod val="95000"/>
                              <a:lumOff val="5000"/>
                            </a:schemeClr>
                          </a:solidFill>
                          <a:effectLst/>
                          <a:latin typeface="Courier New" panose="02070309020205020404" pitchFamily="49" charset="0"/>
                        </a:rPr>
                        <a:t>   0.3363941920693057</a:t>
                      </a:r>
                      <a:endParaRPr lang="en-US" dirty="0"/>
                    </a:p>
                  </a:txBody>
                  <a:tcPr/>
                </a:tc>
                <a:extLst>
                  <a:ext uri="{0D108BD9-81ED-4DB2-BD59-A6C34878D82A}">
                    <a16:rowId xmlns:a16="http://schemas.microsoft.com/office/drawing/2014/main" val="3332717690"/>
                  </a:ext>
                </a:extLst>
              </a:tr>
              <a:tr h="370840">
                <a:tc>
                  <a:txBody>
                    <a:bodyPr/>
                    <a:lstStyle/>
                    <a:p>
                      <a:r>
                        <a:rPr lang="en-US" dirty="0"/>
                        <a:t>                          3</a:t>
                      </a:r>
                    </a:p>
                  </a:txBody>
                  <a:tcPr/>
                </a:tc>
                <a:tc>
                  <a:txBody>
                    <a:bodyPr/>
                    <a:lstStyle/>
                    <a:p>
                      <a:r>
                        <a:rPr lang="en-US" b="1" i="0" dirty="0">
                          <a:solidFill>
                            <a:schemeClr val="tx1">
                              <a:lumMod val="95000"/>
                              <a:lumOff val="5000"/>
                            </a:schemeClr>
                          </a:solidFill>
                          <a:effectLst/>
                          <a:latin typeface="Courier New" panose="02070309020205020404" pitchFamily="49" charset="0"/>
                        </a:rPr>
                        <a:t>   0.3233450467665015</a:t>
                      </a:r>
                      <a:endParaRPr lang="en-US" dirty="0"/>
                    </a:p>
                  </a:txBody>
                  <a:tcPr/>
                </a:tc>
                <a:extLst>
                  <a:ext uri="{0D108BD9-81ED-4DB2-BD59-A6C34878D82A}">
                    <a16:rowId xmlns:a16="http://schemas.microsoft.com/office/drawing/2014/main" val="2470159637"/>
                  </a:ext>
                </a:extLst>
              </a:tr>
              <a:tr h="370840">
                <a:tc>
                  <a:txBody>
                    <a:bodyPr/>
                    <a:lstStyle/>
                    <a:p>
                      <a:r>
                        <a:rPr lang="en-US" dirty="0"/>
                        <a:t>                          4</a:t>
                      </a:r>
                    </a:p>
                  </a:txBody>
                  <a:tcPr/>
                </a:tc>
                <a:tc>
                  <a:txBody>
                    <a:bodyPr/>
                    <a:lstStyle/>
                    <a:p>
                      <a:r>
                        <a:rPr lang="en-US" b="1" i="0" dirty="0">
                          <a:solidFill>
                            <a:schemeClr val="tx1">
                              <a:lumMod val="95000"/>
                              <a:lumOff val="5000"/>
                            </a:schemeClr>
                          </a:solidFill>
                          <a:effectLst/>
                          <a:latin typeface="Courier New" panose="02070309020205020404" pitchFamily="49" charset="0"/>
                        </a:rPr>
                        <a:t>   0.33282105346834956</a:t>
                      </a:r>
                      <a:endParaRPr lang="en-US" dirty="0"/>
                    </a:p>
                  </a:txBody>
                  <a:tcPr/>
                </a:tc>
                <a:extLst>
                  <a:ext uri="{0D108BD9-81ED-4DB2-BD59-A6C34878D82A}">
                    <a16:rowId xmlns:a16="http://schemas.microsoft.com/office/drawing/2014/main" val="2740085460"/>
                  </a:ext>
                </a:extLst>
              </a:tr>
              <a:tr h="370840">
                <a:tc>
                  <a:txBody>
                    <a:bodyPr/>
                    <a:lstStyle/>
                    <a:p>
                      <a:r>
                        <a:rPr lang="en-US" dirty="0"/>
                        <a:t>                          5</a:t>
                      </a:r>
                    </a:p>
                  </a:txBody>
                  <a:tcPr/>
                </a:tc>
                <a:tc>
                  <a:txBody>
                    <a:bodyPr/>
                    <a:lstStyle/>
                    <a:p>
                      <a:r>
                        <a:rPr lang="en-US" b="1" i="0" dirty="0">
                          <a:solidFill>
                            <a:schemeClr val="tx1">
                              <a:lumMod val="95000"/>
                              <a:lumOff val="5000"/>
                            </a:schemeClr>
                          </a:solidFill>
                          <a:effectLst/>
                          <a:latin typeface="Courier New" panose="02070309020205020404" pitchFamily="49" charset="0"/>
                        </a:rPr>
                        <a:t>   0.2813621091829875 </a:t>
                      </a:r>
                      <a:endParaRPr lang="en-US" dirty="0"/>
                    </a:p>
                  </a:txBody>
                  <a:tcPr/>
                </a:tc>
                <a:extLst>
                  <a:ext uri="{0D108BD9-81ED-4DB2-BD59-A6C34878D82A}">
                    <a16:rowId xmlns:a16="http://schemas.microsoft.com/office/drawing/2014/main" val="1402297464"/>
                  </a:ext>
                </a:extLst>
              </a:tr>
              <a:tr h="370840">
                <a:tc>
                  <a:txBody>
                    <a:bodyPr/>
                    <a:lstStyle/>
                    <a:p>
                      <a:r>
                        <a:rPr lang="en-US" dirty="0"/>
                        <a:t>                          6</a:t>
                      </a:r>
                    </a:p>
                  </a:txBody>
                  <a:tcPr/>
                </a:tc>
                <a:tc>
                  <a:txBody>
                    <a:bodyPr/>
                    <a:lstStyle/>
                    <a:p>
                      <a:r>
                        <a:rPr lang="en-US" b="1" i="0" dirty="0">
                          <a:solidFill>
                            <a:schemeClr val="tx1">
                              <a:lumMod val="95000"/>
                              <a:lumOff val="5000"/>
                            </a:schemeClr>
                          </a:solidFill>
                          <a:effectLst/>
                          <a:latin typeface="Courier New" panose="02070309020205020404" pitchFamily="49" charset="0"/>
                        </a:rPr>
                        <a:t>   0.2744212966192579</a:t>
                      </a:r>
                      <a:endParaRPr lang="en-US" dirty="0"/>
                    </a:p>
                  </a:txBody>
                  <a:tcPr/>
                </a:tc>
                <a:extLst>
                  <a:ext uri="{0D108BD9-81ED-4DB2-BD59-A6C34878D82A}">
                    <a16:rowId xmlns:a16="http://schemas.microsoft.com/office/drawing/2014/main" val="1568087478"/>
                  </a:ext>
                </a:extLst>
              </a:tr>
              <a:tr h="370840">
                <a:tc>
                  <a:txBody>
                    <a:bodyPr/>
                    <a:lstStyle/>
                    <a:p>
                      <a:r>
                        <a:rPr lang="en-US" dirty="0"/>
                        <a:t>                          7</a:t>
                      </a:r>
                    </a:p>
                  </a:txBody>
                  <a:tcPr/>
                </a:tc>
                <a:tc>
                  <a:txBody>
                    <a:bodyPr/>
                    <a:lstStyle/>
                    <a:p>
                      <a:r>
                        <a:rPr lang="en-US" b="1" i="0" dirty="0">
                          <a:solidFill>
                            <a:schemeClr val="tx1">
                              <a:lumMod val="95000"/>
                              <a:lumOff val="5000"/>
                            </a:schemeClr>
                          </a:solidFill>
                          <a:effectLst/>
                          <a:latin typeface="Courier New" panose="02070309020205020404" pitchFamily="49" charset="0"/>
                        </a:rPr>
                        <a:t>   0.2467750065106076</a:t>
                      </a:r>
                      <a:endParaRPr lang="en-US" dirty="0"/>
                    </a:p>
                  </a:txBody>
                  <a:tcPr/>
                </a:tc>
                <a:extLst>
                  <a:ext uri="{0D108BD9-81ED-4DB2-BD59-A6C34878D82A}">
                    <a16:rowId xmlns:a16="http://schemas.microsoft.com/office/drawing/2014/main" val="3211972271"/>
                  </a:ext>
                </a:extLst>
              </a:tr>
              <a:tr h="370840">
                <a:tc>
                  <a:txBody>
                    <a:bodyPr/>
                    <a:lstStyle/>
                    <a:p>
                      <a:r>
                        <a:rPr lang="en-US" dirty="0"/>
                        <a:t>                          8</a:t>
                      </a:r>
                    </a:p>
                  </a:txBody>
                  <a:tcPr/>
                </a:tc>
                <a:tc>
                  <a:txBody>
                    <a:bodyPr/>
                    <a:lstStyle/>
                    <a:p>
                      <a:r>
                        <a:rPr lang="en-US" b="1" i="0" dirty="0">
                          <a:solidFill>
                            <a:schemeClr val="tx1">
                              <a:lumMod val="95000"/>
                              <a:lumOff val="5000"/>
                            </a:schemeClr>
                          </a:solidFill>
                          <a:effectLst/>
                          <a:latin typeface="Courier New" panose="02070309020205020404" pitchFamily="49" charset="0"/>
                        </a:rPr>
                        <a:t>   0.2571829170657478</a:t>
                      </a:r>
                      <a:endParaRPr lang="en-US" dirty="0"/>
                    </a:p>
                  </a:txBody>
                  <a:tcPr/>
                </a:tc>
                <a:extLst>
                  <a:ext uri="{0D108BD9-81ED-4DB2-BD59-A6C34878D82A}">
                    <a16:rowId xmlns:a16="http://schemas.microsoft.com/office/drawing/2014/main" val="3915771842"/>
                  </a:ext>
                </a:extLst>
              </a:tr>
            </a:tbl>
          </a:graphicData>
        </a:graphic>
      </p:graphicFrame>
      <p:sp>
        <p:nvSpPr>
          <p:cNvPr id="5" name="Rectangle: Rounded Corners 4">
            <a:extLst>
              <a:ext uri="{FF2B5EF4-FFF2-40B4-BE49-F238E27FC236}">
                <a16:creationId xmlns:a16="http://schemas.microsoft.com/office/drawing/2014/main" id="{4CFAA030-6F63-4E6D-A34D-7A936C064CC6}"/>
              </a:ext>
            </a:extLst>
          </p:cNvPr>
          <p:cNvSpPr/>
          <p:nvPr/>
        </p:nvSpPr>
        <p:spPr>
          <a:xfrm>
            <a:off x="3236181" y="596348"/>
            <a:ext cx="5390984" cy="644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Tabular representation of silhouette scores</a:t>
            </a:r>
          </a:p>
        </p:txBody>
      </p:sp>
    </p:spTree>
    <p:extLst>
      <p:ext uri="{BB962C8B-B14F-4D97-AF65-F5344CB8AC3E}">
        <p14:creationId xmlns:p14="http://schemas.microsoft.com/office/powerpoint/2010/main" val="390326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3B0E84-D599-488C-9130-3E1470EAEC8C}"/>
              </a:ext>
            </a:extLst>
          </p:cNvPr>
          <p:cNvSpPr txBox="1"/>
          <p:nvPr/>
        </p:nvSpPr>
        <p:spPr>
          <a:xfrm>
            <a:off x="2124075" y="4843760"/>
            <a:ext cx="8020050" cy="1261884"/>
          </a:xfrm>
          <a:prstGeom prst="rect">
            <a:avLst/>
          </a:prstGeom>
          <a:noFill/>
        </p:spPr>
        <p:txBody>
          <a:bodyPr wrap="square">
            <a:spAutoFit/>
          </a:bodyPr>
          <a:lstStyle/>
          <a:p>
            <a:pPr marL="342900" indent="-342900" algn="l">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Hyper parameters for eps= 0.8 and min_samples= 12</a:t>
            </a:r>
          </a:p>
          <a:p>
            <a:pPr marL="342900" indent="-342900" algn="l">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 </a:t>
            </a:r>
            <a:r>
              <a:rPr lang="en-US" sz="2400" b="1" i="0" dirty="0">
                <a:solidFill>
                  <a:schemeClr val="accent6">
                    <a:lumMod val="75000"/>
                  </a:schemeClr>
                </a:solidFill>
                <a:effectLst/>
                <a:latin typeface="Roboto" panose="02000000000000000000" pitchFamily="2" charset="0"/>
              </a:rPr>
              <a:t>DBSCAN</a:t>
            </a:r>
            <a:r>
              <a:rPr lang="en-US" sz="2400" b="1" i="0" dirty="0">
                <a:solidFill>
                  <a:schemeClr val="tx1">
                    <a:lumMod val="95000"/>
                    <a:lumOff val="5000"/>
                  </a:schemeClr>
                </a:solidFill>
                <a:effectLst/>
                <a:latin typeface="Roboto" panose="02000000000000000000" pitchFamily="2" charset="0"/>
              </a:rPr>
              <a:t> model  gives us 6 clusters. </a:t>
            </a:r>
          </a:p>
          <a:p>
            <a:pPr marL="342900" indent="-342900" algn="l">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The Silhouette Score for Cluster 6 is </a:t>
            </a:r>
            <a:r>
              <a:rPr lang="en-US" sz="2800" b="1" i="0" dirty="0">
                <a:solidFill>
                  <a:schemeClr val="tx1">
                    <a:lumMod val="95000"/>
                    <a:lumOff val="5000"/>
                  </a:schemeClr>
                </a:solidFill>
                <a:effectLst/>
                <a:latin typeface="Courier New" panose="02070309020205020404" pitchFamily="49" charset="0"/>
              </a:rPr>
              <a:t>0.26922.</a:t>
            </a:r>
            <a:endParaRPr lang="en-US" sz="2400" b="1" i="0" dirty="0">
              <a:solidFill>
                <a:schemeClr val="tx1">
                  <a:lumMod val="95000"/>
                  <a:lumOff val="5000"/>
                </a:schemeClr>
              </a:solidFill>
              <a:effectLst/>
              <a:latin typeface="Roboto" panose="02000000000000000000" pitchFamily="2" charset="0"/>
            </a:endParaRPr>
          </a:p>
        </p:txBody>
      </p:sp>
      <p:pic>
        <p:nvPicPr>
          <p:cNvPr id="5122" name="Picture 2">
            <a:extLst>
              <a:ext uri="{FF2B5EF4-FFF2-40B4-BE49-F238E27FC236}">
                <a16:creationId xmlns:a16="http://schemas.microsoft.com/office/drawing/2014/main" id="{836B10CB-B654-4D84-87F7-69DAD42D5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9" y="649783"/>
            <a:ext cx="5857875" cy="360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1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00F680B-BE76-4AAD-BF9B-225C66EDA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1009650"/>
            <a:ext cx="6496050" cy="3676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C5C9C3-EFBF-4C60-91AF-C8C4CFFC19CD}"/>
              </a:ext>
            </a:extLst>
          </p:cNvPr>
          <p:cNvSpPr txBox="1"/>
          <p:nvPr/>
        </p:nvSpPr>
        <p:spPr>
          <a:xfrm>
            <a:off x="866775" y="5200650"/>
            <a:ext cx="10620375" cy="1569660"/>
          </a:xfrm>
          <a:prstGeom prst="rect">
            <a:avLst/>
          </a:prstGeom>
          <a:noFill/>
        </p:spPr>
        <p:txBody>
          <a:bodyPr wrap="square" rtlCol="0">
            <a:spAutoFit/>
          </a:bodyPr>
          <a:lstStyle/>
          <a:p>
            <a:pPr marL="342900" indent="-342900" algn="l">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For min_sample_size: 15, the No. of clusters formed are 6 and </a:t>
            </a:r>
          </a:p>
          <a:p>
            <a:pPr marL="342900" indent="-342900" algn="l">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Number of outliers are 929. </a:t>
            </a:r>
          </a:p>
          <a:p>
            <a:pPr marL="342900" indent="-342900" algn="l">
              <a:buFont typeface="Wingdings" panose="05000000000000000000" pitchFamily="2" charset="2"/>
              <a:buChar char="Ø"/>
            </a:pPr>
            <a:r>
              <a:rPr lang="en-US" sz="2400" b="1" i="0" dirty="0">
                <a:solidFill>
                  <a:schemeClr val="accent6">
                    <a:lumMod val="75000"/>
                  </a:schemeClr>
                </a:solidFill>
                <a:effectLst/>
                <a:latin typeface="Roboto" panose="02000000000000000000" pitchFamily="2" charset="0"/>
              </a:rPr>
              <a:t>HDBSCAN</a:t>
            </a:r>
            <a:r>
              <a:rPr lang="en-US" sz="2400" b="1" i="0" dirty="0">
                <a:solidFill>
                  <a:schemeClr val="tx1">
                    <a:lumMod val="95000"/>
                    <a:lumOff val="5000"/>
                  </a:schemeClr>
                </a:solidFill>
                <a:effectLst/>
                <a:latin typeface="Roboto" panose="02000000000000000000" pitchFamily="2" charset="0"/>
              </a:rPr>
              <a:t> with this has the least amount of outliers. </a:t>
            </a:r>
          </a:p>
          <a:p>
            <a:pPr marL="342900" indent="-342900" algn="l">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The Silhouette Score for Cluster 6 is </a:t>
            </a:r>
            <a:r>
              <a:rPr lang="en-US" sz="2400" b="1" i="0" dirty="0">
                <a:solidFill>
                  <a:schemeClr val="tx1">
                    <a:lumMod val="95000"/>
                    <a:lumOff val="5000"/>
                  </a:schemeClr>
                </a:solidFill>
                <a:effectLst/>
                <a:latin typeface="Courier New" panose="02070309020205020404" pitchFamily="49" charset="0"/>
              </a:rPr>
              <a:t>0.2744212966192579</a:t>
            </a:r>
            <a:endParaRPr lang="en-US" sz="2400" b="1" i="0" dirty="0">
              <a:solidFill>
                <a:schemeClr val="tx1">
                  <a:lumMod val="95000"/>
                  <a:lumOff val="5000"/>
                </a:schemeClr>
              </a:solidFill>
              <a:effectLst/>
              <a:latin typeface="Roboto" panose="02000000000000000000" pitchFamily="2" charset="0"/>
            </a:endParaRPr>
          </a:p>
        </p:txBody>
      </p:sp>
    </p:spTree>
    <p:extLst>
      <p:ext uri="{BB962C8B-B14F-4D97-AF65-F5344CB8AC3E}">
        <p14:creationId xmlns:p14="http://schemas.microsoft.com/office/powerpoint/2010/main" val="28131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C38536A-8F0B-4B56-9782-D705ACF0E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505364"/>
            <a:ext cx="6953250" cy="3490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EB84CA-2575-4FF3-9ABE-3B8F50E113BA}"/>
              </a:ext>
            </a:extLst>
          </p:cNvPr>
          <p:cNvSpPr txBox="1"/>
          <p:nvPr/>
        </p:nvSpPr>
        <p:spPr>
          <a:xfrm>
            <a:off x="1628775" y="666750"/>
            <a:ext cx="9467849" cy="738664"/>
          </a:xfrm>
          <a:prstGeom prst="rect">
            <a:avLst/>
          </a:prstGeom>
          <a:noFill/>
        </p:spPr>
        <p:txBody>
          <a:bodyPr wrap="square" rtlCol="0">
            <a:spAutoFit/>
          </a:bodyPr>
          <a:lstStyle/>
          <a:p>
            <a:r>
              <a:rPr lang="en-US" sz="2400" b="1" dirty="0"/>
              <a:t>Condensed tree </a:t>
            </a:r>
            <a:r>
              <a:rPr lang="en-US" sz="2400" b="1" dirty="0">
                <a:solidFill>
                  <a:schemeClr val="tx1">
                    <a:lumMod val="95000"/>
                    <a:lumOff val="5000"/>
                  </a:schemeClr>
                </a:solidFill>
              </a:rPr>
              <a:t>for </a:t>
            </a:r>
            <a:r>
              <a:rPr lang="en-US" sz="2400" b="1" dirty="0">
                <a:solidFill>
                  <a:schemeClr val="tx1">
                    <a:lumMod val="95000"/>
                    <a:lumOff val="5000"/>
                  </a:schemeClr>
                </a:solidFill>
                <a:effectLst/>
                <a:latin typeface="Courier New" panose="02070309020205020404" pitchFamily="49" charset="0"/>
              </a:rPr>
              <a:t>min_cluster_size=6, min_samples = 15</a:t>
            </a:r>
          </a:p>
          <a:p>
            <a:endParaRPr lang="en-US" dirty="0"/>
          </a:p>
        </p:txBody>
      </p:sp>
      <p:sp>
        <p:nvSpPr>
          <p:cNvPr id="2" name="TextBox 1">
            <a:extLst>
              <a:ext uri="{FF2B5EF4-FFF2-40B4-BE49-F238E27FC236}">
                <a16:creationId xmlns:a16="http://schemas.microsoft.com/office/drawing/2014/main" id="{CBEDC59E-08C5-49F5-8EB0-02CFA20ED687}"/>
              </a:ext>
            </a:extLst>
          </p:cNvPr>
          <p:cNvSpPr txBox="1"/>
          <p:nvPr/>
        </p:nvSpPr>
        <p:spPr>
          <a:xfrm>
            <a:off x="2562971" y="5565913"/>
            <a:ext cx="841778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In the above condensed tree we can clearly see that there are 6 clusters</a:t>
            </a:r>
          </a:p>
        </p:txBody>
      </p:sp>
    </p:spTree>
    <p:extLst>
      <p:ext uri="{BB962C8B-B14F-4D97-AF65-F5344CB8AC3E}">
        <p14:creationId xmlns:p14="http://schemas.microsoft.com/office/powerpoint/2010/main" val="831307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D0CED48-AD82-42AD-AC2A-A3A6E5D63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571625"/>
            <a:ext cx="5524500" cy="4248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484366-1234-45DC-AEA1-AAF811580F22}"/>
              </a:ext>
            </a:extLst>
          </p:cNvPr>
          <p:cNvSpPr txBox="1"/>
          <p:nvPr/>
        </p:nvSpPr>
        <p:spPr>
          <a:xfrm>
            <a:off x="1152525" y="447675"/>
            <a:ext cx="10144125" cy="1152525"/>
          </a:xfrm>
          <a:prstGeom prst="rect">
            <a:avLst/>
          </a:prstGeom>
          <a:noFill/>
        </p:spPr>
        <p:txBody>
          <a:bodyPr wrap="square" rtlCol="0">
            <a:spAutoFit/>
          </a:bodyPr>
          <a:lstStyle/>
          <a:p>
            <a:endParaRPr lang="en-US" dirty="0"/>
          </a:p>
        </p:txBody>
      </p:sp>
      <p:sp>
        <p:nvSpPr>
          <p:cNvPr id="8" name="Rectangle: Rounded Corners 7">
            <a:extLst>
              <a:ext uri="{FF2B5EF4-FFF2-40B4-BE49-F238E27FC236}">
                <a16:creationId xmlns:a16="http://schemas.microsoft.com/office/drawing/2014/main" id="{F22E97FC-F521-4343-BBDD-570411680B16}"/>
              </a:ext>
            </a:extLst>
          </p:cNvPr>
          <p:cNvSpPr/>
          <p:nvPr/>
        </p:nvSpPr>
        <p:spPr>
          <a:xfrm>
            <a:off x="445273" y="3323645"/>
            <a:ext cx="4611757" cy="652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3D plot for  Balance ,Bonus miles ,Bonus trans as  x,y,z axis</a:t>
            </a:r>
          </a:p>
        </p:txBody>
      </p:sp>
    </p:spTree>
    <p:extLst>
      <p:ext uri="{BB962C8B-B14F-4D97-AF65-F5344CB8AC3E}">
        <p14:creationId xmlns:p14="http://schemas.microsoft.com/office/powerpoint/2010/main" val="203637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3A328D4-60F0-480D-8A25-90345CE74ED6}"/>
              </a:ext>
            </a:extLst>
          </p:cNvPr>
          <p:cNvGraphicFramePr>
            <a:graphicFrameLocks noGrp="1"/>
          </p:cNvGraphicFramePr>
          <p:nvPr>
            <p:extLst>
              <p:ext uri="{D42A27DB-BD31-4B8C-83A1-F6EECF244321}">
                <p14:modId xmlns:p14="http://schemas.microsoft.com/office/powerpoint/2010/main" val="189733964"/>
              </p:ext>
            </p:extLst>
          </p:nvPr>
        </p:nvGraphicFramePr>
        <p:xfrm>
          <a:off x="2032000" y="1820701"/>
          <a:ext cx="8128000" cy="344703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8236756"/>
                    </a:ext>
                  </a:extLst>
                </a:gridCol>
                <a:gridCol w="4064000">
                  <a:extLst>
                    <a:ext uri="{9D8B030D-6E8A-4147-A177-3AD203B41FA5}">
                      <a16:colId xmlns:a16="http://schemas.microsoft.com/office/drawing/2014/main" val="252025223"/>
                    </a:ext>
                  </a:extLst>
                </a:gridCol>
              </a:tblGrid>
              <a:tr h="317542">
                <a:tc>
                  <a:txBody>
                    <a:bodyPr/>
                    <a:lstStyle/>
                    <a:p>
                      <a:r>
                        <a:rPr lang="en-US" b="1" i="0" dirty="0">
                          <a:solidFill>
                            <a:schemeClr val="tx1">
                              <a:lumMod val="95000"/>
                              <a:lumOff val="5000"/>
                            </a:schemeClr>
                          </a:solidFill>
                          <a:effectLst/>
                          <a:latin typeface="Courier New" panose="02070309020205020404" pitchFamily="49" charset="0"/>
                        </a:rPr>
                        <a:t>          clusters</a:t>
                      </a:r>
                      <a:endParaRPr lang="en-US" dirty="0"/>
                    </a:p>
                  </a:txBody>
                  <a:tcPr/>
                </a:tc>
                <a:tc>
                  <a:txBody>
                    <a:bodyPr/>
                    <a:lstStyle/>
                    <a:p>
                      <a:r>
                        <a:rPr lang="en-US" dirty="0"/>
                        <a:t>         </a:t>
                      </a:r>
                      <a:r>
                        <a:rPr lang="en-US" b="1" i="0" dirty="0">
                          <a:solidFill>
                            <a:schemeClr val="tx1">
                              <a:lumMod val="95000"/>
                              <a:lumOff val="5000"/>
                            </a:schemeClr>
                          </a:solidFill>
                          <a:effectLst/>
                          <a:latin typeface="Courier New" panose="02070309020205020404" pitchFamily="49" charset="0"/>
                        </a:rPr>
                        <a:t>silhouette_score </a:t>
                      </a:r>
                      <a:endParaRPr lang="en-US" dirty="0"/>
                    </a:p>
                  </a:txBody>
                  <a:tcPr/>
                </a:tc>
                <a:extLst>
                  <a:ext uri="{0D108BD9-81ED-4DB2-BD59-A6C34878D82A}">
                    <a16:rowId xmlns:a16="http://schemas.microsoft.com/office/drawing/2014/main" val="2505177752"/>
                  </a:ext>
                </a:extLst>
              </a:tr>
              <a:tr h="317542">
                <a:tc>
                  <a:txBody>
                    <a:bodyPr/>
                    <a:lstStyle/>
                    <a:p>
                      <a:r>
                        <a:rPr lang="en-US" dirty="0"/>
                        <a:t>                         2</a:t>
                      </a:r>
                    </a:p>
                  </a:txBody>
                  <a:tcPr/>
                </a:tc>
                <a:tc>
                  <a:txBody>
                    <a:bodyPr/>
                    <a:lstStyle/>
                    <a:p>
                      <a:r>
                        <a:rPr lang="en-US" dirty="0"/>
                        <a:t>       </a:t>
                      </a:r>
                      <a:r>
                        <a:rPr lang="en-US" b="1" i="0" dirty="0">
                          <a:solidFill>
                            <a:schemeClr val="tx1">
                              <a:lumMod val="95000"/>
                              <a:lumOff val="5000"/>
                            </a:schemeClr>
                          </a:solidFill>
                          <a:effectLst/>
                          <a:latin typeface="Courier New" panose="02070309020205020404" pitchFamily="49" charset="0"/>
                        </a:rPr>
                        <a:t>0.4619540223201434</a:t>
                      </a:r>
                      <a:endParaRPr lang="en-US" dirty="0"/>
                    </a:p>
                  </a:txBody>
                  <a:tcPr/>
                </a:tc>
                <a:extLst>
                  <a:ext uri="{0D108BD9-81ED-4DB2-BD59-A6C34878D82A}">
                    <a16:rowId xmlns:a16="http://schemas.microsoft.com/office/drawing/2014/main" val="1194128857"/>
                  </a:ext>
                </a:extLst>
              </a:tr>
              <a:tr h="317542">
                <a:tc>
                  <a:txBody>
                    <a:bodyPr/>
                    <a:lstStyle/>
                    <a:p>
                      <a:r>
                        <a:rPr lang="en-US" dirty="0"/>
                        <a:t>                         3</a:t>
                      </a:r>
                    </a:p>
                  </a:txBody>
                  <a:tcPr/>
                </a:tc>
                <a:tc>
                  <a:txBody>
                    <a:bodyPr/>
                    <a:lstStyle/>
                    <a:p>
                      <a:r>
                        <a:rPr lang="en-US" dirty="0"/>
                        <a:t>       </a:t>
                      </a:r>
                      <a:r>
                        <a:rPr lang="en-US" b="1" i="0" dirty="0">
                          <a:solidFill>
                            <a:schemeClr val="tx1">
                              <a:lumMod val="95000"/>
                              <a:lumOff val="5000"/>
                            </a:schemeClr>
                          </a:solidFill>
                          <a:effectLst/>
                          <a:latin typeface="Courier New" panose="02070309020205020404" pitchFamily="49" charset="0"/>
                        </a:rPr>
                        <a:t>0.46670689928316483</a:t>
                      </a:r>
                      <a:endParaRPr lang="en-US" dirty="0"/>
                    </a:p>
                  </a:txBody>
                  <a:tcPr/>
                </a:tc>
                <a:extLst>
                  <a:ext uri="{0D108BD9-81ED-4DB2-BD59-A6C34878D82A}">
                    <a16:rowId xmlns:a16="http://schemas.microsoft.com/office/drawing/2014/main" val="1739920166"/>
                  </a:ext>
                </a:extLst>
              </a:tr>
              <a:tr h="317542">
                <a:tc>
                  <a:txBody>
                    <a:bodyPr/>
                    <a:lstStyle/>
                    <a:p>
                      <a:r>
                        <a:rPr lang="en-US" dirty="0"/>
                        <a:t>                         4</a:t>
                      </a:r>
                    </a:p>
                  </a:txBody>
                  <a:tcPr/>
                </a:tc>
                <a:tc>
                  <a:txBody>
                    <a:bodyPr/>
                    <a:lstStyle/>
                    <a:p>
                      <a:r>
                        <a:rPr lang="en-US" dirty="0"/>
                        <a:t>       </a:t>
                      </a:r>
                      <a:r>
                        <a:rPr lang="en-US" b="1" i="0" dirty="0">
                          <a:solidFill>
                            <a:schemeClr val="tx1">
                              <a:lumMod val="95000"/>
                              <a:lumOff val="5000"/>
                            </a:schemeClr>
                          </a:solidFill>
                          <a:effectLst/>
                          <a:latin typeface="Courier New" panose="02070309020205020404" pitchFamily="49" charset="0"/>
                        </a:rPr>
                        <a:t>0.4188892996133697</a:t>
                      </a:r>
                      <a:endParaRPr lang="en-US" dirty="0"/>
                    </a:p>
                  </a:txBody>
                  <a:tcPr/>
                </a:tc>
                <a:extLst>
                  <a:ext uri="{0D108BD9-81ED-4DB2-BD59-A6C34878D82A}">
                    <a16:rowId xmlns:a16="http://schemas.microsoft.com/office/drawing/2014/main" val="2678673951"/>
                  </a:ext>
                </a:extLst>
              </a:tr>
              <a:tr h="612398">
                <a:tc>
                  <a:txBody>
                    <a:bodyPr/>
                    <a:lstStyle/>
                    <a:p>
                      <a:r>
                        <a:rPr lang="en-US" dirty="0"/>
                        <a:t>                         5</a:t>
                      </a:r>
                    </a:p>
                  </a:txBody>
                  <a:tcPr/>
                </a:tc>
                <a:tc>
                  <a:txBody>
                    <a:bodyPr/>
                    <a:lstStyle/>
                    <a:p>
                      <a:r>
                        <a:rPr lang="en-US" dirty="0"/>
                        <a:t>       </a:t>
                      </a:r>
                      <a:r>
                        <a:rPr lang="en-US" b="1" i="0" dirty="0">
                          <a:solidFill>
                            <a:schemeClr val="tx1">
                              <a:lumMod val="95000"/>
                              <a:lumOff val="5000"/>
                            </a:schemeClr>
                          </a:solidFill>
                          <a:effectLst/>
                          <a:latin typeface="Courier New" panose="02070309020205020404" pitchFamily="49" charset="0"/>
                        </a:rPr>
                        <a:t>0.3704396057234489</a:t>
                      </a:r>
                      <a:endParaRPr lang="en-US" dirty="0"/>
                    </a:p>
                  </a:txBody>
                  <a:tcPr/>
                </a:tc>
                <a:extLst>
                  <a:ext uri="{0D108BD9-81ED-4DB2-BD59-A6C34878D82A}">
                    <a16:rowId xmlns:a16="http://schemas.microsoft.com/office/drawing/2014/main" val="1290165722"/>
                  </a:ext>
                </a:extLst>
              </a:tr>
              <a:tr h="548087">
                <a:tc>
                  <a:txBody>
                    <a:bodyPr/>
                    <a:lstStyle/>
                    <a:p>
                      <a:r>
                        <a:rPr lang="en-US"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i="0" dirty="0">
                          <a:solidFill>
                            <a:schemeClr val="tx1">
                              <a:lumMod val="95000"/>
                              <a:lumOff val="5000"/>
                            </a:schemeClr>
                          </a:solidFill>
                          <a:effectLst/>
                          <a:latin typeface="Courier New" panose="02070309020205020404" pitchFamily="49" charset="0"/>
                        </a:rPr>
                        <a:t>0.4147795499022503 </a:t>
                      </a:r>
                      <a:endParaRPr lang="en-US" b="1" dirty="0">
                        <a:solidFill>
                          <a:schemeClr val="tx1">
                            <a:lumMod val="95000"/>
                            <a:lumOff val="5000"/>
                          </a:schemeClr>
                        </a:solidFill>
                        <a:latin typeface="Courier New" panose="02070309020205020404" pitchFamily="49" charset="0"/>
                      </a:endParaRPr>
                    </a:p>
                    <a:p>
                      <a:endParaRPr lang="en-US" dirty="0"/>
                    </a:p>
                  </a:txBody>
                  <a:tcPr/>
                </a:tc>
                <a:extLst>
                  <a:ext uri="{0D108BD9-81ED-4DB2-BD59-A6C34878D82A}">
                    <a16:rowId xmlns:a16="http://schemas.microsoft.com/office/drawing/2014/main" val="3902698548"/>
                  </a:ext>
                </a:extLst>
              </a:tr>
              <a:tr h="317542">
                <a:tc>
                  <a:txBody>
                    <a:bodyPr/>
                    <a:lstStyle/>
                    <a:p>
                      <a:r>
                        <a:rPr lang="en-US" dirty="0"/>
                        <a:t>                         7</a:t>
                      </a:r>
                    </a:p>
                  </a:txBody>
                  <a:tcPr/>
                </a:tc>
                <a:tc>
                  <a:txBody>
                    <a:bodyPr/>
                    <a:lstStyle/>
                    <a:p>
                      <a:r>
                        <a:rPr lang="en-US" dirty="0"/>
                        <a:t>       </a:t>
                      </a:r>
                      <a:r>
                        <a:rPr lang="en-US" b="1" i="0" dirty="0">
                          <a:solidFill>
                            <a:schemeClr val="tx1">
                              <a:lumMod val="95000"/>
                              <a:lumOff val="5000"/>
                            </a:schemeClr>
                          </a:solidFill>
                          <a:effectLst/>
                          <a:latin typeface="Courier New" panose="02070309020205020404" pitchFamily="49" charset="0"/>
                        </a:rPr>
                        <a:t>0.33182155241891986</a:t>
                      </a:r>
                      <a:endParaRPr lang="en-US" dirty="0"/>
                    </a:p>
                  </a:txBody>
                  <a:tcPr/>
                </a:tc>
                <a:extLst>
                  <a:ext uri="{0D108BD9-81ED-4DB2-BD59-A6C34878D82A}">
                    <a16:rowId xmlns:a16="http://schemas.microsoft.com/office/drawing/2014/main" val="1654153549"/>
                  </a:ext>
                </a:extLst>
              </a:tr>
              <a:tr h="317542">
                <a:tc>
                  <a:txBody>
                    <a:bodyPr/>
                    <a:lstStyle/>
                    <a:p>
                      <a:r>
                        <a:rPr lang="en-US" dirty="0"/>
                        <a:t>                         8</a:t>
                      </a:r>
                    </a:p>
                  </a:txBody>
                  <a:tcPr/>
                </a:tc>
                <a:tc>
                  <a:txBody>
                    <a:bodyPr/>
                    <a:lstStyle/>
                    <a:p>
                      <a:r>
                        <a:rPr lang="en-US" dirty="0"/>
                        <a:t>       </a:t>
                      </a:r>
                      <a:r>
                        <a:rPr lang="en-US" b="1" i="0" dirty="0">
                          <a:solidFill>
                            <a:schemeClr val="tx1">
                              <a:lumMod val="95000"/>
                              <a:lumOff val="5000"/>
                            </a:schemeClr>
                          </a:solidFill>
                          <a:effectLst/>
                          <a:latin typeface="Courier New" panose="02070309020205020404" pitchFamily="49" charset="0"/>
                        </a:rPr>
                        <a:t>0.3355477934881762</a:t>
                      </a:r>
                      <a:endParaRPr lang="en-US" dirty="0"/>
                    </a:p>
                  </a:txBody>
                  <a:tcPr/>
                </a:tc>
                <a:extLst>
                  <a:ext uri="{0D108BD9-81ED-4DB2-BD59-A6C34878D82A}">
                    <a16:rowId xmlns:a16="http://schemas.microsoft.com/office/drawing/2014/main" val="4184767997"/>
                  </a:ext>
                </a:extLst>
              </a:tr>
            </a:tbl>
          </a:graphicData>
        </a:graphic>
      </p:graphicFrame>
      <p:sp>
        <p:nvSpPr>
          <p:cNvPr id="5" name="Rectangle: Rounded Corners 4">
            <a:extLst>
              <a:ext uri="{FF2B5EF4-FFF2-40B4-BE49-F238E27FC236}">
                <a16:creationId xmlns:a16="http://schemas.microsoft.com/office/drawing/2014/main" id="{8FD52C00-3574-4AF3-B737-6CC12E5E39B0}"/>
              </a:ext>
            </a:extLst>
          </p:cNvPr>
          <p:cNvSpPr/>
          <p:nvPr/>
        </p:nvSpPr>
        <p:spPr>
          <a:xfrm>
            <a:off x="2568271" y="556591"/>
            <a:ext cx="6965343" cy="612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Courier New" panose="02070309020205020404" pitchFamily="49" charset="0"/>
              </a:rPr>
              <a:t>S</a:t>
            </a:r>
            <a:r>
              <a:rPr lang="en-US" sz="2000" b="1" i="0" dirty="0">
                <a:solidFill>
                  <a:schemeClr val="bg1"/>
                </a:solidFill>
                <a:effectLst/>
                <a:latin typeface="Courier New" panose="02070309020205020404" pitchFamily="49" charset="0"/>
              </a:rPr>
              <a:t>ilhouette Scores after Dimension Reduction</a:t>
            </a:r>
            <a:endParaRPr lang="en-US" sz="2000" b="1" dirty="0">
              <a:solidFill>
                <a:schemeClr val="bg1"/>
              </a:solidFill>
            </a:endParaRPr>
          </a:p>
        </p:txBody>
      </p:sp>
    </p:spTree>
    <p:extLst>
      <p:ext uri="{BB962C8B-B14F-4D97-AF65-F5344CB8AC3E}">
        <p14:creationId xmlns:p14="http://schemas.microsoft.com/office/powerpoint/2010/main" val="74580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4D18BB2-122C-4FA6-A9C3-529CBD645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1" y="742949"/>
            <a:ext cx="6391275" cy="3590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87D6F5-6C67-4E23-92E2-B6E7D9B03897}"/>
              </a:ext>
            </a:extLst>
          </p:cNvPr>
          <p:cNvSpPr txBox="1"/>
          <p:nvPr/>
        </p:nvSpPr>
        <p:spPr>
          <a:xfrm>
            <a:off x="1085848" y="4953000"/>
            <a:ext cx="10020300" cy="1477328"/>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For min_sample_size: 60, the No. of clusters formed are 3 </a:t>
            </a:r>
          </a:p>
          <a:p>
            <a:pPr marL="342900" indent="-342900">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 </a:t>
            </a:r>
            <a:r>
              <a:rPr lang="en-US" sz="2400" b="1" i="0" dirty="0">
                <a:solidFill>
                  <a:schemeClr val="accent6">
                    <a:lumMod val="75000"/>
                  </a:schemeClr>
                </a:solidFill>
                <a:effectLst/>
                <a:latin typeface="Roboto" panose="02000000000000000000" pitchFamily="2" charset="0"/>
              </a:rPr>
              <a:t>DBSCAN</a:t>
            </a:r>
            <a:r>
              <a:rPr lang="en-US" sz="2400" b="1" i="0" dirty="0">
                <a:solidFill>
                  <a:schemeClr val="tx1">
                    <a:lumMod val="95000"/>
                    <a:lumOff val="5000"/>
                  </a:schemeClr>
                </a:solidFill>
                <a:effectLst/>
                <a:latin typeface="Roboto" panose="02000000000000000000" pitchFamily="2" charset="0"/>
              </a:rPr>
              <a:t> with this has the least amount of outliers. </a:t>
            </a:r>
          </a:p>
          <a:p>
            <a:pPr marL="342900" indent="-342900">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The Silhouette Score for Cluster 3 is 0.46670689928316483</a:t>
            </a:r>
          </a:p>
          <a:p>
            <a:endParaRPr lang="en-US" dirty="0"/>
          </a:p>
        </p:txBody>
      </p:sp>
    </p:spTree>
    <p:extLst>
      <p:ext uri="{BB962C8B-B14F-4D97-AF65-F5344CB8AC3E}">
        <p14:creationId xmlns:p14="http://schemas.microsoft.com/office/powerpoint/2010/main" val="416475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4A682F72-2408-4C1C-8958-5559377EE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1085850"/>
            <a:ext cx="6181725" cy="3600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1EE105-AB57-4D21-9160-51FFFEAC877E}"/>
              </a:ext>
            </a:extLst>
          </p:cNvPr>
          <p:cNvSpPr txBox="1"/>
          <p:nvPr/>
        </p:nvSpPr>
        <p:spPr>
          <a:xfrm>
            <a:off x="838200" y="5238750"/>
            <a:ext cx="10515600" cy="1569660"/>
          </a:xfrm>
          <a:prstGeom prst="rect">
            <a:avLst/>
          </a:prstGeom>
          <a:noFill/>
        </p:spPr>
        <p:txBody>
          <a:bodyPr wrap="square" rtlCol="0">
            <a:spAutoFit/>
          </a:bodyPr>
          <a:lstStyle/>
          <a:p>
            <a:pPr marL="342900" indent="-342900" algn="l">
              <a:buFont typeface="Wingdings" panose="05000000000000000000" pitchFamily="2" charset="2"/>
              <a:buChar char="Ø"/>
            </a:pPr>
            <a:r>
              <a:rPr lang="en-US" sz="2400" b="1" i="0" dirty="0">
                <a:solidFill>
                  <a:schemeClr val="tx1">
                    <a:lumMod val="95000"/>
                    <a:lumOff val="5000"/>
                  </a:schemeClr>
                </a:solidFill>
                <a:effectLst/>
                <a:latin typeface="Roboto" panose="02000000000000000000" pitchFamily="2" charset="0"/>
              </a:rPr>
              <a:t>For min_sample_size: 60, the No. of clusters formed are 3 and No.of outliers are 1740. </a:t>
            </a:r>
          </a:p>
          <a:p>
            <a:pPr marL="342900" indent="-342900" algn="l">
              <a:buFont typeface="Wingdings" panose="05000000000000000000" pitchFamily="2" charset="2"/>
              <a:buChar char="Ø"/>
            </a:pPr>
            <a:r>
              <a:rPr lang="en-US" sz="2400" b="1" i="0" dirty="0">
                <a:solidFill>
                  <a:schemeClr val="accent6">
                    <a:lumMod val="75000"/>
                  </a:schemeClr>
                </a:solidFill>
                <a:effectLst/>
                <a:latin typeface="Roboto" panose="02000000000000000000" pitchFamily="2" charset="0"/>
              </a:rPr>
              <a:t>HDBSCAN</a:t>
            </a:r>
            <a:r>
              <a:rPr lang="en-US" sz="2400" b="1" i="0" dirty="0">
                <a:solidFill>
                  <a:schemeClr val="tx1">
                    <a:lumMod val="95000"/>
                    <a:lumOff val="5000"/>
                  </a:schemeClr>
                </a:solidFill>
                <a:effectLst/>
                <a:latin typeface="Roboto" panose="02000000000000000000" pitchFamily="2" charset="0"/>
              </a:rPr>
              <a:t> with this has the least amount of outliers. The Silhouette Score for Cluster 3 is 0.46670689928316483</a:t>
            </a:r>
          </a:p>
        </p:txBody>
      </p:sp>
    </p:spTree>
    <p:extLst>
      <p:ext uri="{BB962C8B-B14F-4D97-AF65-F5344CB8AC3E}">
        <p14:creationId xmlns:p14="http://schemas.microsoft.com/office/powerpoint/2010/main" val="66705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A54668B1-4132-4E27-B152-F0003FBF1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254" y="1485692"/>
            <a:ext cx="5514974" cy="3648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2D7BD2-34B2-417E-8A75-EAEE2C5FD4F6}"/>
              </a:ext>
            </a:extLst>
          </p:cNvPr>
          <p:cNvSpPr txBox="1"/>
          <p:nvPr/>
        </p:nvSpPr>
        <p:spPr>
          <a:xfrm>
            <a:off x="2989690" y="5732890"/>
            <a:ext cx="6758609" cy="646331"/>
          </a:xfrm>
          <a:prstGeom prst="rect">
            <a:avLst/>
          </a:prstGeom>
          <a:noFill/>
        </p:spPr>
        <p:txBody>
          <a:bodyPr wrap="square" rtlCol="0">
            <a:spAutoFit/>
          </a:bodyPr>
          <a:lstStyle/>
          <a:p>
            <a:pPr marL="285750" indent="-285750">
              <a:buFont typeface="Wingdings" panose="05000000000000000000" pitchFamily="2" charset="2"/>
              <a:buChar char="Ø"/>
            </a:pPr>
            <a:r>
              <a:rPr lang="en-US" sz="1800" b="1" i="0" dirty="0">
                <a:solidFill>
                  <a:schemeClr val="tx1">
                    <a:lumMod val="95000"/>
                    <a:lumOff val="5000"/>
                  </a:schemeClr>
                </a:solidFill>
                <a:effectLst/>
                <a:latin typeface="Roboto" panose="02000000000000000000" pitchFamily="2" charset="0"/>
              </a:rPr>
              <a:t>Number of clusters formed are 3 as  we can see in the above condensed tree</a:t>
            </a:r>
            <a:endParaRPr lang="en-US" dirty="0"/>
          </a:p>
        </p:txBody>
      </p:sp>
    </p:spTree>
    <p:extLst>
      <p:ext uri="{BB962C8B-B14F-4D97-AF65-F5344CB8AC3E}">
        <p14:creationId xmlns:p14="http://schemas.microsoft.com/office/powerpoint/2010/main" val="203027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2E895C-82B3-46DA-AEA9-9BDE9B1C8C1D}"/>
              </a:ext>
            </a:extLst>
          </p:cNvPr>
          <p:cNvSpPr txBox="1"/>
          <p:nvPr/>
        </p:nvSpPr>
        <p:spPr>
          <a:xfrm>
            <a:off x="585787" y="1238250"/>
            <a:ext cx="11020425" cy="5940088"/>
          </a:xfrm>
          <a:prstGeom prst="rect">
            <a:avLst/>
          </a:prstGeom>
          <a:noFill/>
        </p:spPr>
        <p:txBody>
          <a:bodyPr wrap="square" rtlCol="0">
            <a:spAutoFit/>
          </a:bodyPr>
          <a:lstStyle/>
          <a:p>
            <a:pPr marL="285750" indent="-285750">
              <a:buFont typeface="Wingdings" panose="05000000000000000000" pitchFamily="2" charset="2"/>
              <a:buChar char="Ø"/>
            </a:pPr>
            <a:r>
              <a:rPr lang="en-US" sz="1800" b="1" i="0" dirty="0">
                <a:solidFill>
                  <a:schemeClr val="tx1">
                    <a:lumMod val="95000"/>
                    <a:lumOff val="5000"/>
                  </a:schemeClr>
                </a:solidFill>
                <a:effectLst/>
                <a:latin typeface="Roboto" panose="02000000000000000000" pitchFamily="2" charset="0"/>
              </a:rPr>
              <a:t>For eps= 0.8 and min_samples= 12, DBSCAN model is giving us 6 clusters. The Silhouette Score for Cluster 6 is </a:t>
            </a:r>
            <a:r>
              <a:rPr lang="en-US" sz="2000" b="1" i="0" dirty="0">
                <a:solidFill>
                  <a:schemeClr val="tx1">
                    <a:lumMod val="95000"/>
                    <a:lumOff val="5000"/>
                  </a:schemeClr>
                </a:solidFill>
                <a:effectLst/>
                <a:latin typeface="Courier New" panose="02070309020205020404" pitchFamily="49" charset="0"/>
              </a:rPr>
              <a:t>0.26922044689846153</a:t>
            </a:r>
            <a:endParaRPr lang="en-US" sz="2000" b="1" dirty="0">
              <a:solidFill>
                <a:schemeClr val="tx1">
                  <a:lumMod val="95000"/>
                  <a:lumOff val="5000"/>
                </a:schemeClr>
              </a:solidFill>
              <a:latin typeface="Roboto" panose="02000000000000000000" pitchFamily="2" charset="0"/>
            </a:endParaRPr>
          </a:p>
          <a:p>
            <a:endParaRPr lang="en-US" sz="1800" b="1" i="0" dirty="0">
              <a:solidFill>
                <a:schemeClr val="tx1">
                  <a:lumMod val="95000"/>
                  <a:lumOff val="5000"/>
                </a:schemeClr>
              </a:solidFill>
              <a:effectLst/>
              <a:latin typeface="Roboto" panose="02000000000000000000" pitchFamily="2" charset="0"/>
            </a:endParaRPr>
          </a:p>
          <a:p>
            <a:pPr marL="285750" indent="-285750">
              <a:buFont typeface="Wingdings" panose="05000000000000000000" pitchFamily="2" charset="2"/>
              <a:buChar char="Ø"/>
            </a:pPr>
            <a:r>
              <a:rPr lang="en-US" sz="1800" b="1" i="0" dirty="0">
                <a:solidFill>
                  <a:schemeClr val="tx1">
                    <a:lumMod val="95000"/>
                    <a:lumOff val="5000"/>
                  </a:schemeClr>
                </a:solidFill>
                <a:effectLst/>
                <a:latin typeface="Roboto" panose="02000000000000000000" pitchFamily="2" charset="0"/>
              </a:rPr>
              <a:t>For min_sample_size: 15, the No. of clusters formed are 6 and No.of outliers are 929. HDBSCAN with this has the least amount of outliers. The Silhouette Score for Cluster 6 is </a:t>
            </a:r>
            <a:r>
              <a:rPr lang="en-US" sz="1800" b="1" i="0" dirty="0">
                <a:solidFill>
                  <a:schemeClr val="tx1">
                    <a:lumMod val="95000"/>
                    <a:lumOff val="5000"/>
                  </a:schemeClr>
                </a:solidFill>
                <a:effectLst/>
                <a:latin typeface="Courier New" panose="02070309020205020404" pitchFamily="49" charset="0"/>
              </a:rPr>
              <a:t>0.26922044689846153</a:t>
            </a:r>
            <a:endParaRPr lang="en-US" sz="1800" b="1" dirty="0">
              <a:solidFill>
                <a:schemeClr val="tx1">
                  <a:lumMod val="95000"/>
                  <a:lumOff val="5000"/>
                </a:schemeClr>
              </a:solidFill>
              <a:latin typeface="Roboto" panose="02000000000000000000" pitchFamily="2" charset="0"/>
            </a:endParaRPr>
          </a:p>
          <a:p>
            <a:pPr marL="285750" indent="-285750">
              <a:buFont typeface="Wingdings" panose="05000000000000000000" pitchFamily="2" charset="2"/>
              <a:buChar char="Ø"/>
            </a:pPr>
            <a:endParaRPr lang="en-US" sz="1800" b="1" i="0" dirty="0">
              <a:solidFill>
                <a:schemeClr val="tx1">
                  <a:lumMod val="95000"/>
                  <a:lumOff val="5000"/>
                </a:schemeClr>
              </a:solidFill>
              <a:effectLst/>
              <a:latin typeface="Roboto" panose="02000000000000000000" pitchFamily="2" charset="0"/>
            </a:endParaRPr>
          </a:p>
          <a:p>
            <a:endParaRPr lang="en-US" b="1" dirty="0">
              <a:solidFill>
                <a:schemeClr val="tx1">
                  <a:lumMod val="95000"/>
                  <a:lumOff val="5000"/>
                </a:schemeClr>
              </a:solidFill>
              <a:latin typeface="Roboto" panose="02000000000000000000" pitchFamily="2" charset="0"/>
            </a:endParaRPr>
          </a:p>
          <a:p>
            <a:r>
              <a:rPr lang="en-US" b="1" dirty="0">
                <a:solidFill>
                  <a:schemeClr val="tx1">
                    <a:lumMod val="95000"/>
                    <a:lumOff val="5000"/>
                  </a:schemeClr>
                </a:solidFill>
                <a:latin typeface="Roboto" panose="02000000000000000000" pitchFamily="2" charset="0"/>
              </a:rPr>
              <a:t>                                   </a:t>
            </a:r>
            <a:r>
              <a:rPr lang="en-US" sz="3600" b="1" dirty="0"/>
              <a:t>Interpretation with Feature Reduction</a:t>
            </a:r>
          </a:p>
          <a:p>
            <a:endParaRPr lang="en-US" b="1" dirty="0">
              <a:solidFill>
                <a:schemeClr val="tx1">
                  <a:lumMod val="95000"/>
                  <a:lumOff val="5000"/>
                </a:schemeClr>
              </a:solidFill>
              <a:latin typeface="Roboto" panose="02000000000000000000" pitchFamily="2" charset="0"/>
            </a:endParaRPr>
          </a:p>
          <a:p>
            <a:endParaRPr lang="en-US" sz="1800" b="1" i="0" dirty="0">
              <a:solidFill>
                <a:schemeClr val="tx1">
                  <a:lumMod val="95000"/>
                  <a:lumOff val="5000"/>
                </a:schemeClr>
              </a:solidFill>
              <a:effectLst/>
              <a:latin typeface="Roboto" panose="02000000000000000000" pitchFamily="2" charset="0"/>
            </a:endParaRPr>
          </a:p>
          <a:p>
            <a:pPr marL="285750" indent="-285750">
              <a:buFont typeface="Wingdings" panose="05000000000000000000" pitchFamily="2" charset="2"/>
              <a:buChar char="Ø"/>
            </a:pPr>
            <a:r>
              <a:rPr lang="en-US" sz="1800" b="1" i="0" dirty="0">
                <a:solidFill>
                  <a:schemeClr val="tx1">
                    <a:lumMod val="95000"/>
                    <a:lumOff val="5000"/>
                  </a:schemeClr>
                </a:solidFill>
                <a:effectLst/>
                <a:latin typeface="Roboto" panose="02000000000000000000" pitchFamily="2" charset="0"/>
              </a:rPr>
              <a:t>For min_sample_size: 60, the No. of clusters formed are 3 in DBSCAN . The Silhouette Score for Cluster 3 is 0.46670689928316483</a:t>
            </a:r>
          </a:p>
          <a:p>
            <a:endParaRPr lang="en-US" b="1" dirty="0">
              <a:solidFill>
                <a:schemeClr val="tx1">
                  <a:lumMod val="95000"/>
                  <a:lumOff val="5000"/>
                </a:schemeClr>
              </a:solidFill>
              <a:latin typeface="Roboto" panose="02000000000000000000" pitchFamily="2" charset="0"/>
            </a:endParaRPr>
          </a:p>
          <a:p>
            <a:endParaRPr lang="en-US" sz="1800" b="1" i="0" dirty="0">
              <a:solidFill>
                <a:schemeClr val="tx1">
                  <a:lumMod val="95000"/>
                  <a:lumOff val="5000"/>
                </a:schemeClr>
              </a:solidFill>
              <a:effectLst/>
              <a:latin typeface="Roboto" panose="02000000000000000000" pitchFamily="2" charset="0"/>
            </a:endParaRPr>
          </a:p>
          <a:p>
            <a:pPr marL="285750" indent="-285750">
              <a:buFont typeface="Wingdings" panose="05000000000000000000" pitchFamily="2" charset="2"/>
              <a:buChar char="Ø"/>
            </a:pPr>
            <a:r>
              <a:rPr lang="en-US" sz="1800" b="1" i="0" dirty="0">
                <a:solidFill>
                  <a:schemeClr val="tx1">
                    <a:lumMod val="95000"/>
                    <a:lumOff val="5000"/>
                  </a:schemeClr>
                </a:solidFill>
                <a:effectLst/>
                <a:latin typeface="Roboto" panose="02000000000000000000" pitchFamily="2" charset="0"/>
              </a:rPr>
              <a:t>For min_sample_size: 60, the No. of clusters formed are 3 and No.of outliers are 1740. HDBSCAN with this has the least amount of outliers. The Silhouette Score for Cluster 3 is 0.46670689928316483</a:t>
            </a:r>
          </a:p>
          <a:p>
            <a:endParaRPr lang="en-US" sz="1800" b="1" i="0" dirty="0">
              <a:solidFill>
                <a:schemeClr val="tx1">
                  <a:lumMod val="95000"/>
                  <a:lumOff val="5000"/>
                </a:schemeClr>
              </a:solidFill>
              <a:effectLst/>
              <a:latin typeface="Roboto" panose="02000000000000000000" pitchFamily="2" charset="0"/>
            </a:endParaRPr>
          </a:p>
          <a:p>
            <a:endParaRPr lang="en-US" sz="1800" b="1" i="0" dirty="0">
              <a:solidFill>
                <a:schemeClr val="tx1">
                  <a:lumMod val="95000"/>
                  <a:lumOff val="5000"/>
                </a:schemeClr>
              </a:solidFill>
              <a:effectLst/>
              <a:latin typeface="Roboto" panose="02000000000000000000" pitchFamily="2" charset="0"/>
            </a:endParaRPr>
          </a:p>
          <a:p>
            <a:endParaRPr lang="en-US" sz="1800" b="1" i="0" dirty="0">
              <a:solidFill>
                <a:schemeClr val="tx1">
                  <a:lumMod val="95000"/>
                  <a:lumOff val="5000"/>
                </a:schemeClr>
              </a:solidFill>
              <a:effectLst/>
              <a:latin typeface="Roboto" panose="02000000000000000000" pitchFamily="2" charset="0"/>
            </a:endParaRPr>
          </a:p>
          <a:p>
            <a:endParaRPr lang="en-US" dirty="0"/>
          </a:p>
        </p:txBody>
      </p:sp>
      <p:sp>
        <p:nvSpPr>
          <p:cNvPr id="6" name="TextBox 5">
            <a:extLst>
              <a:ext uri="{FF2B5EF4-FFF2-40B4-BE49-F238E27FC236}">
                <a16:creationId xmlns:a16="http://schemas.microsoft.com/office/drawing/2014/main" id="{53EB3205-7DBB-4ED8-BECE-85C59667FFDD}"/>
              </a:ext>
            </a:extLst>
          </p:cNvPr>
          <p:cNvSpPr txBox="1"/>
          <p:nvPr/>
        </p:nvSpPr>
        <p:spPr>
          <a:xfrm>
            <a:off x="2409825" y="285750"/>
            <a:ext cx="9353550" cy="646331"/>
          </a:xfrm>
          <a:prstGeom prst="rect">
            <a:avLst/>
          </a:prstGeom>
          <a:noFill/>
        </p:spPr>
        <p:txBody>
          <a:bodyPr wrap="square" rtlCol="0">
            <a:spAutoFit/>
          </a:bodyPr>
          <a:lstStyle/>
          <a:p>
            <a:r>
              <a:rPr lang="en-US" sz="3600" b="1" dirty="0"/>
              <a:t>Interpretation without Feature Reduction</a:t>
            </a:r>
          </a:p>
        </p:txBody>
      </p:sp>
    </p:spTree>
    <p:extLst>
      <p:ext uri="{BB962C8B-B14F-4D97-AF65-F5344CB8AC3E}">
        <p14:creationId xmlns:p14="http://schemas.microsoft.com/office/powerpoint/2010/main" val="35310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EF676-E661-41BB-B480-80E76D3807A0}"/>
              </a:ext>
            </a:extLst>
          </p:cNvPr>
          <p:cNvSpPr txBox="1"/>
          <p:nvPr/>
        </p:nvSpPr>
        <p:spPr>
          <a:xfrm>
            <a:off x="558265" y="481263"/>
            <a:ext cx="9163251" cy="646331"/>
          </a:xfrm>
          <a:prstGeom prst="rect">
            <a:avLst/>
          </a:prstGeom>
          <a:noFill/>
        </p:spPr>
        <p:txBody>
          <a:bodyPr wrap="square" rtlCol="0">
            <a:spAutoFit/>
          </a:bodyPr>
          <a:lstStyle/>
          <a:p>
            <a:r>
              <a:rPr lang="en-US" sz="3600" dirty="0">
                <a:latin typeface="Algerian" panose="04020705040A02060702" pitchFamily="82" charset="0"/>
              </a:rPr>
              <a:t>AGENDAS OF THE PRESENTATION</a:t>
            </a:r>
          </a:p>
        </p:txBody>
      </p:sp>
      <p:sp>
        <p:nvSpPr>
          <p:cNvPr id="7" name="TextBox 6">
            <a:extLst>
              <a:ext uri="{FF2B5EF4-FFF2-40B4-BE49-F238E27FC236}">
                <a16:creationId xmlns:a16="http://schemas.microsoft.com/office/drawing/2014/main" id="{AA63987D-3AD7-4A5F-A74E-B50D6010B5A5}"/>
              </a:ext>
            </a:extLst>
          </p:cNvPr>
          <p:cNvSpPr txBox="1"/>
          <p:nvPr/>
        </p:nvSpPr>
        <p:spPr>
          <a:xfrm>
            <a:off x="2666198" y="2666198"/>
            <a:ext cx="5986914" cy="54864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FA5A25C2-7DE8-48BA-81E4-D84A2C811731}"/>
              </a:ext>
            </a:extLst>
          </p:cNvPr>
          <p:cNvSpPr txBox="1"/>
          <p:nvPr/>
        </p:nvSpPr>
        <p:spPr>
          <a:xfrm>
            <a:off x="2433321" y="1453515"/>
            <a:ext cx="6511833"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Problem Overview</a:t>
            </a:r>
          </a:p>
        </p:txBody>
      </p:sp>
      <p:sp>
        <p:nvSpPr>
          <p:cNvPr id="9" name="TextBox 8">
            <a:extLst>
              <a:ext uri="{FF2B5EF4-FFF2-40B4-BE49-F238E27FC236}">
                <a16:creationId xmlns:a16="http://schemas.microsoft.com/office/drawing/2014/main" id="{E37E38A3-B1E2-48B6-BD3F-9F425FCC0BE6}"/>
              </a:ext>
            </a:extLst>
          </p:cNvPr>
          <p:cNvSpPr txBox="1"/>
          <p:nvPr/>
        </p:nvSpPr>
        <p:spPr>
          <a:xfrm>
            <a:off x="2432001" y="2422539"/>
            <a:ext cx="6663174"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Analysis Process</a:t>
            </a:r>
          </a:p>
        </p:txBody>
      </p:sp>
      <p:sp>
        <p:nvSpPr>
          <p:cNvPr id="10" name="TextBox 9">
            <a:extLst>
              <a:ext uri="{FF2B5EF4-FFF2-40B4-BE49-F238E27FC236}">
                <a16:creationId xmlns:a16="http://schemas.microsoft.com/office/drawing/2014/main" id="{26F39F3B-3133-4195-82FA-1869C7459286}"/>
              </a:ext>
            </a:extLst>
          </p:cNvPr>
          <p:cNvSpPr txBox="1"/>
          <p:nvPr/>
        </p:nvSpPr>
        <p:spPr>
          <a:xfrm>
            <a:off x="2432001" y="3458497"/>
            <a:ext cx="6980001"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Recommendation</a:t>
            </a:r>
          </a:p>
        </p:txBody>
      </p:sp>
    </p:spTree>
    <p:extLst>
      <p:ext uri="{BB962C8B-B14F-4D97-AF65-F5344CB8AC3E}">
        <p14:creationId xmlns:p14="http://schemas.microsoft.com/office/powerpoint/2010/main" val="228932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8575DE5-A16B-4570-AA50-4EC6C2A6084D}"/>
              </a:ext>
            </a:extLst>
          </p:cNvPr>
          <p:cNvGraphicFramePr>
            <a:graphicFrameLocks noGrp="1"/>
          </p:cNvGraphicFramePr>
          <p:nvPr>
            <p:extLst>
              <p:ext uri="{D42A27DB-BD31-4B8C-83A1-F6EECF244321}">
                <p14:modId xmlns:p14="http://schemas.microsoft.com/office/powerpoint/2010/main" val="2014508255"/>
              </p:ext>
            </p:extLst>
          </p:nvPr>
        </p:nvGraphicFramePr>
        <p:xfrm>
          <a:off x="1085131" y="2318688"/>
          <a:ext cx="10233772" cy="2565400"/>
        </p:xfrm>
        <a:graphic>
          <a:graphicData uri="http://schemas.openxmlformats.org/drawingml/2006/table">
            <a:tbl>
              <a:tblPr firstRow="1" bandRow="1">
                <a:tableStyleId>{5C22544A-7EE6-4342-B048-85BDC9FD1C3A}</a:tableStyleId>
              </a:tblPr>
              <a:tblGrid>
                <a:gridCol w="1677989">
                  <a:extLst>
                    <a:ext uri="{9D8B030D-6E8A-4147-A177-3AD203B41FA5}">
                      <a16:colId xmlns:a16="http://schemas.microsoft.com/office/drawing/2014/main" val="382346443"/>
                    </a:ext>
                  </a:extLst>
                </a:gridCol>
                <a:gridCol w="1178533">
                  <a:extLst>
                    <a:ext uri="{9D8B030D-6E8A-4147-A177-3AD203B41FA5}">
                      <a16:colId xmlns:a16="http://schemas.microsoft.com/office/drawing/2014/main" val="217291345"/>
                    </a:ext>
                  </a:extLst>
                </a:gridCol>
                <a:gridCol w="3493623">
                  <a:extLst>
                    <a:ext uri="{9D8B030D-6E8A-4147-A177-3AD203B41FA5}">
                      <a16:colId xmlns:a16="http://schemas.microsoft.com/office/drawing/2014/main" val="1952260074"/>
                    </a:ext>
                  </a:extLst>
                </a:gridCol>
                <a:gridCol w="899609">
                  <a:extLst>
                    <a:ext uri="{9D8B030D-6E8A-4147-A177-3AD203B41FA5}">
                      <a16:colId xmlns:a16="http://schemas.microsoft.com/office/drawing/2014/main" val="601517865"/>
                    </a:ext>
                  </a:extLst>
                </a:gridCol>
                <a:gridCol w="2984018">
                  <a:extLst>
                    <a:ext uri="{9D8B030D-6E8A-4147-A177-3AD203B41FA5}">
                      <a16:colId xmlns:a16="http://schemas.microsoft.com/office/drawing/2014/main" val="380652217"/>
                    </a:ext>
                  </a:extLst>
                </a:gridCol>
              </a:tblGrid>
              <a:tr h="370840">
                <a:tc>
                  <a:txBody>
                    <a:bodyPr/>
                    <a:lstStyle/>
                    <a:p>
                      <a:endParaRPr lang="en-US" dirty="0"/>
                    </a:p>
                  </a:txBody>
                  <a:tcPr/>
                </a:tc>
                <a:tc>
                  <a:txBody>
                    <a:bodyPr/>
                    <a:lstStyle/>
                    <a:p>
                      <a:r>
                        <a:rPr lang="en-US" dirty="0"/>
                        <a:t>WITHOUT </a:t>
                      </a:r>
                    </a:p>
                  </a:txBody>
                  <a:tcPr/>
                </a:tc>
                <a:tc>
                  <a:txBody>
                    <a:bodyPr/>
                    <a:lstStyle/>
                    <a:p>
                      <a:r>
                        <a:rPr lang="en-US" dirty="0"/>
                        <a:t>DIMENSION REDUCTION</a:t>
                      </a:r>
                    </a:p>
                  </a:txBody>
                  <a:tcPr/>
                </a:tc>
                <a:tc>
                  <a:txBody>
                    <a:bodyPr/>
                    <a:lstStyle/>
                    <a:p>
                      <a:r>
                        <a:rPr lang="en-US" dirty="0"/>
                        <a:t>WITH</a:t>
                      </a:r>
                    </a:p>
                  </a:txBody>
                  <a:tcPr/>
                </a:tc>
                <a:tc>
                  <a:txBody>
                    <a:bodyPr/>
                    <a:lstStyle/>
                    <a:p>
                      <a:r>
                        <a:rPr lang="en-US" dirty="0"/>
                        <a:t>DIMENSION REDUCTION</a:t>
                      </a:r>
                    </a:p>
                  </a:txBody>
                  <a:tcPr/>
                </a:tc>
                <a:extLst>
                  <a:ext uri="{0D108BD9-81ED-4DB2-BD59-A6C34878D82A}">
                    <a16:rowId xmlns:a16="http://schemas.microsoft.com/office/drawing/2014/main" val="2200219186"/>
                  </a:ext>
                </a:extLst>
              </a:tr>
              <a:tr h="370840">
                <a:tc>
                  <a:txBody>
                    <a:bodyPr/>
                    <a:lstStyle/>
                    <a:p>
                      <a:endParaRPr lang="en-US"/>
                    </a:p>
                  </a:txBody>
                  <a:tcPr/>
                </a:tc>
                <a:tc>
                  <a:txBody>
                    <a:bodyPr/>
                    <a:lstStyle/>
                    <a:p>
                      <a:r>
                        <a:rPr lang="en-US" sz="2000" b="1" dirty="0"/>
                        <a:t>Cluster</a:t>
                      </a:r>
                    </a:p>
                  </a:txBody>
                  <a:tcPr/>
                </a:tc>
                <a:tc>
                  <a:txBody>
                    <a:bodyPr/>
                    <a:lstStyle/>
                    <a:p>
                      <a:r>
                        <a:rPr lang="en-US" sz="1800" b="1" i="0" dirty="0">
                          <a:solidFill>
                            <a:schemeClr val="tx1">
                              <a:lumMod val="95000"/>
                              <a:lumOff val="5000"/>
                            </a:schemeClr>
                          </a:solidFill>
                          <a:effectLst/>
                          <a:latin typeface="Roboto" panose="02000000000000000000" pitchFamily="2" charset="0"/>
                        </a:rPr>
                        <a:t>           Silhouette Score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Cluster</a:t>
                      </a:r>
                    </a:p>
                    <a:p>
                      <a:endParaRPr lang="en-US" dirty="0"/>
                    </a:p>
                  </a:txBody>
                  <a:tcPr/>
                </a:tc>
                <a:tc>
                  <a:txBody>
                    <a:bodyPr/>
                    <a:lstStyle/>
                    <a:p>
                      <a:r>
                        <a:rPr lang="en-US" dirty="0"/>
                        <a:t>        </a:t>
                      </a:r>
                      <a:r>
                        <a:rPr lang="en-US" sz="1800" b="1" i="0" dirty="0">
                          <a:solidFill>
                            <a:schemeClr val="tx1">
                              <a:lumMod val="95000"/>
                              <a:lumOff val="5000"/>
                            </a:schemeClr>
                          </a:solidFill>
                          <a:effectLst/>
                          <a:latin typeface="Roboto" panose="02000000000000000000" pitchFamily="2" charset="0"/>
                        </a:rPr>
                        <a:t>Silhouette Score </a:t>
                      </a:r>
                      <a:endParaRPr lang="en-US" dirty="0"/>
                    </a:p>
                  </a:txBody>
                  <a:tcPr/>
                </a:tc>
                <a:extLst>
                  <a:ext uri="{0D108BD9-81ED-4DB2-BD59-A6C34878D82A}">
                    <a16:rowId xmlns:a16="http://schemas.microsoft.com/office/drawing/2014/main" val="2559261627"/>
                  </a:ext>
                </a:extLst>
              </a:tr>
              <a:tr h="0">
                <a:tc>
                  <a:txBody>
                    <a:bodyPr/>
                    <a:lstStyle/>
                    <a:p>
                      <a:r>
                        <a:rPr lang="en-US" dirty="0"/>
                        <a:t>    DBSCAN</a:t>
                      </a:r>
                    </a:p>
                  </a:txBody>
                  <a:tcPr/>
                </a:tc>
                <a:tc>
                  <a:txBody>
                    <a:bodyPr/>
                    <a:lstStyle/>
                    <a:p>
                      <a:r>
                        <a:rPr lang="en-US" dirty="0"/>
                        <a:t>       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solidFill>
                            <a:schemeClr val="tx1">
                              <a:lumMod val="95000"/>
                              <a:lumOff val="5000"/>
                            </a:schemeClr>
                          </a:solidFill>
                          <a:effectLst/>
                          <a:latin typeface="Courier New" panose="02070309020205020404" pitchFamily="49" charset="0"/>
                        </a:rPr>
                        <a:t>0.26922044689846153</a:t>
                      </a:r>
                      <a:endParaRPr lang="en-US" sz="1800" b="1" dirty="0">
                        <a:solidFill>
                          <a:schemeClr val="tx1">
                            <a:lumMod val="95000"/>
                            <a:lumOff val="5000"/>
                          </a:schemeClr>
                        </a:solidFill>
                        <a:latin typeface="Roboto" panose="02000000000000000000" pitchFamily="2" charset="0"/>
                      </a:endParaRPr>
                    </a:p>
                    <a:p>
                      <a:endParaRPr lang="en-US" dirty="0"/>
                    </a:p>
                  </a:txBody>
                  <a:tcPr/>
                </a:tc>
                <a:tc>
                  <a:txBody>
                    <a:bodyPr/>
                    <a:lstStyle/>
                    <a:p>
                      <a:r>
                        <a:rPr lang="en-US" dirty="0"/>
                        <a:t>              </a:t>
                      </a:r>
                    </a:p>
                    <a:p>
                      <a:r>
                        <a:rPr lang="en-US" dirty="0"/>
                        <a:t>     3</a:t>
                      </a:r>
                    </a:p>
                    <a:p>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solidFill>
                            <a:schemeClr val="tx1">
                              <a:lumMod val="95000"/>
                              <a:lumOff val="5000"/>
                            </a:schemeClr>
                          </a:solidFill>
                          <a:effectLst/>
                          <a:latin typeface="Roboto" panose="02000000000000000000" pitchFamily="2" charset="0"/>
                        </a:rPr>
                        <a:t>0.46670689928316483</a:t>
                      </a:r>
                    </a:p>
                    <a:p>
                      <a:endParaRPr lang="en-US" dirty="0"/>
                    </a:p>
                  </a:txBody>
                  <a:tcPr/>
                </a:tc>
                <a:extLst>
                  <a:ext uri="{0D108BD9-81ED-4DB2-BD59-A6C34878D82A}">
                    <a16:rowId xmlns:a16="http://schemas.microsoft.com/office/drawing/2014/main" val="3900394741"/>
                  </a:ext>
                </a:extLst>
              </a:tr>
              <a:tr h="370840">
                <a:tc>
                  <a:txBody>
                    <a:bodyPr/>
                    <a:lstStyle/>
                    <a:p>
                      <a:r>
                        <a:rPr lang="en-US" dirty="0"/>
                        <a:t>   HDBSCAN</a:t>
                      </a:r>
                    </a:p>
                  </a:txBody>
                  <a:tcPr/>
                </a:tc>
                <a:tc>
                  <a:txBody>
                    <a:bodyPr/>
                    <a:lstStyle/>
                    <a:p>
                      <a:r>
                        <a:rPr lang="en-US"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solidFill>
                            <a:schemeClr val="tx1">
                              <a:lumMod val="95000"/>
                              <a:lumOff val="5000"/>
                            </a:schemeClr>
                          </a:solidFill>
                          <a:effectLst/>
                          <a:latin typeface="Courier New" panose="02070309020205020404" pitchFamily="49" charset="0"/>
                        </a:rPr>
                        <a:t>0.26922044689846153</a:t>
                      </a:r>
                      <a:endParaRPr lang="en-US" sz="1800" b="1" dirty="0">
                        <a:solidFill>
                          <a:schemeClr val="tx1">
                            <a:lumMod val="95000"/>
                            <a:lumOff val="5000"/>
                          </a:schemeClr>
                        </a:solidFill>
                        <a:latin typeface="Roboto" panose="02000000000000000000" pitchFamily="2" charset="0"/>
                      </a:endParaRPr>
                    </a:p>
                    <a:p>
                      <a:endParaRPr lang="en-US" dirty="0"/>
                    </a:p>
                  </a:txBody>
                  <a:tcPr/>
                </a:tc>
                <a:tc>
                  <a:txBody>
                    <a:bodyPr/>
                    <a:lstStyle/>
                    <a:p>
                      <a:r>
                        <a:rPr lang="en-US" dirty="0"/>
                        <a:t>     3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solidFill>
                            <a:schemeClr val="tx1">
                              <a:lumMod val="95000"/>
                              <a:lumOff val="5000"/>
                            </a:schemeClr>
                          </a:solidFill>
                          <a:effectLst/>
                          <a:latin typeface="Roboto" panose="02000000000000000000" pitchFamily="2" charset="0"/>
                        </a:rPr>
                        <a:t>0.46670689928316483</a:t>
                      </a:r>
                    </a:p>
                    <a:p>
                      <a:endParaRPr lang="en-US" dirty="0"/>
                    </a:p>
                  </a:txBody>
                  <a:tcPr/>
                </a:tc>
                <a:extLst>
                  <a:ext uri="{0D108BD9-81ED-4DB2-BD59-A6C34878D82A}">
                    <a16:rowId xmlns:a16="http://schemas.microsoft.com/office/drawing/2014/main" val="2678044859"/>
                  </a:ext>
                </a:extLst>
              </a:tr>
            </a:tbl>
          </a:graphicData>
        </a:graphic>
      </p:graphicFrame>
      <p:sp>
        <p:nvSpPr>
          <p:cNvPr id="6" name="Rectangle 5">
            <a:extLst>
              <a:ext uri="{FF2B5EF4-FFF2-40B4-BE49-F238E27FC236}">
                <a16:creationId xmlns:a16="http://schemas.microsoft.com/office/drawing/2014/main" id="{F6156227-574B-421D-8D09-D394D14AF475}"/>
              </a:ext>
            </a:extLst>
          </p:cNvPr>
          <p:cNvSpPr/>
          <p:nvPr/>
        </p:nvSpPr>
        <p:spPr>
          <a:xfrm>
            <a:off x="1860605" y="516834"/>
            <a:ext cx="8682825" cy="699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 for both DBSCAN and HDBSCAN with and without Dimension Reduction</a:t>
            </a:r>
          </a:p>
        </p:txBody>
      </p:sp>
    </p:spTree>
    <p:extLst>
      <p:ext uri="{BB962C8B-B14F-4D97-AF65-F5344CB8AC3E}">
        <p14:creationId xmlns:p14="http://schemas.microsoft.com/office/powerpoint/2010/main" val="606848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FB4511-E60B-44ED-B940-F30234CB04A0}"/>
              </a:ext>
            </a:extLst>
          </p:cNvPr>
          <p:cNvSpPr txBox="1"/>
          <p:nvPr/>
        </p:nvSpPr>
        <p:spPr>
          <a:xfrm>
            <a:off x="2639832" y="1129868"/>
            <a:ext cx="7959255" cy="523220"/>
          </a:xfrm>
          <a:prstGeom prst="rect">
            <a:avLst/>
          </a:prstGeom>
          <a:noFill/>
        </p:spPr>
        <p:txBody>
          <a:bodyPr wrap="square" rtlCol="0">
            <a:spAutoFit/>
          </a:bodyPr>
          <a:lstStyle/>
          <a:p>
            <a:r>
              <a:rPr lang="en-US" sz="2800" b="1" dirty="0"/>
              <a:t>Final conclusion of Unsupervised Learning </a:t>
            </a:r>
          </a:p>
        </p:txBody>
      </p:sp>
      <p:sp>
        <p:nvSpPr>
          <p:cNvPr id="5" name="Oval 4">
            <a:extLst>
              <a:ext uri="{FF2B5EF4-FFF2-40B4-BE49-F238E27FC236}">
                <a16:creationId xmlns:a16="http://schemas.microsoft.com/office/drawing/2014/main" id="{4D08220A-6C8C-41EB-837B-94382357BB73}"/>
              </a:ext>
            </a:extLst>
          </p:cNvPr>
          <p:cNvSpPr/>
          <p:nvPr/>
        </p:nvSpPr>
        <p:spPr>
          <a:xfrm>
            <a:off x="1956021" y="2417197"/>
            <a:ext cx="7959255" cy="2117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35C44F-0FFC-41B5-918A-FC4291525E9D}"/>
              </a:ext>
            </a:extLst>
          </p:cNvPr>
          <p:cNvSpPr txBox="1"/>
          <p:nvPr/>
        </p:nvSpPr>
        <p:spPr>
          <a:xfrm>
            <a:off x="3339548" y="3220278"/>
            <a:ext cx="5653378" cy="707886"/>
          </a:xfrm>
          <a:prstGeom prst="rect">
            <a:avLst/>
          </a:prstGeom>
          <a:noFill/>
        </p:spPr>
        <p:txBody>
          <a:bodyPr wrap="square" rtlCol="0">
            <a:spAutoFit/>
          </a:bodyPr>
          <a:lstStyle/>
          <a:p>
            <a:pPr algn="l"/>
            <a:r>
              <a:rPr lang="en-US" sz="2000" b="1" dirty="0">
                <a:solidFill>
                  <a:schemeClr val="bg1"/>
                </a:solidFill>
                <a:latin typeface="Times New Roman" panose="02020603050405020304" pitchFamily="18" charset="0"/>
                <a:cs typeface="Times New Roman" panose="02020603050405020304" pitchFamily="18" charset="0"/>
              </a:rPr>
              <a:t>After</a:t>
            </a:r>
            <a:r>
              <a:rPr lang="en-US" sz="2000" b="1" i="0" dirty="0">
                <a:solidFill>
                  <a:schemeClr val="bg1"/>
                </a:solidFill>
                <a:effectLst/>
                <a:latin typeface="Times New Roman" panose="02020603050405020304" pitchFamily="18" charset="0"/>
                <a:cs typeface="Times New Roman" panose="02020603050405020304" pitchFamily="18" charset="0"/>
              </a:rPr>
              <a:t> Feature Reduction DBSCAN and HDBSCAN  model is the Preferred model</a:t>
            </a:r>
            <a:r>
              <a:rPr lang="en-US" sz="2000" b="1" dirty="0">
                <a:solidFill>
                  <a:schemeClr val="bg1"/>
                </a:solidFill>
                <a:latin typeface="Helvetica Neue"/>
                <a:cs typeface="Times New Roman" panose="02020603050405020304" pitchFamily="18" charset="0"/>
              </a:rPr>
              <a:t> </a:t>
            </a:r>
            <a:endParaRPr lang="en-US" sz="2000" b="1" i="0" dirty="0">
              <a:solidFill>
                <a:schemeClr val="bg1"/>
              </a:solidFill>
              <a:effectLst/>
              <a:latin typeface="Helvetica Neue"/>
            </a:endParaRPr>
          </a:p>
        </p:txBody>
      </p:sp>
      <p:sp>
        <p:nvSpPr>
          <p:cNvPr id="7" name="Rectangle: Rounded Corners 6">
            <a:extLst>
              <a:ext uri="{FF2B5EF4-FFF2-40B4-BE49-F238E27FC236}">
                <a16:creationId xmlns:a16="http://schemas.microsoft.com/office/drawing/2014/main" id="{D65E8C02-284E-4A50-AC89-003C07BEEE78}"/>
              </a:ext>
            </a:extLst>
          </p:cNvPr>
          <p:cNvSpPr/>
          <p:nvPr/>
        </p:nvSpPr>
        <p:spPr>
          <a:xfrm>
            <a:off x="4222143" y="174929"/>
            <a:ext cx="3434963" cy="413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Recommendation</a:t>
            </a:r>
          </a:p>
        </p:txBody>
      </p:sp>
    </p:spTree>
    <p:extLst>
      <p:ext uri="{BB962C8B-B14F-4D97-AF65-F5344CB8AC3E}">
        <p14:creationId xmlns:p14="http://schemas.microsoft.com/office/powerpoint/2010/main" val="810926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6461B-E9E8-4031-9C33-FC6E1AB414C5}"/>
              </a:ext>
            </a:extLst>
          </p:cNvPr>
          <p:cNvSpPr txBox="1"/>
          <p:nvPr/>
        </p:nvSpPr>
        <p:spPr>
          <a:xfrm>
            <a:off x="889801" y="1156703"/>
            <a:ext cx="11029950" cy="156966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Independent variable(x) </a:t>
            </a:r>
          </a:p>
          <a:p>
            <a:r>
              <a:rPr lang="en-US" dirty="0"/>
              <a:t>     </a:t>
            </a:r>
            <a:r>
              <a:rPr lang="en-US" b="1" dirty="0">
                <a:solidFill>
                  <a:schemeClr val="accent6">
                    <a:lumMod val="75000"/>
                  </a:schemeClr>
                </a:solidFill>
                <a:effectLst/>
                <a:latin typeface="Courier New" panose="02070309020205020404" pitchFamily="49" charset="0"/>
              </a:rPr>
              <a:t>'Balance', 'Qual_miles', 'cc1_miles', 'cc2_miles', 'cc3_miles','Bonus_miles', 'Bonus_trans', 'Flight_miles_12mo', 'Flight_trans_12','Days_since_enroll'</a:t>
            </a:r>
          </a:p>
          <a:p>
            <a:r>
              <a:rPr lang="en-US" dirty="0"/>
              <a:t> </a:t>
            </a:r>
          </a:p>
        </p:txBody>
      </p:sp>
      <p:sp>
        <p:nvSpPr>
          <p:cNvPr id="5" name="TextBox 4">
            <a:extLst>
              <a:ext uri="{FF2B5EF4-FFF2-40B4-BE49-F238E27FC236}">
                <a16:creationId xmlns:a16="http://schemas.microsoft.com/office/drawing/2014/main" id="{4A0F0BB5-284D-4A89-828E-E46AE6A42759}"/>
              </a:ext>
            </a:extLst>
          </p:cNvPr>
          <p:cNvSpPr txBox="1"/>
          <p:nvPr/>
        </p:nvSpPr>
        <p:spPr>
          <a:xfrm>
            <a:off x="889801" y="2701008"/>
            <a:ext cx="9891423" cy="2215991"/>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Dependent target variable(y) </a:t>
            </a:r>
            <a:r>
              <a:rPr lang="en-US" sz="2400" b="0" dirty="0">
                <a:solidFill>
                  <a:schemeClr val="tx1">
                    <a:lumMod val="95000"/>
                    <a:lumOff val="5000"/>
                  </a:schemeClr>
                </a:solidFill>
                <a:effectLst/>
                <a:latin typeface="Courier New" panose="02070309020205020404" pitchFamily="49" charset="0"/>
              </a:rPr>
              <a:t>'</a:t>
            </a:r>
            <a:r>
              <a:rPr lang="en-US" sz="2400" b="1" dirty="0">
                <a:solidFill>
                  <a:schemeClr val="accent6">
                    <a:lumMod val="75000"/>
                  </a:schemeClr>
                </a:solidFill>
                <a:effectLst/>
                <a:latin typeface="Courier New" panose="02070309020205020404" pitchFamily="49" charset="0"/>
              </a:rPr>
              <a:t>Award</a:t>
            </a:r>
            <a:r>
              <a:rPr lang="en-US" sz="2400" b="0" dirty="0">
                <a:solidFill>
                  <a:schemeClr val="tx1">
                    <a:lumMod val="95000"/>
                    <a:lumOff val="5000"/>
                  </a:schemeClr>
                </a:solidFill>
                <a:effectLst/>
                <a:latin typeface="Courier New" panose="02070309020205020404" pitchFamily="49" charset="0"/>
              </a:rPr>
              <a:t>’</a:t>
            </a:r>
          </a:p>
          <a:p>
            <a:pPr marL="285750" indent="-285750">
              <a:buFont typeface="Wingdings" panose="05000000000000000000" pitchFamily="2" charset="2"/>
              <a:buChar char="v"/>
            </a:pPr>
            <a:endParaRPr lang="en-US" sz="2400" b="0" dirty="0">
              <a:solidFill>
                <a:schemeClr val="tx1">
                  <a:lumMod val="95000"/>
                  <a:lumOff val="5000"/>
                </a:schemeClr>
              </a:solidFill>
              <a:effectLst/>
              <a:latin typeface="Courier New" panose="02070309020205020404" pitchFamily="49" charset="0"/>
            </a:endParaRPr>
          </a:p>
          <a:p>
            <a:pPr marL="342900" indent="-342900">
              <a:buFont typeface="Wingdings" panose="05000000000000000000" pitchFamily="2" charset="2"/>
              <a:buChar char="v"/>
            </a:pPr>
            <a:r>
              <a:rPr lang="en-US" sz="2400" dirty="0"/>
              <a:t>Splitting the data into train and test data </a:t>
            </a:r>
          </a:p>
          <a:p>
            <a:r>
              <a:rPr lang="en-US" sz="2400" dirty="0"/>
              <a:t>     into 80 : 20 ratio</a:t>
            </a:r>
          </a:p>
          <a:p>
            <a:endParaRPr lang="en-US" sz="2400" dirty="0"/>
          </a:p>
          <a:p>
            <a:r>
              <a:rPr lang="en-US" dirty="0"/>
              <a:t>      </a:t>
            </a:r>
          </a:p>
        </p:txBody>
      </p:sp>
      <p:sp>
        <p:nvSpPr>
          <p:cNvPr id="15" name="Arrow: Right 14">
            <a:extLst>
              <a:ext uri="{FF2B5EF4-FFF2-40B4-BE49-F238E27FC236}">
                <a16:creationId xmlns:a16="http://schemas.microsoft.com/office/drawing/2014/main" id="{36024AFC-88EE-42A0-842C-107CC4C7AB67}"/>
              </a:ext>
            </a:extLst>
          </p:cNvPr>
          <p:cNvSpPr/>
          <p:nvPr/>
        </p:nvSpPr>
        <p:spPr>
          <a:xfrm>
            <a:off x="5709037" y="4595854"/>
            <a:ext cx="572493" cy="262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ED8A885-3F1D-4615-A728-C48B8063F1AF}"/>
              </a:ext>
            </a:extLst>
          </p:cNvPr>
          <p:cNvSpPr txBox="1"/>
          <p:nvPr/>
        </p:nvSpPr>
        <p:spPr>
          <a:xfrm>
            <a:off x="889801" y="4501500"/>
            <a:ext cx="4453476" cy="83099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Steps which repeats in every model</a:t>
            </a:r>
          </a:p>
        </p:txBody>
      </p:sp>
      <p:graphicFrame>
        <p:nvGraphicFramePr>
          <p:cNvPr id="17" name="Diagram 16">
            <a:extLst>
              <a:ext uri="{FF2B5EF4-FFF2-40B4-BE49-F238E27FC236}">
                <a16:creationId xmlns:a16="http://schemas.microsoft.com/office/drawing/2014/main" id="{7CC88DA3-375A-43C7-81C4-60C2E2A9AAF8}"/>
              </a:ext>
            </a:extLst>
          </p:cNvPr>
          <p:cNvGraphicFramePr/>
          <p:nvPr>
            <p:extLst>
              <p:ext uri="{D42A27DB-BD31-4B8C-83A1-F6EECF244321}">
                <p14:modId xmlns:p14="http://schemas.microsoft.com/office/powerpoint/2010/main" val="1915489272"/>
              </p:ext>
            </p:extLst>
          </p:nvPr>
        </p:nvGraphicFramePr>
        <p:xfrm>
          <a:off x="6296127" y="2803927"/>
          <a:ext cx="4850857" cy="389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Rounded Corners 21">
            <a:extLst>
              <a:ext uri="{FF2B5EF4-FFF2-40B4-BE49-F238E27FC236}">
                <a16:creationId xmlns:a16="http://schemas.microsoft.com/office/drawing/2014/main" id="{439CC757-E945-4EF2-82A5-3B6721023559}"/>
              </a:ext>
            </a:extLst>
          </p:cNvPr>
          <p:cNvSpPr/>
          <p:nvPr/>
        </p:nvSpPr>
        <p:spPr>
          <a:xfrm>
            <a:off x="3832529" y="262393"/>
            <a:ext cx="4269850" cy="658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    </a:t>
            </a:r>
            <a:r>
              <a:rPr lang="en-US" sz="3200" b="1" dirty="0"/>
              <a:t>Supervised Learning</a:t>
            </a:r>
            <a:endParaRPr lang="en-US" sz="2400" b="1" dirty="0"/>
          </a:p>
        </p:txBody>
      </p:sp>
    </p:spTree>
    <p:extLst>
      <p:ext uri="{BB962C8B-B14F-4D97-AF65-F5344CB8AC3E}">
        <p14:creationId xmlns:p14="http://schemas.microsoft.com/office/powerpoint/2010/main" val="178356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E4C027C1-E242-41BC-BF78-644751640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 y="590550"/>
            <a:ext cx="114585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9AA924E-EA36-48A4-91F4-4D68DBABED19}"/>
              </a:ext>
            </a:extLst>
          </p:cNvPr>
          <p:cNvSpPr txBox="1"/>
          <p:nvPr/>
        </p:nvSpPr>
        <p:spPr>
          <a:xfrm>
            <a:off x="3038475" y="298162"/>
            <a:ext cx="968692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Supervised Learning (Decision Tree)</a:t>
            </a:r>
          </a:p>
        </p:txBody>
      </p:sp>
    </p:spTree>
    <p:extLst>
      <p:ext uri="{BB962C8B-B14F-4D97-AF65-F5344CB8AC3E}">
        <p14:creationId xmlns:p14="http://schemas.microsoft.com/office/powerpoint/2010/main" val="3510230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C94EC15-FA50-4616-B457-D8F931564F19}"/>
              </a:ext>
            </a:extLst>
          </p:cNvPr>
          <p:cNvGraphicFramePr>
            <a:graphicFrameLocks noGrp="1"/>
          </p:cNvGraphicFramePr>
          <p:nvPr>
            <p:extLst>
              <p:ext uri="{D42A27DB-BD31-4B8C-83A1-F6EECF244321}">
                <p14:modId xmlns:p14="http://schemas.microsoft.com/office/powerpoint/2010/main" val="2973323043"/>
              </p:ext>
            </p:extLst>
          </p:nvPr>
        </p:nvGraphicFramePr>
        <p:xfrm>
          <a:off x="1817315" y="1451186"/>
          <a:ext cx="8128000" cy="4363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45549151"/>
                    </a:ext>
                  </a:extLst>
                </a:gridCol>
                <a:gridCol w="4064000">
                  <a:extLst>
                    <a:ext uri="{9D8B030D-6E8A-4147-A177-3AD203B41FA5}">
                      <a16:colId xmlns:a16="http://schemas.microsoft.com/office/drawing/2014/main" val="985160815"/>
                    </a:ext>
                  </a:extLst>
                </a:gridCol>
              </a:tblGrid>
              <a:tr h="370840">
                <a:tc>
                  <a:txBody>
                    <a:bodyPr/>
                    <a:lstStyle/>
                    <a:p>
                      <a:r>
                        <a:rPr lang="en-US" dirty="0"/>
                        <a:t>                           Model</a:t>
                      </a:r>
                    </a:p>
                  </a:txBody>
                  <a:tcPr/>
                </a:tc>
                <a:tc>
                  <a:txBody>
                    <a:bodyPr/>
                    <a:lstStyle/>
                    <a:p>
                      <a:r>
                        <a:rPr lang="en-US" dirty="0"/>
                        <a:t>                     Accuracy</a:t>
                      </a:r>
                    </a:p>
                  </a:txBody>
                  <a:tcPr/>
                </a:tc>
                <a:extLst>
                  <a:ext uri="{0D108BD9-81ED-4DB2-BD59-A6C34878D82A}">
                    <a16:rowId xmlns:a16="http://schemas.microsoft.com/office/drawing/2014/main" val="2209995100"/>
                  </a:ext>
                </a:extLst>
              </a:tr>
              <a:tr h="370840">
                <a:tc>
                  <a:txBody>
                    <a:bodyPr/>
                    <a:lstStyle/>
                    <a:p>
                      <a:pPr algn="ctr"/>
                      <a:r>
                        <a:rPr lang="en-US" sz="1800" b="1" dirty="0"/>
                        <a:t>K-Neighbor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72.5%</a:t>
                      </a:r>
                    </a:p>
                    <a:p>
                      <a:endParaRPr lang="en-US" dirty="0"/>
                    </a:p>
                  </a:txBody>
                  <a:tcPr/>
                </a:tc>
                <a:extLst>
                  <a:ext uri="{0D108BD9-81ED-4DB2-BD59-A6C34878D82A}">
                    <a16:rowId xmlns:a16="http://schemas.microsoft.com/office/drawing/2014/main" val="783305885"/>
                  </a:ext>
                </a:extLst>
              </a:tr>
              <a:tr h="370840">
                <a:tc>
                  <a:txBody>
                    <a:bodyPr/>
                    <a:lstStyle/>
                    <a:p>
                      <a:pPr algn="ctr"/>
                      <a:r>
                        <a:rPr lang="en-US" sz="1800" b="1" dirty="0"/>
                        <a:t>Naïve Bayes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72.125%</a:t>
                      </a:r>
                    </a:p>
                    <a:p>
                      <a:endParaRPr lang="en-US" dirty="0"/>
                    </a:p>
                  </a:txBody>
                  <a:tcPr/>
                </a:tc>
                <a:extLst>
                  <a:ext uri="{0D108BD9-81ED-4DB2-BD59-A6C34878D82A}">
                    <a16:rowId xmlns:a16="http://schemas.microsoft.com/office/drawing/2014/main" val="2134670746"/>
                  </a:ext>
                </a:extLst>
              </a:tr>
              <a:tr h="370840">
                <a:tc>
                  <a:txBody>
                    <a:bodyPr/>
                    <a:lstStyle/>
                    <a:p>
                      <a:pPr marL="0" indent="0" algn="ctr">
                        <a:buFont typeface="Wingdings" panose="05000000000000000000" pitchFamily="2" charset="2"/>
                        <a:buNone/>
                      </a:pPr>
                      <a:r>
                        <a:rPr lang="en-US" sz="1800" b="1" dirty="0"/>
                        <a:t>Decision Tree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74.75%</a:t>
                      </a:r>
                    </a:p>
                    <a:p>
                      <a:endParaRPr lang="en-US" dirty="0"/>
                    </a:p>
                  </a:txBody>
                  <a:tcPr/>
                </a:tc>
                <a:extLst>
                  <a:ext uri="{0D108BD9-81ED-4DB2-BD59-A6C34878D82A}">
                    <a16:rowId xmlns:a16="http://schemas.microsoft.com/office/drawing/2014/main" val="347224412"/>
                  </a:ext>
                </a:extLst>
              </a:tr>
              <a:tr h="370840">
                <a:tc>
                  <a:txBody>
                    <a:bodyPr/>
                    <a:lstStyle/>
                    <a:p>
                      <a:pPr algn="ctr"/>
                      <a:r>
                        <a:rPr lang="en-US" sz="2800" b="1" dirty="0">
                          <a:solidFill>
                            <a:schemeClr val="accent2">
                              <a:lumMod val="75000"/>
                            </a:schemeClr>
                          </a:solidFill>
                        </a:rPr>
                        <a:t>Random forest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solidFill>
                            <a:schemeClr val="tx1">
                              <a:lumMod val="95000"/>
                              <a:lumOff val="5000"/>
                            </a:schemeClr>
                          </a:solidFill>
                          <a:effectLst/>
                          <a:latin typeface="Courier New" panose="02070309020205020404" pitchFamily="49" charset="0"/>
                        </a:rPr>
                        <a:t>        </a:t>
                      </a:r>
                      <a:r>
                        <a:rPr lang="en-US" sz="2800" b="1" i="0" dirty="0">
                          <a:solidFill>
                            <a:schemeClr val="accent2">
                              <a:lumMod val="75000"/>
                            </a:schemeClr>
                          </a:solidFill>
                          <a:effectLst/>
                          <a:latin typeface="Courier New" panose="02070309020205020404" pitchFamily="49" charset="0"/>
                        </a:rPr>
                        <a:t>78.875</a:t>
                      </a:r>
                      <a:r>
                        <a:rPr lang="en-US" sz="2800" b="1" dirty="0">
                          <a:solidFill>
                            <a:schemeClr val="accent2">
                              <a:lumMod val="75000"/>
                            </a:schemeClr>
                          </a:solidFill>
                        </a:rPr>
                        <a:t>%</a:t>
                      </a:r>
                    </a:p>
                    <a:p>
                      <a:endParaRPr lang="en-US" dirty="0"/>
                    </a:p>
                  </a:txBody>
                  <a:tcPr/>
                </a:tc>
                <a:extLst>
                  <a:ext uri="{0D108BD9-81ED-4DB2-BD59-A6C34878D82A}">
                    <a16:rowId xmlns:a16="http://schemas.microsoft.com/office/drawing/2014/main" val="444635283"/>
                  </a:ext>
                </a:extLst>
              </a:tr>
              <a:tr h="370840">
                <a:tc>
                  <a:txBody>
                    <a:bodyPr/>
                    <a:lstStyle/>
                    <a:p>
                      <a:pPr algn="ctr"/>
                      <a:r>
                        <a:rPr lang="en-US" sz="1800" b="1" dirty="0"/>
                        <a:t>AdaBoost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solidFill>
                            <a:schemeClr val="tx1">
                              <a:lumMod val="95000"/>
                              <a:lumOff val="5000"/>
                            </a:schemeClr>
                          </a:solidFill>
                          <a:effectLst/>
                          <a:latin typeface="Courier New" panose="02070309020205020404" pitchFamily="49" charset="0"/>
                        </a:rPr>
                        <a:t>        76.625</a:t>
                      </a:r>
                      <a:r>
                        <a:rPr lang="en-US" sz="1800" b="1" dirty="0"/>
                        <a:t>%</a:t>
                      </a:r>
                    </a:p>
                    <a:p>
                      <a:endParaRPr lang="en-US" dirty="0"/>
                    </a:p>
                  </a:txBody>
                  <a:tcPr/>
                </a:tc>
                <a:extLst>
                  <a:ext uri="{0D108BD9-81ED-4DB2-BD59-A6C34878D82A}">
                    <a16:rowId xmlns:a16="http://schemas.microsoft.com/office/drawing/2014/main" val="2471439901"/>
                  </a:ext>
                </a:extLst>
              </a:tr>
              <a:tr h="370840">
                <a:tc>
                  <a:txBody>
                    <a:bodyPr/>
                    <a:lstStyle/>
                    <a:p>
                      <a:pPr algn="ctr"/>
                      <a:r>
                        <a:rPr lang="en-US" sz="1800" b="1" dirty="0"/>
                        <a:t>Stacking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74%</a:t>
                      </a:r>
                    </a:p>
                    <a:p>
                      <a:endParaRPr lang="en-US" dirty="0"/>
                    </a:p>
                  </a:txBody>
                  <a:tcPr/>
                </a:tc>
                <a:extLst>
                  <a:ext uri="{0D108BD9-81ED-4DB2-BD59-A6C34878D82A}">
                    <a16:rowId xmlns:a16="http://schemas.microsoft.com/office/drawing/2014/main" val="4264177235"/>
                  </a:ext>
                </a:extLst>
              </a:tr>
            </a:tbl>
          </a:graphicData>
        </a:graphic>
      </p:graphicFrame>
      <p:sp>
        <p:nvSpPr>
          <p:cNvPr id="5" name="Rectangle: Rounded Corners 4">
            <a:extLst>
              <a:ext uri="{FF2B5EF4-FFF2-40B4-BE49-F238E27FC236}">
                <a16:creationId xmlns:a16="http://schemas.microsoft.com/office/drawing/2014/main" id="{14E57C66-2A38-4FAE-8F2B-C5A572D6030E}"/>
              </a:ext>
            </a:extLst>
          </p:cNvPr>
          <p:cNvSpPr/>
          <p:nvPr/>
        </p:nvSpPr>
        <p:spPr>
          <a:xfrm>
            <a:off x="2647784" y="516834"/>
            <a:ext cx="6249725" cy="588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Accuracy scores of all the supervised </a:t>
            </a:r>
            <a:r>
              <a:rPr lang="en-US" sz="2400" b="1" dirty="0" err="1"/>
              <a:t>clssimodel</a:t>
            </a:r>
            <a:endParaRPr lang="en-US" sz="2400" b="1" dirty="0"/>
          </a:p>
        </p:txBody>
      </p:sp>
    </p:spTree>
    <p:extLst>
      <p:ext uri="{BB962C8B-B14F-4D97-AF65-F5344CB8AC3E}">
        <p14:creationId xmlns:p14="http://schemas.microsoft.com/office/powerpoint/2010/main" val="157791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AEE39A-B7A0-4CA5-BC3C-0C5E82ECD1ED}"/>
              </a:ext>
            </a:extLst>
          </p:cNvPr>
          <p:cNvSpPr txBox="1"/>
          <p:nvPr/>
        </p:nvSpPr>
        <p:spPr>
          <a:xfrm>
            <a:off x="1285875" y="1752600"/>
            <a:ext cx="10077450" cy="2246769"/>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By comparing all the supervised models , we get to know that </a:t>
            </a:r>
            <a:r>
              <a:rPr lang="en-US" sz="2400" dirty="0">
                <a:solidFill>
                  <a:schemeClr val="accent1"/>
                </a:solidFill>
              </a:rPr>
              <a:t>RANDOM</a:t>
            </a:r>
            <a:r>
              <a:rPr lang="en-US" sz="2400" dirty="0"/>
              <a:t> </a:t>
            </a:r>
            <a:r>
              <a:rPr lang="en-US" sz="2400" dirty="0">
                <a:solidFill>
                  <a:schemeClr val="accent1"/>
                </a:solidFill>
              </a:rPr>
              <a:t>FOREST</a:t>
            </a:r>
            <a:r>
              <a:rPr lang="en-US" sz="2400" dirty="0"/>
              <a:t> classifier is giving high accuracy ( </a:t>
            </a:r>
            <a:r>
              <a:rPr lang="en-US" sz="2400" dirty="0">
                <a:solidFill>
                  <a:schemeClr val="accent1"/>
                </a:solidFill>
              </a:rPr>
              <a:t>78.875%)</a:t>
            </a:r>
          </a:p>
          <a:p>
            <a:pPr marL="285750" indent="-285750">
              <a:buFont typeface="Wingdings" panose="05000000000000000000" pitchFamily="2" charset="2"/>
              <a:buChar char="v"/>
            </a:pPr>
            <a:endParaRPr lang="en-US" dirty="0"/>
          </a:p>
          <a:p>
            <a:r>
              <a:rPr lang="en-US" dirty="0"/>
              <a:t>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sz="2000" b="1" dirty="0">
                <a:solidFill>
                  <a:schemeClr val="tx1">
                    <a:lumMod val="95000"/>
                    <a:lumOff val="5000"/>
                  </a:schemeClr>
                </a:solidFill>
                <a:latin typeface="Courier New" panose="02070309020205020404" pitchFamily="49" charset="0"/>
              </a:rPr>
              <a:t>From confusion matrix     </a:t>
            </a:r>
            <a:r>
              <a:rPr lang="en-US" b="1" i="0" dirty="0">
                <a:solidFill>
                  <a:schemeClr val="tx1">
                    <a:lumMod val="95000"/>
                    <a:lumOff val="5000"/>
                  </a:schemeClr>
                </a:solidFill>
                <a:effectLst/>
                <a:latin typeface="Courier New" panose="02070309020205020404" pitchFamily="49" charset="0"/>
              </a:rPr>
              <a:t>[[451 71]</a:t>
            </a:r>
          </a:p>
          <a:p>
            <a:r>
              <a:rPr lang="en-US" b="1" i="0" dirty="0">
                <a:solidFill>
                  <a:schemeClr val="tx1">
                    <a:lumMod val="95000"/>
                    <a:lumOff val="5000"/>
                  </a:schemeClr>
                </a:solidFill>
                <a:effectLst/>
                <a:latin typeface="Courier New" panose="02070309020205020404" pitchFamily="49" charset="0"/>
              </a:rPr>
              <a:t>                               [ 98 180]]</a:t>
            </a:r>
            <a:endParaRPr lang="en-US" b="1" dirty="0">
              <a:solidFill>
                <a:schemeClr val="tx1">
                  <a:lumMod val="95000"/>
                  <a:lumOff val="5000"/>
                </a:schemeClr>
              </a:solidFill>
            </a:endParaRPr>
          </a:p>
        </p:txBody>
      </p:sp>
      <p:sp>
        <p:nvSpPr>
          <p:cNvPr id="6" name="TextBox 5">
            <a:extLst>
              <a:ext uri="{FF2B5EF4-FFF2-40B4-BE49-F238E27FC236}">
                <a16:creationId xmlns:a16="http://schemas.microsoft.com/office/drawing/2014/main" id="{00308BB3-C579-4740-88C6-6292BAF87B58}"/>
              </a:ext>
            </a:extLst>
          </p:cNvPr>
          <p:cNvSpPr txBox="1"/>
          <p:nvPr/>
        </p:nvSpPr>
        <p:spPr>
          <a:xfrm>
            <a:off x="5067301" y="3009212"/>
            <a:ext cx="1314450" cy="338554"/>
          </a:xfrm>
          <a:prstGeom prst="rect">
            <a:avLst/>
          </a:prstGeom>
          <a:noFill/>
        </p:spPr>
        <p:txBody>
          <a:bodyPr wrap="square" rtlCol="0">
            <a:spAutoFit/>
          </a:bodyPr>
          <a:lstStyle/>
          <a:p>
            <a:r>
              <a:rPr lang="en-US" sz="1600" dirty="0"/>
              <a:t>True positive</a:t>
            </a:r>
          </a:p>
        </p:txBody>
      </p:sp>
      <p:sp>
        <p:nvSpPr>
          <p:cNvPr id="7" name="TextBox 6">
            <a:extLst>
              <a:ext uri="{FF2B5EF4-FFF2-40B4-BE49-F238E27FC236}">
                <a16:creationId xmlns:a16="http://schemas.microsoft.com/office/drawing/2014/main" id="{4D81DC45-C257-47D7-A133-A0F4ADF52760}"/>
              </a:ext>
            </a:extLst>
          </p:cNvPr>
          <p:cNvSpPr txBox="1"/>
          <p:nvPr/>
        </p:nvSpPr>
        <p:spPr>
          <a:xfrm>
            <a:off x="6381751" y="3009212"/>
            <a:ext cx="1314450" cy="338554"/>
          </a:xfrm>
          <a:prstGeom prst="rect">
            <a:avLst/>
          </a:prstGeom>
          <a:noFill/>
        </p:spPr>
        <p:txBody>
          <a:bodyPr wrap="square" rtlCol="0">
            <a:spAutoFit/>
          </a:bodyPr>
          <a:lstStyle/>
          <a:p>
            <a:r>
              <a:rPr lang="en-US" sz="1600" dirty="0"/>
              <a:t>False positive</a:t>
            </a:r>
          </a:p>
        </p:txBody>
      </p:sp>
      <p:sp>
        <p:nvSpPr>
          <p:cNvPr id="8" name="TextBox 7">
            <a:extLst>
              <a:ext uri="{FF2B5EF4-FFF2-40B4-BE49-F238E27FC236}">
                <a16:creationId xmlns:a16="http://schemas.microsoft.com/office/drawing/2014/main" id="{ECBFEBE2-1F2C-4F29-9DA2-ACD899BD010B}"/>
              </a:ext>
            </a:extLst>
          </p:cNvPr>
          <p:cNvSpPr txBox="1"/>
          <p:nvPr/>
        </p:nvSpPr>
        <p:spPr>
          <a:xfrm>
            <a:off x="5086350" y="3952815"/>
            <a:ext cx="1619250" cy="307777"/>
          </a:xfrm>
          <a:prstGeom prst="rect">
            <a:avLst/>
          </a:prstGeom>
          <a:noFill/>
        </p:spPr>
        <p:txBody>
          <a:bodyPr wrap="square" rtlCol="0">
            <a:spAutoFit/>
          </a:bodyPr>
          <a:lstStyle/>
          <a:p>
            <a:r>
              <a:rPr lang="en-US" sz="1400" dirty="0"/>
              <a:t>False negative</a:t>
            </a:r>
          </a:p>
        </p:txBody>
      </p:sp>
      <p:sp>
        <p:nvSpPr>
          <p:cNvPr id="9" name="TextBox 8">
            <a:extLst>
              <a:ext uri="{FF2B5EF4-FFF2-40B4-BE49-F238E27FC236}">
                <a16:creationId xmlns:a16="http://schemas.microsoft.com/office/drawing/2014/main" id="{89F7AF38-BC8A-4370-A331-01608B8DDEFD}"/>
              </a:ext>
            </a:extLst>
          </p:cNvPr>
          <p:cNvSpPr txBox="1"/>
          <p:nvPr/>
        </p:nvSpPr>
        <p:spPr>
          <a:xfrm>
            <a:off x="6296026" y="3952816"/>
            <a:ext cx="1181100" cy="307777"/>
          </a:xfrm>
          <a:prstGeom prst="rect">
            <a:avLst/>
          </a:prstGeom>
          <a:noFill/>
        </p:spPr>
        <p:txBody>
          <a:bodyPr wrap="square" rtlCol="0">
            <a:spAutoFit/>
          </a:bodyPr>
          <a:lstStyle/>
          <a:p>
            <a:r>
              <a:rPr lang="en-US" sz="1400" dirty="0"/>
              <a:t>True negative</a:t>
            </a:r>
          </a:p>
        </p:txBody>
      </p:sp>
      <p:sp>
        <p:nvSpPr>
          <p:cNvPr id="10" name="TextBox 9">
            <a:extLst>
              <a:ext uri="{FF2B5EF4-FFF2-40B4-BE49-F238E27FC236}">
                <a16:creationId xmlns:a16="http://schemas.microsoft.com/office/drawing/2014/main" id="{687A295A-5B17-4845-B947-98D9E19881AB}"/>
              </a:ext>
            </a:extLst>
          </p:cNvPr>
          <p:cNvSpPr txBox="1"/>
          <p:nvPr/>
        </p:nvSpPr>
        <p:spPr>
          <a:xfrm>
            <a:off x="1333501" y="4855547"/>
            <a:ext cx="9925050"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t>Accuracy Score </a:t>
            </a:r>
            <a:r>
              <a:rPr lang="en-US" sz="2000" b="1" dirty="0"/>
              <a:t>:                   </a:t>
            </a:r>
            <a:r>
              <a:rPr lang="en-US" b="1" dirty="0"/>
              <a:t>True Positive + True Negative</a:t>
            </a:r>
          </a:p>
        </p:txBody>
      </p:sp>
      <p:sp>
        <p:nvSpPr>
          <p:cNvPr id="13" name="TextBox 12">
            <a:extLst>
              <a:ext uri="{FF2B5EF4-FFF2-40B4-BE49-F238E27FC236}">
                <a16:creationId xmlns:a16="http://schemas.microsoft.com/office/drawing/2014/main" id="{8E63A966-A6DF-446D-8AC9-5C2E344D80DA}"/>
              </a:ext>
            </a:extLst>
          </p:cNvPr>
          <p:cNvSpPr txBox="1"/>
          <p:nvPr/>
        </p:nvSpPr>
        <p:spPr>
          <a:xfrm>
            <a:off x="2419350" y="5341383"/>
            <a:ext cx="5857875" cy="369332"/>
          </a:xfrm>
          <a:prstGeom prst="rect">
            <a:avLst/>
          </a:prstGeom>
          <a:noFill/>
        </p:spPr>
        <p:txBody>
          <a:bodyPr wrap="square" rtlCol="0">
            <a:spAutoFit/>
          </a:bodyPr>
          <a:lstStyle/>
          <a:p>
            <a:r>
              <a:rPr lang="en-US" dirty="0"/>
              <a:t>:                                                </a:t>
            </a:r>
            <a:r>
              <a:rPr lang="en-US" b="1" dirty="0"/>
              <a:t>(Total Records)</a:t>
            </a:r>
          </a:p>
        </p:txBody>
      </p:sp>
      <p:cxnSp>
        <p:nvCxnSpPr>
          <p:cNvPr id="15" name="Straight Connector 14">
            <a:extLst>
              <a:ext uri="{FF2B5EF4-FFF2-40B4-BE49-F238E27FC236}">
                <a16:creationId xmlns:a16="http://schemas.microsoft.com/office/drawing/2014/main" id="{27B56A1F-0286-497E-90D9-DA9BF7E5DADF}"/>
              </a:ext>
            </a:extLst>
          </p:cNvPr>
          <p:cNvCxnSpPr/>
          <p:nvPr/>
        </p:nvCxnSpPr>
        <p:spPr>
          <a:xfrm>
            <a:off x="3714750" y="5286435"/>
            <a:ext cx="4391025"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74675CB-0394-4862-A5F9-330E35F7B91F}"/>
              </a:ext>
            </a:extLst>
          </p:cNvPr>
          <p:cNvSpPr txBox="1"/>
          <p:nvPr/>
        </p:nvSpPr>
        <p:spPr>
          <a:xfrm>
            <a:off x="8462965" y="4855547"/>
            <a:ext cx="3333750" cy="923330"/>
          </a:xfrm>
          <a:prstGeom prst="rect">
            <a:avLst/>
          </a:prstGeom>
          <a:noFill/>
        </p:spPr>
        <p:txBody>
          <a:bodyPr wrap="square" rtlCol="0">
            <a:spAutoFit/>
          </a:bodyPr>
          <a:lstStyle/>
          <a:p>
            <a:r>
              <a:rPr lang="en-US" b="1" dirty="0"/>
              <a:t>     451+180</a:t>
            </a:r>
          </a:p>
          <a:p>
            <a:endParaRPr lang="en-US" b="1" dirty="0"/>
          </a:p>
          <a:p>
            <a:r>
              <a:rPr lang="en-US" b="1" dirty="0"/>
              <a:t>           800</a:t>
            </a:r>
          </a:p>
        </p:txBody>
      </p:sp>
      <p:cxnSp>
        <p:nvCxnSpPr>
          <p:cNvPr id="18" name="Straight Connector 17">
            <a:extLst>
              <a:ext uri="{FF2B5EF4-FFF2-40B4-BE49-F238E27FC236}">
                <a16:creationId xmlns:a16="http://schemas.microsoft.com/office/drawing/2014/main" id="{FE968513-1F95-4790-ABFB-9A4DDCD201D4}"/>
              </a:ext>
            </a:extLst>
          </p:cNvPr>
          <p:cNvCxnSpPr>
            <a:stCxn id="16" idx="1"/>
          </p:cNvCxnSpPr>
          <p:nvPr/>
        </p:nvCxnSpPr>
        <p:spPr>
          <a:xfrm flipV="1">
            <a:off x="8462965" y="5310605"/>
            <a:ext cx="2047875" cy="6607"/>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C4F1EBC0-BAD6-4E17-9ACF-E5419495638B}"/>
              </a:ext>
            </a:extLst>
          </p:cNvPr>
          <p:cNvSpPr txBox="1"/>
          <p:nvPr/>
        </p:nvSpPr>
        <p:spPr>
          <a:xfrm>
            <a:off x="10467974" y="5105400"/>
            <a:ext cx="1514475" cy="369332"/>
          </a:xfrm>
          <a:prstGeom prst="rect">
            <a:avLst/>
          </a:prstGeom>
          <a:noFill/>
        </p:spPr>
        <p:txBody>
          <a:bodyPr wrap="square" rtlCol="0">
            <a:spAutoFit/>
          </a:bodyPr>
          <a:lstStyle/>
          <a:p>
            <a:r>
              <a:rPr lang="en-US" dirty="0"/>
              <a:t>X </a:t>
            </a:r>
            <a:r>
              <a:rPr lang="en-US" b="1" dirty="0"/>
              <a:t>100</a:t>
            </a:r>
            <a:r>
              <a:rPr lang="en-US" dirty="0"/>
              <a:t> = </a:t>
            </a:r>
            <a:r>
              <a:rPr lang="en-US" b="1" dirty="0"/>
              <a:t>78.8</a:t>
            </a:r>
            <a:r>
              <a:rPr lang="en-US" dirty="0"/>
              <a:t> </a:t>
            </a:r>
          </a:p>
        </p:txBody>
      </p:sp>
      <p:sp>
        <p:nvSpPr>
          <p:cNvPr id="20" name="TextBox 19">
            <a:extLst>
              <a:ext uri="{FF2B5EF4-FFF2-40B4-BE49-F238E27FC236}">
                <a16:creationId xmlns:a16="http://schemas.microsoft.com/office/drawing/2014/main" id="{6E4A70F8-768C-404A-B9B2-D6E63D237F63}"/>
              </a:ext>
            </a:extLst>
          </p:cNvPr>
          <p:cNvSpPr txBox="1"/>
          <p:nvPr/>
        </p:nvSpPr>
        <p:spPr>
          <a:xfrm>
            <a:off x="8153401" y="5129244"/>
            <a:ext cx="238124"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3DD208EB-BF5A-4F03-ABF3-9EFC7DE90550}"/>
              </a:ext>
            </a:extLst>
          </p:cNvPr>
          <p:cNvSpPr txBox="1"/>
          <p:nvPr/>
        </p:nvSpPr>
        <p:spPr>
          <a:xfrm>
            <a:off x="2419350" y="359749"/>
            <a:ext cx="7610475" cy="646331"/>
          </a:xfrm>
          <a:prstGeom prst="rect">
            <a:avLst/>
          </a:prstGeom>
          <a:noFill/>
        </p:spPr>
        <p:txBody>
          <a:bodyPr wrap="square" rtlCol="0">
            <a:spAutoFit/>
          </a:bodyPr>
          <a:lstStyle/>
          <a:p>
            <a:r>
              <a:rPr lang="en-US" sz="3600" b="1" dirty="0"/>
              <a:t>Conclusion Of Supervised Learning</a:t>
            </a:r>
          </a:p>
        </p:txBody>
      </p:sp>
      <p:cxnSp>
        <p:nvCxnSpPr>
          <p:cNvPr id="24" name="Straight Connector 23">
            <a:extLst>
              <a:ext uri="{FF2B5EF4-FFF2-40B4-BE49-F238E27FC236}">
                <a16:creationId xmlns:a16="http://schemas.microsoft.com/office/drawing/2014/main" id="{A1B543F4-6DDF-4F80-AD81-13E607974FC4}"/>
              </a:ext>
            </a:extLst>
          </p:cNvPr>
          <p:cNvCxnSpPr/>
          <p:nvPr/>
        </p:nvCxnSpPr>
        <p:spPr>
          <a:xfrm>
            <a:off x="2590800" y="1006080"/>
            <a:ext cx="6600825"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541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95C8241-50A8-4A3E-8781-F392B48DC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2533650"/>
            <a:ext cx="52578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8D8154-7BDB-4896-9E7B-623B7C0FCEA9}"/>
              </a:ext>
            </a:extLst>
          </p:cNvPr>
          <p:cNvSpPr txBox="1"/>
          <p:nvPr/>
        </p:nvSpPr>
        <p:spPr>
          <a:xfrm>
            <a:off x="2428875" y="552450"/>
            <a:ext cx="9010650" cy="707886"/>
          </a:xfrm>
          <a:prstGeom prst="rect">
            <a:avLst/>
          </a:prstGeom>
          <a:noFill/>
        </p:spPr>
        <p:txBody>
          <a:bodyPr wrap="square" rtlCol="0">
            <a:spAutoFit/>
          </a:bodyPr>
          <a:lstStyle/>
          <a:p>
            <a:r>
              <a:rPr lang="en-US" sz="4000" b="1" dirty="0"/>
              <a:t>Random Forest conufusion matrix</a:t>
            </a:r>
          </a:p>
        </p:txBody>
      </p:sp>
      <p:sp>
        <p:nvSpPr>
          <p:cNvPr id="5" name="TextBox 4">
            <a:extLst>
              <a:ext uri="{FF2B5EF4-FFF2-40B4-BE49-F238E27FC236}">
                <a16:creationId xmlns:a16="http://schemas.microsoft.com/office/drawing/2014/main" id="{2A5E05DB-97B4-49B1-A479-B41B2DD0F02E}"/>
              </a:ext>
            </a:extLst>
          </p:cNvPr>
          <p:cNvSpPr txBox="1"/>
          <p:nvPr/>
        </p:nvSpPr>
        <p:spPr>
          <a:xfrm>
            <a:off x="4619708" y="3132814"/>
            <a:ext cx="707666" cy="373711"/>
          </a:xfrm>
          <a:prstGeom prst="rect">
            <a:avLst/>
          </a:prstGeom>
          <a:noFill/>
        </p:spPr>
        <p:txBody>
          <a:bodyPr wrap="square" rtlCol="0">
            <a:spAutoFit/>
          </a:bodyPr>
          <a:lstStyle/>
          <a:p>
            <a:r>
              <a:rPr lang="en-US" dirty="0"/>
              <a:t>451</a:t>
            </a:r>
          </a:p>
        </p:txBody>
      </p:sp>
      <p:sp>
        <p:nvSpPr>
          <p:cNvPr id="6" name="TextBox 5">
            <a:extLst>
              <a:ext uri="{FF2B5EF4-FFF2-40B4-BE49-F238E27FC236}">
                <a16:creationId xmlns:a16="http://schemas.microsoft.com/office/drawing/2014/main" id="{0E2AB8B2-30F9-445B-A578-00E0C88FC107}"/>
              </a:ext>
            </a:extLst>
          </p:cNvPr>
          <p:cNvSpPr txBox="1"/>
          <p:nvPr/>
        </p:nvSpPr>
        <p:spPr>
          <a:xfrm>
            <a:off x="6424654" y="3220278"/>
            <a:ext cx="620202" cy="369332"/>
          </a:xfrm>
          <a:prstGeom prst="rect">
            <a:avLst/>
          </a:prstGeom>
          <a:noFill/>
        </p:spPr>
        <p:txBody>
          <a:bodyPr wrap="square" rtlCol="0">
            <a:spAutoFit/>
          </a:bodyPr>
          <a:lstStyle/>
          <a:p>
            <a:r>
              <a:rPr lang="en-US" dirty="0">
                <a:solidFill>
                  <a:schemeClr val="bg1"/>
                </a:solidFill>
              </a:rPr>
              <a:t>71</a:t>
            </a:r>
          </a:p>
        </p:txBody>
      </p:sp>
      <p:sp>
        <p:nvSpPr>
          <p:cNvPr id="8" name="TextBox 7">
            <a:extLst>
              <a:ext uri="{FF2B5EF4-FFF2-40B4-BE49-F238E27FC236}">
                <a16:creationId xmlns:a16="http://schemas.microsoft.com/office/drawing/2014/main" id="{A17AB350-DF08-483D-AD79-6C67460DA638}"/>
              </a:ext>
            </a:extLst>
          </p:cNvPr>
          <p:cNvSpPr txBox="1"/>
          <p:nvPr/>
        </p:nvSpPr>
        <p:spPr>
          <a:xfrm>
            <a:off x="4540196" y="4508389"/>
            <a:ext cx="620202" cy="369332"/>
          </a:xfrm>
          <a:prstGeom prst="rect">
            <a:avLst/>
          </a:prstGeom>
          <a:noFill/>
        </p:spPr>
        <p:txBody>
          <a:bodyPr wrap="square" rtlCol="0">
            <a:spAutoFit/>
          </a:bodyPr>
          <a:lstStyle/>
          <a:p>
            <a:r>
              <a:rPr lang="en-US" dirty="0"/>
              <a:t>98</a:t>
            </a:r>
          </a:p>
        </p:txBody>
      </p:sp>
      <p:sp>
        <p:nvSpPr>
          <p:cNvPr id="9" name="TextBox 8">
            <a:extLst>
              <a:ext uri="{FF2B5EF4-FFF2-40B4-BE49-F238E27FC236}">
                <a16:creationId xmlns:a16="http://schemas.microsoft.com/office/drawing/2014/main" id="{8323997A-73BF-4351-986F-353EF79C18B3}"/>
              </a:ext>
            </a:extLst>
          </p:cNvPr>
          <p:cNvSpPr txBox="1"/>
          <p:nvPr/>
        </p:nvSpPr>
        <p:spPr>
          <a:xfrm>
            <a:off x="6424654" y="4373217"/>
            <a:ext cx="620202" cy="369332"/>
          </a:xfrm>
          <a:prstGeom prst="rect">
            <a:avLst/>
          </a:prstGeom>
          <a:noFill/>
        </p:spPr>
        <p:txBody>
          <a:bodyPr wrap="square" rtlCol="0">
            <a:spAutoFit/>
          </a:bodyPr>
          <a:lstStyle/>
          <a:p>
            <a:r>
              <a:rPr lang="en-US" dirty="0">
                <a:solidFill>
                  <a:schemeClr val="bg1"/>
                </a:solidFill>
              </a:rPr>
              <a:t>180</a:t>
            </a:r>
          </a:p>
        </p:txBody>
      </p:sp>
      <p:sp>
        <p:nvSpPr>
          <p:cNvPr id="10" name="TextBox 9">
            <a:extLst>
              <a:ext uri="{FF2B5EF4-FFF2-40B4-BE49-F238E27FC236}">
                <a16:creationId xmlns:a16="http://schemas.microsoft.com/office/drawing/2014/main" id="{0EBB4C5E-0048-4A63-829A-A5D9E865622B}"/>
              </a:ext>
            </a:extLst>
          </p:cNvPr>
          <p:cNvSpPr txBox="1"/>
          <p:nvPr/>
        </p:nvSpPr>
        <p:spPr>
          <a:xfrm>
            <a:off x="9811413" y="3506525"/>
            <a:ext cx="572494" cy="369332"/>
          </a:xfrm>
          <a:prstGeom prst="rect">
            <a:avLst/>
          </a:prstGeom>
          <a:noFill/>
        </p:spPr>
        <p:txBody>
          <a:bodyPr wrap="square" rtlCol="0">
            <a:spAutoFit/>
          </a:bodyPr>
          <a:lstStyle/>
          <a:p>
            <a:r>
              <a:rPr lang="en-US" dirty="0">
                <a:solidFill>
                  <a:schemeClr val="bg1"/>
                </a:solidFill>
              </a:rPr>
              <a:t>98</a:t>
            </a:r>
          </a:p>
        </p:txBody>
      </p:sp>
      <p:sp>
        <p:nvSpPr>
          <p:cNvPr id="12" name="TextBox 11">
            <a:extLst>
              <a:ext uri="{FF2B5EF4-FFF2-40B4-BE49-F238E27FC236}">
                <a16:creationId xmlns:a16="http://schemas.microsoft.com/office/drawing/2014/main" id="{BBB6D0E4-42FD-4912-87E5-36E58D322390}"/>
              </a:ext>
            </a:extLst>
          </p:cNvPr>
          <p:cNvSpPr txBox="1"/>
          <p:nvPr/>
        </p:nvSpPr>
        <p:spPr>
          <a:xfrm>
            <a:off x="1152940" y="4643562"/>
            <a:ext cx="159026" cy="270344"/>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C1BD5085-D30D-4A8B-A6ED-488D3F207177}"/>
              </a:ext>
            </a:extLst>
          </p:cNvPr>
          <p:cNvSpPr txBox="1"/>
          <p:nvPr/>
        </p:nvSpPr>
        <p:spPr>
          <a:xfrm>
            <a:off x="4723074" y="4373217"/>
            <a:ext cx="437323" cy="369332"/>
          </a:xfrm>
          <a:prstGeom prst="rect">
            <a:avLst/>
          </a:prstGeom>
          <a:noFill/>
        </p:spPr>
        <p:txBody>
          <a:bodyPr wrap="square" rtlCol="0">
            <a:spAutoFit/>
          </a:bodyPr>
          <a:lstStyle/>
          <a:p>
            <a:r>
              <a:rPr lang="en-US" dirty="0">
                <a:solidFill>
                  <a:schemeClr val="bg1"/>
                </a:solidFill>
              </a:rPr>
              <a:t>98</a:t>
            </a:r>
          </a:p>
        </p:txBody>
      </p:sp>
      <p:sp>
        <p:nvSpPr>
          <p:cNvPr id="13" name="TextBox 12">
            <a:extLst>
              <a:ext uri="{FF2B5EF4-FFF2-40B4-BE49-F238E27FC236}">
                <a16:creationId xmlns:a16="http://schemas.microsoft.com/office/drawing/2014/main" id="{0FAB2A9E-6EF4-46F7-AD69-C6B96A607EE7}"/>
              </a:ext>
            </a:extLst>
          </p:cNvPr>
          <p:cNvSpPr txBox="1"/>
          <p:nvPr/>
        </p:nvSpPr>
        <p:spPr>
          <a:xfrm>
            <a:off x="4190337" y="2130950"/>
            <a:ext cx="1447138" cy="646331"/>
          </a:xfrm>
          <a:prstGeom prst="rect">
            <a:avLst/>
          </a:prstGeom>
          <a:noFill/>
        </p:spPr>
        <p:txBody>
          <a:bodyPr wrap="square" rtlCol="0">
            <a:spAutoFit/>
          </a:bodyPr>
          <a:lstStyle/>
          <a:p>
            <a:r>
              <a:rPr lang="en-US" sz="1800" dirty="0"/>
              <a:t>True positive</a:t>
            </a:r>
          </a:p>
          <a:p>
            <a:endParaRPr lang="en-US" dirty="0"/>
          </a:p>
        </p:txBody>
      </p:sp>
      <p:sp>
        <p:nvSpPr>
          <p:cNvPr id="14" name="TextBox 13">
            <a:extLst>
              <a:ext uri="{FF2B5EF4-FFF2-40B4-BE49-F238E27FC236}">
                <a16:creationId xmlns:a16="http://schemas.microsoft.com/office/drawing/2014/main" id="{9B650B58-801E-41E4-BC86-7F6CFA1680D5}"/>
              </a:ext>
            </a:extLst>
          </p:cNvPr>
          <p:cNvSpPr txBox="1"/>
          <p:nvPr/>
        </p:nvSpPr>
        <p:spPr>
          <a:xfrm>
            <a:off x="6257677" y="2115047"/>
            <a:ext cx="1701579" cy="646331"/>
          </a:xfrm>
          <a:prstGeom prst="rect">
            <a:avLst/>
          </a:prstGeom>
          <a:noFill/>
        </p:spPr>
        <p:txBody>
          <a:bodyPr wrap="square" rtlCol="0">
            <a:spAutoFit/>
          </a:bodyPr>
          <a:lstStyle/>
          <a:p>
            <a:r>
              <a:rPr lang="en-US" sz="1800" dirty="0"/>
              <a:t>False positive</a:t>
            </a:r>
          </a:p>
          <a:p>
            <a:endParaRPr lang="en-US" dirty="0"/>
          </a:p>
        </p:txBody>
      </p:sp>
      <p:sp>
        <p:nvSpPr>
          <p:cNvPr id="15" name="TextBox 14">
            <a:extLst>
              <a:ext uri="{FF2B5EF4-FFF2-40B4-BE49-F238E27FC236}">
                <a16:creationId xmlns:a16="http://schemas.microsoft.com/office/drawing/2014/main" id="{082560B7-A842-4344-96B1-C801E30B6DC1}"/>
              </a:ext>
            </a:extLst>
          </p:cNvPr>
          <p:cNvSpPr txBox="1"/>
          <p:nvPr/>
        </p:nvSpPr>
        <p:spPr>
          <a:xfrm>
            <a:off x="4190337" y="5891917"/>
            <a:ext cx="1733385" cy="646331"/>
          </a:xfrm>
          <a:prstGeom prst="rect">
            <a:avLst/>
          </a:prstGeom>
          <a:noFill/>
        </p:spPr>
        <p:txBody>
          <a:bodyPr wrap="square" rtlCol="0">
            <a:spAutoFit/>
          </a:bodyPr>
          <a:lstStyle/>
          <a:p>
            <a:r>
              <a:rPr lang="en-US" sz="1800" dirty="0"/>
              <a:t>False negative</a:t>
            </a:r>
          </a:p>
          <a:p>
            <a:endParaRPr lang="en-US" dirty="0"/>
          </a:p>
        </p:txBody>
      </p:sp>
      <p:sp>
        <p:nvSpPr>
          <p:cNvPr id="16" name="TextBox 15">
            <a:extLst>
              <a:ext uri="{FF2B5EF4-FFF2-40B4-BE49-F238E27FC236}">
                <a16:creationId xmlns:a16="http://schemas.microsoft.com/office/drawing/2014/main" id="{76EC4A2A-E5D8-4E38-8AF2-02520F1025E7}"/>
              </a:ext>
            </a:extLst>
          </p:cNvPr>
          <p:cNvSpPr txBox="1"/>
          <p:nvPr/>
        </p:nvSpPr>
        <p:spPr>
          <a:xfrm>
            <a:off x="6424654" y="5891916"/>
            <a:ext cx="1733385" cy="646331"/>
          </a:xfrm>
          <a:prstGeom prst="rect">
            <a:avLst/>
          </a:prstGeom>
          <a:noFill/>
        </p:spPr>
        <p:txBody>
          <a:bodyPr wrap="square" rtlCol="0">
            <a:spAutoFit/>
          </a:bodyPr>
          <a:lstStyle/>
          <a:p>
            <a:r>
              <a:rPr lang="en-US" sz="1800" dirty="0"/>
              <a:t>True negative</a:t>
            </a:r>
          </a:p>
          <a:p>
            <a:endParaRPr lang="en-US" dirty="0"/>
          </a:p>
        </p:txBody>
      </p:sp>
    </p:spTree>
    <p:extLst>
      <p:ext uri="{BB962C8B-B14F-4D97-AF65-F5344CB8AC3E}">
        <p14:creationId xmlns:p14="http://schemas.microsoft.com/office/powerpoint/2010/main" val="561585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5635532-8082-427C-9708-747B03D6D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0" y="1940118"/>
            <a:ext cx="6352925" cy="2847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DCA149-06F4-4A9B-B777-542696457753}"/>
              </a:ext>
            </a:extLst>
          </p:cNvPr>
          <p:cNvSpPr txBox="1"/>
          <p:nvPr/>
        </p:nvSpPr>
        <p:spPr>
          <a:xfrm>
            <a:off x="103367" y="711772"/>
            <a:ext cx="62497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Plot of </a:t>
            </a:r>
            <a:r>
              <a:rPr lang="en-US" sz="2000" b="1" dirty="0">
                <a:latin typeface="Times New Roman" panose="02020603050405020304" pitchFamily="18" charset="0"/>
                <a:cs typeface="Times New Roman" panose="02020603050405020304" pitchFamily="18" charset="0"/>
              </a:rPr>
              <a:t>ROC_AUC_curve for RANDOM FOREST</a:t>
            </a:r>
          </a:p>
        </p:txBody>
      </p:sp>
      <p:sp>
        <p:nvSpPr>
          <p:cNvPr id="5" name="TextBox 4">
            <a:extLst>
              <a:ext uri="{FF2B5EF4-FFF2-40B4-BE49-F238E27FC236}">
                <a16:creationId xmlns:a16="http://schemas.microsoft.com/office/drawing/2014/main" id="{7432B08D-AB97-4657-A122-C063D0173622}"/>
              </a:ext>
            </a:extLst>
          </p:cNvPr>
          <p:cNvSpPr txBox="1"/>
          <p:nvPr/>
        </p:nvSpPr>
        <p:spPr>
          <a:xfrm>
            <a:off x="532737" y="2202770"/>
            <a:ext cx="4071068"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a:t>The area graph shows who are awarded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Area under curve determines the accuracy quality of the model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ROC-AUC curve works good for the Binary classification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When area under the curve will increase accuracy of the model also will increase</a:t>
            </a:r>
          </a:p>
        </p:txBody>
      </p:sp>
      <p:cxnSp>
        <p:nvCxnSpPr>
          <p:cNvPr id="7" name="Straight Connector 6">
            <a:extLst>
              <a:ext uri="{FF2B5EF4-FFF2-40B4-BE49-F238E27FC236}">
                <a16:creationId xmlns:a16="http://schemas.microsoft.com/office/drawing/2014/main" id="{116D8D79-88CA-45AB-B6EB-E2E8A241ED89}"/>
              </a:ext>
            </a:extLst>
          </p:cNvPr>
          <p:cNvCxnSpPr>
            <a:cxnSpLocks/>
          </p:cNvCxnSpPr>
          <p:nvPr/>
        </p:nvCxnSpPr>
        <p:spPr>
          <a:xfrm>
            <a:off x="254442" y="1264257"/>
            <a:ext cx="539098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211F15F-0CFB-427A-B9C7-01ED59E6DC90}"/>
              </a:ext>
            </a:extLst>
          </p:cNvPr>
          <p:cNvSpPr txBox="1"/>
          <p:nvPr/>
        </p:nvSpPr>
        <p:spPr>
          <a:xfrm>
            <a:off x="532738" y="5716988"/>
            <a:ext cx="269549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ROC score is 0.7557</a:t>
            </a:r>
          </a:p>
        </p:txBody>
      </p:sp>
    </p:spTree>
    <p:extLst>
      <p:ext uri="{BB962C8B-B14F-4D97-AF65-F5344CB8AC3E}">
        <p14:creationId xmlns:p14="http://schemas.microsoft.com/office/powerpoint/2010/main" val="174081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653EF6-A183-4FB0-A278-A8E0B6AAD42A}"/>
              </a:ext>
            </a:extLst>
          </p:cNvPr>
          <p:cNvSpPr txBox="1"/>
          <p:nvPr/>
        </p:nvSpPr>
        <p:spPr>
          <a:xfrm>
            <a:off x="3018017" y="1261856"/>
            <a:ext cx="7392394" cy="523220"/>
          </a:xfrm>
          <a:prstGeom prst="rect">
            <a:avLst/>
          </a:prstGeom>
          <a:noFill/>
        </p:spPr>
        <p:txBody>
          <a:bodyPr wrap="square" rtlCol="0">
            <a:spAutoFit/>
          </a:bodyPr>
          <a:lstStyle/>
          <a:p>
            <a:r>
              <a:rPr lang="en-US" sz="2800" b="1" dirty="0"/>
              <a:t>Final Conclusion of Supervised learning</a:t>
            </a:r>
          </a:p>
        </p:txBody>
      </p:sp>
      <p:sp>
        <p:nvSpPr>
          <p:cNvPr id="7" name="Oval 6">
            <a:extLst>
              <a:ext uri="{FF2B5EF4-FFF2-40B4-BE49-F238E27FC236}">
                <a16:creationId xmlns:a16="http://schemas.microsoft.com/office/drawing/2014/main" id="{57344851-BA34-42FC-A38B-0C486AF02390}"/>
              </a:ext>
            </a:extLst>
          </p:cNvPr>
          <p:cNvSpPr/>
          <p:nvPr/>
        </p:nvSpPr>
        <p:spPr>
          <a:xfrm>
            <a:off x="1782583" y="2472855"/>
            <a:ext cx="8763000" cy="2276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For this dataset RANDOM FOREST is best with 79 percent accuracy</a:t>
            </a:r>
          </a:p>
        </p:txBody>
      </p:sp>
      <p:sp>
        <p:nvSpPr>
          <p:cNvPr id="8" name="Rectangle: Rounded Corners 7">
            <a:extLst>
              <a:ext uri="{FF2B5EF4-FFF2-40B4-BE49-F238E27FC236}">
                <a16:creationId xmlns:a16="http://schemas.microsoft.com/office/drawing/2014/main" id="{9D0FE473-2D7D-45A2-8DD4-05EE6002C38E}"/>
              </a:ext>
            </a:extLst>
          </p:cNvPr>
          <p:cNvSpPr/>
          <p:nvPr/>
        </p:nvSpPr>
        <p:spPr>
          <a:xfrm>
            <a:off x="4707172" y="309693"/>
            <a:ext cx="3053301" cy="405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Recommendation</a:t>
            </a:r>
          </a:p>
        </p:txBody>
      </p:sp>
    </p:spTree>
    <p:extLst>
      <p:ext uri="{BB962C8B-B14F-4D97-AF65-F5344CB8AC3E}">
        <p14:creationId xmlns:p14="http://schemas.microsoft.com/office/powerpoint/2010/main" val="4222917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9EF80EC-58C4-495F-AD71-0552461982BC}"/>
              </a:ext>
            </a:extLst>
          </p:cNvPr>
          <p:cNvSpPr/>
          <p:nvPr/>
        </p:nvSpPr>
        <p:spPr>
          <a:xfrm>
            <a:off x="3427012" y="445273"/>
            <a:ext cx="4707172" cy="1001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lgerian" panose="04020705040A02060702" pitchFamily="82" charset="0"/>
              </a:rPr>
              <a:t>conclusion</a:t>
            </a:r>
          </a:p>
        </p:txBody>
      </p:sp>
      <p:sp>
        <p:nvSpPr>
          <p:cNvPr id="2" name="Oval 1">
            <a:extLst>
              <a:ext uri="{FF2B5EF4-FFF2-40B4-BE49-F238E27FC236}">
                <a16:creationId xmlns:a16="http://schemas.microsoft.com/office/drawing/2014/main" id="{658FBCFE-2DB6-4458-BFE4-4C5F20449CDF}"/>
              </a:ext>
            </a:extLst>
          </p:cNvPr>
          <p:cNvSpPr/>
          <p:nvPr/>
        </p:nvSpPr>
        <p:spPr>
          <a:xfrm>
            <a:off x="2512612" y="2401294"/>
            <a:ext cx="6981246" cy="3108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latin typeface="Arial Rounded MT Bold" panose="020F0704030504030204" pitchFamily="34" charset="0"/>
                <a:cs typeface="Times New Roman" panose="02020603050405020304" pitchFamily="18" charset="0"/>
              </a:rPr>
              <a:t>After</a:t>
            </a:r>
            <a:r>
              <a:rPr lang="en-US" sz="2000" b="1" i="0" dirty="0">
                <a:solidFill>
                  <a:schemeClr val="bg1"/>
                </a:solidFill>
                <a:effectLst/>
                <a:latin typeface="Arial Rounded MT Bold" panose="020F0704030504030204" pitchFamily="34" charset="0"/>
                <a:cs typeface="Times New Roman" panose="02020603050405020304" pitchFamily="18" charset="0"/>
              </a:rPr>
              <a:t> Feature Reduction DBSCAN and HDBSCAN  model is the Preferred model</a:t>
            </a:r>
          </a:p>
          <a:p>
            <a:pPr algn="l"/>
            <a:endParaRPr lang="en-US" sz="2000" b="1" dirty="0">
              <a:solidFill>
                <a:schemeClr val="bg1"/>
              </a:solidFill>
              <a:latin typeface="Arial Rounded MT Bold" panose="020F0704030504030204" pitchFamily="34" charset="0"/>
              <a:cs typeface="Times New Roman" panose="02020603050405020304" pitchFamily="18" charset="0"/>
            </a:endParaRPr>
          </a:p>
          <a:p>
            <a:r>
              <a:rPr lang="en-US" sz="2000" b="1" dirty="0">
                <a:solidFill>
                  <a:schemeClr val="bg1"/>
                </a:solidFill>
                <a:latin typeface="Arial Rounded MT Bold" panose="020F0704030504030204" pitchFamily="34" charset="0"/>
              </a:rPr>
              <a:t>For this dataset RANDOM FOREST is best with 79 percent accuracy</a:t>
            </a:r>
          </a:p>
          <a:p>
            <a:pPr algn="l"/>
            <a:r>
              <a:rPr lang="en-US" sz="1800" b="1" dirty="0">
                <a:solidFill>
                  <a:schemeClr val="bg1"/>
                </a:solidFill>
                <a:latin typeface="Helvetica Neue"/>
                <a:cs typeface="Times New Roman" panose="02020603050405020304" pitchFamily="18" charset="0"/>
              </a:rPr>
              <a:t> </a:t>
            </a:r>
            <a:endParaRPr lang="en-US" sz="1800" b="1" i="0" dirty="0">
              <a:solidFill>
                <a:schemeClr val="bg1"/>
              </a:solidFill>
              <a:effectLst/>
              <a:latin typeface="Helvetica Neue"/>
            </a:endParaRPr>
          </a:p>
        </p:txBody>
      </p:sp>
    </p:spTree>
    <p:extLst>
      <p:ext uri="{BB962C8B-B14F-4D97-AF65-F5344CB8AC3E}">
        <p14:creationId xmlns:p14="http://schemas.microsoft.com/office/powerpoint/2010/main" val="81101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94975A-5546-47D6-B94A-964754AB3EDE}"/>
              </a:ext>
            </a:extLst>
          </p:cNvPr>
          <p:cNvSpPr txBox="1"/>
          <p:nvPr/>
        </p:nvSpPr>
        <p:spPr>
          <a:xfrm>
            <a:off x="894725" y="513119"/>
            <a:ext cx="7854840" cy="646331"/>
          </a:xfrm>
          <a:prstGeom prst="rect">
            <a:avLst/>
          </a:prstGeom>
          <a:noFill/>
        </p:spPr>
        <p:txBody>
          <a:bodyPr wrap="square" rtlCol="0">
            <a:spAutoFit/>
          </a:bodyPr>
          <a:lstStyle/>
          <a:p>
            <a:r>
              <a:rPr lang="en-US" sz="3600" b="1" dirty="0"/>
              <a:t>Problem Overview :</a:t>
            </a:r>
          </a:p>
        </p:txBody>
      </p:sp>
      <p:sp>
        <p:nvSpPr>
          <p:cNvPr id="9" name="TextBox 8">
            <a:extLst>
              <a:ext uri="{FF2B5EF4-FFF2-40B4-BE49-F238E27FC236}">
                <a16:creationId xmlns:a16="http://schemas.microsoft.com/office/drawing/2014/main" id="{08C46F8A-119B-4B33-9B25-9F621AA55D9C}"/>
              </a:ext>
            </a:extLst>
          </p:cNvPr>
          <p:cNvSpPr txBox="1"/>
          <p:nvPr/>
        </p:nvSpPr>
        <p:spPr>
          <a:xfrm>
            <a:off x="2797604" y="1498004"/>
            <a:ext cx="8768615"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hackathon, you will examine the behavior of airlines passengers. The passengers are segmented to the different passenger groups in order to adapt different marketing strategies. The file east west airlines contains information on passengers who belong to an airline’s frequent flier program.</a:t>
            </a:r>
          </a:p>
        </p:txBody>
      </p:sp>
      <p:sp>
        <p:nvSpPr>
          <p:cNvPr id="10" name="TextBox 9">
            <a:extLst>
              <a:ext uri="{FF2B5EF4-FFF2-40B4-BE49-F238E27FC236}">
                <a16:creationId xmlns:a16="http://schemas.microsoft.com/office/drawing/2014/main" id="{679E6585-F800-4E9A-B641-77EC6EA13E2B}"/>
              </a:ext>
            </a:extLst>
          </p:cNvPr>
          <p:cNvSpPr txBox="1"/>
          <p:nvPr/>
        </p:nvSpPr>
        <p:spPr>
          <a:xfrm>
            <a:off x="2797604" y="3667225"/>
            <a:ext cx="83292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each passenger the data include information on their mileage history and on different ways they accrued or spent miles in the last year. The goal is to try to identify clusters of passengers that have similar characteristics for the purpose of targeting different segments for different types of mileage offers, thereby increasing airline companies' success rates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629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98D89-8681-4646-91F0-EE25F8B0D01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7951" y="990600"/>
            <a:ext cx="7019924" cy="4876800"/>
          </a:xfrm>
          <a:prstGeom prst="rect">
            <a:avLst/>
          </a:prstGeom>
        </p:spPr>
      </p:pic>
    </p:spTree>
    <p:extLst>
      <p:ext uri="{BB962C8B-B14F-4D97-AF65-F5344CB8AC3E}">
        <p14:creationId xmlns:p14="http://schemas.microsoft.com/office/powerpoint/2010/main" val="343902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506E6C-93D4-48EB-9319-9D20FE7846C0}"/>
              </a:ext>
            </a:extLst>
          </p:cNvPr>
          <p:cNvSpPr txBox="1"/>
          <p:nvPr/>
        </p:nvSpPr>
        <p:spPr>
          <a:xfrm>
            <a:off x="1020278" y="625642"/>
            <a:ext cx="715157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Solution Process :</a:t>
            </a:r>
          </a:p>
        </p:txBody>
      </p:sp>
      <p:sp>
        <p:nvSpPr>
          <p:cNvPr id="5" name="TextBox 4">
            <a:extLst>
              <a:ext uri="{FF2B5EF4-FFF2-40B4-BE49-F238E27FC236}">
                <a16:creationId xmlns:a16="http://schemas.microsoft.com/office/drawing/2014/main" id="{325EEF19-C38B-4989-9C77-8E5951B63A2C}"/>
              </a:ext>
            </a:extLst>
          </p:cNvPr>
          <p:cNvSpPr txBox="1"/>
          <p:nvPr/>
        </p:nvSpPr>
        <p:spPr>
          <a:xfrm>
            <a:off x="2056742" y="1542036"/>
            <a:ext cx="9089056"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About Knowing the type of the Dataset (Rows(3999) And Columns (12) , Datatypes) </a:t>
            </a:r>
          </a:p>
        </p:txBody>
      </p:sp>
      <p:sp>
        <p:nvSpPr>
          <p:cNvPr id="6" name="TextBox 5">
            <a:extLst>
              <a:ext uri="{FF2B5EF4-FFF2-40B4-BE49-F238E27FC236}">
                <a16:creationId xmlns:a16="http://schemas.microsoft.com/office/drawing/2014/main" id="{8E3D2DE5-81D0-4A22-B7DC-B52D2A2354F9}"/>
              </a:ext>
            </a:extLst>
          </p:cNvPr>
          <p:cNvSpPr txBox="1"/>
          <p:nvPr/>
        </p:nvSpPr>
        <p:spPr>
          <a:xfrm>
            <a:off x="2017983" y="2648322"/>
            <a:ext cx="9166574"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the dataset ( checking the missing value )</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Exploring the dataset finding the correlation of two columns</a:t>
            </a:r>
          </a:p>
        </p:txBody>
      </p:sp>
      <p:sp>
        <p:nvSpPr>
          <p:cNvPr id="7" name="TextBox 6">
            <a:extLst>
              <a:ext uri="{FF2B5EF4-FFF2-40B4-BE49-F238E27FC236}">
                <a16:creationId xmlns:a16="http://schemas.microsoft.com/office/drawing/2014/main" id="{DFB3C5A7-0DF3-41E6-9654-42C40B389394}"/>
              </a:ext>
            </a:extLst>
          </p:cNvPr>
          <p:cNvSpPr txBox="1"/>
          <p:nvPr/>
        </p:nvSpPr>
        <p:spPr>
          <a:xfrm>
            <a:off x="2056742" y="4540367"/>
            <a:ext cx="9166574"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Analytical Approach (Python) Because It has Easy Structure , Readable Code , Portable And Extensible Programming Language </a:t>
            </a:r>
          </a:p>
        </p:txBody>
      </p:sp>
      <p:sp>
        <p:nvSpPr>
          <p:cNvPr id="2" name="TextBox 1">
            <a:extLst>
              <a:ext uri="{FF2B5EF4-FFF2-40B4-BE49-F238E27FC236}">
                <a16:creationId xmlns:a16="http://schemas.microsoft.com/office/drawing/2014/main" id="{473DC1CB-588B-41D8-A128-3008818A46B4}"/>
              </a:ext>
            </a:extLst>
          </p:cNvPr>
          <p:cNvSpPr txBox="1"/>
          <p:nvPr/>
        </p:nvSpPr>
        <p:spPr>
          <a:xfrm>
            <a:off x="2056742" y="5729394"/>
            <a:ext cx="8996569" cy="707886"/>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Technique here we used to do this hackathon is Supervised and Unsupervised Machine   </a:t>
            </a:r>
            <a:r>
              <a:rPr lang="en-US" sz="1800" b="1" dirty="0">
                <a:latin typeface="Times New Roman" panose="02020603050405020304" pitchFamily="18" charset="0"/>
                <a:cs typeface="Times New Roman" panose="02020603050405020304" pitchFamily="18" charset="0"/>
              </a:rPr>
              <a:t>Learning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39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6ECA73-274B-4D7C-A1EF-4829A6199BCE}"/>
              </a:ext>
            </a:extLst>
          </p:cNvPr>
          <p:cNvPicPr>
            <a:picLocks noGrp="1" noChangeAspect="1"/>
          </p:cNvPicPr>
          <p:nvPr>
            <p:ph idx="1"/>
          </p:nvPr>
        </p:nvPicPr>
        <p:blipFill>
          <a:blip r:embed="rId2"/>
          <a:stretch>
            <a:fillRect/>
          </a:stretch>
        </p:blipFill>
        <p:spPr>
          <a:xfrm>
            <a:off x="803081" y="4236651"/>
            <a:ext cx="10363200" cy="2022545"/>
          </a:xfrm>
        </p:spPr>
      </p:pic>
      <p:sp>
        <p:nvSpPr>
          <p:cNvPr id="12" name="Rectangle: Rounded Corners 11">
            <a:extLst>
              <a:ext uri="{FF2B5EF4-FFF2-40B4-BE49-F238E27FC236}">
                <a16:creationId xmlns:a16="http://schemas.microsoft.com/office/drawing/2014/main" id="{98156E3A-8117-47CE-94B3-48DB064D455F}"/>
              </a:ext>
            </a:extLst>
          </p:cNvPr>
          <p:cNvSpPr/>
          <p:nvPr/>
        </p:nvSpPr>
        <p:spPr>
          <a:xfrm>
            <a:off x="2091193" y="302150"/>
            <a:ext cx="7649155" cy="4207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b="1" dirty="0"/>
              <a:t>These are the fields included in both supervised and unsupervised learning algorithms</a:t>
            </a:r>
          </a:p>
        </p:txBody>
      </p:sp>
      <p:sp>
        <p:nvSpPr>
          <p:cNvPr id="15" name="Rectangle: Rounded Corners 14">
            <a:extLst>
              <a:ext uri="{FF2B5EF4-FFF2-40B4-BE49-F238E27FC236}">
                <a16:creationId xmlns:a16="http://schemas.microsoft.com/office/drawing/2014/main" id="{A134DC15-51AE-4EDE-AC4C-F901C04E9F95}"/>
              </a:ext>
            </a:extLst>
          </p:cNvPr>
          <p:cNvSpPr/>
          <p:nvPr/>
        </p:nvSpPr>
        <p:spPr>
          <a:xfrm>
            <a:off x="3808676" y="3468409"/>
            <a:ext cx="4023360" cy="42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b="1" dirty="0"/>
              <a:t>Scaling the data into a certain range</a:t>
            </a:r>
          </a:p>
        </p:txBody>
      </p:sp>
      <p:pic>
        <p:nvPicPr>
          <p:cNvPr id="17" name="Picture 16">
            <a:extLst>
              <a:ext uri="{FF2B5EF4-FFF2-40B4-BE49-F238E27FC236}">
                <a16:creationId xmlns:a16="http://schemas.microsoft.com/office/drawing/2014/main" id="{9CD25C47-3405-4A56-8899-5EAA4C4B91A2}"/>
              </a:ext>
            </a:extLst>
          </p:cNvPr>
          <p:cNvPicPr>
            <a:picLocks noChangeAspect="1"/>
          </p:cNvPicPr>
          <p:nvPr/>
        </p:nvPicPr>
        <p:blipFill>
          <a:blip r:embed="rId3"/>
          <a:stretch>
            <a:fillRect/>
          </a:stretch>
        </p:blipFill>
        <p:spPr>
          <a:xfrm>
            <a:off x="866693" y="989882"/>
            <a:ext cx="10241280" cy="2139656"/>
          </a:xfrm>
          <a:prstGeom prst="rect">
            <a:avLst/>
          </a:prstGeom>
        </p:spPr>
      </p:pic>
    </p:spTree>
    <p:extLst>
      <p:ext uri="{BB962C8B-B14F-4D97-AF65-F5344CB8AC3E}">
        <p14:creationId xmlns:p14="http://schemas.microsoft.com/office/powerpoint/2010/main" val="138556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0AE41C8-0BBD-44A3-8B92-77FBAB8A2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925" y="1248272"/>
            <a:ext cx="8505825" cy="45561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07EC7F-5630-4DAD-888B-4F9A07775005}"/>
              </a:ext>
            </a:extLst>
          </p:cNvPr>
          <p:cNvSpPr txBox="1"/>
          <p:nvPr/>
        </p:nvSpPr>
        <p:spPr>
          <a:xfrm>
            <a:off x="1581148" y="276225"/>
            <a:ext cx="9867901" cy="584775"/>
          </a:xfrm>
          <a:prstGeom prst="rect">
            <a:avLst/>
          </a:prstGeom>
          <a:noFill/>
        </p:spPr>
        <p:txBody>
          <a:bodyPr wrap="square" rtlCol="0">
            <a:spAutoFit/>
          </a:bodyPr>
          <a:lstStyle/>
          <a:p>
            <a:r>
              <a:rPr lang="en-US" sz="3200" b="1" dirty="0"/>
              <a:t>Heat map to check correlation between the fields</a:t>
            </a:r>
          </a:p>
        </p:txBody>
      </p:sp>
      <p:sp>
        <p:nvSpPr>
          <p:cNvPr id="7" name="TextBox 6">
            <a:extLst>
              <a:ext uri="{FF2B5EF4-FFF2-40B4-BE49-F238E27FC236}">
                <a16:creationId xmlns:a16="http://schemas.microsoft.com/office/drawing/2014/main" id="{8BC9B40E-4C79-48DF-957A-BA20B34117D3}"/>
              </a:ext>
            </a:extLst>
          </p:cNvPr>
          <p:cNvSpPr txBox="1"/>
          <p:nvPr/>
        </p:nvSpPr>
        <p:spPr>
          <a:xfrm>
            <a:off x="755374" y="6007057"/>
            <a:ext cx="10693675"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      The above heatmap is not that much clear to find correlation between the fields so I used df.corr() technique</a:t>
            </a:r>
          </a:p>
        </p:txBody>
      </p:sp>
    </p:spTree>
    <p:extLst>
      <p:ext uri="{BB962C8B-B14F-4D97-AF65-F5344CB8AC3E}">
        <p14:creationId xmlns:p14="http://schemas.microsoft.com/office/powerpoint/2010/main" val="227308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3BEF832-3727-4FC5-9738-5F68DC957C28}"/>
              </a:ext>
            </a:extLst>
          </p:cNvPr>
          <p:cNvSpPr txBox="1"/>
          <p:nvPr/>
        </p:nvSpPr>
        <p:spPr>
          <a:xfrm>
            <a:off x="193233" y="5420277"/>
            <a:ext cx="11906250" cy="646331"/>
          </a:xfrm>
          <a:prstGeom prst="rect">
            <a:avLst/>
          </a:prstGeom>
          <a:noFill/>
        </p:spPr>
        <p:txBody>
          <a:bodyPr wrap="square" rtlCol="0">
            <a:spAutoFit/>
          </a:bodyPr>
          <a:lstStyle/>
          <a:p>
            <a:r>
              <a:rPr lang="en-US" sz="1800" b="1" dirty="0">
                <a:solidFill>
                  <a:schemeClr val="tx1">
                    <a:lumMod val="85000"/>
                    <a:lumOff val="15000"/>
                  </a:schemeClr>
                </a:solidFill>
                <a:effectLst/>
                <a:latin typeface="Courier New" panose="02070309020205020404" pitchFamily="49" charset="0"/>
              </a:rPr>
              <a:t>'Balance', 'Qual_miles', 'cc1_miles', 'Bonus_miles','Bonus_trans','Flight_miles_12mo','Days_since_enroll','Award’</a:t>
            </a:r>
            <a:endParaRPr lang="en-US" b="1" dirty="0">
              <a:solidFill>
                <a:schemeClr val="tx1">
                  <a:lumMod val="85000"/>
                  <a:lumOff val="15000"/>
                </a:schemeClr>
              </a:solidFill>
              <a:effectLst/>
              <a:latin typeface="Courier New" panose="02070309020205020404" pitchFamily="49" charset="0"/>
            </a:endParaRPr>
          </a:p>
        </p:txBody>
      </p:sp>
      <p:sp>
        <p:nvSpPr>
          <p:cNvPr id="10" name="Rectangle: Rounded Corners 9">
            <a:extLst>
              <a:ext uri="{FF2B5EF4-FFF2-40B4-BE49-F238E27FC236}">
                <a16:creationId xmlns:a16="http://schemas.microsoft.com/office/drawing/2014/main" id="{8BD853AE-49FD-4E6D-B1D6-004AF0D95CE1}"/>
              </a:ext>
            </a:extLst>
          </p:cNvPr>
          <p:cNvSpPr/>
          <p:nvPr/>
        </p:nvSpPr>
        <p:spPr>
          <a:xfrm>
            <a:off x="333375" y="4876800"/>
            <a:ext cx="417195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    Fields having positive correlation</a:t>
            </a:r>
          </a:p>
        </p:txBody>
      </p:sp>
      <p:sp>
        <p:nvSpPr>
          <p:cNvPr id="11" name="Rectangle: Rounded Corners 10">
            <a:extLst>
              <a:ext uri="{FF2B5EF4-FFF2-40B4-BE49-F238E27FC236}">
                <a16:creationId xmlns:a16="http://schemas.microsoft.com/office/drawing/2014/main" id="{E6ACCE3E-30CC-431F-9DC6-8DB221814D2D}"/>
              </a:ext>
            </a:extLst>
          </p:cNvPr>
          <p:cNvSpPr/>
          <p:nvPr/>
        </p:nvSpPr>
        <p:spPr>
          <a:xfrm>
            <a:off x="2075290" y="95416"/>
            <a:ext cx="7736620" cy="515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Correlation for each fields</a:t>
            </a:r>
          </a:p>
        </p:txBody>
      </p:sp>
      <p:pic>
        <p:nvPicPr>
          <p:cNvPr id="15" name="Picture 14">
            <a:extLst>
              <a:ext uri="{FF2B5EF4-FFF2-40B4-BE49-F238E27FC236}">
                <a16:creationId xmlns:a16="http://schemas.microsoft.com/office/drawing/2014/main" id="{2EC2404C-B949-49E3-A9BB-9845B3AE337F}"/>
              </a:ext>
            </a:extLst>
          </p:cNvPr>
          <p:cNvPicPr>
            <a:picLocks noChangeAspect="1"/>
          </p:cNvPicPr>
          <p:nvPr/>
        </p:nvPicPr>
        <p:blipFill>
          <a:blip r:embed="rId2"/>
          <a:stretch>
            <a:fillRect/>
          </a:stretch>
        </p:blipFill>
        <p:spPr>
          <a:xfrm>
            <a:off x="477078" y="791392"/>
            <a:ext cx="11338560" cy="3904984"/>
          </a:xfrm>
          <a:prstGeom prst="rect">
            <a:avLst/>
          </a:prstGeom>
        </p:spPr>
      </p:pic>
    </p:spTree>
    <p:extLst>
      <p:ext uri="{BB962C8B-B14F-4D97-AF65-F5344CB8AC3E}">
        <p14:creationId xmlns:p14="http://schemas.microsoft.com/office/powerpoint/2010/main" val="225571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9FDAC7B-C982-4665-A2C9-E64321E93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7" y="1066800"/>
            <a:ext cx="36480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1FC2175-2375-4B5C-9BC2-12324C4D4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812" y="1066800"/>
            <a:ext cx="37623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A791F24-1EC9-4642-A36E-9BD4F9872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314" y="3981450"/>
            <a:ext cx="36480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39DADF2D-E0EC-42D4-85A5-3E6019BC55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3389" y="1066800"/>
            <a:ext cx="35909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51D2DB48-1B0B-4752-93A7-EE85E13D2E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7687" y="3981450"/>
            <a:ext cx="36480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C4318DA0-39C6-47CA-A38E-2FC8187F0F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238" y="3952875"/>
            <a:ext cx="3762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A84580-81CD-4742-A6B0-AFBFF7F2FD05}"/>
              </a:ext>
            </a:extLst>
          </p:cNvPr>
          <p:cNvSpPr txBox="1"/>
          <p:nvPr/>
        </p:nvSpPr>
        <p:spPr>
          <a:xfrm>
            <a:off x="1828800" y="248721"/>
            <a:ext cx="10058400" cy="584775"/>
          </a:xfrm>
          <a:prstGeom prst="rect">
            <a:avLst/>
          </a:prstGeom>
          <a:noFill/>
        </p:spPr>
        <p:txBody>
          <a:bodyPr wrap="square" rtlCol="0">
            <a:spAutoFit/>
          </a:bodyPr>
          <a:lstStyle/>
          <a:p>
            <a:pPr algn="l"/>
            <a:r>
              <a:rPr lang="en-US" sz="3200" b="1" i="0" dirty="0">
                <a:solidFill>
                  <a:schemeClr val="tx1">
                    <a:lumMod val="95000"/>
                    <a:lumOff val="5000"/>
                  </a:schemeClr>
                </a:solidFill>
                <a:effectLst/>
                <a:latin typeface="Times New Roman" panose="02020603050405020304" pitchFamily="18" charset="0"/>
                <a:cs typeface="Times New Roman" panose="02020603050405020304" pitchFamily="18" charset="0"/>
              </a:rPr>
              <a:t>Exploratory Data Analysis (EDA) on the  dataset</a:t>
            </a:r>
          </a:p>
        </p:txBody>
      </p:sp>
    </p:spTree>
    <p:extLst>
      <p:ext uri="{BB962C8B-B14F-4D97-AF65-F5344CB8AC3E}">
        <p14:creationId xmlns:p14="http://schemas.microsoft.com/office/powerpoint/2010/main" val="418487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95EB5EA-FB7A-4CBA-A923-A5CCFE6A9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6011" y="1325425"/>
            <a:ext cx="5829300" cy="4048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CC1A15-86F7-41F8-B02A-4A53D1D6DB95}"/>
              </a:ext>
            </a:extLst>
          </p:cNvPr>
          <p:cNvSpPr txBox="1"/>
          <p:nvPr/>
        </p:nvSpPr>
        <p:spPr>
          <a:xfrm>
            <a:off x="1057523" y="2333824"/>
            <a:ext cx="4428877"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This plot shows the distribution of balance in the customer account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our dataset it is given that customers having account balance around 4000 to 90000 miles in the account</a:t>
            </a:r>
          </a:p>
          <a:p>
            <a:endParaRPr lang="en-US" dirty="0"/>
          </a:p>
        </p:txBody>
      </p:sp>
    </p:spTree>
    <p:extLst>
      <p:ext uri="{BB962C8B-B14F-4D97-AF65-F5344CB8AC3E}">
        <p14:creationId xmlns:p14="http://schemas.microsoft.com/office/powerpoint/2010/main" val="96240926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864</TotalTime>
  <Words>1163</Words>
  <Application>Microsoft Office PowerPoint</Application>
  <PresentationFormat>Widescreen</PresentationFormat>
  <Paragraphs>197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Algerian</vt:lpstr>
      <vt:lpstr>Arial</vt:lpstr>
      <vt:lpstr>Arial Rounded MT Bold</vt:lpstr>
      <vt:lpstr>Courier New</vt:lpstr>
      <vt:lpstr>Helvetica Neue</vt:lpstr>
      <vt:lpstr>Roboto</vt:lpstr>
      <vt:lpstr>Times New Roman</vt:lpstr>
      <vt:lpstr>Tw Cen MT</vt:lpstr>
      <vt:lpstr>Wingdings</vt:lpstr>
      <vt:lpstr>Droplet</vt:lpstr>
      <vt:lpstr>COURSE6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ROBOT</dc:creator>
  <cp:lastModifiedBy>ROBOT</cp:lastModifiedBy>
  <cp:revision>69</cp:revision>
  <dcterms:created xsi:type="dcterms:W3CDTF">2022-01-24T14:51:17Z</dcterms:created>
  <dcterms:modified xsi:type="dcterms:W3CDTF">2022-03-12T15:27:31Z</dcterms:modified>
</cp:coreProperties>
</file>