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8"/>
  </p:notesMasterIdLst>
  <p:handoutMasterIdLst>
    <p:handoutMasterId r:id="rId59"/>
  </p:handoutMasterIdLst>
  <p:sldIdLst>
    <p:sldId id="346" r:id="rId2"/>
    <p:sldId id="343" r:id="rId3"/>
    <p:sldId id="344" r:id="rId4"/>
    <p:sldId id="345" r:id="rId5"/>
    <p:sldId id="286" r:id="rId6"/>
    <p:sldId id="379" r:id="rId7"/>
    <p:sldId id="271" r:id="rId8"/>
    <p:sldId id="380" r:id="rId9"/>
    <p:sldId id="291" r:id="rId10"/>
    <p:sldId id="298" r:id="rId11"/>
    <p:sldId id="293" r:id="rId12"/>
    <p:sldId id="294" r:id="rId13"/>
    <p:sldId id="351" r:id="rId14"/>
    <p:sldId id="381" r:id="rId15"/>
    <p:sldId id="383" r:id="rId16"/>
    <p:sldId id="304" r:id="rId17"/>
    <p:sldId id="315" r:id="rId18"/>
    <p:sldId id="316" r:id="rId19"/>
    <p:sldId id="319" r:id="rId20"/>
    <p:sldId id="324" r:id="rId21"/>
    <p:sldId id="323" r:id="rId22"/>
    <p:sldId id="325" r:id="rId23"/>
    <p:sldId id="327" r:id="rId24"/>
    <p:sldId id="326" r:id="rId25"/>
    <p:sldId id="328" r:id="rId26"/>
    <p:sldId id="321" r:id="rId27"/>
    <p:sldId id="336" r:id="rId28"/>
    <p:sldId id="333" r:id="rId29"/>
    <p:sldId id="356" r:id="rId30"/>
    <p:sldId id="377" r:id="rId31"/>
    <p:sldId id="334" r:id="rId32"/>
    <p:sldId id="335" r:id="rId33"/>
    <p:sldId id="337" r:id="rId34"/>
    <p:sldId id="338" r:id="rId35"/>
    <p:sldId id="339" r:id="rId36"/>
    <p:sldId id="340" r:id="rId37"/>
    <p:sldId id="358" r:id="rId38"/>
    <p:sldId id="359" r:id="rId39"/>
    <p:sldId id="360" r:id="rId40"/>
    <p:sldId id="361" r:id="rId41"/>
    <p:sldId id="341" r:id="rId42"/>
    <p:sldId id="376" r:id="rId43"/>
    <p:sldId id="362" r:id="rId44"/>
    <p:sldId id="363" r:id="rId45"/>
    <p:sldId id="364" r:id="rId46"/>
    <p:sldId id="366" r:id="rId47"/>
    <p:sldId id="367" r:id="rId48"/>
    <p:sldId id="368" r:id="rId49"/>
    <p:sldId id="374" r:id="rId50"/>
    <p:sldId id="375" r:id="rId51"/>
    <p:sldId id="372" r:id="rId52"/>
    <p:sldId id="371" r:id="rId53"/>
    <p:sldId id="370" r:id="rId54"/>
    <p:sldId id="378" r:id="rId55"/>
    <p:sldId id="373" r:id="rId56"/>
    <p:sldId id="29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3855" autoAdjust="0"/>
  </p:normalViewPr>
  <p:slideViewPr>
    <p:cSldViewPr snapToGrid="0">
      <p:cViewPr varScale="1">
        <p:scale>
          <a:sx n="68" d="100"/>
          <a:sy n="68" d="100"/>
        </p:scale>
        <p:origin x="852" y="66"/>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25EA1-7A1D-4DAF-9AC1-94103DC625E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6955E60-BAE3-4DAA-9669-25D9CEF2502A}">
      <dgm:prSet phldrT="[Text]"/>
      <dgm:spPr/>
      <dgm:t>
        <a:bodyPr/>
        <a:lstStyle/>
        <a:p>
          <a:r>
            <a:rPr lang="en-US" b="1" dirty="0">
              <a:latin typeface="Algerian" panose="04020705040A02060702" pitchFamily="82" charset="0"/>
              <a:cs typeface="Arial" panose="020B0604020202020204" pitchFamily="34" charset="0"/>
            </a:rPr>
            <a:t>text and data processing</a:t>
          </a:r>
          <a:endParaRPr lang="en-US" dirty="0"/>
        </a:p>
      </dgm:t>
    </dgm:pt>
    <dgm:pt modelId="{7B5098F4-E9F8-4C04-ACE9-3171456BAF17}" type="parTrans" cxnId="{A5FC8101-4549-4AB1-BEC1-2DC8EA63679F}">
      <dgm:prSet/>
      <dgm:spPr/>
      <dgm:t>
        <a:bodyPr/>
        <a:lstStyle/>
        <a:p>
          <a:endParaRPr lang="en-US"/>
        </a:p>
      </dgm:t>
    </dgm:pt>
    <dgm:pt modelId="{7AB48C29-5541-442F-BEE6-7AE2FDB90B19}" type="sibTrans" cxnId="{A5FC8101-4549-4AB1-BEC1-2DC8EA63679F}">
      <dgm:prSet/>
      <dgm:spPr/>
      <dgm:t>
        <a:bodyPr/>
        <a:lstStyle/>
        <a:p>
          <a:endParaRPr lang="en-US"/>
        </a:p>
      </dgm:t>
    </dgm:pt>
    <dgm:pt modelId="{8354E759-1A39-43F2-9CAB-F3DD70D0DEA0}">
      <dgm:prSet phldrT="[Text]"/>
      <dgm:spPr/>
      <dgm:t>
        <a:bodyPr/>
        <a:lstStyle/>
        <a:p>
          <a:r>
            <a:rPr lang="en-IN" b="1" dirty="0">
              <a:latin typeface="Algerian" panose="04020705040A02060702" pitchFamily="82" charset="0"/>
            </a:rPr>
            <a:t>NLP for sentiment analysis</a:t>
          </a:r>
          <a:endParaRPr lang="en-US" dirty="0"/>
        </a:p>
      </dgm:t>
    </dgm:pt>
    <dgm:pt modelId="{344B6958-0F08-42B0-B336-836C0F6D094A}" type="parTrans" cxnId="{B5BA3F6D-D04A-44AE-B870-DAC79E1759C1}">
      <dgm:prSet/>
      <dgm:spPr/>
      <dgm:t>
        <a:bodyPr/>
        <a:lstStyle/>
        <a:p>
          <a:endParaRPr lang="en-US"/>
        </a:p>
      </dgm:t>
    </dgm:pt>
    <dgm:pt modelId="{97467993-E11A-419B-9ABA-9D27CFA6F2AA}" type="sibTrans" cxnId="{B5BA3F6D-D04A-44AE-B870-DAC79E1759C1}">
      <dgm:prSet/>
      <dgm:spPr/>
      <dgm:t>
        <a:bodyPr/>
        <a:lstStyle/>
        <a:p>
          <a:endParaRPr lang="en-US"/>
        </a:p>
      </dgm:t>
    </dgm:pt>
    <dgm:pt modelId="{98E26627-CA3D-464A-9946-4C06EC276FF5}">
      <dgm:prSet phldrT="[Text]"/>
      <dgm:spPr/>
      <dgm:t>
        <a:bodyPr/>
        <a:lstStyle/>
        <a:p>
          <a:r>
            <a:rPr lang="en-US" b="1" dirty="0">
              <a:latin typeface="Algerian" panose="04020705040A02060702" pitchFamily="82" charset="0"/>
            </a:rPr>
            <a:t>Clustering to group the data </a:t>
          </a:r>
          <a:endParaRPr lang="en-US" dirty="0"/>
        </a:p>
      </dgm:t>
    </dgm:pt>
    <dgm:pt modelId="{C919DE2B-3C37-4EE4-B2D7-1977EFEE756E}" type="parTrans" cxnId="{77621645-438D-4312-A774-B1BB20AA685F}">
      <dgm:prSet/>
      <dgm:spPr/>
      <dgm:t>
        <a:bodyPr/>
        <a:lstStyle/>
        <a:p>
          <a:endParaRPr lang="en-US"/>
        </a:p>
      </dgm:t>
    </dgm:pt>
    <dgm:pt modelId="{F8D3B6C8-167E-4AF3-8C6B-6AB238568BFC}" type="sibTrans" cxnId="{77621645-438D-4312-A774-B1BB20AA685F}">
      <dgm:prSet/>
      <dgm:spPr/>
      <dgm:t>
        <a:bodyPr/>
        <a:lstStyle/>
        <a:p>
          <a:endParaRPr lang="en-US"/>
        </a:p>
      </dgm:t>
    </dgm:pt>
    <dgm:pt modelId="{E2168305-A4F1-4ECC-A7EE-64FCB2908239}" type="pres">
      <dgm:prSet presAssocID="{24A25EA1-7A1D-4DAF-9AC1-94103DC625E4}" presName="rootnode" presStyleCnt="0">
        <dgm:presLayoutVars>
          <dgm:chMax/>
          <dgm:chPref/>
          <dgm:dir/>
          <dgm:animLvl val="lvl"/>
        </dgm:presLayoutVars>
      </dgm:prSet>
      <dgm:spPr/>
    </dgm:pt>
    <dgm:pt modelId="{3B91972D-2F27-4353-90BF-5371E133DAAB}" type="pres">
      <dgm:prSet presAssocID="{F6955E60-BAE3-4DAA-9669-25D9CEF2502A}" presName="composite" presStyleCnt="0"/>
      <dgm:spPr/>
    </dgm:pt>
    <dgm:pt modelId="{7EB6F8BA-7C7A-4A55-BE37-7CC82BC4D291}" type="pres">
      <dgm:prSet presAssocID="{F6955E60-BAE3-4DAA-9669-25D9CEF2502A}" presName="bentUpArrow1" presStyleLbl="alignImgPlace1" presStyleIdx="0" presStyleCnt="2"/>
      <dgm:spPr/>
    </dgm:pt>
    <dgm:pt modelId="{DADE5DBC-5782-40EA-8BBB-1D4FB4B8AE79}" type="pres">
      <dgm:prSet presAssocID="{F6955E60-BAE3-4DAA-9669-25D9CEF2502A}" presName="ParentText" presStyleLbl="node1" presStyleIdx="0" presStyleCnt="3" custScaleX="165451" custScaleY="93153" custLinFactNeighborX="38418" custLinFactNeighborY="-16037">
        <dgm:presLayoutVars>
          <dgm:chMax val="1"/>
          <dgm:chPref val="1"/>
          <dgm:bulletEnabled val="1"/>
        </dgm:presLayoutVars>
      </dgm:prSet>
      <dgm:spPr/>
    </dgm:pt>
    <dgm:pt modelId="{1DE9E84A-EFAE-4CA6-9C72-54899ADDE374}" type="pres">
      <dgm:prSet presAssocID="{F6955E60-BAE3-4DAA-9669-25D9CEF2502A}" presName="ChildText" presStyleLbl="revTx" presStyleIdx="0" presStyleCnt="2" custFlipVert="1" custScaleX="45890" custScaleY="20585">
        <dgm:presLayoutVars>
          <dgm:chMax val="0"/>
          <dgm:chPref val="0"/>
          <dgm:bulletEnabled val="1"/>
        </dgm:presLayoutVars>
      </dgm:prSet>
      <dgm:spPr/>
    </dgm:pt>
    <dgm:pt modelId="{8B7F45FF-6C78-4319-AF83-DBA45CE79D07}" type="pres">
      <dgm:prSet presAssocID="{7AB48C29-5541-442F-BEE6-7AE2FDB90B19}" presName="sibTrans" presStyleCnt="0"/>
      <dgm:spPr/>
    </dgm:pt>
    <dgm:pt modelId="{08C2A3E4-9D65-46B7-9D41-49CAF7BB4266}" type="pres">
      <dgm:prSet presAssocID="{8354E759-1A39-43F2-9CAB-F3DD70D0DEA0}" presName="composite" presStyleCnt="0"/>
      <dgm:spPr/>
    </dgm:pt>
    <dgm:pt modelId="{822402F9-12CD-47DD-B59E-4261A9D78681}" type="pres">
      <dgm:prSet presAssocID="{8354E759-1A39-43F2-9CAB-F3DD70D0DEA0}" presName="bentUpArrow1" presStyleLbl="alignImgPlace1" presStyleIdx="1" presStyleCnt="2" custLinFactNeighborX="-44823" custLinFactNeighborY="-3480"/>
      <dgm:spPr/>
    </dgm:pt>
    <dgm:pt modelId="{4DA1FC12-8BE1-48FA-AC7B-5A1EA75B8C37}" type="pres">
      <dgm:prSet presAssocID="{8354E759-1A39-43F2-9CAB-F3DD70D0DEA0}" presName="ParentText" presStyleLbl="node1" presStyleIdx="1" presStyleCnt="3" custScaleX="179759" custScaleY="95180" custLinFactNeighborX="22903" custLinFactNeighborY="-17851">
        <dgm:presLayoutVars>
          <dgm:chMax val="1"/>
          <dgm:chPref val="1"/>
          <dgm:bulletEnabled val="1"/>
        </dgm:presLayoutVars>
      </dgm:prSet>
      <dgm:spPr/>
    </dgm:pt>
    <dgm:pt modelId="{EE402CF6-EFFB-4A54-948C-B006096004EF}" type="pres">
      <dgm:prSet presAssocID="{8354E759-1A39-43F2-9CAB-F3DD70D0DEA0}" presName="ChildText" presStyleLbl="revTx" presStyleIdx="1" presStyleCnt="2" custScaleX="55940" custScaleY="5932">
        <dgm:presLayoutVars>
          <dgm:chMax val="0"/>
          <dgm:chPref val="0"/>
          <dgm:bulletEnabled val="1"/>
        </dgm:presLayoutVars>
      </dgm:prSet>
      <dgm:spPr/>
    </dgm:pt>
    <dgm:pt modelId="{6A42A2CE-597F-4191-AEBD-A4EA66DB0879}" type="pres">
      <dgm:prSet presAssocID="{97467993-E11A-419B-9ABA-9D27CFA6F2AA}" presName="sibTrans" presStyleCnt="0"/>
      <dgm:spPr/>
    </dgm:pt>
    <dgm:pt modelId="{47BC40C5-4680-4EB0-A830-37893BA71DEA}" type="pres">
      <dgm:prSet presAssocID="{98E26627-CA3D-464A-9946-4C06EC276FF5}" presName="composite" presStyleCnt="0"/>
      <dgm:spPr/>
    </dgm:pt>
    <dgm:pt modelId="{D7E6B95D-F66F-4B15-A7F9-14304F2DC43C}" type="pres">
      <dgm:prSet presAssocID="{98E26627-CA3D-464A-9946-4C06EC276FF5}" presName="ParentText" presStyleLbl="node1" presStyleIdx="2" presStyleCnt="3" custScaleX="180220" custScaleY="94416" custLinFactNeighborX="936" custLinFactNeighborY="-22332">
        <dgm:presLayoutVars>
          <dgm:chMax val="1"/>
          <dgm:chPref val="1"/>
          <dgm:bulletEnabled val="1"/>
        </dgm:presLayoutVars>
      </dgm:prSet>
      <dgm:spPr/>
    </dgm:pt>
  </dgm:ptLst>
  <dgm:cxnLst>
    <dgm:cxn modelId="{A5FC8101-4549-4AB1-BEC1-2DC8EA63679F}" srcId="{24A25EA1-7A1D-4DAF-9AC1-94103DC625E4}" destId="{F6955E60-BAE3-4DAA-9669-25D9CEF2502A}" srcOrd="0" destOrd="0" parTransId="{7B5098F4-E9F8-4C04-ACE9-3171456BAF17}" sibTransId="{7AB48C29-5541-442F-BEE6-7AE2FDB90B19}"/>
    <dgm:cxn modelId="{B730BE14-3D3C-4F96-983A-C2364F565D67}" type="presOf" srcId="{F6955E60-BAE3-4DAA-9669-25D9CEF2502A}" destId="{DADE5DBC-5782-40EA-8BBB-1D4FB4B8AE79}" srcOrd="0" destOrd="0" presId="urn:microsoft.com/office/officeart/2005/8/layout/StepDownProcess"/>
    <dgm:cxn modelId="{77621645-438D-4312-A774-B1BB20AA685F}" srcId="{24A25EA1-7A1D-4DAF-9AC1-94103DC625E4}" destId="{98E26627-CA3D-464A-9946-4C06EC276FF5}" srcOrd="2" destOrd="0" parTransId="{C919DE2B-3C37-4EE4-B2D7-1977EFEE756E}" sibTransId="{F8D3B6C8-167E-4AF3-8C6B-6AB238568BFC}"/>
    <dgm:cxn modelId="{DCD1164A-5629-4E7B-B906-9BB6A55F0A50}" type="presOf" srcId="{98E26627-CA3D-464A-9946-4C06EC276FF5}" destId="{D7E6B95D-F66F-4B15-A7F9-14304F2DC43C}" srcOrd="0" destOrd="0" presId="urn:microsoft.com/office/officeart/2005/8/layout/StepDownProcess"/>
    <dgm:cxn modelId="{B5BA3F6D-D04A-44AE-B870-DAC79E1759C1}" srcId="{24A25EA1-7A1D-4DAF-9AC1-94103DC625E4}" destId="{8354E759-1A39-43F2-9CAB-F3DD70D0DEA0}" srcOrd="1" destOrd="0" parTransId="{344B6958-0F08-42B0-B336-836C0F6D094A}" sibTransId="{97467993-E11A-419B-9ABA-9D27CFA6F2AA}"/>
    <dgm:cxn modelId="{F1AD8F77-03EE-4A80-930F-B210E73DEDD1}" type="presOf" srcId="{24A25EA1-7A1D-4DAF-9AC1-94103DC625E4}" destId="{E2168305-A4F1-4ECC-A7EE-64FCB2908239}" srcOrd="0" destOrd="0" presId="urn:microsoft.com/office/officeart/2005/8/layout/StepDownProcess"/>
    <dgm:cxn modelId="{3862D6CC-EB0B-4E1E-A6CD-561FD64E215F}" type="presOf" srcId="{8354E759-1A39-43F2-9CAB-F3DD70D0DEA0}" destId="{4DA1FC12-8BE1-48FA-AC7B-5A1EA75B8C37}" srcOrd="0" destOrd="0" presId="urn:microsoft.com/office/officeart/2005/8/layout/StepDownProcess"/>
    <dgm:cxn modelId="{546D62D3-B955-4763-BF37-116BC27D6A68}" type="presParOf" srcId="{E2168305-A4F1-4ECC-A7EE-64FCB2908239}" destId="{3B91972D-2F27-4353-90BF-5371E133DAAB}" srcOrd="0" destOrd="0" presId="urn:microsoft.com/office/officeart/2005/8/layout/StepDownProcess"/>
    <dgm:cxn modelId="{D9EFD81E-7086-4BDD-9D70-F6CB2ECE6E22}" type="presParOf" srcId="{3B91972D-2F27-4353-90BF-5371E133DAAB}" destId="{7EB6F8BA-7C7A-4A55-BE37-7CC82BC4D291}" srcOrd="0" destOrd="0" presId="urn:microsoft.com/office/officeart/2005/8/layout/StepDownProcess"/>
    <dgm:cxn modelId="{7BAE7ECC-4518-4AC6-AFA2-096A9F00846A}" type="presParOf" srcId="{3B91972D-2F27-4353-90BF-5371E133DAAB}" destId="{DADE5DBC-5782-40EA-8BBB-1D4FB4B8AE79}" srcOrd="1" destOrd="0" presId="urn:microsoft.com/office/officeart/2005/8/layout/StepDownProcess"/>
    <dgm:cxn modelId="{B0E878C9-E1B1-4C06-8B06-0202B6214172}" type="presParOf" srcId="{3B91972D-2F27-4353-90BF-5371E133DAAB}" destId="{1DE9E84A-EFAE-4CA6-9C72-54899ADDE374}" srcOrd="2" destOrd="0" presId="urn:microsoft.com/office/officeart/2005/8/layout/StepDownProcess"/>
    <dgm:cxn modelId="{C23DE295-6480-4AD1-99D5-482775FF7D75}" type="presParOf" srcId="{E2168305-A4F1-4ECC-A7EE-64FCB2908239}" destId="{8B7F45FF-6C78-4319-AF83-DBA45CE79D07}" srcOrd="1" destOrd="0" presId="urn:microsoft.com/office/officeart/2005/8/layout/StepDownProcess"/>
    <dgm:cxn modelId="{D27E20C7-CE4B-496D-B05E-3C353D6C19A3}" type="presParOf" srcId="{E2168305-A4F1-4ECC-A7EE-64FCB2908239}" destId="{08C2A3E4-9D65-46B7-9D41-49CAF7BB4266}" srcOrd="2" destOrd="0" presId="urn:microsoft.com/office/officeart/2005/8/layout/StepDownProcess"/>
    <dgm:cxn modelId="{078F3FF2-A4C4-4625-8315-57A0B3C58D19}" type="presParOf" srcId="{08C2A3E4-9D65-46B7-9D41-49CAF7BB4266}" destId="{822402F9-12CD-47DD-B59E-4261A9D78681}" srcOrd="0" destOrd="0" presId="urn:microsoft.com/office/officeart/2005/8/layout/StepDownProcess"/>
    <dgm:cxn modelId="{37253918-21AD-400E-BAF3-666A08406C87}" type="presParOf" srcId="{08C2A3E4-9D65-46B7-9D41-49CAF7BB4266}" destId="{4DA1FC12-8BE1-48FA-AC7B-5A1EA75B8C37}" srcOrd="1" destOrd="0" presId="urn:microsoft.com/office/officeart/2005/8/layout/StepDownProcess"/>
    <dgm:cxn modelId="{9E6DC88F-B8CC-4BF3-841A-475DB91D1552}" type="presParOf" srcId="{08C2A3E4-9D65-46B7-9D41-49CAF7BB4266}" destId="{EE402CF6-EFFB-4A54-948C-B006096004EF}" srcOrd="2" destOrd="0" presId="urn:microsoft.com/office/officeart/2005/8/layout/StepDownProcess"/>
    <dgm:cxn modelId="{9621AFDD-CEDE-4C50-B86B-7E83D1CA177A}" type="presParOf" srcId="{E2168305-A4F1-4ECC-A7EE-64FCB2908239}" destId="{6A42A2CE-597F-4191-AEBD-A4EA66DB0879}" srcOrd="3" destOrd="0" presId="urn:microsoft.com/office/officeart/2005/8/layout/StepDownProcess"/>
    <dgm:cxn modelId="{3C3F8AEB-570A-4430-994D-95F64ACA55AA}" type="presParOf" srcId="{E2168305-A4F1-4ECC-A7EE-64FCB2908239}" destId="{47BC40C5-4680-4EB0-A830-37893BA71DEA}" srcOrd="4" destOrd="0" presId="urn:microsoft.com/office/officeart/2005/8/layout/StepDownProcess"/>
    <dgm:cxn modelId="{62C6FEB6-11EC-483E-8124-8B7FEE06EB30}" type="presParOf" srcId="{47BC40C5-4680-4EB0-A830-37893BA71DEA}" destId="{D7E6B95D-F66F-4B15-A7F9-14304F2DC43C}"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6F8BA-7C7A-4A55-BE37-7CC82BC4D291}">
      <dsp:nvSpPr>
        <dsp:cNvPr id="0" name=""/>
        <dsp:cNvSpPr/>
      </dsp:nvSpPr>
      <dsp:spPr>
        <a:xfrm rot="5400000">
          <a:off x="877145" y="1706667"/>
          <a:ext cx="1070472" cy="121869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DE5DBC-5782-40EA-8BBB-1D4FB4B8AE79}">
      <dsp:nvSpPr>
        <dsp:cNvPr id="0" name=""/>
        <dsp:cNvSpPr/>
      </dsp:nvSpPr>
      <dsp:spPr>
        <a:xfrm>
          <a:off x="696116" y="360923"/>
          <a:ext cx="2981503" cy="117500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lgerian" panose="04020705040A02060702" pitchFamily="82" charset="0"/>
              <a:cs typeface="Arial" panose="020B0604020202020204" pitchFamily="34" charset="0"/>
            </a:rPr>
            <a:t>text and data processing</a:t>
          </a:r>
          <a:endParaRPr lang="en-US" sz="2400" kern="1200" dirty="0"/>
        </a:p>
      </dsp:txBody>
      <dsp:txXfrm>
        <a:off x="753485" y="418292"/>
        <a:ext cx="2866765" cy="1060269"/>
      </dsp:txXfrm>
    </dsp:sp>
    <dsp:sp modelId="{1DE9E84A-EFAE-4CA6-9C72-54899ADDE374}">
      <dsp:nvSpPr>
        <dsp:cNvPr id="0" name=""/>
        <dsp:cNvSpPr/>
      </dsp:nvSpPr>
      <dsp:spPr>
        <a:xfrm flipV="1">
          <a:off x="2750173" y="1045145"/>
          <a:ext cx="601451" cy="209863"/>
        </a:xfrm>
        <a:prstGeom prst="rect">
          <a:avLst/>
        </a:prstGeom>
        <a:noFill/>
        <a:ln>
          <a:noFill/>
        </a:ln>
        <a:effectLst/>
      </dsp:spPr>
      <dsp:style>
        <a:lnRef idx="0">
          <a:scrgbClr r="0" g="0" b="0"/>
        </a:lnRef>
        <a:fillRef idx="0">
          <a:scrgbClr r="0" g="0" b="0"/>
        </a:fillRef>
        <a:effectRef idx="0">
          <a:scrgbClr r="0" g="0" b="0"/>
        </a:effectRef>
        <a:fontRef idx="minor"/>
      </dsp:style>
    </dsp:sp>
    <dsp:sp modelId="{822402F9-12CD-47DD-B59E-4261A9D78681}">
      <dsp:nvSpPr>
        <dsp:cNvPr id="0" name=""/>
        <dsp:cNvSpPr/>
      </dsp:nvSpPr>
      <dsp:spPr>
        <a:xfrm rot="5400000">
          <a:off x="2066760" y="3055955"/>
          <a:ext cx="1070472" cy="121869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1FC12-8BE1-48FA-AC7B-5A1EA75B8C37}">
      <dsp:nvSpPr>
        <dsp:cNvPr id="0" name=""/>
        <dsp:cNvSpPr/>
      </dsp:nvSpPr>
      <dsp:spPr>
        <a:xfrm>
          <a:off x="2023481" y="1711798"/>
          <a:ext cx="3239339" cy="120057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Algerian" panose="04020705040A02060702" pitchFamily="82" charset="0"/>
            </a:rPr>
            <a:t>NLP for sentiment analysis</a:t>
          </a:r>
          <a:endParaRPr lang="en-US" sz="2400" kern="1200" dirty="0"/>
        </a:p>
      </dsp:txBody>
      <dsp:txXfrm>
        <a:off x="2082099" y="1770416"/>
        <a:ext cx="3122103" cy="1083339"/>
      </dsp:txXfrm>
    </dsp:sp>
    <dsp:sp modelId="{EE402CF6-EFFB-4A54-948C-B006096004EF}">
      <dsp:nvSpPr>
        <dsp:cNvPr id="0" name=""/>
        <dsp:cNvSpPr/>
      </dsp:nvSpPr>
      <dsp:spPr>
        <a:xfrm>
          <a:off x="4420185" y="2506378"/>
          <a:ext cx="733170" cy="60476"/>
        </a:xfrm>
        <a:prstGeom prst="rect">
          <a:avLst/>
        </a:prstGeom>
        <a:noFill/>
        <a:ln>
          <a:noFill/>
        </a:ln>
        <a:effectLst/>
      </dsp:spPr>
      <dsp:style>
        <a:lnRef idx="0">
          <a:scrgbClr r="0" g="0" b="0"/>
        </a:lnRef>
        <a:fillRef idx="0">
          <a:scrgbClr r="0" g="0" b="0"/>
        </a:fillRef>
        <a:effectRef idx="0">
          <a:scrgbClr r="0" g="0" b="0"/>
        </a:effectRef>
        <a:fontRef idx="minor"/>
      </dsp:style>
    </dsp:sp>
    <dsp:sp modelId="{D7E6B95D-F66F-4B15-A7F9-14304F2DC43C}">
      <dsp:nvSpPr>
        <dsp:cNvPr id="0" name=""/>
        <dsp:cNvSpPr/>
      </dsp:nvSpPr>
      <dsp:spPr>
        <a:xfrm>
          <a:off x="3221518" y="3041816"/>
          <a:ext cx="3247647" cy="1190938"/>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lgerian" panose="04020705040A02060702" pitchFamily="82" charset="0"/>
            </a:rPr>
            <a:t>Clustering to group the data </a:t>
          </a:r>
          <a:endParaRPr lang="en-US" sz="2400" kern="1200" dirty="0"/>
        </a:p>
      </dsp:txBody>
      <dsp:txXfrm>
        <a:off x="3279665" y="3099963"/>
        <a:ext cx="3131353" cy="107464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3/15/2022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3/15/2022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F1C5CE-222C-4659-9A99-B99FC42AF6EC}" type="slidenum">
              <a:rPr lang="en-US" smtClean="0"/>
              <a:t>56</a:t>
            </a:fld>
            <a:endParaRPr lang="en-US"/>
          </a:p>
        </p:txBody>
      </p:sp>
    </p:spTree>
    <p:extLst>
      <p:ext uri="{BB962C8B-B14F-4D97-AF65-F5344CB8AC3E}">
        <p14:creationId xmlns:p14="http://schemas.microsoft.com/office/powerpoint/2010/main" val="1502555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3/15/2022</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3/15/2022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3/15/2022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3/15/2022</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3/15/2022</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3/15/2022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3/15/2022</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3/15/2022</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3/15/2022</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3/15/2022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3/15/2022</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3/15/2022</a:t>
            </a:fld>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jp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web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image" Target="../media/image27.jf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26.webp"/></Relationships>
</file>

<file path=ppt/slides/_rels/slide25.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image" Target="../media/image26.web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jfif"/><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web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8.web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jf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40E9467-C233-49BE-AD93-3175F70BB12A}"/>
              </a:ext>
            </a:extLst>
          </p:cNvPr>
          <p:cNvSpPr/>
          <p:nvPr/>
        </p:nvSpPr>
        <p:spPr>
          <a:xfrm>
            <a:off x="3091203" y="270823"/>
            <a:ext cx="5732890" cy="955918"/>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Capstone Project</a:t>
            </a:r>
          </a:p>
        </p:txBody>
      </p:sp>
      <p:sp>
        <p:nvSpPr>
          <p:cNvPr id="7" name="TextBox 6">
            <a:extLst>
              <a:ext uri="{FF2B5EF4-FFF2-40B4-BE49-F238E27FC236}">
                <a16:creationId xmlns:a16="http://schemas.microsoft.com/office/drawing/2014/main" id="{FF2A6B7F-796B-4A5C-A1EA-3E9774ED23DC}"/>
              </a:ext>
            </a:extLst>
          </p:cNvPr>
          <p:cNvSpPr txBox="1"/>
          <p:nvPr/>
        </p:nvSpPr>
        <p:spPr>
          <a:xfrm>
            <a:off x="786212" y="1696697"/>
            <a:ext cx="10143858" cy="769441"/>
          </a:xfrm>
          <a:prstGeom prst="rect">
            <a:avLst/>
          </a:prstGeom>
          <a:noFill/>
        </p:spPr>
        <p:txBody>
          <a:bodyPr wrap="square">
            <a:spAutoFit/>
          </a:bodyPr>
          <a:lstStyle/>
          <a:p>
            <a:pPr algn="ctr"/>
            <a:r>
              <a:rPr lang="en-US" sz="4400" b="1" dirty="0">
                <a:latin typeface="Algerian" panose="04020705040A02060702" pitchFamily="82" charset="0"/>
                <a:cs typeface="Arial" panose="020B0604020202020204" pitchFamily="34" charset="0"/>
              </a:rPr>
              <a:t>Amazon Product Review Analysis</a:t>
            </a:r>
            <a:endParaRPr lang="en-US" sz="2800" b="1" dirty="0">
              <a:latin typeface="Algerian" panose="04020705040A02060702" pitchFamily="82" charset="0"/>
              <a:cs typeface="Arial" panose="020B0604020202020204" pitchFamily="34" charset="0"/>
            </a:endParaRPr>
          </a:p>
        </p:txBody>
      </p:sp>
      <p:pic>
        <p:nvPicPr>
          <p:cNvPr id="9" name="Picture 8" descr="Logo, company name&#10;&#10;Description automatically generated">
            <a:extLst>
              <a:ext uri="{FF2B5EF4-FFF2-40B4-BE49-F238E27FC236}">
                <a16:creationId xmlns:a16="http://schemas.microsoft.com/office/drawing/2014/main" id="{51666E5A-5FC6-4202-AA49-B814B4E449EB}"/>
              </a:ext>
            </a:extLst>
          </p:cNvPr>
          <p:cNvPicPr>
            <a:picLocks noChangeAspect="1"/>
          </p:cNvPicPr>
          <p:nvPr/>
        </p:nvPicPr>
        <p:blipFill>
          <a:blip r:embed="rId2"/>
          <a:stretch>
            <a:fillRect/>
          </a:stretch>
        </p:blipFill>
        <p:spPr>
          <a:xfrm>
            <a:off x="1508332" y="2466138"/>
            <a:ext cx="9175335" cy="1598063"/>
          </a:xfrm>
          <a:prstGeom prst="rect">
            <a:avLst/>
          </a:prstGeom>
        </p:spPr>
      </p:pic>
      <p:sp>
        <p:nvSpPr>
          <p:cNvPr id="11" name="TextBox 10">
            <a:extLst>
              <a:ext uri="{FF2B5EF4-FFF2-40B4-BE49-F238E27FC236}">
                <a16:creationId xmlns:a16="http://schemas.microsoft.com/office/drawing/2014/main" id="{B67A8A76-31D5-4BD9-B939-3A644FF336ED}"/>
              </a:ext>
            </a:extLst>
          </p:cNvPr>
          <p:cNvSpPr txBox="1"/>
          <p:nvPr/>
        </p:nvSpPr>
        <p:spPr>
          <a:xfrm>
            <a:off x="643782" y="4257291"/>
            <a:ext cx="10904434" cy="584775"/>
          </a:xfrm>
          <a:prstGeom prst="rect">
            <a:avLst/>
          </a:prstGeom>
          <a:noFill/>
        </p:spPr>
        <p:txBody>
          <a:bodyPr wrap="square">
            <a:spAutoFit/>
          </a:bodyPr>
          <a:lstStyle/>
          <a:p>
            <a:pPr algn="ctr"/>
            <a:r>
              <a:rPr lang="en-IN" sz="3200" b="1" dirty="0">
                <a:latin typeface="Algerian" panose="04020705040A02060702" pitchFamily="82" charset="0"/>
                <a:cs typeface="Arial" panose="020B0604020202020204" pitchFamily="34" charset="0"/>
              </a:rPr>
              <a:t>Inventory Optimization and Demand Forecasting</a:t>
            </a:r>
            <a:endParaRPr lang="en-US" sz="3200" dirty="0">
              <a:latin typeface="Algerian" panose="04020705040A02060702" pitchFamily="82" charset="0"/>
            </a:endParaRPr>
          </a:p>
        </p:txBody>
      </p:sp>
      <p:sp>
        <p:nvSpPr>
          <p:cNvPr id="6" name="TextBox 5">
            <a:extLst>
              <a:ext uri="{FF2B5EF4-FFF2-40B4-BE49-F238E27FC236}">
                <a16:creationId xmlns:a16="http://schemas.microsoft.com/office/drawing/2014/main" id="{80B5E8AE-75A4-47F1-93CA-911562B5286D}"/>
              </a:ext>
            </a:extLst>
          </p:cNvPr>
          <p:cNvSpPr txBox="1"/>
          <p:nvPr/>
        </p:nvSpPr>
        <p:spPr>
          <a:xfrm>
            <a:off x="643782" y="5188361"/>
            <a:ext cx="10904434" cy="1077218"/>
          </a:xfrm>
          <a:prstGeom prst="rect">
            <a:avLst/>
          </a:prstGeom>
          <a:noFill/>
        </p:spPr>
        <p:txBody>
          <a:bodyPr wrap="square">
            <a:spAutoFit/>
          </a:bodyPr>
          <a:lstStyle/>
          <a:p>
            <a:pPr algn="ctr"/>
            <a:r>
              <a:rPr lang="en-IN" sz="3200" b="1" dirty="0">
                <a:latin typeface="Algerian" panose="04020705040A02060702" pitchFamily="82" charset="0"/>
                <a:cs typeface="Arial" panose="020B0604020202020204" pitchFamily="34" charset="0"/>
              </a:rPr>
              <a:t>A presentation by Anuron Mitra, Rushikesh faDtaRe and Manisha mahapatro</a:t>
            </a:r>
            <a:endParaRPr lang="en-US" sz="3200" dirty="0">
              <a:latin typeface="Algerian" panose="04020705040A02060702" pitchFamily="82" charset="0"/>
            </a:endParaRPr>
          </a:p>
        </p:txBody>
      </p:sp>
    </p:spTree>
    <p:extLst>
      <p:ext uri="{BB962C8B-B14F-4D97-AF65-F5344CB8AC3E}">
        <p14:creationId xmlns:p14="http://schemas.microsoft.com/office/powerpoint/2010/main" val="265545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890E3E-B2B6-4894-9FD1-82DDC430EA77}"/>
              </a:ext>
            </a:extLst>
          </p:cNvPr>
          <p:cNvSpPr txBox="1"/>
          <p:nvPr/>
        </p:nvSpPr>
        <p:spPr>
          <a:xfrm>
            <a:off x="2675562" y="4241724"/>
            <a:ext cx="7248970" cy="584775"/>
          </a:xfrm>
          <a:prstGeom prst="rect">
            <a:avLst/>
          </a:prstGeom>
          <a:noFill/>
        </p:spPr>
        <p:txBody>
          <a:bodyPr wrap="square">
            <a:spAutoFit/>
          </a:bodyPr>
          <a:lstStyle/>
          <a:p>
            <a:pPr marL="117475" lvl="0" indent="-117475" algn="ctr" rtl="0"/>
            <a:r>
              <a:rPr lang="en-IN" sz="3200" b="1" dirty="0">
                <a:latin typeface="Algerian" panose="04020705040A02060702" pitchFamily="82" charset="0"/>
              </a:rPr>
              <a:t>sentiment analysis</a:t>
            </a:r>
            <a:endParaRPr lang="en-US" sz="3200" b="1" dirty="0">
              <a:latin typeface="Algerian" panose="04020705040A02060702" pitchFamily="82" charset="0"/>
            </a:endParaRPr>
          </a:p>
        </p:txBody>
      </p:sp>
      <p:pic>
        <p:nvPicPr>
          <p:cNvPr id="4" name="Picture 3">
            <a:extLst>
              <a:ext uri="{FF2B5EF4-FFF2-40B4-BE49-F238E27FC236}">
                <a16:creationId xmlns:a16="http://schemas.microsoft.com/office/drawing/2014/main" id="{00805D4B-43D2-4111-B808-2BED144351B4}"/>
              </a:ext>
            </a:extLst>
          </p:cNvPr>
          <p:cNvPicPr>
            <a:picLocks noChangeAspect="1"/>
          </p:cNvPicPr>
          <p:nvPr/>
        </p:nvPicPr>
        <p:blipFill>
          <a:blip r:embed="rId2"/>
          <a:stretch>
            <a:fillRect/>
          </a:stretch>
        </p:blipFill>
        <p:spPr>
          <a:xfrm>
            <a:off x="3212122" y="764571"/>
            <a:ext cx="5767756" cy="3167664"/>
          </a:xfrm>
          <a:prstGeom prst="rect">
            <a:avLst/>
          </a:prstGeom>
        </p:spPr>
      </p:pic>
    </p:spTree>
    <p:extLst>
      <p:ext uri="{BB962C8B-B14F-4D97-AF65-F5344CB8AC3E}">
        <p14:creationId xmlns:p14="http://schemas.microsoft.com/office/powerpoint/2010/main" val="188318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F0E7-7523-4BFE-BE60-6979BAFF3E94}"/>
              </a:ext>
            </a:extLst>
          </p:cNvPr>
          <p:cNvSpPr>
            <a:spLocks noGrp="1"/>
          </p:cNvSpPr>
          <p:nvPr>
            <p:ph type="title"/>
          </p:nvPr>
        </p:nvSpPr>
        <p:spPr>
          <a:xfrm>
            <a:off x="609600" y="0"/>
            <a:ext cx="10972800" cy="836102"/>
          </a:xfrm>
        </p:spPr>
        <p:txBody>
          <a:bodyPr/>
          <a:lstStyle/>
          <a:p>
            <a:r>
              <a:rPr lang="en-US" dirty="0"/>
              <a:t>Exploratory Data Analysis</a:t>
            </a:r>
          </a:p>
        </p:txBody>
      </p:sp>
      <p:pic>
        <p:nvPicPr>
          <p:cNvPr id="4" name="Picture 3">
            <a:extLst>
              <a:ext uri="{FF2B5EF4-FFF2-40B4-BE49-F238E27FC236}">
                <a16:creationId xmlns:a16="http://schemas.microsoft.com/office/drawing/2014/main" id="{22DA8A19-C46B-40BF-9FE9-32422AB0DDE3}"/>
              </a:ext>
            </a:extLst>
          </p:cNvPr>
          <p:cNvPicPr>
            <a:picLocks noChangeAspect="1"/>
          </p:cNvPicPr>
          <p:nvPr/>
        </p:nvPicPr>
        <p:blipFill>
          <a:blip r:embed="rId2"/>
          <a:stretch>
            <a:fillRect/>
          </a:stretch>
        </p:blipFill>
        <p:spPr>
          <a:xfrm>
            <a:off x="1944227" y="709322"/>
            <a:ext cx="6786520" cy="3288852"/>
          </a:xfrm>
          <a:prstGeom prst="rect">
            <a:avLst/>
          </a:prstGeom>
        </p:spPr>
      </p:pic>
      <p:pic>
        <p:nvPicPr>
          <p:cNvPr id="6" name="Picture 5">
            <a:extLst>
              <a:ext uri="{FF2B5EF4-FFF2-40B4-BE49-F238E27FC236}">
                <a16:creationId xmlns:a16="http://schemas.microsoft.com/office/drawing/2014/main" id="{E5CC8F30-A66F-4C0B-B484-D464B8A7766C}"/>
              </a:ext>
            </a:extLst>
          </p:cNvPr>
          <p:cNvPicPr>
            <a:picLocks noChangeAspect="1"/>
          </p:cNvPicPr>
          <p:nvPr/>
        </p:nvPicPr>
        <p:blipFill>
          <a:blip r:embed="rId3"/>
          <a:stretch>
            <a:fillRect/>
          </a:stretch>
        </p:blipFill>
        <p:spPr>
          <a:xfrm>
            <a:off x="1851647" y="3998174"/>
            <a:ext cx="6971680" cy="2733046"/>
          </a:xfrm>
          <a:prstGeom prst="rect">
            <a:avLst/>
          </a:prstGeom>
        </p:spPr>
      </p:pic>
      <p:sp>
        <p:nvSpPr>
          <p:cNvPr id="7" name="Oval 6">
            <a:extLst>
              <a:ext uri="{FF2B5EF4-FFF2-40B4-BE49-F238E27FC236}">
                <a16:creationId xmlns:a16="http://schemas.microsoft.com/office/drawing/2014/main" id="{418AEFDA-6E82-4A45-B613-CFD4818B4CC9}"/>
              </a:ext>
            </a:extLst>
          </p:cNvPr>
          <p:cNvSpPr/>
          <p:nvPr/>
        </p:nvSpPr>
        <p:spPr>
          <a:xfrm>
            <a:off x="9197927" y="2629865"/>
            <a:ext cx="2506394" cy="2367286"/>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8" name="TextBox 7">
            <a:extLst>
              <a:ext uri="{FF2B5EF4-FFF2-40B4-BE49-F238E27FC236}">
                <a16:creationId xmlns:a16="http://schemas.microsoft.com/office/drawing/2014/main" id="{7D2EAC16-E1F1-468B-9FD3-56D9A24AE8D6}"/>
              </a:ext>
            </a:extLst>
          </p:cNvPr>
          <p:cNvSpPr txBox="1"/>
          <p:nvPr/>
        </p:nvSpPr>
        <p:spPr>
          <a:xfrm>
            <a:off x="9669194" y="2936345"/>
            <a:ext cx="1913206" cy="1754326"/>
          </a:xfrm>
          <a:prstGeom prst="rect">
            <a:avLst/>
          </a:prstGeom>
          <a:noFill/>
        </p:spPr>
        <p:txBody>
          <a:bodyPr wrap="square" rtlCol="0">
            <a:spAutoFit/>
          </a:bodyPr>
          <a:lstStyle/>
          <a:p>
            <a:r>
              <a:rPr lang="en-US" dirty="0">
                <a:solidFill>
                  <a:schemeClr val="bg1"/>
                </a:solidFill>
              </a:rPr>
              <a:t>As we can see the overall rating is 5  for most of the categories in both datasets</a:t>
            </a:r>
          </a:p>
        </p:txBody>
      </p:sp>
      <p:sp>
        <p:nvSpPr>
          <p:cNvPr id="11" name="TextBox 10">
            <a:extLst>
              <a:ext uri="{FF2B5EF4-FFF2-40B4-BE49-F238E27FC236}">
                <a16:creationId xmlns:a16="http://schemas.microsoft.com/office/drawing/2014/main" id="{75FF9292-C4B0-464F-8A9A-57BF50C195E3}"/>
              </a:ext>
            </a:extLst>
          </p:cNvPr>
          <p:cNvSpPr txBox="1"/>
          <p:nvPr/>
        </p:nvSpPr>
        <p:spPr>
          <a:xfrm>
            <a:off x="6563751" y="3628842"/>
            <a:ext cx="1913206" cy="369332"/>
          </a:xfrm>
          <a:prstGeom prst="rect">
            <a:avLst/>
          </a:prstGeom>
          <a:noFill/>
        </p:spPr>
        <p:txBody>
          <a:bodyPr wrap="square" rtlCol="0">
            <a:spAutoFit/>
          </a:bodyPr>
          <a:lstStyle/>
          <a:p>
            <a:r>
              <a:rPr lang="en-US" dirty="0"/>
              <a:t>Video Games</a:t>
            </a:r>
          </a:p>
        </p:txBody>
      </p:sp>
      <p:sp>
        <p:nvSpPr>
          <p:cNvPr id="12" name="TextBox 11">
            <a:extLst>
              <a:ext uri="{FF2B5EF4-FFF2-40B4-BE49-F238E27FC236}">
                <a16:creationId xmlns:a16="http://schemas.microsoft.com/office/drawing/2014/main" id="{A4F44D7D-28B0-43D6-8650-6B29C81C9892}"/>
              </a:ext>
            </a:extLst>
          </p:cNvPr>
          <p:cNvSpPr txBox="1"/>
          <p:nvPr/>
        </p:nvSpPr>
        <p:spPr>
          <a:xfrm>
            <a:off x="6563751" y="6396567"/>
            <a:ext cx="1913206" cy="369332"/>
          </a:xfrm>
          <a:prstGeom prst="rect">
            <a:avLst/>
          </a:prstGeom>
          <a:noFill/>
        </p:spPr>
        <p:txBody>
          <a:bodyPr wrap="square" rtlCol="0">
            <a:spAutoFit/>
          </a:bodyPr>
          <a:lstStyle/>
          <a:p>
            <a:r>
              <a:rPr lang="en-US" dirty="0"/>
              <a:t>Toys and Games</a:t>
            </a:r>
          </a:p>
        </p:txBody>
      </p:sp>
      <p:pic>
        <p:nvPicPr>
          <p:cNvPr id="13" name="Picture 12">
            <a:extLst>
              <a:ext uri="{FF2B5EF4-FFF2-40B4-BE49-F238E27FC236}">
                <a16:creationId xmlns:a16="http://schemas.microsoft.com/office/drawing/2014/main" id="{3E348862-35F3-4102-9596-30DA4D7ABF61}"/>
              </a:ext>
            </a:extLst>
          </p:cNvPr>
          <p:cNvPicPr>
            <a:picLocks noChangeAspect="1"/>
          </p:cNvPicPr>
          <p:nvPr/>
        </p:nvPicPr>
        <p:blipFill>
          <a:blip r:embed="rId4"/>
          <a:stretch>
            <a:fillRect/>
          </a:stretch>
        </p:blipFill>
        <p:spPr>
          <a:xfrm>
            <a:off x="10549597" y="153240"/>
            <a:ext cx="1522394" cy="836102"/>
          </a:xfrm>
          <a:prstGeom prst="rect">
            <a:avLst/>
          </a:prstGeom>
        </p:spPr>
      </p:pic>
    </p:spTree>
    <p:extLst>
      <p:ext uri="{BB962C8B-B14F-4D97-AF65-F5344CB8AC3E}">
        <p14:creationId xmlns:p14="http://schemas.microsoft.com/office/powerpoint/2010/main" val="224114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1B226E-4D01-41C1-8A98-88DB2FDE400E}"/>
              </a:ext>
            </a:extLst>
          </p:cNvPr>
          <p:cNvSpPr txBox="1"/>
          <p:nvPr/>
        </p:nvSpPr>
        <p:spPr>
          <a:xfrm>
            <a:off x="4520417" y="4750693"/>
            <a:ext cx="3151163"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As we can see the average of overall ratings has decreased over the years.</a:t>
            </a:r>
          </a:p>
          <a:p>
            <a:pPr marL="285750" indent="-285750">
              <a:buFont typeface="Wingdings" panose="05000000000000000000" pitchFamily="2" charset="2"/>
              <a:buChar char="Ø"/>
            </a:pPr>
            <a:r>
              <a:rPr lang="en-US" dirty="0"/>
              <a:t> The average polarity has started increasing from 2010 after decreasing for several years.</a:t>
            </a:r>
          </a:p>
        </p:txBody>
      </p:sp>
      <p:sp>
        <p:nvSpPr>
          <p:cNvPr id="5" name="Title 1">
            <a:extLst>
              <a:ext uri="{FF2B5EF4-FFF2-40B4-BE49-F238E27FC236}">
                <a16:creationId xmlns:a16="http://schemas.microsoft.com/office/drawing/2014/main" id="{D7442B50-4D81-4A24-8C44-7DB3E2CED942}"/>
              </a:ext>
            </a:extLst>
          </p:cNvPr>
          <p:cNvSpPr>
            <a:spLocks noGrp="1"/>
          </p:cNvSpPr>
          <p:nvPr>
            <p:ph type="title"/>
          </p:nvPr>
        </p:nvSpPr>
        <p:spPr>
          <a:xfrm>
            <a:off x="609599" y="-289749"/>
            <a:ext cx="10972800" cy="1600200"/>
          </a:xfrm>
        </p:spPr>
        <p:txBody>
          <a:bodyPr/>
          <a:lstStyle/>
          <a:p>
            <a:r>
              <a:rPr lang="en-US" sz="3200" dirty="0"/>
              <a:t>Average polarity and ratings over the years for Video Games</a:t>
            </a:r>
          </a:p>
        </p:txBody>
      </p:sp>
      <p:pic>
        <p:nvPicPr>
          <p:cNvPr id="3" name="Picture 2">
            <a:extLst>
              <a:ext uri="{FF2B5EF4-FFF2-40B4-BE49-F238E27FC236}">
                <a16:creationId xmlns:a16="http://schemas.microsoft.com/office/drawing/2014/main" id="{22464F62-E173-41B2-B653-45A8C37DE6B5}"/>
              </a:ext>
            </a:extLst>
          </p:cNvPr>
          <p:cNvPicPr>
            <a:picLocks noChangeAspect="1"/>
          </p:cNvPicPr>
          <p:nvPr/>
        </p:nvPicPr>
        <p:blipFill>
          <a:blip r:embed="rId2"/>
          <a:stretch>
            <a:fillRect/>
          </a:stretch>
        </p:blipFill>
        <p:spPr>
          <a:xfrm>
            <a:off x="243840" y="1560105"/>
            <a:ext cx="4665785" cy="2940933"/>
          </a:xfrm>
          <a:prstGeom prst="rect">
            <a:avLst/>
          </a:prstGeom>
        </p:spPr>
      </p:pic>
      <p:pic>
        <p:nvPicPr>
          <p:cNvPr id="8" name="Picture 7">
            <a:extLst>
              <a:ext uri="{FF2B5EF4-FFF2-40B4-BE49-F238E27FC236}">
                <a16:creationId xmlns:a16="http://schemas.microsoft.com/office/drawing/2014/main" id="{8FFB177C-8605-456E-9C46-618966BD805E}"/>
              </a:ext>
            </a:extLst>
          </p:cNvPr>
          <p:cNvPicPr>
            <a:picLocks noChangeAspect="1"/>
          </p:cNvPicPr>
          <p:nvPr/>
        </p:nvPicPr>
        <p:blipFill>
          <a:blip r:embed="rId3"/>
          <a:stretch>
            <a:fillRect/>
          </a:stretch>
        </p:blipFill>
        <p:spPr>
          <a:xfrm>
            <a:off x="7282374" y="1560104"/>
            <a:ext cx="4665786" cy="2940933"/>
          </a:xfrm>
          <a:prstGeom prst="rect">
            <a:avLst/>
          </a:prstGeom>
        </p:spPr>
      </p:pic>
      <p:sp>
        <p:nvSpPr>
          <p:cNvPr id="9" name="TextBox 8">
            <a:extLst>
              <a:ext uri="{FF2B5EF4-FFF2-40B4-BE49-F238E27FC236}">
                <a16:creationId xmlns:a16="http://schemas.microsoft.com/office/drawing/2014/main" id="{937CD1A7-4B22-4D18-8F92-F4DCB00D8A92}"/>
              </a:ext>
            </a:extLst>
          </p:cNvPr>
          <p:cNvSpPr txBox="1"/>
          <p:nvPr/>
        </p:nvSpPr>
        <p:spPr>
          <a:xfrm>
            <a:off x="1248507" y="4566026"/>
            <a:ext cx="2656450" cy="369332"/>
          </a:xfrm>
          <a:prstGeom prst="rect">
            <a:avLst/>
          </a:prstGeom>
          <a:noFill/>
        </p:spPr>
        <p:txBody>
          <a:bodyPr wrap="square" rtlCol="0">
            <a:spAutoFit/>
          </a:bodyPr>
          <a:lstStyle/>
          <a:p>
            <a:r>
              <a:rPr lang="en-US" dirty="0"/>
              <a:t>Average Overall Ratings</a:t>
            </a:r>
          </a:p>
        </p:txBody>
      </p:sp>
      <p:sp>
        <p:nvSpPr>
          <p:cNvPr id="10" name="TextBox 9">
            <a:extLst>
              <a:ext uri="{FF2B5EF4-FFF2-40B4-BE49-F238E27FC236}">
                <a16:creationId xmlns:a16="http://schemas.microsoft.com/office/drawing/2014/main" id="{52DA0A72-0646-49E3-8201-9222E2ACC5F4}"/>
              </a:ext>
            </a:extLst>
          </p:cNvPr>
          <p:cNvSpPr txBox="1"/>
          <p:nvPr/>
        </p:nvSpPr>
        <p:spPr>
          <a:xfrm>
            <a:off x="8799342" y="4566026"/>
            <a:ext cx="2144151" cy="369332"/>
          </a:xfrm>
          <a:prstGeom prst="rect">
            <a:avLst/>
          </a:prstGeom>
          <a:noFill/>
        </p:spPr>
        <p:txBody>
          <a:bodyPr wrap="square" rtlCol="0">
            <a:spAutoFit/>
          </a:bodyPr>
          <a:lstStyle/>
          <a:p>
            <a:r>
              <a:rPr lang="en-US" dirty="0"/>
              <a:t>Average Polarity</a:t>
            </a:r>
          </a:p>
        </p:txBody>
      </p:sp>
      <p:pic>
        <p:nvPicPr>
          <p:cNvPr id="11" name="Picture 10">
            <a:extLst>
              <a:ext uri="{FF2B5EF4-FFF2-40B4-BE49-F238E27FC236}">
                <a16:creationId xmlns:a16="http://schemas.microsoft.com/office/drawing/2014/main" id="{A709B3A8-5BAC-4E5C-A24E-041B5316CE8D}"/>
              </a:ext>
            </a:extLst>
          </p:cNvPr>
          <p:cNvPicPr>
            <a:picLocks noChangeAspect="1"/>
          </p:cNvPicPr>
          <p:nvPr/>
        </p:nvPicPr>
        <p:blipFill>
          <a:blip r:embed="rId4"/>
          <a:stretch>
            <a:fillRect/>
          </a:stretch>
        </p:blipFill>
        <p:spPr>
          <a:xfrm>
            <a:off x="10563665" y="5766355"/>
            <a:ext cx="1522394" cy="836102"/>
          </a:xfrm>
          <a:prstGeom prst="rect">
            <a:avLst/>
          </a:prstGeom>
        </p:spPr>
      </p:pic>
    </p:spTree>
    <p:extLst>
      <p:ext uri="{BB962C8B-B14F-4D97-AF65-F5344CB8AC3E}">
        <p14:creationId xmlns:p14="http://schemas.microsoft.com/office/powerpoint/2010/main" val="417928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AF7C73-AC19-4C27-B768-7B24B67CFF8F}"/>
              </a:ext>
            </a:extLst>
          </p:cNvPr>
          <p:cNvSpPr>
            <a:spLocks noGrp="1"/>
          </p:cNvSpPr>
          <p:nvPr>
            <p:ph type="title"/>
          </p:nvPr>
        </p:nvSpPr>
        <p:spPr>
          <a:xfrm>
            <a:off x="609600" y="-299964"/>
            <a:ext cx="10972800" cy="1600200"/>
          </a:xfrm>
        </p:spPr>
        <p:txBody>
          <a:bodyPr/>
          <a:lstStyle/>
          <a:p>
            <a:r>
              <a:rPr lang="en-US" sz="3200" dirty="0"/>
              <a:t>Average polarity and ratings over the years for Toys and Games</a:t>
            </a:r>
          </a:p>
        </p:txBody>
      </p:sp>
      <p:pic>
        <p:nvPicPr>
          <p:cNvPr id="5" name="Picture 4">
            <a:extLst>
              <a:ext uri="{FF2B5EF4-FFF2-40B4-BE49-F238E27FC236}">
                <a16:creationId xmlns:a16="http://schemas.microsoft.com/office/drawing/2014/main" id="{9724DCC9-F256-4B9A-934B-32BB7FC63500}"/>
              </a:ext>
            </a:extLst>
          </p:cNvPr>
          <p:cNvPicPr>
            <a:picLocks noChangeAspect="1"/>
          </p:cNvPicPr>
          <p:nvPr/>
        </p:nvPicPr>
        <p:blipFill>
          <a:blip r:embed="rId2"/>
          <a:stretch>
            <a:fillRect/>
          </a:stretch>
        </p:blipFill>
        <p:spPr>
          <a:xfrm>
            <a:off x="368050" y="1585077"/>
            <a:ext cx="4306314" cy="2687600"/>
          </a:xfrm>
          <a:prstGeom prst="rect">
            <a:avLst/>
          </a:prstGeom>
        </p:spPr>
      </p:pic>
      <p:pic>
        <p:nvPicPr>
          <p:cNvPr id="7" name="Picture 6">
            <a:extLst>
              <a:ext uri="{FF2B5EF4-FFF2-40B4-BE49-F238E27FC236}">
                <a16:creationId xmlns:a16="http://schemas.microsoft.com/office/drawing/2014/main" id="{69216EE0-6A04-4E90-A7FD-FE56DE663F20}"/>
              </a:ext>
            </a:extLst>
          </p:cNvPr>
          <p:cNvPicPr>
            <a:picLocks noChangeAspect="1"/>
          </p:cNvPicPr>
          <p:nvPr/>
        </p:nvPicPr>
        <p:blipFill>
          <a:blip r:embed="rId3"/>
          <a:stretch>
            <a:fillRect/>
          </a:stretch>
        </p:blipFill>
        <p:spPr>
          <a:xfrm>
            <a:off x="7517636" y="1585077"/>
            <a:ext cx="4306314" cy="2687600"/>
          </a:xfrm>
          <a:prstGeom prst="rect">
            <a:avLst/>
          </a:prstGeom>
        </p:spPr>
      </p:pic>
      <p:sp>
        <p:nvSpPr>
          <p:cNvPr id="8" name="TextBox 7">
            <a:extLst>
              <a:ext uri="{FF2B5EF4-FFF2-40B4-BE49-F238E27FC236}">
                <a16:creationId xmlns:a16="http://schemas.microsoft.com/office/drawing/2014/main" id="{3BB8BDC3-8F09-4BBD-BF79-54DE4B45D281}"/>
              </a:ext>
            </a:extLst>
          </p:cNvPr>
          <p:cNvSpPr txBox="1"/>
          <p:nvPr/>
        </p:nvSpPr>
        <p:spPr>
          <a:xfrm>
            <a:off x="1192982" y="4372852"/>
            <a:ext cx="2656450" cy="369332"/>
          </a:xfrm>
          <a:prstGeom prst="rect">
            <a:avLst/>
          </a:prstGeom>
          <a:noFill/>
        </p:spPr>
        <p:txBody>
          <a:bodyPr wrap="square" rtlCol="0">
            <a:spAutoFit/>
          </a:bodyPr>
          <a:lstStyle/>
          <a:p>
            <a:r>
              <a:rPr lang="en-US" dirty="0"/>
              <a:t>Average Overall Ratings</a:t>
            </a:r>
          </a:p>
        </p:txBody>
      </p:sp>
      <p:sp>
        <p:nvSpPr>
          <p:cNvPr id="9" name="TextBox 8">
            <a:extLst>
              <a:ext uri="{FF2B5EF4-FFF2-40B4-BE49-F238E27FC236}">
                <a16:creationId xmlns:a16="http://schemas.microsoft.com/office/drawing/2014/main" id="{63A3BAB8-1457-47B5-B319-5B2452A7E724}"/>
              </a:ext>
            </a:extLst>
          </p:cNvPr>
          <p:cNvSpPr txBox="1"/>
          <p:nvPr/>
        </p:nvSpPr>
        <p:spPr>
          <a:xfrm>
            <a:off x="8911884" y="4295557"/>
            <a:ext cx="2144151" cy="369332"/>
          </a:xfrm>
          <a:prstGeom prst="rect">
            <a:avLst/>
          </a:prstGeom>
          <a:noFill/>
        </p:spPr>
        <p:txBody>
          <a:bodyPr wrap="square" rtlCol="0">
            <a:spAutoFit/>
          </a:bodyPr>
          <a:lstStyle/>
          <a:p>
            <a:r>
              <a:rPr lang="en-US" dirty="0"/>
              <a:t>Average Polarity</a:t>
            </a:r>
          </a:p>
        </p:txBody>
      </p:sp>
      <p:sp>
        <p:nvSpPr>
          <p:cNvPr id="10" name="TextBox 9">
            <a:extLst>
              <a:ext uri="{FF2B5EF4-FFF2-40B4-BE49-F238E27FC236}">
                <a16:creationId xmlns:a16="http://schemas.microsoft.com/office/drawing/2014/main" id="{63256897-2837-4BEC-950F-E4F60A54D389}"/>
              </a:ext>
            </a:extLst>
          </p:cNvPr>
          <p:cNvSpPr txBox="1"/>
          <p:nvPr/>
        </p:nvSpPr>
        <p:spPr>
          <a:xfrm>
            <a:off x="4573172" y="4272677"/>
            <a:ext cx="3151163"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As we can see the average of overall ratings has decreased over the years, but form 2011 it’s on an increasing trend.</a:t>
            </a:r>
          </a:p>
          <a:p>
            <a:pPr marL="285750" indent="-285750">
              <a:buFont typeface="Wingdings" panose="05000000000000000000" pitchFamily="2" charset="2"/>
              <a:buChar char="Ø"/>
            </a:pPr>
            <a:r>
              <a:rPr lang="en-US" dirty="0"/>
              <a:t> The average polarity has started increasing from mid 2008 after decreasing for several years.</a:t>
            </a:r>
          </a:p>
        </p:txBody>
      </p:sp>
      <p:pic>
        <p:nvPicPr>
          <p:cNvPr id="11" name="Picture 10">
            <a:extLst>
              <a:ext uri="{FF2B5EF4-FFF2-40B4-BE49-F238E27FC236}">
                <a16:creationId xmlns:a16="http://schemas.microsoft.com/office/drawing/2014/main" id="{4C0AD28F-7628-4ABE-8B70-A584AC3CB992}"/>
              </a:ext>
            </a:extLst>
          </p:cNvPr>
          <p:cNvPicPr>
            <a:picLocks noChangeAspect="1"/>
          </p:cNvPicPr>
          <p:nvPr/>
        </p:nvPicPr>
        <p:blipFill>
          <a:blip r:embed="rId4"/>
          <a:stretch>
            <a:fillRect/>
          </a:stretch>
        </p:blipFill>
        <p:spPr>
          <a:xfrm>
            <a:off x="10563665" y="5906926"/>
            <a:ext cx="1522394" cy="836102"/>
          </a:xfrm>
          <a:prstGeom prst="rect">
            <a:avLst/>
          </a:prstGeom>
        </p:spPr>
      </p:pic>
    </p:spTree>
    <p:extLst>
      <p:ext uri="{BB962C8B-B14F-4D97-AF65-F5344CB8AC3E}">
        <p14:creationId xmlns:p14="http://schemas.microsoft.com/office/powerpoint/2010/main" val="103621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82A11C6-B15E-43AB-A6B0-18DF6CAB0BCB}"/>
              </a:ext>
            </a:extLst>
          </p:cNvPr>
          <p:cNvSpPr>
            <a:spLocks noGrp="1"/>
          </p:cNvSpPr>
          <p:nvPr>
            <p:ph type="title"/>
          </p:nvPr>
        </p:nvSpPr>
        <p:spPr>
          <a:xfrm>
            <a:off x="609600" y="-243694"/>
            <a:ext cx="10972800" cy="1600200"/>
          </a:xfrm>
        </p:spPr>
        <p:txBody>
          <a:bodyPr/>
          <a:lstStyle/>
          <a:p>
            <a:r>
              <a:rPr lang="en-US" sz="3200" dirty="0"/>
              <a:t>Average positive, negative and neutral ratings over the years for Video Games</a:t>
            </a:r>
          </a:p>
        </p:txBody>
      </p:sp>
      <p:pic>
        <p:nvPicPr>
          <p:cNvPr id="4" name="Picture 3">
            <a:extLst>
              <a:ext uri="{FF2B5EF4-FFF2-40B4-BE49-F238E27FC236}">
                <a16:creationId xmlns:a16="http://schemas.microsoft.com/office/drawing/2014/main" id="{9AE5A87C-46DC-46F3-B5AD-D25DA44A4DC5}"/>
              </a:ext>
            </a:extLst>
          </p:cNvPr>
          <p:cNvPicPr>
            <a:picLocks noChangeAspect="1"/>
          </p:cNvPicPr>
          <p:nvPr/>
        </p:nvPicPr>
        <p:blipFill>
          <a:blip r:embed="rId2"/>
          <a:stretch>
            <a:fillRect/>
          </a:stretch>
        </p:blipFill>
        <p:spPr>
          <a:xfrm>
            <a:off x="609599" y="1395192"/>
            <a:ext cx="4314093" cy="2376009"/>
          </a:xfrm>
          <a:prstGeom prst="rect">
            <a:avLst/>
          </a:prstGeom>
        </p:spPr>
      </p:pic>
      <p:pic>
        <p:nvPicPr>
          <p:cNvPr id="5" name="Picture 4">
            <a:extLst>
              <a:ext uri="{FF2B5EF4-FFF2-40B4-BE49-F238E27FC236}">
                <a16:creationId xmlns:a16="http://schemas.microsoft.com/office/drawing/2014/main" id="{B0F43232-26EB-4882-918D-7374DA7D72F8}"/>
              </a:ext>
            </a:extLst>
          </p:cNvPr>
          <p:cNvPicPr>
            <a:picLocks noChangeAspect="1"/>
          </p:cNvPicPr>
          <p:nvPr/>
        </p:nvPicPr>
        <p:blipFill>
          <a:blip r:embed="rId3"/>
          <a:stretch>
            <a:fillRect/>
          </a:stretch>
        </p:blipFill>
        <p:spPr>
          <a:xfrm>
            <a:off x="7268309" y="1395192"/>
            <a:ext cx="4314094" cy="2376010"/>
          </a:xfrm>
          <a:prstGeom prst="rect">
            <a:avLst/>
          </a:prstGeom>
        </p:spPr>
      </p:pic>
      <p:pic>
        <p:nvPicPr>
          <p:cNvPr id="6" name="Picture 5">
            <a:extLst>
              <a:ext uri="{FF2B5EF4-FFF2-40B4-BE49-F238E27FC236}">
                <a16:creationId xmlns:a16="http://schemas.microsoft.com/office/drawing/2014/main" id="{AAFAEE91-72C5-4367-9542-114E41EEDCC7}"/>
              </a:ext>
            </a:extLst>
          </p:cNvPr>
          <p:cNvPicPr>
            <a:picLocks noChangeAspect="1"/>
          </p:cNvPicPr>
          <p:nvPr/>
        </p:nvPicPr>
        <p:blipFill>
          <a:blip r:embed="rId4"/>
          <a:stretch>
            <a:fillRect/>
          </a:stretch>
        </p:blipFill>
        <p:spPr>
          <a:xfrm>
            <a:off x="3713870" y="4274802"/>
            <a:ext cx="4314093" cy="2376010"/>
          </a:xfrm>
          <a:prstGeom prst="rect">
            <a:avLst/>
          </a:prstGeom>
        </p:spPr>
      </p:pic>
      <p:sp>
        <p:nvSpPr>
          <p:cNvPr id="7" name="Oval 6">
            <a:extLst>
              <a:ext uri="{FF2B5EF4-FFF2-40B4-BE49-F238E27FC236}">
                <a16:creationId xmlns:a16="http://schemas.microsoft.com/office/drawing/2014/main" id="{608BB953-7134-4D73-A5A9-37F7A0AD400E}"/>
              </a:ext>
            </a:extLst>
          </p:cNvPr>
          <p:cNvSpPr/>
          <p:nvPr/>
        </p:nvSpPr>
        <p:spPr>
          <a:xfrm>
            <a:off x="5137843" y="3448035"/>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Negative Sentiment</a:t>
            </a:r>
          </a:p>
          <a:p>
            <a:pPr algn="ctr"/>
            <a:endParaRPr lang="en-US" b="1" dirty="0"/>
          </a:p>
        </p:txBody>
      </p:sp>
      <p:sp>
        <p:nvSpPr>
          <p:cNvPr id="8" name="Oval 7">
            <a:extLst>
              <a:ext uri="{FF2B5EF4-FFF2-40B4-BE49-F238E27FC236}">
                <a16:creationId xmlns:a16="http://schemas.microsoft.com/office/drawing/2014/main" id="{726553F8-3103-4DCB-B07F-8CEF51EA1C6D}"/>
              </a:ext>
            </a:extLst>
          </p:cNvPr>
          <p:cNvSpPr/>
          <p:nvPr/>
        </p:nvSpPr>
        <p:spPr>
          <a:xfrm>
            <a:off x="8940303" y="3809088"/>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Neutral Sentiment</a:t>
            </a:r>
          </a:p>
          <a:p>
            <a:pPr algn="ctr"/>
            <a:endParaRPr lang="en-US" b="1" dirty="0"/>
          </a:p>
        </p:txBody>
      </p:sp>
      <p:sp>
        <p:nvSpPr>
          <p:cNvPr id="9" name="Oval 8">
            <a:extLst>
              <a:ext uri="{FF2B5EF4-FFF2-40B4-BE49-F238E27FC236}">
                <a16:creationId xmlns:a16="http://schemas.microsoft.com/office/drawing/2014/main" id="{38C88EF4-DBB4-4CD3-90C0-822ACB4F4DE0}"/>
              </a:ext>
            </a:extLst>
          </p:cNvPr>
          <p:cNvSpPr/>
          <p:nvPr/>
        </p:nvSpPr>
        <p:spPr>
          <a:xfrm>
            <a:off x="1361964" y="3809089"/>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Positive Sentiment</a:t>
            </a:r>
          </a:p>
          <a:p>
            <a:pPr algn="ctr"/>
            <a:endParaRPr lang="en-US" b="1" dirty="0"/>
          </a:p>
        </p:txBody>
      </p:sp>
      <p:pic>
        <p:nvPicPr>
          <p:cNvPr id="10" name="Picture 9">
            <a:extLst>
              <a:ext uri="{FF2B5EF4-FFF2-40B4-BE49-F238E27FC236}">
                <a16:creationId xmlns:a16="http://schemas.microsoft.com/office/drawing/2014/main" id="{AD409121-C41E-4AF0-91A8-F13DAC47BD7A}"/>
              </a:ext>
            </a:extLst>
          </p:cNvPr>
          <p:cNvPicPr>
            <a:picLocks noChangeAspect="1"/>
          </p:cNvPicPr>
          <p:nvPr/>
        </p:nvPicPr>
        <p:blipFill>
          <a:blip r:embed="rId5"/>
          <a:stretch>
            <a:fillRect/>
          </a:stretch>
        </p:blipFill>
        <p:spPr>
          <a:xfrm>
            <a:off x="10563665" y="5906926"/>
            <a:ext cx="1522394" cy="836102"/>
          </a:xfrm>
          <a:prstGeom prst="rect">
            <a:avLst/>
          </a:prstGeom>
        </p:spPr>
      </p:pic>
    </p:spTree>
    <p:extLst>
      <p:ext uri="{BB962C8B-B14F-4D97-AF65-F5344CB8AC3E}">
        <p14:creationId xmlns:p14="http://schemas.microsoft.com/office/powerpoint/2010/main" val="53194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82A11C6-B15E-43AB-A6B0-18DF6CAB0BCB}"/>
              </a:ext>
            </a:extLst>
          </p:cNvPr>
          <p:cNvSpPr>
            <a:spLocks noGrp="1"/>
          </p:cNvSpPr>
          <p:nvPr>
            <p:ph type="title"/>
          </p:nvPr>
        </p:nvSpPr>
        <p:spPr>
          <a:xfrm>
            <a:off x="609600" y="-243694"/>
            <a:ext cx="10972800" cy="1600200"/>
          </a:xfrm>
        </p:spPr>
        <p:txBody>
          <a:bodyPr/>
          <a:lstStyle/>
          <a:p>
            <a:r>
              <a:rPr lang="en-US" sz="3200" dirty="0"/>
              <a:t>Average positive, negative and neutral ratings over the years for Toys &amp; Games</a:t>
            </a:r>
          </a:p>
        </p:txBody>
      </p:sp>
      <p:sp>
        <p:nvSpPr>
          <p:cNvPr id="7" name="Oval 6">
            <a:extLst>
              <a:ext uri="{FF2B5EF4-FFF2-40B4-BE49-F238E27FC236}">
                <a16:creationId xmlns:a16="http://schemas.microsoft.com/office/drawing/2014/main" id="{608BB953-7134-4D73-A5A9-37F7A0AD400E}"/>
              </a:ext>
            </a:extLst>
          </p:cNvPr>
          <p:cNvSpPr/>
          <p:nvPr/>
        </p:nvSpPr>
        <p:spPr>
          <a:xfrm>
            <a:off x="5019327" y="3485922"/>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Negative Sentiment</a:t>
            </a:r>
          </a:p>
          <a:p>
            <a:pPr algn="ctr"/>
            <a:endParaRPr lang="en-US" b="1" dirty="0"/>
          </a:p>
        </p:txBody>
      </p:sp>
      <p:sp>
        <p:nvSpPr>
          <p:cNvPr id="8" name="Oval 7">
            <a:extLst>
              <a:ext uri="{FF2B5EF4-FFF2-40B4-BE49-F238E27FC236}">
                <a16:creationId xmlns:a16="http://schemas.microsoft.com/office/drawing/2014/main" id="{726553F8-3103-4DCB-B07F-8CEF51EA1C6D}"/>
              </a:ext>
            </a:extLst>
          </p:cNvPr>
          <p:cNvSpPr/>
          <p:nvPr/>
        </p:nvSpPr>
        <p:spPr>
          <a:xfrm>
            <a:off x="8940303" y="3809088"/>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Neutral Sentiment</a:t>
            </a:r>
          </a:p>
          <a:p>
            <a:pPr algn="ctr"/>
            <a:endParaRPr lang="en-US" b="1" dirty="0"/>
          </a:p>
        </p:txBody>
      </p:sp>
      <p:sp>
        <p:nvSpPr>
          <p:cNvPr id="9" name="Oval 8">
            <a:extLst>
              <a:ext uri="{FF2B5EF4-FFF2-40B4-BE49-F238E27FC236}">
                <a16:creationId xmlns:a16="http://schemas.microsoft.com/office/drawing/2014/main" id="{38C88EF4-DBB4-4CD3-90C0-822ACB4F4DE0}"/>
              </a:ext>
            </a:extLst>
          </p:cNvPr>
          <p:cNvSpPr/>
          <p:nvPr/>
        </p:nvSpPr>
        <p:spPr>
          <a:xfrm>
            <a:off x="858127" y="3951636"/>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Positive Sentiment</a:t>
            </a:r>
          </a:p>
          <a:p>
            <a:pPr algn="ctr"/>
            <a:endParaRPr lang="en-US" b="1" dirty="0"/>
          </a:p>
        </p:txBody>
      </p:sp>
      <p:pic>
        <p:nvPicPr>
          <p:cNvPr id="10" name="Picture 9">
            <a:extLst>
              <a:ext uri="{FF2B5EF4-FFF2-40B4-BE49-F238E27FC236}">
                <a16:creationId xmlns:a16="http://schemas.microsoft.com/office/drawing/2014/main" id="{AD409121-C41E-4AF0-91A8-F13DAC47BD7A}"/>
              </a:ext>
            </a:extLst>
          </p:cNvPr>
          <p:cNvPicPr>
            <a:picLocks noChangeAspect="1"/>
          </p:cNvPicPr>
          <p:nvPr/>
        </p:nvPicPr>
        <p:blipFill>
          <a:blip r:embed="rId2"/>
          <a:stretch>
            <a:fillRect/>
          </a:stretch>
        </p:blipFill>
        <p:spPr>
          <a:xfrm>
            <a:off x="10563665" y="5906926"/>
            <a:ext cx="1522394" cy="836102"/>
          </a:xfrm>
          <a:prstGeom prst="rect">
            <a:avLst/>
          </a:prstGeom>
        </p:spPr>
      </p:pic>
      <p:pic>
        <p:nvPicPr>
          <p:cNvPr id="11" name="Picture 10">
            <a:extLst>
              <a:ext uri="{FF2B5EF4-FFF2-40B4-BE49-F238E27FC236}">
                <a16:creationId xmlns:a16="http://schemas.microsoft.com/office/drawing/2014/main" id="{CB9E60A7-3A32-4717-A872-60EE7B5B6CBC}"/>
              </a:ext>
            </a:extLst>
          </p:cNvPr>
          <p:cNvPicPr>
            <a:picLocks noChangeAspect="1"/>
          </p:cNvPicPr>
          <p:nvPr/>
        </p:nvPicPr>
        <p:blipFill>
          <a:blip r:embed="rId3"/>
          <a:stretch>
            <a:fillRect/>
          </a:stretch>
        </p:blipFill>
        <p:spPr>
          <a:xfrm>
            <a:off x="174395" y="1433078"/>
            <a:ext cx="4742008" cy="2376010"/>
          </a:xfrm>
          <a:prstGeom prst="rect">
            <a:avLst/>
          </a:prstGeom>
        </p:spPr>
      </p:pic>
      <p:pic>
        <p:nvPicPr>
          <p:cNvPr id="12" name="Picture 11">
            <a:extLst>
              <a:ext uri="{FF2B5EF4-FFF2-40B4-BE49-F238E27FC236}">
                <a16:creationId xmlns:a16="http://schemas.microsoft.com/office/drawing/2014/main" id="{7A0A2544-29AA-473C-A62E-9A2D21B29925}"/>
              </a:ext>
            </a:extLst>
          </p:cNvPr>
          <p:cNvPicPr>
            <a:picLocks noChangeAspect="1"/>
          </p:cNvPicPr>
          <p:nvPr/>
        </p:nvPicPr>
        <p:blipFill>
          <a:blip r:embed="rId4"/>
          <a:stretch>
            <a:fillRect/>
          </a:stretch>
        </p:blipFill>
        <p:spPr>
          <a:xfrm>
            <a:off x="3696681" y="4274801"/>
            <a:ext cx="4314093" cy="2376011"/>
          </a:xfrm>
          <a:prstGeom prst="rect">
            <a:avLst/>
          </a:prstGeom>
        </p:spPr>
      </p:pic>
      <p:pic>
        <p:nvPicPr>
          <p:cNvPr id="13" name="Picture 12">
            <a:extLst>
              <a:ext uri="{FF2B5EF4-FFF2-40B4-BE49-F238E27FC236}">
                <a16:creationId xmlns:a16="http://schemas.microsoft.com/office/drawing/2014/main" id="{B75823D0-D91E-40FA-900E-0CD01016CB1D}"/>
              </a:ext>
            </a:extLst>
          </p:cNvPr>
          <p:cNvPicPr>
            <a:picLocks noChangeAspect="1"/>
          </p:cNvPicPr>
          <p:nvPr/>
        </p:nvPicPr>
        <p:blipFill>
          <a:blip r:embed="rId5"/>
          <a:stretch>
            <a:fillRect/>
          </a:stretch>
        </p:blipFill>
        <p:spPr>
          <a:xfrm>
            <a:off x="7646069" y="1323113"/>
            <a:ext cx="4314093" cy="2376010"/>
          </a:xfrm>
          <a:prstGeom prst="rect">
            <a:avLst/>
          </a:prstGeom>
        </p:spPr>
      </p:pic>
    </p:spTree>
    <p:extLst>
      <p:ext uri="{BB962C8B-B14F-4D97-AF65-F5344CB8AC3E}">
        <p14:creationId xmlns:p14="http://schemas.microsoft.com/office/powerpoint/2010/main" val="183846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C783D0E-CDBA-4B20-B2CE-3E2E39D518F0}"/>
              </a:ext>
            </a:extLst>
          </p:cNvPr>
          <p:cNvSpPr>
            <a:spLocks noGrp="1"/>
          </p:cNvSpPr>
          <p:nvPr>
            <p:ph type="title"/>
          </p:nvPr>
        </p:nvSpPr>
        <p:spPr>
          <a:xfrm>
            <a:off x="497059" y="1301815"/>
            <a:ext cx="10972800" cy="633635"/>
          </a:xfrm>
          <a:prstGeom prst="rect">
            <a:avLst/>
          </a:prstGeom>
          <a:noFill/>
        </p:spPr>
        <p:txBody>
          <a:bodyPr wrap="square" lIns="91440" tIns="45720" rIns="91440" bIns="45720">
            <a:spAutoFit/>
          </a:bodyPr>
          <a:lstStyle/>
          <a:p>
            <a:pPr algn="ctr"/>
            <a:r>
              <a:rPr lang="en-US" sz="2800" dirty="0">
                <a:ln w="0"/>
                <a:solidFill>
                  <a:schemeClr val="tx1"/>
                </a:solidFill>
                <a:effectLst>
                  <a:outerShdw blurRad="38100" dist="19050" dir="2700000" algn="tl" rotWithShape="0">
                    <a:schemeClr val="dk1">
                      <a:alpha val="40000"/>
                    </a:schemeClr>
                  </a:outerShdw>
                </a:effectLst>
              </a:rPr>
              <a:t>P</a:t>
            </a:r>
            <a:r>
              <a:rPr lang="en-US" sz="2800" b="0" cap="none" spc="0" dirty="0">
                <a:ln w="0"/>
                <a:solidFill>
                  <a:schemeClr val="tx1"/>
                </a:solidFill>
                <a:effectLst>
                  <a:outerShdw blurRad="38100" dist="19050" dir="2700000" algn="tl" rotWithShape="0">
                    <a:schemeClr val="dk1">
                      <a:alpha val="40000"/>
                    </a:schemeClr>
                  </a:outerShdw>
                </a:effectLst>
              </a:rPr>
              <a:t>ositive, Neutral and Negative words </a:t>
            </a:r>
          </a:p>
        </p:txBody>
      </p:sp>
      <p:pic>
        <p:nvPicPr>
          <p:cNvPr id="15" name="Picture 14">
            <a:extLst>
              <a:ext uri="{FF2B5EF4-FFF2-40B4-BE49-F238E27FC236}">
                <a16:creationId xmlns:a16="http://schemas.microsoft.com/office/drawing/2014/main" id="{A15CC7D5-6B09-485E-9703-A6AEA66E8AFB}"/>
              </a:ext>
            </a:extLst>
          </p:cNvPr>
          <p:cNvPicPr>
            <a:picLocks noChangeAspect="1"/>
          </p:cNvPicPr>
          <p:nvPr/>
        </p:nvPicPr>
        <p:blipFill>
          <a:blip r:embed="rId2"/>
          <a:stretch>
            <a:fillRect/>
          </a:stretch>
        </p:blipFill>
        <p:spPr>
          <a:xfrm>
            <a:off x="10447341" y="5853882"/>
            <a:ext cx="1522394" cy="836102"/>
          </a:xfrm>
          <a:prstGeom prst="rect">
            <a:avLst/>
          </a:prstGeom>
        </p:spPr>
      </p:pic>
      <p:sp>
        <p:nvSpPr>
          <p:cNvPr id="10" name="Rectangle 9">
            <a:extLst>
              <a:ext uri="{FF2B5EF4-FFF2-40B4-BE49-F238E27FC236}">
                <a16:creationId xmlns:a16="http://schemas.microsoft.com/office/drawing/2014/main" id="{CF22FAE5-B40A-49AE-AC19-E006CAA0C891}"/>
              </a:ext>
            </a:extLst>
          </p:cNvPr>
          <p:cNvSpPr/>
          <p:nvPr/>
        </p:nvSpPr>
        <p:spPr>
          <a:xfrm>
            <a:off x="1829254" y="2820430"/>
            <a:ext cx="4154205" cy="608570"/>
          </a:xfrm>
          <a:prstGeom prst="rect">
            <a:avLst/>
          </a:prstGeom>
          <a:solidFill>
            <a:schemeClr val="accent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cap="none" spc="0" dirty="0">
                <a:ln w="0"/>
                <a:solidFill>
                  <a:schemeClr val="bg1"/>
                </a:solidFill>
                <a:effectLst>
                  <a:outerShdw blurRad="38100" dist="19050" dir="2700000" algn="tl" rotWithShape="0">
                    <a:schemeClr val="dk1">
                      <a:alpha val="40000"/>
                    </a:schemeClr>
                  </a:outerShdw>
                </a:effectLst>
              </a:rPr>
              <a:t>Video Games</a:t>
            </a:r>
            <a:endParaRPr lang="en-US" sz="3200" b="1" dirty="0">
              <a:solidFill>
                <a:schemeClr val="bg1"/>
              </a:solidFill>
            </a:endParaRPr>
          </a:p>
        </p:txBody>
      </p:sp>
      <p:sp>
        <p:nvSpPr>
          <p:cNvPr id="16" name="Rectangle 15">
            <a:extLst>
              <a:ext uri="{FF2B5EF4-FFF2-40B4-BE49-F238E27FC236}">
                <a16:creationId xmlns:a16="http://schemas.microsoft.com/office/drawing/2014/main" id="{8D7018CF-3DD6-4F8C-8DFF-B18796A7F9AF}"/>
              </a:ext>
            </a:extLst>
          </p:cNvPr>
          <p:cNvSpPr/>
          <p:nvPr/>
        </p:nvSpPr>
        <p:spPr>
          <a:xfrm>
            <a:off x="5983459" y="2820430"/>
            <a:ext cx="4154205" cy="608570"/>
          </a:xfrm>
          <a:prstGeom prst="rect">
            <a:avLst/>
          </a:prstGeom>
          <a:solidFill>
            <a:schemeClr val="accent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cap="none" spc="0" dirty="0">
                <a:ln w="0"/>
                <a:solidFill>
                  <a:schemeClr val="bg1"/>
                </a:solidFill>
                <a:effectLst>
                  <a:outerShdw blurRad="38100" dist="19050" dir="2700000" algn="tl" rotWithShape="0">
                    <a:schemeClr val="dk1">
                      <a:alpha val="40000"/>
                    </a:schemeClr>
                  </a:outerShdw>
                </a:effectLst>
              </a:rPr>
              <a:t>      </a:t>
            </a:r>
            <a:r>
              <a:rPr lang="en-US" sz="3200" b="1" cap="none" spc="0" dirty="0">
                <a:ln w="0"/>
                <a:solidFill>
                  <a:schemeClr val="bg1"/>
                </a:solidFill>
                <a:effectLst>
                  <a:outerShdw blurRad="38100" dist="19050" dir="2700000" algn="tl" rotWithShape="0">
                    <a:schemeClr val="dk1">
                      <a:alpha val="40000"/>
                    </a:schemeClr>
                  </a:outerShdw>
                </a:effectLst>
              </a:rPr>
              <a:t>Toys and Games</a:t>
            </a:r>
            <a:endParaRPr lang="en-US" sz="2400" b="1" dirty="0">
              <a:solidFill>
                <a:schemeClr val="bg1"/>
              </a:solidFill>
            </a:endParaRPr>
          </a:p>
        </p:txBody>
      </p:sp>
      <p:graphicFrame>
        <p:nvGraphicFramePr>
          <p:cNvPr id="17" name="Table 4">
            <a:extLst>
              <a:ext uri="{FF2B5EF4-FFF2-40B4-BE49-F238E27FC236}">
                <a16:creationId xmlns:a16="http://schemas.microsoft.com/office/drawing/2014/main" id="{1DDED128-B5D2-433C-9DAB-076BA4B08FCE}"/>
              </a:ext>
            </a:extLst>
          </p:cNvPr>
          <p:cNvGraphicFramePr>
            <a:graphicFrameLocks noGrp="1"/>
          </p:cNvGraphicFramePr>
          <p:nvPr>
            <p:extLst>
              <p:ext uri="{D42A27DB-BD31-4B8C-83A1-F6EECF244321}">
                <p14:modId xmlns:p14="http://schemas.microsoft.com/office/powerpoint/2010/main" val="2510136147"/>
              </p:ext>
            </p:extLst>
          </p:nvPr>
        </p:nvGraphicFramePr>
        <p:xfrm>
          <a:off x="1829254" y="3429000"/>
          <a:ext cx="8308410" cy="1950720"/>
        </p:xfrm>
        <a:graphic>
          <a:graphicData uri="http://schemas.openxmlformats.org/drawingml/2006/table">
            <a:tbl>
              <a:tblPr firstRow="1" bandRow="1">
                <a:tableStyleId>{8799B23B-EC83-4686-B30A-512413B5E67A}</a:tableStyleId>
              </a:tblPr>
              <a:tblGrid>
                <a:gridCol w="1384735">
                  <a:extLst>
                    <a:ext uri="{9D8B030D-6E8A-4147-A177-3AD203B41FA5}">
                      <a16:colId xmlns:a16="http://schemas.microsoft.com/office/drawing/2014/main" val="2862826750"/>
                    </a:ext>
                  </a:extLst>
                </a:gridCol>
                <a:gridCol w="1384735">
                  <a:extLst>
                    <a:ext uri="{9D8B030D-6E8A-4147-A177-3AD203B41FA5}">
                      <a16:colId xmlns:a16="http://schemas.microsoft.com/office/drawing/2014/main" val="3871804113"/>
                    </a:ext>
                  </a:extLst>
                </a:gridCol>
                <a:gridCol w="1384735">
                  <a:extLst>
                    <a:ext uri="{9D8B030D-6E8A-4147-A177-3AD203B41FA5}">
                      <a16:colId xmlns:a16="http://schemas.microsoft.com/office/drawing/2014/main" val="2425422649"/>
                    </a:ext>
                  </a:extLst>
                </a:gridCol>
                <a:gridCol w="1384735">
                  <a:extLst>
                    <a:ext uri="{9D8B030D-6E8A-4147-A177-3AD203B41FA5}">
                      <a16:colId xmlns:a16="http://schemas.microsoft.com/office/drawing/2014/main" val="833439577"/>
                    </a:ext>
                  </a:extLst>
                </a:gridCol>
                <a:gridCol w="1384735">
                  <a:extLst>
                    <a:ext uri="{9D8B030D-6E8A-4147-A177-3AD203B41FA5}">
                      <a16:colId xmlns:a16="http://schemas.microsoft.com/office/drawing/2014/main" val="3810140453"/>
                    </a:ext>
                  </a:extLst>
                </a:gridCol>
                <a:gridCol w="1384735">
                  <a:extLst>
                    <a:ext uri="{9D8B030D-6E8A-4147-A177-3AD203B41FA5}">
                      <a16:colId xmlns:a16="http://schemas.microsoft.com/office/drawing/2014/main" val="209717345"/>
                    </a:ext>
                  </a:extLst>
                </a:gridCol>
              </a:tblGrid>
              <a:tr h="129629">
                <a:tc>
                  <a:txBody>
                    <a:bodyPr/>
                    <a:lstStyle/>
                    <a:p>
                      <a:pPr algn="ctr"/>
                      <a:r>
                        <a:rPr lang="en-US" b="1" dirty="0">
                          <a:solidFill>
                            <a:schemeClr val="bg1"/>
                          </a:solidFill>
                        </a:rPr>
                        <a:t>Positive</a:t>
                      </a:r>
                    </a:p>
                  </a:txBody>
                  <a:tcPr>
                    <a:solidFill>
                      <a:schemeClr val="accent1">
                        <a:lumMod val="75000"/>
                      </a:schemeClr>
                    </a:solidFill>
                  </a:tcPr>
                </a:tc>
                <a:tc>
                  <a:txBody>
                    <a:bodyPr/>
                    <a:lstStyle/>
                    <a:p>
                      <a:pPr algn="ctr"/>
                      <a:r>
                        <a:rPr lang="en-US" dirty="0">
                          <a:solidFill>
                            <a:schemeClr val="bg1"/>
                          </a:solidFill>
                        </a:rPr>
                        <a:t>Neutral</a:t>
                      </a:r>
                    </a:p>
                  </a:txBody>
                  <a:tcPr>
                    <a:solidFill>
                      <a:schemeClr val="accent1">
                        <a:lumMod val="75000"/>
                      </a:schemeClr>
                    </a:solidFill>
                  </a:tcPr>
                </a:tc>
                <a:tc>
                  <a:txBody>
                    <a:bodyPr/>
                    <a:lstStyle/>
                    <a:p>
                      <a:pPr algn="ctr"/>
                      <a:r>
                        <a:rPr lang="en-US" dirty="0">
                          <a:solidFill>
                            <a:schemeClr val="bg1"/>
                          </a:solidFill>
                        </a:rPr>
                        <a:t>Negative</a:t>
                      </a:r>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Positive</a:t>
                      </a:r>
                    </a:p>
                    <a:p>
                      <a:pPr algn="ctr"/>
                      <a:endParaRPr lang="en-US" dirty="0"/>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Neutral</a:t>
                      </a:r>
                    </a:p>
                    <a:p>
                      <a:pPr algn="ctr"/>
                      <a:endParaRPr lang="en-US" dirty="0"/>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Negative</a:t>
                      </a:r>
                    </a:p>
                    <a:p>
                      <a:pPr algn="ctr"/>
                      <a:endParaRPr lang="en-US" dirty="0"/>
                    </a:p>
                  </a:txBody>
                  <a:tcPr>
                    <a:solidFill>
                      <a:schemeClr val="accent1">
                        <a:lumMod val="75000"/>
                      </a:schemeClr>
                    </a:solidFill>
                  </a:tcPr>
                </a:tc>
                <a:extLst>
                  <a:ext uri="{0D108BD9-81ED-4DB2-BD59-A6C34878D82A}">
                    <a16:rowId xmlns:a16="http://schemas.microsoft.com/office/drawing/2014/main" val="162416660"/>
                  </a:ext>
                </a:extLst>
              </a:tr>
              <a:tr h="847435">
                <a:tc>
                  <a:txBody>
                    <a:bodyPr/>
                    <a:lstStyle/>
                    <a:p>
                      <a:pPr algn="ctr"/>
                      <a:r>
                        <a:rPr lang="en-US" sz="1600" b="1" dirty="0">
                          <a:solidFill>
                            <a:schemeClr val="bg1"/>
                          </a:solidFill>
                        </a:rPr>
                        <a:t>Great</a:t>
                      </a:r>
                    </a:p>
                    <a:p>
                      <a:pPr algn="ctr"/>
                      <a:r>
                        <a:rPr lang="en-US" sz="1600" b="1" dirty="0">
                          <a:solidFill>
                            <a:schemeClr val="bg1"/>
                          </a:solidFill>
                        </a:rPr>
                        <a:t>Wow</a:t>
                      </a:r>
                    </a:p>
                    <a:p>
                      <a:pPr algn="ctr"/>
                      <a:r>
                        <a:rPr lang="en-US" sz="1600" b="1" dirty="0">
                          <a:solidFill>
                            <a:schemeClr val="bg1"/>
                          </a:solidFill>
                        </a:rPr>
                        <a:t>Awesome</a:t>
                      </a:r>
                    </a:p>
                    <a:p>
                      <a:pPr algn="ctr"/>
                      <a:r>
                        <a:rPr lang="en-US" sz="1600" b="1" dirty="0">
                          <a:solidFill>
                            <a:schemeClr val="bg1"/>
                          </a:solidFill>
                        </a:rPr>
                        <a:t>Good</a:t>
                      </a:r>
                    </a:p>
                    <a:p>
                      <a:pPr algn="ctr"/>
                      <a:r>
                        <a:rPr lang="en-US" sz="1600" b="1" dirty="0">
                          <a:solidFill>
                            <a:schemeClr val="bg1"/>
                          </a:solidFill>
                        </a:rPr>
                        <a:t>Loved</a:t>
                      </a:r>
                    </a:p>
                  </a:txBody>
                  <a:tcPr>
                    <a:solidFill>
                      <a:schemeClr val="accent1">
                        <a:lumMod val="75000"/>
                      </a:schemeClr>
                    </a:solidFill>
                  </a:tcPr>
                </a:tc>
                <a:tc>
                  <a:txBody>
                    <a:bodyPr/>
                    <a:lstStyle/>
                    <a:p>
                      <a:pPr algn="ctr"/>
                      <a:r>
                        <a:rPr lang="en-US" sz="1600" b="1" dirty="0">
                          <a:solidFill>
                            <a:schemeClr val="bg1"/>
                          </a:solidFill>
                        </a:rPr>
                        <a:t>Easy</a:t>
                      </a:r>
                    </a:p>
                    <a:p>
                      <a:pPr algn="ctr"/>
                      <a:r>
                        <a:rPr lang="en-US" sz="1600" b="1" dirty="0">
                          <a:solidFill>
                            <a:schemeClr val="bg1"/>
                          </a:solidFill>
                        </a:rPr>
                        <a:t>Love</a:t>
                      </a:r>
                    </a:p>
                    <a:p>
                      <a:pPr algn="ctr"/>
                      <a:r>
                        <a:rPr lang="en-US" sz="1600" b="1" dirty="0">
                          <a:solidFill>
                            <a:schemeClr val="bg1"/>
                          </a:solidFill>
                        </a:rPr>
                        <a:t>Fun</a:t>
                      </a:r>
                    </a:p>
                    <a:p>
                      <a:pPr algn="ctr"/>
                      <a:r>
                        <a:rPr lang="en-US" sz="1600" b="1" dirty="0">
                          <a:solidFill>
                            <a:schemeClr val="bg1"/>
                          </a:solidFill>
                        </a:rPr>
                        <a:t>Pretty</a:t>
                      </a:r>
                    </a:p>
                    <a:p>
                      <a:pPr algn="ctr"/>
                      <a:r>
                        <a:rPr lang="en-US" sz="1600" b="1" dirty="0">
                          <a:solidFill>
                            <a:schemeClr val="bg1"/>
                          </a:solidFill>
                        </a:rPr>
                        <a:t>Easy</a:t>
                      </a:r>
                    </a:p>
                  </a:txBody>
                  <a:tcPr>
                    <a:solidFill>
                      <a:schemeClr val="accent1">
                        <a:lumMod val="75000"/>
                      </a:schemeClr>
                    </a:solidFill>
                  </a:tcPr>
                </a:tc>
                <a:tc>
                  <a:txBody>
                    <a:bodyPr/>
                    <a:lstStyle/>
                    <a:p>
                      <a:pPr algn="ctr"/>
                      <a:r>
                        <a:rPr lang="en-US" sz="1600" b="1" dirty="0">
                          <a:solidFill>
                            <a:schemeClr val="bg1"/>
                          </a:solidFill>
                        </a:rPr>
                        <a:t>Can’t</a:t>
                      </a:r>
                    </a:p>
                    <a:p>
                      <a:pPr algn="ctr"/>
                      <a:r>
                        <a:rPr lang="en-US" sz="1600" b="1" dirty="0">
                          <a:solidFill>
                            <a:schemeClr val="bg1"/>
                          </a:solidFill>
                        </a:rPr>
                        <a:t>Bugs</a:t>
                      </a:r>
                    </a:p>
                    <a:p>
                      <a:pPr algn="ctr"/>
                      <a:r>
                        <a:rPr lang="en-US" sz="1600" b="1" dirty="0">
                          <a:solidFill>
                            <a:schemeClr val="bg1"/>
                          </a:solidFill>
                        </a:rPr>
                        <a:t>Mistake</a:t>
                      </a:r>
                    </a:p>
                    <a:p>
                      <a:pPr algn="ctr"/>
                      <a:r>
                        <a:rPr lang="en-US" sz="1600" b="1" dirty="0">
                          <a:solidFill>
                            <a:schemeClr val="bg1"/>
                          </a:solidFill>
                        </a:rPr>
                        <a:t>Instead</a:t>
                      </a:r>
                    </a:p>
                    <a:p>
                      <a:pPr algn="ctr"/>
                      <a:r>
                        <a:rPr lang="en-US" sz="1600" b="1" dirty="0">
                          <a:solidFill>
                            <a:schemeClr val="bg1"/>
                          </a:solidFill>
                        </a:rPr>
                        <a:t>Struggle</a:t>
                      </a:r>
                    </a:p>
                  </a:txBody>
                  <a:tcPr>
                    <a:solidFill>
                      <a:schemeClr val="accent1">
                        <a:lumMod val="75000"/>
                      </a:schemeClr>
                    </a:solidFill>
                  </a:tcPr>
                </a:tc>
                <a:tc>
                  <a:txBody>
                    <a:bodyPr/>
                    <a:lstStyle/>
                    <a:p>
                      <a:pPr algn="ctr"/>
                      <a:r>
                        <a:rPr lang="en-US" sz="1600" b="1" dirty="0">
                          <a:solidFill>
                            <a:schemeClr val="bg1"/>
                          </a:solidFill>
                        </a:rPr>
                        <a:t>Super</a:t>
                      </a:r>
                    </a:p>
                    <a:p>
                      <a:pPr algn="ctr"/>
                      <a:r>
                        <a:rPr lang="en-US" sz="1600" b="1" dirty="0">
                          <a:solidFill>
                            <a:schemeClr val="bg1"/>
                          </a:solidFill>
                        </a:rPr>
                        <a:t>Fun</a:t>
                      </a:r>
                    </a:p>
                    <a:p>
                      <a:pPr algn="ctr"/>
                      <a:r>
                        <a:rPr lang="en-US" sz="1600" b="1" dirty="0">
                          <a:solidFill>
                            <a:schemeClr val="bg1"/>
                          </a:solidFill>
                        </a:rPr>
                        <a:t>Excellent</a:t>
                      </a:r>
                    </a:p>
                    <a:p>
                      <a:pPr algn="ctr"/>
                      <a:r>
                        <a:rPr lang="en-US" sz="1600" b="1" dirty="0">
                          <a:solidFill>
                            <a:schemeClr val="bg1"/>
                          </a:solidFill>
                        </a:rPr>
                        <a:t>Great</a:t>
                      </a:r>
                    </a:p>
                    <a:p>
                      <a:pPr algn="ctr"/>
                      <a:r>
                        <a:rPr lang="en-US" sz="1600" b="1" dirty="0">
                          <a:solidFill>
                            <a:schemeClr val="bg1"/>
                          </a:solidFill>
                        </a:rPr>
                        <a:t>Loved</a:t>
                      </a:r>
                    </a:p>
                  </a:txBody>
                  <a:tcPr>
                    <a:solidFill>
                      <a:schemeClr val="accent1">
                        <a:lumMod val="75000"/>
                      </a:schemeClr>
                    </a:solidFill>
                  </a:tcPr>
                </a:tc>
                <a:tc>
                  <a:txBody>
                    <a:bodyPr/>
                    <a:lstStyle/>
                    <a:p>
                      <a:pPr algn="ctr"/>
                      <a:r>
                        <a:rPr lang="en-US" sz="1600" b="1" dirty="0">
                          <a:solidFill>
                            <a:schemeClr val="bg1"/>
                          </a:solidFill>
                        </a:rPr>
                        <a:t>Stale</a:t>
                      </a:r>
                    </a:p>
                    <a:p>
                      <a:pPr algn="ctr"/>
                      <a:r>
                        <a:rPr lang="en-US" sz="1600" b="1" dirty="0">
                          <a:solidFill>
                            <a:schemeClr val="bg1"/>
                          </a:solidFill>
                        </a:rPr>
                        <a:t>Great</a:t>
                      </a:r>
                    </a:p>
                    <a:p>
                      <a:pPr algn="ctr"/>
                      <a:r>
                        <a:rPr lang="en-US" sz="1600" b="1" dirty="0">
                          <a:solidFill>
                            <a:schemeClr val="bg1"/>
                          </a:solidFill>
                        </a:rPr>
                        <a:t>Disturbing</a:t>
                      </a:r>
                    </a:p>
                    <a:p>
                      <a:pPr algn="ctr"/>
                      <a:r>
                        <a:rPr lang="en-US" sz="1600" b="1" dirty="0">
                          <a:solidFill>
                            <a:schemeClr val="bg1"/>
                          </a:solidFill>
                        </a:rPr>
                        <a:t>Effortless</a:t>
                      </a:r>
                    </a:p>
                    <a:p>
                      <a:pPr algn="ctr"/>
                      <a:r>
                        <a:rPr lang="en-US" sz="1600" b="1" dirty="0">
                          <a:solidFill>
                            <a:schemeClr val="bg1"/>
                          </a:solidFill>
                        </a:rPr>
                        <a:t>Entertained</a:t>
                      </a:r>
                    </a:p>
                  </a:txBody>
                  <a:tcPr>
                    <a:solidFill>
                      <a:schemeClr val="accent1">
                        <a:lumMod val="75000"/>
                      </a:schemeClr>
                    </a:solidFill>
                  </a:tcPr>
                </a:tc>
                <a:tc>
                  <a:txBody>
                    <a:bodyPr/>
                    <a:lstStyle/>
                    <a:p>
                      <a:pPr algn="ctr"/>
                      <a:r>
                        <a:rPr lang="en-US" sz="1600" b="1" dirty="0">
                          <a:solidFill>
                            <a:schemeClr val="bg1"/>
                          </a:solidFill>
                        </a:rPr>
                        <a:t>Crappy</a:t>
                      </a:r>
                    </a:p>
                    <a:p>
                      <a:pPr algn="ctr"/>
                      <a:r>
                        <a:rPr lang="en-US" sz="1600" b="1" dirty="0">
                          <a:solidFill>
                            <a:schemeClr val="bg1"/>
                          </a:solidFill>
                        </a:rPr>
                        <a:t>Annoying</a:t>
                      </a:r>
                    </a:p>
                    <a:p>
                      <a:pPr algn="ctr"/>
                      <a:r>
                        <a:rPr lang="en-US" sz="1600" b="1" dirty="0">
                          <a:solidFill>
                            <a:schemeClr val="bg1"/>
                          </a:solidFill>
                        </a:rPr>
                        <a:t>Heavy</a:t>
                      </a:r>
                    </a:p>
                    <a:p>
                      <a:pPr algn="ctr"/>
                      <a:r>
                        <a:rPr lang="en-US" sz="1600" b="1" dirty="0">
                          <a:solidFill>
                            <a:schemeClr val="bg1"/>
                          </a:solidFill>
                        </a:rPr>
                        <a:t>Hated</a:t>
                      </a:r>
                    </a:p>
                    <a:p>
                      <a:pPr algn="ctr"/>
                      <a:r>
                        <a:rPr lang="en-US" sz="1600" b="1" dirty="0">
                          <a:solidFill>
                            <a:schemeClr val="bg1"/>
                          </a:solidFill>
                        </a:rPr>
                        <a:t>Hard</a:t>
                      </a:r>
                    </a:p>
                  </a:txBody>
                  <a:tcPr>
                    <a:solidFill>
                      <a:schemeClr val="accent1">
                        <a:lumMod val="75000"/>
                      </a:schemeClr>
                    </a:solidFill>
                  </a:tcPr>
                </a:tc>
                <a:extLst>
                  <a:ext uri="{0D108BD9-81ED-4DB2-BD59-A6C34878D82A}">
                    <a16:rowId xmlns:a16="http://schemas.microsoft.com/office/drawing/2014/main" val="2458478151"/>
                  </a:ext>
                </a:extLst>
              </a:tr>
            </a:tbl>
          </a:graphicData>
        </a:graphic>
      </p:graphicFrame>
    </p:spTree>
    <p:extLst>
      <p:ext uri="{BB962C8B-B14F-4D97-AF65-F5344CB8AC3E}">
        <p14:creationId xmlns:p14="http://schemas.microsoft.com/office/powerpoint/2010/main" val="311725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A53F9-6EEA-469F-BABF-B878E9B42891}"/>
              </a:ext>
            </a:extLst>
          </p:cNvPr>
          <p:cNvSpPr txBox="1"/>
          <p:nvPr/>
        </p:nvSpPr>
        <p:spPr>
          <a:xfrm>
            <a:off x="1832468" y="4698126"/>
            <a:ext cx="8221187" cy="584775"/>
          </a:xfrm>
          <a:prstGeom prst="rect">
            <a:avLst/>
          </a:prstGeom>
          <a:noFill/>
        </p:spPr>
        <p:txBody>
          <a:bodyPr wrap="square">
            <a:spAutoFit/>
          </a:bodyPr>
          <a:lstStyle/>
          <a:p>
            <a:pPr marL="117475" lvl="0" indent="-117475" algn="ctr" rtl="0"/>
            <a:r>
              <a:rPr lang="en-US" sz="3200" b="1" dirty="0">
                <a:latin typeface="Algerian" panose="04020705040A02060702" pitchFamily="82" charset="0"/>
              </a:rPr>
              <a:t>Clustering the Data </a:t>
            </a:r>
          </a:p>
        </p:txBody>
      </p:sp>
      <p:pic>
        <p:nvPicPr>
          <p:cNvPr id="5" name="Picture 4">
            <a:extLst>
              <a:ext uri="{FF2B5EF4-FFF2-40B4-BE49-F238E27FC236}">
                <a16:creationId xmlns:a16="http://schemas.microsoft.com/office/drawing/2014/main" id="{9564483B-3104-4F10-BBB3-9CED1D762CB5}"/>
              </a:ext>
            </a:extLst>
          </p:cNvPr>
          <p:cNvPicPr>
            <a:picLocks noChangeAspect="1"/>
          </p:cNvPicPr>
          <p:nvPr/>
        </p:nvPicPr>
        <p:blipFill>
          <a:blip r:embed="rId2"/>
          <a:stretch>
            <a:fillRect/>
          </a:stretch>
        </p:blipFill>
        <p:spPr>
          <a:xfrm>
            <a:off x="4050421" y="1430545"/>
            <a:ext cx="3785283" cy="3056566"/>
          </a:xfrm>
          <a:prstGeom prst="rect">
            <a:avLst/>
          </a:prstGeom>
        </p:spPr>
      </p:pic>
    </p:spTree>
    <p:extLst>
      <p:ext uri="{BB962C8B-B14F-4D97-AF65-F5344CB8AC3E}">
        <p14:creationId xmlns:p14="http://schemas.microsoft.com/office/powerpoint/2010/main" val="24246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FF18A4-BCA9-48A7-B567-90DBC4F0DFDD}"/>
              </a:ext>
            </a:extLst>
          </p:cNvPr>
          <p:cNvSpPr txBox="1"/>
          <p:nvPr/>
        </p:nvSpPr>
        <p:spPr>
          <a:xfrm>
            <a:off x="203007" y="224853"/>
            <a:ext cx="4392117" cy="2308324"/>
          </a:xfrm>
          <a:prstGeom prst="rect">
            <a:avLst/>
          </a:prstGeom>
          <a:noFill/>
        </p:spPr>
        <p:txBody>
          <a:bodyPr wrap="square" rtlCol="0">
            <a:spAutoFit/>
          </a:bodyPr>
          <a:lstStyle/>
          <a:p>
            <a:r>
              <a:rPr lang="en-US" sz="2400" b="1" dirty="0"/>
              <a:t>Clustering:</a:t>
            </a:r>
          </a:p>
          <a:p>
            <a:endParaRPr lang="en-US" sz="2000" b="1" i="0" dirty="0">
              <a:solidFill>
                <a:srgbClr val="4D5156"/>
              </a:solidFill>
              <a:effectLst/>
              <a:latin typeface="arial" panose="020B0604020202020204" pitchFamily="34" charset="0"/>
            </a:endParaRPr>
          </a:p>
          <a:p>
            <a:r>
              <a:rPr lang="en-US" sz="2000" b="1" i="0" dirty="0">
                <a:solidFill>
                  <a:srgbClr val="4D5156"/>
                </a:solidFill>
                <a:effectLst/>
                <a:latin typeface="arial" panose="020B0604020202020204" pitchFamily="34" charset="0"/>
              </a:rPr>
              <a:t>clustering is the task of grouping a set of objects in such a way that objects in the same group are more similar to each other than to those in other groups.</a:t>
            </a:r>
            <a:endParaRPr lang="en-US" sz="2000" b="1" dirty="0"/>
          </a:p>
        </p:txBody>
      </p:sp>
      <p:sp>
        <p:nvSpPr>
          <p:cNvPr id="5" name="TextBox 4">
            <a:extLst>
              <a:ext uri="{FF2B5EF4-FFF2-40B4-BE49-F238E27FC236}">
                <a16:creationId xmlns:a16="http://schemas.microsoft.com/office/drawing/2014/main" id="{C55388A7-C93A-4610-9DBC-77070BBA8741}"/>
              </a:ext>
            </a:extLst>
          </p:cNvPr>
          <p:cNvSpPr txBox="1"/>
          <p:nvPr/>
        </p:nvSpPr>
        <p:spPr>
          <a:xfrm>
            <a:off x="0" y="4264619"/>
            <a:ext cx="6677478"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We are performing clustering on categories.</a:t>
            </a:r>
          </a:p>
          <a:p>
            <a:endParaRPr lang="en-US" sz="2400" b="1" dirty="0"/>
          </a:p>
          <a:p>
            <a:pPr marL="285750" indent="-285750">
              <a:buFont typeface="Arial" panose="020B0604020202020204" pitchFamily="34" charset="0"/>
              <a:buChar char="•"/>
            </a:pPr>
            <a:r>
              <a:rPr lang="en-US" sz="2400" b="1" dirty="0"/>
              <a:t>By doing clustering we are grouping similar categories together on the basis of polarity.</a:t>
            </a:r>
          </a:p>
          <a:p>
            <a:endParaRPr lang="en-US" sz="2400" b="1" dirty="0"/>
          </a:p>
        </p:txBody>
      </p:sp>
      <p:pic>
        <p:nvPicPr>
          <p:cNvPr id="10" name="Picture 9" descr="Diagram&#10;&#10;Description automatically generated">
            <a:extLst>
              <a:ext uri="{FF2B5EF4-FFF2-40B4-BE49-F238E27FC236}">
                <a16:creationId xmlns:a16="http://schemas.microsoft.com/office/drawing/2014/main" id="{D113C366-F410-4407-ADD2-88684553DC98}"/>
              </a:ext>
            </a:extLst>
          </p:cNvPr>
          <p:cNvPicPr>
            <a:picLocks noChangeAspect="1"/>
          </p:cNvPicPr>
          <p:nvPr/>
        </p:nvPicPr>
        <p:blipFill>
          <a:blip r:embed="rId2"/>
          <a:stretch>
            <a:fillRect/>
          </a:stretch>
        </p:blipFill>
        <p:spPr>
          <a:xfrm>
            <a:off x="7229742" y="1061214"/>
            <a:ext cx="4084890" cy="2750210"/>
          </a:xfrm>
          <a:prstGeom prst="rect">
            <a:avLst/>
          </a:prstGeom>
        </p:spPr>
      </p:pic>
      <p:pic>
        <p:nvPicPr>
          <p:cNvPr id="6" name="Picture 5">
            <a:extLst>
              <a:ext uri="{FF2B5EF4-FFF2-40B4-BE49-F238E27FC236}">
                <a16:creationId xmlns:a16="http://schemas.microsoft.com/office/drawing/2014/main" id="{FC5D95ED-82EA-4C39-933B-FADED9BA73AC}"/>
              </a:ext>
            </a:extLst>
          </p:cNvPr>
          <p:cNvPicPr>
            <a:picLocks noChangeAspect="1"/>
          </p:cNvPicPr>
          <p:nvPr/>
        </p:nvPicPr>
        <p:blipFill>
          <a:blip r:embed="rId3"/>
          <a:stretch>
            <a:fillRect/>
          </a:stretch>
        </p:blipFill>
        <p:spPr>
          <a:xfrm>
            <a:off x="10665551" y="5669280"/>
            <a:ext cx="1323442" cy="1068662"/>
          </a:xfrm>
          <a:prstGeom prst="rect">
            <a:avLst/>
          </a:prstGeom>
        </p:spPr>
      </p:pic>
    </p:spTree>
    <p:extLst>
      <p:ext uri="{BB962C8B-B14F-4D97-AF65-F5344CB8AC3E}">
        <p14:creationId xmlns:p14="http://schemas.microsoft.com/office/powerpoint/2010/main" val="15737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574E9-421A-422A-8568-65A8E7E24A57}"/>
              </a:ext>
            </a:extLst>
          </p:cNvPr>
          <p:cNvSpPr txBox="1"/>
          <p:nvPr/>
        </p:nvSpPr>
        <p:spPr>
          <a:xfrm>
            <a:off x="161194" y="521367"/>
            <a:ext cx="11869612" cy="4585871"/>
          </a:xfrm>
          <a:prstGeom prst="rect">
            <a:avLst/>
          </a:prstGeom>
          <a:noFill/>
        </p:spPr>
        <p:txBody>
          <a:bodyPr wrap="square" rtlCol="0">
            <a:spAutoFit/>
          </a:bodyPr>
          <a:lstStyle/>
          <a:p>
            <a:pPr marL="457200" indent="-457200">
              <a:buFont typeface="Arial" panose="020B0604020202020204" pitchFamily="34" charset="0"/>
              <a:buChar char="•"/>
            </a:pPr>
            <a:endParaRPr lang="en-US" sz="2800" b="1" dirty="0"/>
          </a:p>
          <a:p>
            <a:pPr algn="ctr"/>
            <a:r>
              <a:rPr lang="en-US" sz="4000" b="1" dirty="0"/>
              <a:t>Steps done:</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b="1" dirty="0"/>
              <a:t>Doing DBSCAN.</a:t>
            </a:r>
          </a:p>
          <a:p>
            <a:pPr marL="457200" indent="-457200">
              <a:buFont typeface="Arial" panose="020B0604020202020204" pitchFamily="34" charset="0"/>
              <a:buChar char="•"/>
            </a:pPr>
            <a:r>
              <a:rPr lang="en-US" sz="2800" b="1" dirty="0"/>
              <a:t>From the outputs, The categories can be split into 3 cluster ids.</a:t>
            </a:r>
          </a:p>
          <a:p>
            <a:pPr marL="457200" indent="-457200">
              <a:buFont typeface="Arial" panose="020B0604020202020204" pitchFamily="34" charset="0"/>
              <a:buChar char="•"/>
            </a:pPr>
            <a:r>
              <a:rPr lang="en-US" sz="2800" b="1" dirty="0"/>
              <a:t>Taking the top 5 categories and last 5 categories based on their ratings.</a:t>
            </a:r>
          </a:p>
          <a:p>
            <a:pPr marL="457200" indent="-457200">
              <a:buFont typeface="Arial" panose="020B0604020202020204" pitchFamily="34" charset="0"/>
              <a:buChar char="•"/>
            </a:pPr>
            <a:r>
              <a:rPr lang="en-US" sz="2800" b="1" dirty="0"/>
              <a:t>Giving suggestions on how to improve the sales of products </a:t>
            </a:r>
          </a:p>
          <a:p>
            <a:r>
              <a:rPr lang="en-US" sz="2800" b="1" dirty="0"/>
              <a:t>      with a relatively lower rating.</a:t>
            </a:r>
          </a:p>
        </p:txBody>
      </p:sp>
      <p:pic>
        <p:nvPicPr>
          <p:cNvPr id="3" name="Picture 2">
            <a:extLst>
              <a:ext uri="{FF2B5EF4-FFF2-40B4-BE49-F238E27FC236}">
                <a16:creationId xmlns:a16="http://schemas.microsoft.com/office/drawing/2014/main" id="{F79C3FD2-972B-4EA9-81C4-8C85C5AAECC5}"/>
              </a:ext>
            </a:extLst>
          </p:cNvPr>
          <p:cNvPicPr>
            <a:picLocks noChangeAspect="1"/>
          </p:cNvPicPr>
          <p:nvPr/>
        </p:nvPicPr>
        <p:blipFill>
          <a:blip r:embed="rId2"/>
          <a:stretch>
            <a:fillRect/>
          </a:stretch>
        </p:blipFill>
        <p:spPr>
          <a:xfrm>
            <a:off x="10665551" y="5669280"/>
            <a:ext cx="1323442" cy="1068662"/>
          </a:xfrm>
          <a:prstGeom prst="rect">
            <a:avLst/>
          </a:prstGeom>
        </p:spPr>
      </p:pic>
    </p:spTree>
    <p:extLst>
      <p:ext uri="{BB962C8B-B14F-4D97-AF65-F5344CB8AC3E}">
        <p14:creationId xmlns:p14="http://schemas.microsoft.com/office/powerpoint/2010/main" val="38984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9225D0-F577-4F52-8933-247E11786543}"/>
              </a:ext>
            </a:extLst>
          </p:cNvPr>
          <p:cNvSpPr txBox="1"/>
          <p:nvPr/>
        </p:nvSpPr>
        <p:spPr>
          <a:xfrm>
            <a:off x="558265" y="481263"/>
            <a:ext cx="9163251" cy="646331"/>
          </a:xfrm>
          <a:prstGeom prst="rect">
            <a:avLst/>
          </a:prstGeom>
          <a:noFill/>
        </p:spPr>
        <p:txBody>
          <a:bodyPr wrap="square" rtlCol="0">
            <a:spAutoFit/>
          </a:bodyPr>
          <a:lstStyle/>
          <a:p>
            <a:r>
              <a:rPr lang="en-US" sz="3600" dirty="0">
                <a:latin typeface="Algerian" panose="04020705040A02060702" pitchFamily="82" charset="0"/>
              </a:rPr>
              <a:t>AGENDAS OF THE PRESENTATION</a:t>
            </a:r>
          </a:p>
        </p:txBody>
      </p:sp>
      <p:sp>
        <p:nvSpPr>
          <p:cNvPr id="5" name="TextBox 4">
            <a:extLst>
              <a:ext uri="{FF2B5EF4-FFF2-40B4-BE49-F238E27FC236}">
                <a16:creationId xmlns:a16="http://schemas.microsoft.com/office/drawing/2014/main" id="{46293612-6967-4BF5-AE9B-4275EC7C23E5}"/>
              </a:ext>
            </a:extLst>
          </p:cNvPr>
          <p:cNvSpPr txBox="1"/>
          <p:nvPr/>
        </p:nvSpPr>
        <p:spPr>
          <a:xfrm>
            <a:off x="2687527" y="1933530"/>
            <a:ext cx="6511833"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Problem Overview</a:t>
            </a:r>
          </a:p>
        </p:txBody>
      </p:sp>
      <p:sp>
        <p:nvSpPr>
          <p:cNvPr id="8" name="TextBox 7">
            <a:extLst>
              <a:ext uri="{FF2B5EF4-FFF2-40B4-BE49-F238E27FC236}">
                <a16:creationId xmlns:a16="http://schemas.microsoft.com/office/drawing/2014/main" id="{39EB42ED-DE08-466B-B0AA-72C55F59CA11}"/>
              </a:ext>
            </a:extLst>
          </p:cNvPr>
          <p:cNvSpPr txBox="1"/>
          <p:nvPr/>
        </p:nvSpPr>
        <p:spPr>
          <a:xfrm>
            <a:off x="2687527" y="3136612"/>
            <a:ext cx="5625364" cy="58477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Analysis Process</a:t>
            </a:r>
          </a:p>
        </p:txBody>
      </p:sp>
      <p:sp>
        <p:nvSpPr>
          <p:cNvPr id="12" name="TextBox 11">
            <a:extLst>
              <a:ext uri="{FF2B5EF4-FFF2-40B4-BE49-F238E27FC236}">
                <a16:creationId xmlns:a16="http://schemas.microsoft.com/office/drawing/2014/main" id="{03388E44-6C33-405E-8E34-B969488523AA}"/>
              </a:ext>
            </a:extLst>
          </p:cNvPr>
          <p:cNvSpPr txBox="1"/>
          <p:nvPr/>
        </p:nvSpPr>
        <p:spPr>
          <a:xfrm>
            <a:off x="2687527" y="4527323"/>
            <a:ext cx="6003420" cy="584775"/>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pic>
        <p:nvPicPr>
          <p:cNvPr id="16" name="Picture 15" descr="Text&#10;&#10;Description automatically generated">
            <a:extLst>
              <a:ext uri="{FF2B5EF4-FFF2-40B4-BE49-F238E27FC236}">
                <a16:creationId xmlns:a16="http://schemas.microsoft.com/office/drawing/2014/main" id="{6B0E9978-F2AD-408B-AADC-FD4FD2F95D48}"/>
              </a:ext>
            </a:extLst>
          </p:cNvPr>
          <p:cNvPicPr>
            <a:picLocks noChangeAspect="1"/>
          </p:cNvPicPr>
          <p:nvPr/>
        </p:nvPicPr>
        <p:blipFill>
          <a:blip r:embed="rId2"/>
          <a:stretch>
            <a:fillRect/>
          </a:stretch>
        </p:blipFill>
        <p:spPr>
          <a:xfrm>
            <a:off x="8767985" y="419040"/>
            <a:ext cx="2512464" cy="2221610"/>
          </a:xfrm>
          <a:prstGeom prst="rect">
            <a:avLst/>
          </a:prstGeom>
        </p:spPr>
      </p:pic>
    </p:spTree>
    <p:extLst>
      <p:ext uri="{BB962C8B-B14F-4D97-AF65-F5344CB8AC3E}">
        <p14:creationId xmlns:p14="http://schemas.microsoft.com/office/powerpoint/2010/main" val="326296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3AED6-B5FF-47F6-9F95-48EDFF96D493}"/>
              </a:ext>
            </a:extLst>
          </p:cNvPr>
          <p:cNvSpPr txBox="1"/>
          <p:nvPr/>
        </p:nvSpPr>
        <p:spPr>
          <a:xfrm>
            <a:off x="1885071" y="520505"/>
            <a:ext cx="7638757" cy="569387"/>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100" dirty="0">
                <a:solidFill>
                  <a:schemeClr val="accent1">
                    <a:lumMod val="50000"/>
                  </a:schemeClr>
                </a:solidFill>
              </a:rPr>
              <a:t>Top 5 Categories in the first cluster id:</a:t>
            </a:r>
          </a:p>
        </p:txBody>
      </p:sp>
      <p:sp>
        <p:nvSpPr>
          <p:cNvPr id="7" name="TextBox 6">
            <a:extLst>
              <a:ext uri="{FF2B5EF4-FFF2-40B4-BE49-F238E27FC236}">
                <a16:creationId xmlns:a16="http://schemas.microsoft.com/office/drawing/2014/main" id="{1F1627E0-6526-4152-8700-F59B4BB34FC6}"/>
              </a:ext>
            </a:extLst>
          </p:cNvPr>
          <p:cNvSpPr txBox="1"/>
          <p:nvPr/>
        </p:nvSpPr>
        <p:spPr>
          <a:xfrm>
            <a:off x="1534929" y="1350251"/>
            <a:ext cx="2729133" cy="369332"/>
          </a:xfrm>
          <a:prstGeom prst="rect">
            <a:avLst/>
          </a:prstGeom>
          <a:noFill/>
        </p:spPr>
        <p:txBody>
          <a:bodyPr wrap="square" rtlCol="0">
            <a:spAutoFit/>
          </a:bodyPr>
          <a:lstStyle/>
          <a:p>
            <a:pPr algn="ctr"/>
            <a:r>
              <a:rPr lang="en-US" b="1" dirty="0"/>
              <a:t>Video_Games</a:t>
            </a:r>
          </a:p>
        </p:txBody>
      </p:sp>
      <p:sp>
        <p:nvSpPr>
          <p:cNvPr id="8" name="TextBox 7">
            <a:extLst>
              <a:ext uri="{FF2B5EF4-FFF2-40B4-BE49-F238E27FC236}">
                <a16:creationId xmlns:a16="http://schemas.microsoft.com/office/drawing/2014/main" id="{EF6E16FF-C96D-42ED-B697-3C93670C83B3}"/>
              </a:ext>
            </a:extLst>
          </p:cNvPr>
          <p:cNvSpPr txBox="1"/>
          <p:nvPr/>
        </p:nvSpPr>
        <p:spPr>
          <a:xfrm>
            <a:off x="7490268" y="1350251"/>
            <a:ext cx="2729133" cy="369332"/>
          </a:xfrm>
          <a:prstGeom prst="rect">
            <a:avLst/>
          </a:prstGeom>
          <a:noFill/>
        </p:spPr>
        <p:txBody>
          <a:bodyPr wrap="square" rtlCol="0">
            <a:spAutoFit/>
          </a:bodyPr>
          <a:lstStyle/>
          <a:p>
            <a:pPr algn="ctr"/>
            <a:r>
              <a:rPr lang="en-US" b="1" dirty="0"/>
              <a:t>Toys_and_Games</a:t>
            </a:r>
          </a:p>
        </p:txBody>
      </p:sp>
      <p:pic>
        <p:nvPicPr>
          <p:cNvPr id="12" name="Picture 11">
            <a:extLst>
              <a:ext uri="{FF2B5EF4-FFF2-40B4-BE49-F238E27FC236}">
                <a16:creationId xmlns:a16="http://schemas.microsoft.com/office/drawing/2014/main" id="{0F1C6B2F-C945-4186-A3CD-237A3E7366B5}"/>
              </a:ext>
            </a:extLst>
          </p:cNvPr>
          <p:cNvPicPr>
            <a:picLocks noChangeAspect="1"/>
          </p:cNvPicPr>
          <p:nvPr/>
        </p:nvPicPr>
        <p:blipFill>
          <a:blip r:embed="rId2"/>
          <a:stretch>
            <a:fillRect/>
          </a:stretch>
        </p:blipFill>
        <p:spPr>
          <a:xfrm>
            <a:off x="6679048" y="1763441"/>
            <a:ext cx="5226913" cy="3744305"/>
          </a:xfrm>
          <a:prstGeom prst="rect">
            <a:avLst/>
          </a:prstGeom>
        </p:spPr>
      </p:pic>
      <p:pic>
        <p:nvPicPr>
          <p:cNvPr id="13" name="Picture 12">
            <a:extLst>
              <a:ext uri="{FF2B5EF4-FFF2-40B4-BE49-F238E27FC236}">
                <a16:creationId xmlns:a16="http://schemas.microsoft.com/office/drawing/2014/main" id="{94E5E392-DEFF-4C58-83B4-7AD9A7A767D1}"/>
              </a:ext>
            </a:extLst>
          </p:cNvPr>
          <p:cNvPicPr>
            <a:picLocks noChangeAspect="1"/>
          </p:cNvPicPr>
          <p:nvPr/>
        </p:nvPicPr>
        <p:blipFill>
          <a:blip r:embed="rId3"/>
          <a:stretch>
            <a:fillRect/>
          </a:stretch>
        </p:blipFill>
        <p:spPr>
          <a:xfrm>
            <a:off x="10665551" y="5669280"/>
            <a:ext cx="1323442" cy="1068662"/>
          </a:xfrm>
          <a:prstGeom prst="rect">
            <a:avLst/>
          </a:prstGeom>
        </p:spPr>
      </p:pic>
      <p:pic>
        <p:nvPicPr>
          <p:cNvPr id="4" name="Picture 3">
            <a:extLst>
              <a:ext uri="{FF2B5EF4-FFF2-40B4-BE49-F238E27FC236}">
                <a16:creationId xmlns:a16="http://schemas.microsoft.com/office/drawing/2014/main" id="{C1C4B58B-4436-456D-9136-4C9B87267DC1}"/>
              </a:ext>
            </a:extLst>
          </p:cNvPr>
          <p:cNvPicPr>
            <a:picLocks noChangeAspect="1"/>
          </p:cNvPicPr>
          <p:nvPr/>
        </p:nvPicPr>
        <p:blipFill>
          <a:blip r:embed="rId4"/>
          <a:stretch>
            <a:fillRect/>
          </a:stretch>
        </p:blipFill>
        <p:spPr>
          <a:xfrm>
            <a:off x="286039" y="1763441"/>
            <a:ext cx="5226912" cy="3744305"/>
          </a:xfrm>
          <a:prstGeom prst="rect">
            <a:avLst/>
          </a:prstGeom>
        </p:spPr>
      </p:pic>
    </p:spTree>
    <p:extLst>
      <p:ext uri="{BB962C8B-B14F-4D97-AF65-F5344CB8AC3E}">
        <p14:creationId xmlns:p14="http://schemas.microsoft.com/office/powerpoint/2010/main" val="348758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CA456-3A3F-4274-946E-23D0109F0615}"/>
              </a:ext>
            </a:extLst>
          </p:cNvPr>
          <p:cNvSpPr txBox="1"/>
          <p:nvPr/>
        </p:nvSpPr>
        <p:spPr>
          <a:xfrm>
            <a:off x="1885071" y="520505"/>
            <a:ext cx="7638757" cy="584775"/>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100" dirty="0">
                <a:solidFill>
                  <a:schemeClr val="accent1">
                    <a:lumMod val="50000"/>
                  </a:schemeClr>
                </a:solidFill>
              </a:rPr>
              <a:t>Top 5 Categories in the second cluster id:</a:t>
            </a:r>
          </a:p>
        </p:txBody>
      </p:sp>
      <p:sp>
        <p:nvSpPr>
          <p:cNvPr id="7" name="TextBox 6">
            <a:extLst>
              <a:ext uri="{FF2B5EF4-FFF2-40B4-BE49-F238E27FC236}">
                <a16:creationId xmlns:a16="http://schemas.microsoft.com/office/drawing/2014/main" id="{7FF1664B-433A-413C-B6AC-E0B42CAE60A1}"/>
              </a:ext>
            </a:extLst>
          </p:cNvPr>
          <p:cNvSpPr txBox="1"/>
          <p:nvPr/>
        </p:nvSpPr>
        <p:spPr>
          <a:xfrm>
            <a:off x="1113273" y="1941821"/>
            <a:ext cx="2729133" cy="369332"/>
          </a:xfrm>
          <a:prstGeom prst="rect">
            <a:avLst/>
          </a:prstGeom>
          <a:noFill/>
        </p:spPr>
        <p:txBody>
          <a:bodyPr wrap="square" rtlCol="0">
            <a:spAutoFit/>
          </a:bodyPr>
          <a:lstStyle/>
          <a:p>
            <a:pPr algn="ctr"/>
            <a:r>
              <a:rPr lang="en-US" b="1" dirty="0"/>
              <a:t>Video_Games</a:t>
            </a:r>
          </a:p>
        </p:txBody>
      </p:sp>
      <p:sp>
        <p:nvSpPr>
          <p:cNvPr id="8" name="TextBox 7">
            <a:extLst>
              <a:ext uri="{FF2B5EF4-FFF2-40B4-BE49-F238E27FC236}">
                <a16:creationId xmlns:a16="http://schemas.microsoft.com/office/drawing/2014/main" id="{A7F34A42-2B22-4E11-B33A-2B757A2F5E4F}"/>
              </a:ext>
            </a:extLst>
          </p:cNvPr>
          <p:cNvSpPr txBox="1"/>
          <p:nvPr/>
        </p:nvSpPr>
        <p:spPr>
          <a:xfrm>
            <a:off x="7888763" y="1941821"/>
            <a:ext cx="2729133" cy="369332"/>
          </a:xfrm>
          <a:prstGeom prst="rect">
            <a:avLst/>
          </a:prstGeom>
          <a:noFill/>
        </p:spPr>
        <p:txBody>
          <a:bodyPr wrap="square" rtlCol="0">
            <a:spAutoFit/>
          </a:bodyPr>
          <a:lstStyle/>
          <a:p>
            <a:pPr algn="ctr"/>
            <a:r>
              <a:rPr lang="en-US" b="1" dirty="0"/>
              <a:t>Toys_and_Games</a:t>
            </a:r>
          </a:p>
        </p:txBody>
      </p:sp>
      <p:pic>
        <p:nvPicPr>
          <p:cNvPr id="10" name="Picture 9">
            <a:extLst>
              <a:ext uri="{FF2B5EF4-FFF2-40B4-BE49-F238E27FC236}">
                <a16:creationId xmlns:a16="http://schemas.microsoft.com/office/drawing/2014/main" id="{637C8084-18F6-4217-9D03-E5F7A212B139}"/>
              </a:ext>
            </a:extLst>
          </p:cNvPr>
          <p:cNvPicPr>
            <a:picLocks noChangeAspect="1"/>
          </p:cNvPicPr>
          <p:nvPr/>
        </p:nvPicPr>
        <p:blipFill>
          <a:blip r:embed="rId2"/>
          <a:stretch>
            <a:fillRect/>
          </a:stretch>
        </p:blipFill>
        <p:spPr>
          <a:xfrm>
            <a:off x="6535112" y="2311153"/>
            <a:ext cx="5436437" cy="3090840"/>
          </a:xfrm>
          <a:prstGeom prst="rect">
            <a:avLst/>
          </a:prstGeom>
        </p:spPr>
      </p:pic>
      <p:pic>
        <p:nvPicPr>
          <p:cNvPr id="11" name="Picture 10">
            <a:extLst>
              <a:ext uri="{FF2B5EF4-FFF2-40B4-BE49-F238E27FC236}">
                <a16:creationId xmlns:a16="http://schemas.microsoft.com/office/drawing/2014/main" id="{85416FD2-97BA-4C82-9052-0733E003C493}"/>
              </a:ext>
            </a:extLst>
          </p:cNvPr>
          <p:cNvPicPr>
            <a:picLocks noChangeAspect="1"/>
          </p:cNvPicPr>
          <p:nvPr/>
        </p:nvPicPr>
        <p:blipFill>
          <a:blip r:embed="rId3"/>
          <a:stretch>
            <a:fillRect/>
          </a:stretch>
        </p:blipFill>
        <p:spPr>
          <a:xfrm>
            <a:off x="10648107" y="5669280"/>
            <a:ext cx="1323442" cy="1068662"/>
          </a:xfrm>
          <a:prstGeom prst="rect">
            <a:avLst/>
          </a:prstGeom>
        </p:spPr>
      </p:pic>
      <p:pic>
        <p:nvPicPr>
          <p:cNvPr id="4" name="Picture 3">
            <a:extLst>
              <a:ext uri="{FF2B5EF4-FFF2-40B4-BE49-F238E27FC236}">
                <a16:creationId xmlns:a16="http://schemas.microsoft.com/office/drawing/2014/main" id="{D5CFA530-184A-444E-B69A-3AA166624D81}"/>
              </a:ext>
            </a:extLst>
          </p:cNvPr>
          <p:cNvPicPr>
            <a:picLocks noChangeAspect="1"/>
          </p:cNvPicPr>
          <p:nvPr/>
        </p:nvPicPr>
        <p:blipFill>
          <a:blip r:embed="rId4"/>
          <a:stretch>
            <a:fillRect/>
          </a:stretch>
        </p:blipFill>
        <p:spPr>
          <a:xfrm>
            <a:off x="220451" y="2311154"/>
            <a:ext cx="5436437" cy="3090840"/>
          </a:xfrm>
          <a:prstGeom prst="rect">
            <a:avLst/>
          </a:prstGeom>
        </p:spPr>
      </p:pic>
    </p:spTree>
    <p:extLst>
      <p:ext uri="{BB962C8B-B14F-4D97-AF65-F5344CB8AC3E}">
        <p14:creationId xmlns:p14="http://schemas.microsoft.com/office/powerpoint/2010/main" val="24510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476A2-C3DD-4DBD-AF72-40AC7F1E7C49}"/>
              </a:ext>
            </a:extLst>
          </p:cNvPr>
          <p:cNvSpPr txBox="1"/>
          <p:nvPr/>
        </p:nvSpPr>
        <p:spPr>
          <a:xfrm>
            <a:off x="1885071" y="520505"/>
            <a:ext cx="7638757" cy="569387"/>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100" dirty="0">
                <a:solidFill>
                  <a:schemeClr val="accent1">
                    <a:lumMod val="50000"/>
                  </a:schemeClr>
                </a:solidFill>
              </a:rPr>
              <a:t>Top 5 Categories in the third cluster id:</a:t>
            </a:r>
          </a:p>
        </p:txBody>
      </p:sp>
      <p:sp>
        <p:nvSpPr>
          <p:cNvPr id="7" name="TextBox 6">
            <a:extLst>
              <a:ext uri="{FF2B5EF4-FFF2-40B4-BE49-F238E27FC236}">
                <a16:creationId xmlns:a16="http://schemas.microsoft.com/office/drawing/2014/main" id="{6898914C-FCFE-40F0-B012-03253ABE1D07}"/>
              </a:ext>
            </a:extLst>
          </p:cNvPr>
          <p:cNvSpPr txBox="1"/>
          <p:nvPr/>
        </p:nvSpPr>
        <p:spPr>
          <a:xfrm>
            <a:off x="1526449" y="1591783"/>
            <a:ext cx="2729133" cy="369332"/>
          </a:xfrm>
          <a:prstGeom prst="rect">
            <a:avLst/>
          </a:prstGeom>
          <a:noFill/>
        </p:spPr>
        <p:txBody>
          <a:bodyPr wrap="square" rtlCol="0">
            <a:spAutoFit/>
          </a:bodyPr>
          <a:lstStyle/>
          <a:p>
            <a:pPr algn="ctr"/>
            <a:r>
              <a:rPr lang="en-US" b="1" dirty="0"/>
              <a:t>Video_Games</a:t>
            </a:r>
          </a:p>
        </p:txBody>
      </p:sp>
      <p:sp>
        <p:nvSpPr>
          <p:cNvPr id="8" name="TextBox 7">
            <a:extLst>
              <a:ext uri="{FF2B5EF4-FFF2-40B4-BE49-F238E27FC236}">
                <a16:creationId xmlns:a16="http://schemas.microsoft.com/office/drawing/2014/main" id="{5AFD7A23-7B2E-4ACC-AB23-05B792D432A0}"/>
              </a:ext>
            </a:extLst>
          </p:cNvPr>
          <p:cNvSpPr txBox="1"/>
          <p:nvPr/>
        </p:nvSpPr>
        <p:spPr>
          <a:xfrm>
            <a:off x="7936418" y="1591783"/>
            <a:ext cx="2729133" cy="369332"/>
          </a:xfrm>
          <a:prstGeom prst="rect">
            <a:avLst/>
          </a:prstGeom>
          <a:noFill/>
        </p:spPr>
        <p:txBody>
          <a:bodyPr wrap="square" rtlCol="0">
            <a:spAutoFit/>
          </a:bodyPr>
          <a:lstStyle/>
          <a:p>
            <a:pPr algn="ctr"/>
            <a:r>
              <a:rPr lang="en-US" b="1" dirty="0"/>
              <a:t>Toys_and_Games</a:t>
            </a:r>
          </a:p>
        </p:txBody>
      </p:sp>
      <p:pic>
        <p:nvPicPr>
          <p:cNvPr id="10" name="Picture 9">
            <a:extLst>
              <a:ext uri="{FF2B5EF4-FFF2-40B4-BE49-F238E27FC236}">
                <a16:creationId xmlns:a16="http://schemas.microsoft.com/office/drawing/2014/main" id="{38F4FC16-CF7C-4302-9CFE-D3CBCCB21C43}"/>
              </a:ext>
            </a:extLst>
          </p:cNvPr>
          <p:cNvPicPr>
            <a:picLocks noChangeAspect="1"/>
          </p:cNvPicPr>
          <p:nvPr/>
        </p:nvPicPr>
        <p:blipFill>
          <a:blip r:embed="rId2"/>
          <a:stretch>
            <a:fillRect/>
          </a:stretch>
        </p:blipFill>
        <p:spPr>
          <a:xfrm>
            <a:off x="6823019" y="1961115"/>
            <a:ext cx="5183960" cy="3489698"/>
          </a:xfrm>
          <a:prstGeom prst="rect">
            <a:avLst/>
          </a:prstGeom>
        </p:spPr>
      </p:pic>
      <p:pic>
        <p:nvPicPr>
          <p:cNvPr id="11" name="Picture 10">
            <a:extLst>
              <a:ext uri="{FF2B5EF4-FFF2-40B4-BE49-F238E27FC236}">
                <a16:creationId xmlns:a16="http://schemas.microsoft.com/office/drawing/2014/main" id="{E4A16D93-162B-4D1A-8CFB-E9FCECBA80DB}"/>
              </a:ext>
            </a:extLst>
          </p:cNvPr>
          <p:cNvPicPr>
            <a:picLocks noChangeAspect="1"/>
          </p:cNvPicPr>
          <p:nvPr/>
        </p:nvPicPr>
        <p:blipFill>
          <a:blip r:embed="rId3"/>
          <a:stretch>
            <a:fillRect/>
          </a:stretch>
        </p:blipFill>
        <p:spPr>
          <a:xfrm>
            <a:off x="10665551" y="5669280"/>
            <a:ext cx="1323442" cy="1068662"/>
          </a:xfrm>
          <a:prstGeom prst="rect">
            <a:avLst/>
          </a:prstGeom>
        </p:spPr>
      </p:pic>
      <p:pic>
        <p:nvPicPr>
          <p:cNvPr id="4" name="Picture 3">
            <a:extLst>
              <a:ext uri="{FF2B5EF4-FFF2-40B4-BE49-F238E27FC236}">
                <a16:creationId xmlns:a16="http://schemas.microsoft.com/office/drawing/2014/main" id="{2586E6BC-5646-4A9D-A204-1071176777D2}"/>
              </a:ext>
            </a:extLst>
          </p:cNvPr>
          <p:cNvPicPr>
            <a:picLocks noChangeAspect="1"/>
          </p:cNvPicPr>
          <p:nvPr/>
        </p:nvPicPr>
        <p:blipFill>
          <a:blip r:embed="rId4"/>
          <a:stretch>
            <a:fillRect/>
          </a:stretch>
        </p:blipFill>
        <p:spPr>
          <a:xfrm>
            <a:off x="185024" y="2005349"/>
            <a:ext cx="5183959" cy="3489697"/>
          </a:xfrm>
          <a:prstGeom prst="rect">
            <a:avLst/>
          </a:prstGeom>
        </p:spPr>
      </p:pic>
    </p:spTree>
    <p:extLst>
      <p:ext uri="{BB962C8B-B14F-4D97-AF65-F5344CB8AC3E}">
        <p14:creationId xmlns:p14="http://schemas.microsoft.com/office/powerpoint/2010/main" val="164452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868412-A2E3-40D9-A0B7-9F78838A4998}"/>
              </a:ext>
            </a:extLst>
          </p:cNvPr>
          <p:cNvSpPr txBox="1"/>
          <p:nvPr/>
        </p:nvSpPr>
        <p:spPr>
          <a:xfrm>
            <a:off x="2276621" y="576776"/>
            <a:ext cx="7638757" cy="569387"/>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100" dirty="0">
                <a:solidFill>
                  <a:schemeClr val="accent1">
                    <a:lumMod val="50000"/>
                  </a:schemeClr>
                </a:solidFill>
              </a:rPr>
              <a:t>Last 5 Categories in the first cluster id:</a:t>
            </a:r>
          </a:p>
        </p:txBody>
      </p:sp>
      <p:sp>
        <p:nvSpPr>
          <p:cNvPr id="5" name="TextBox 4">
            <a:extLst>
              <a:ext uri="{FF2B5EF4-FFF2-40B4-BE49-F238E27FC236}">
                <a16:creationId xmlns:a16="http://schemas.microsoft.com/office/drawing/2014/main" id="{8125C8EB-B047-4848-B22C-FC3999BEF7D3}"/>
              </a:ext>
            </a:extLst>
          </p:cNvPr>
          <p:cNvSpPr txBox="1"/>
          <p:nvPr/>
        </p:nvSpPr>
        <p:spPr>
          <a:xfrm>
            <a:off x="1432559" y="1539458"/>
            <a:ext cx="2729133" cy="369332"/>
          </a:xfrm>
          <a:prstGeom prst="rect">
            <a:avLst/>
          </a:prstGeom>
          <a:noFill/>
        </p:spPr>
        <p:txBody>
          <a:bodyPr wrap="square" rtlCol="0">
            <a:spAutoFit/>
          </a:bodyPr>
          <a:lstStyle/>
          <a:p>
            <a:pPr algn="ctr"/>
            <a:r>
              <a:rPr lang="en-US" b="1" dirty="0"/>
              <a:t>Video_Games</a:t>
            </a:r>
          </a:p>
        </p:txBody>
      </p:sp>
      <p:sp>
        <p:nvSpPr>
          <p:cNvPr id="8" name="TextBox 7">
            <a:extLst>
              <a:ext uri="{FF2B5EF4-FFF2-40B4-BE49-F238E27FC236}">
                <a16:creationId xmlns:a16="http://schemas.microsoft.com/office/drawing/2014/main" id="{781127EC-7BD4-490C-A6D1-1DF9EC484D8E}"/>
              </a:ext>
            </a:extLst>
          </p:cNvPr>
          <p:cNvSpPr txBox="1"/>
          <p:nvPr/>
        </p:nvSpPr>
        <p:spPr>
          <a:xfrm>
            <a:off x="7837490" y="1539457"/>
            <a:ext cx="2729133" cy="369332"/>
          </a:xfrm>
          <a:prstGeom prst="rect">
            <a:avLst/>
          </a:prstGeom>
          <a:noFill/>
        </p:spPr>
        <p:txBody>
          <a:bodyPr wrap="square" rtlCol="0">
            <a:spAutoFit/>
          </a:bodyPr>
          <a:lstStyle/>
          <a:p>
            <a:pPr algn="ctr"/>
            <a:r>
              <a:rPr lang="en-US" b="1" dirty="0"/>
              <a:t>Toys_and_Games</a:t>
            </a:r>
          </a:p>
        </p:txBody>
      </p:sp>
      <p:pic>
        <p:nvPicPr>
          <p:cNvPr id="10" name="Picture 9">
            <a:extLst>
              <a:ext uri="{FF2B5EF4-FFF2-40B4-BE49-F238E27FC236}">
                <a16:creationId xmlns:a16="http://schemas.microsoft.com/office/drawing/2014/main" id="{D1E562D3-954D-4C8A-9504-A8BCC8AFB7A3}"/>
              </a:ext>
            </a:extLst>
          </p:cNvPr>
          <p:cNvPicPr>
            <a:picLocks noChangeAspect="1"/>
          </p:cNvPicPr>
          <p:nvPr/>
        </p:nvPicPr>
        <p:blipFill>
          <a:blip r:embed="rId2"/>
          <a:stretch>
            <a:fillRect/>
          </a:stretch>
        </p:blipFill>
        <p:spPr>
          <a:xfrm>
            <a:off x="6468140" y="1908789"/>
            <a:ext cx="5467835" cy="3408797"/>
          </a:xfrm>
          <a:prstGeom prst="rect">
            <a:avLst/>
          </a:prstGeom>
        </p:spPr>
      </p:pic>
      <p:pic>
        <p:nvPicPr>
          <p:cNvPr id="11" name="Picture 10">
            <a:extLst>
              <a:ext uri="{FF2B5EF4-FFF2-40B4-BE49-F238E27FC236}">
                <a16:creationId xmlns:a16="http://schemas.microsoft.com/office/drawing/2014/main" id="{932E88C9-0665-418F-BA7B-440E74624A46}"/>
              </a:ext>
            </a:extLst>
          </p:cNvPr>
          <p:cNvPicPr>
            <a:picLocks noChangeAspect="1"/>
          </p:cNvPicPr>
          <p:nvPr/>
        </p:nvPicPr>
        <p:blipFill>
          <a:blip r:embed="rId3"/>
          <a:stretch>
            <a:fillRect/>
          </a:stretch>
        </p:blipFill>
        <p:spPr>
          <a:xfrm>
            <a:off x="10665551" y="5669280"/>
            <a:ext cx="1323442" cy="1068662"/>
          </a:xfrm>
          <a:prstGeom prst="rect">
            <a:avLst/>
          </a:prstGeom>
        </p:spPr>
      </p:pic>
      <p:pic>
        <p:nvPicPr>
          <p:cNvPr id="12" name="Picture 11">
            <a:extLst>
              <a:ext uri="{FF2B5EF4-FFF2-40B4-BE49-F238E27FC236}">
                <a16:creationId xmlns:a16="http://schemas.microsoft.com/office/drawing/2014/main" id="{87DEB287-2F93-4EFC-B8A7-15509C85A4A7}"/>
              </a:ext>
            </a:extLst>
          </p:cNvPr>
          <p:cNvPicPr>
            <a:picLocks noChangeAspect="1"/>
          </p:cNvPicPr>
          <p:nvPr/>
        </p:nvPicPr>
        <p:blipFill>
          <a:blip r:embed="rId4"/>
          <a:stretch>
            <a:fillRect/>
          </a:stretch>
        </p:blipFill>
        <p:spPr>
          <a:xfrm>
            <a:off x="256026" y="1908790"/>
            <a:ext cx="5467836" cy="3408796"/>
          </a:xfrm>
          <a:prstGeom prst="rect">
            <a:avLst/>
          </a:prstGeom>
        </p:spPr>
      </p:pic>
    </p:spTree>
    <p:extLst>
      <p:ext uri="{BB962C8B-B14F-4D97-AF65-F5344CB8AC3E}">
        <p14:creationId xmlns:p14="http://schemas.microsoft.com/office/powerpoint/2010/main" val="367727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A2C75-8DB3-41AC-BB14-A378BD73A757}"/>
              </a:ext>
            </a:extLst>
          </p:cNvPr>
          <p:cNvSpPr txBox="1"/>
          <p:nvPr/>
        </p:nvSpPr>
        <p:spPr>
          <a:xfrm>
            <a:off x="2276621" y="576776"/>
            <a:ext cx="7638757" cy="569387"/>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100" dirty="0">
                <a:solidFill>
                  <a:schemeClr val="accent1">
                    <a:lumMod val="50000"/>
                  </a:schemeClr>
                </a:solidFill>
              </a:rPr>
              <a:t>Last 5 Categories in the second cluster id:</a:t>
            </a:r>
          </a:p>
        </p:txBody>
      </p:sp>
      <p:sp>
        <p:nvSpPr>
          <p:cNvPr id="5" name="TextBox 4">
            <a:extLst>
              <a:ext uri="{FF2B5EF4-FFF2-40B4-BE49-F238E27FC236}">
                <a16:creationId xmlns:a16="http://schemas.microsoft.com/office/drawing/2014/main" id="{44CDCA1B-5B1D-4334-88E0-44B28590C631}"/>
              </a:ext>
            </a:extLst>
          </p:cNvPr>
          <p:cNvSpPr txBox="1"/>
          <p:nvPr/>
        </p:nvSpPr>
        <p:spPr>
          <a:xfrm>
            <a:off x="1303607" y="1913162"/>
            <a:ext cx="2729133" cy="369332"/>
          </a:xfrm>
          <a:prstGeom prst="rect">
            <a:avLst/>
          </a:prstGeom>
          <a:noFill/>
        </p:spPr>
        <p:txBody>
          <a:bodyPr wrap="square" rtlCol="0">
            <a:spAutoFit/>
          </a:bodyPr>
          <a:lstStyle/>
          <a:p>
            <a:pPr algn="ctr"/>
            <a:r>
              <a:rPr lang="en-US" b="1" dirty="0"/>
              <a:t>Video_Games</a:t>
            </a:r>
          </a:p>
        </p:txBody>
      </p:sp>
      <p:sp>
        <p:nvSpPr>
          <p:cNvPr id="8" name="TextBox 7">
            <a:extLst>
              <a:ext uri="{FF2B5EF4-FFF2-40B4-BE49-F238E27FC236}">
                <a16:creationId xmlns:a16="http://schemas.microsoft.com/office/drawing/2014/main" id="{007E5671-6481-4543-AE36-D75550A245ED}"/>
              </a:ext>
            </a:extLst>
          </p:cNvPr>
          <p:cNvSpPr txBox="1"/>
          <p:nvPr/>
        </p:nvSpPr>
        <p:spPr>
          <a:xfrm>
            <a:off x="7908800" y="1913162"/>
            <a:ext cx="2729133" cy="369332"/>
          </a:xfrm>
          <a:prstGeom prst="rect">
            <a:avLst/>
          </a:prstGeom>
          <a:noFill/>
        </p:spPr>
        <p:txBody>
          <a:bodyPr wrap="square" rtlCol="0">
            <a:spAutoFit/>
          </a:bodyPr>
          <a:lstStyle/>
          <a:p>
            <a:pPr algn="ctr"/>
            <a:r>
              <a:rPr lang="en-US" b="1" dirty="0"/>
              <a:t>Toys_and_Games</a:t>
            </a:r>
          </a:p>
        </p:txBody>
      </p:sp>
      <p:pic>
        <p:nvPicPr>
          <p:cNvPr id="6" name="Picture 5">
            <a:extLst>
              <a:ext uri="{FF2B5EF4-FFF2-40B4-BE49-F238E27FC236}">
                <a16:creationId xmlns:a16="http://schemas.microsoft.com/office/drawing/2014/main" id="{DD6C0031-7A25-495E-AF2E-1ED6516DA3A1}"/>
              </a:ext>
            </a:extLst>
          </p:cNvPr>
          <p:cNvPicPr>
            <a:picLocks noChangeAspect="1"/>
          </p:cNvPicPr>
          <p:nvPr/>
        </p:nvPicPr>
        <p:blipFill>
          <a:blip r:embed="rId2"/>
          <a:stretch>
            <a:fillRect/>
          </a:stretch>
        </p:blipFill>
        <p:spPr>
          <a:xfrm>
            <a:off x="203471" y="2284298"/>
            <a:ext cx="5430327" cy="2892613"/>
          </a:xfrm>
          <a:prstGeom prst="rect">
            <a:avLst/>
          </a:prstGeom>
        </p:spPr>
      </p:pic>
      <p:pic>
        <p:nvPicPr>
          <p:cNvPr id="10" name="Picture 9">
            <a:extLst>
              <a:ext uri="{FF2B5EF4-FFF2-40B4-BE49-F238E27FC236}">
                <a16:creationId xmlns:a16="http://schemas.microsoft.com/office/drawing/2014/main" id="{2A7D0F7A-9411-4D33-A8E5-DF57C6916095}"/>
              </a:ext>
            </a:extLst>
          </p:cNvPr>
          <p:cNvPicPr>
            <a:picLocks noChangeAspect="1"/>
          </p:cNvPicPr>
          <p:nvPr/>
        </p:nvPicPr>
        <p:blipFill>
          <a:blip r:embed="rId3"/>
          <a:stretch>
            <a:fillRect/>
          </a:stretch>
        </p:blipFill>
        <p:spPr>
          <a:xfrm>
            <a:off x="6558204" y="2266713"/>
            <a:ext cx="5430326" cy="2910198"/>
          </a:xfrm>
          <a:prstGeom prst="rect">
            <a:avLst/>
          </a:prstGeom>
        </p:spPr>
      </p:pic>
      <p:pic>
        <p:nvPicPr>
          <p:cNvPr id="11" name="Picture 10">
            <a:extLst>
              <a:ext uri="{FF2B5EF4-FFF2-40B4-BE49-F238E27FC236}">
                <a16:creationId xmlns:a16="http://schemas.microsoft.com/office/drawing/2014/main" id="{8325CB54-CB80-4E3B-9689-29ACA89CE68E}"/>
              </a:ext>
            </a:extLst>
          </p:cNvPr>
          <p:cNvPicPr>
            <a:picLocks noChangeAspect="1"/>
          </p:cNvPicPr>
          <p:nvPr/>
        </p:nvPicPr>
        <p:blipFill>
          <a:blip r:embed="rId4"/>
          <a:stretch>
            <a:fillRect/>
          </a:stretch>
        </p:blipFill>
        <p:spPr>
          <a:xfrm>
            <a:off x="10665551" y="5669280"/>
            <a:ext cx="1323442" cy="1068662"/>
          </a:xfrm>
          <a:prstGeom prst="rect">
            <a:avLst/>
          </a:prstGeom>
        </p:spPr>
      </p:pic>
    </p:spTree>
    <p:extLst>
      <p:ext uri="{BB962C8B-B14F-4D97-AF65-F5344CB8AC3E}">
        <p14:creationId xmlns:p14="http://schemas.microsoft.com/office/powerpoint/2010/main" val="244288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BAAF95-424D-460B-A077-29182D3D156F}"/>
              </a:ext>
            </a:extLst>
          </p:cNvPr>
          <p:cNvSpPr txBox="1"/>
          <p:nvPr/>
        </p:nvSpPr>
        <p:spPr>
          <a:xfrm>
            <a:off x="2276621" y="576776"/>
            <a:ext cx="7638757" cy="569387"/>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100" dirty="0">
                <a:solidFill>
                  <a:schemeClr val="accent1">
                    <a:lumMod val="50000"/>
                  </a:schemeClr>
                </a:solidFill>
              </a:rPr>
              <a:t>Last 5 Categories in the third cluster id:</a:t>
            </a:r>
          </a:p>
        </p:txBody>
      </p:sp>
      <p:sp>
        <p:nvSpPr>
          <p:cNvPr id="5" name="TextBox 4">
            <a:extLst>
              <a:ext uri="{FF2B5EF4-FFF2-40B4-BE49-F238E27FC236}">
                <a16:creationId xmlns:a16="http://schemas.microsoft.com/office/drawing/2014/main" id="{7A7ACAE5-3B38-4AC2-AD30-FAA65A8546C0}"/>
              </a:ext>
            </a:extLst>
          </p:cNvPr>
          <p:cNvSpPr txBox="1"/>
          <p:nvPr/>
        </p:nvSpPr>
        <p:spPr>
          <a:xfrm>
            <a:off x="1261404" y="1521049"/>
            <a:ext cx="2729133" cy="369332"/>
          </a:xfrm>
          <a:prstGeom prst="rect">
            <a:avLst/>
          </a:prstGeom>
          <a:noFill/>
        </p:spPr>
        <p:txBody>
          <a:bodyPr wrap="square" rtlCol="0">
            <a:spAutoFit/>
          </a:bodyPr>
          <a:lstStyle/>
          <a:p>
            <a:pPr algn="ctr"/>
            <a:r>
              <a:rPr lang="en-US" b="1" dirty="0"/>
              <a:t>Video_Games</a:t>
            </a:r>
          </a:p>
        </p:txBody>
      </p:sp>
      <p:sp>
        <p:nvSpPr>
          <p:cNvPr id="8" name="TextBox 7">
            <a:extLst>
              <a:ext uri="{FF2B5EF4-FFF2-40B4-BE49-F238E27FC236}">
                <a16:creationId xmlns:a16="http://schemas.microsoft.com/office/drawing/2014/main" id="{3D4E8647-BAA1-4513-9DC5-2D4705D258FE}"/>
              </a:ext>
            </a:extLst>
          </p:cNvPr>
          <p:cNvSpPr txBox="1"/>
          <p:nvPr/>
        </p:nvSpPr>
        <p:spPr>
          <a:xfrm>
            <a:off x="7920005" y="1521049"/>
            <a:ext cx="2729133" cy="369332"/>
          </a:xfrm>
          <a:prstGeom prst="rect">
            <a:avLst/>
          </a:prstGeom>
          <a:noFill/>
        </p:spPr>
        <p:txBody>
          <a:bodyPr wrap="square" rtlCol="0">
            <a:spAutoFit/>
          </a:bodyPr>
          <a:lstStyle/>
          <a:p>
            <a:pPr algn="ctr"/>
            <a:r>
              <a:rPr lang="en-US" b="1" dirty="0"/>
              <a:t>Toys_and_Games</a:t>
            </a:r>
          </a:p>
        </p:txBody>
      </p:sp>
      <p:pic>
        <p:nvPicPr>
          <p:cNvPr id="10" name="Picture 9">
            <a:extLst>
              <a:ext uri="{FF2B5EF4-FFF2-40B4-BE49-F238E27FC236}">
                <a16:creationId xmlns:a16="http://schemas.microsoft.com/office/drawing/2014/main" id="{88A87357-FCE1-4640-9C81-AB0EF1FCFB9D}"/>
              </a:ext>
            </a:extLst>
          </p:cNvPr>
          <p:cNvPicPr>
            <a:picLocks noChangeAspect="1"/>
          </p:cNvPicPr>
          <p:nvPr/>
        </p:nvPicPr>
        <p:blipFill>
          <a:blip r:embed="rId2"/>
          <a:stretch>
            <a:fillRect/>
          </a:stretch>
        </p:blipFill>
        <p:spPr>
          <a:xfrm>
            <a:off x="6882421" y="1890381"/>
            <a:ext cx="5106572" cy="3638222"/>
          </a:xfrm>
          <a:prstGeom prst="rect">
            <a:avLst/>
          </a:prstGeom>
        </p:spPr>
      </p:pic>
      <p:pic>
        <p:nvPicPr>
          <p:cNvPr id="11" name="Picture 10">
            <a:extLst>
              <a:ext uri="{FF2B5EF4-FFF2-40B4-BE49-F238E27FC236}">
                <a16:creationId xmlns:a16="http://schemas.microsoft.com/office/drawing/2014/main" id="{791D7FB7-4708-4747-90E9-5E4067D42396}"/>
              </a:ext>
            </a:extLst>
          </p:cNvPr>
          <p:cNvPicPr>
            <a:picLocks noChangeAspect="1"/>
          </p:cNvPicPr>
          <p:nvPr/>
        </p:nvPicPr>
        <p:blipFill>
          <a:blip r:embed="rId3"/>
          <a:stretch>
            <a:fillRect/>
          </a:stretch>
        </p:blipFill>
        <p:spPr>
          <a:xfrm>
            <a:off x="10665551" y="5669280"/>
            <a:ext cx="1323442" cy="1068662"/>
          </a:xfrm>
          <a:prstGeom prst="rect">
            <a:avLst/>
          </a:prstGeom>
        </p:spPr>
      </p:pic>
      <p:pic>
        <p:nvPicPr>
          <p:cNvPr id="9" name="Picture 8">
            <a:extLst>
              <a:ext uri="{FF2B5EF4-FFF2-40B4-BE49-F238E27FC236}">
                <a16:creationId xmlns:a16="http://schemas.microsoft.com/office/drawing/2014/main" id="{348D8310-BF91-40BC-B142-E39CBB507505}"/>
              </a:ext>
            </a:extLst>
          </p:cNvPr>
          <p:cNvPicPr>
            <a:picLocks noChangeAspect="1"/>
          </p:cNvPicPr>
          <p:nvPr/>
        </p:nvPicPr>
        <p:blipFill>
          <a:blip r:embed="rId4"/>
          <a:stretch>
            <a:fillRect/>
          </a:stretch>
        </p:blipFill>
        <p:spPr>
          <a:xfrm>
            <a:off x="203007" y="1890381"/>
            <a:ext cx="5106572" cy="3638222"/>
          </a:xfrm>
          <a:prstGeom prst="rect">
            <a:avLst/>
          </a:prstGeom>
        </p:spPr>
      </p:pic>
    </p:spTree>
    <p:extLst>
      <p:ext uri="{BB962C8B-B14F-4D97-AF65-F5344CB8AC3E}">
        <p14:creationId xmlns:p14="http://schemas.microsoft.com/office/powerpoint/2010/main" val="414000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2A6A76-0663-4A16-88C3-55AA415ECA31}"/>
              </a:ext>
            </a:extLst>
          </p:cNvPr>
          <p:cNvSpPr txBox="1"/>
          <p:nvPr/>
        </p:nvSpPr>
        <p:spPr>
          <a:xfrm>
            <a:off x="4217119" y="236153"/>
            <a:ext cx="3757760" cy="830997"/>
          </a:xfrm>
          <a:prstGeom prst="rect">
            <a:avLst/>
          </a:prstGeom>
          <a:noFill/>
        </p:spPr>
        <p:txBody>
          <a:bodyPr wrap="none" rtlCol="0">
            <a:spAutoFit/>
          </a:bodyPr>
          <a:lstStyle/>
          <a:p>
            <a:r>
              <a:rPr lang="en-US" sz="4800" b="1" dirty="0"/>
              <a:t>Suggestions:</a:t>
            </a:r>
          </a:p>
        </p:txBody>
      </p:sp>
      <p:sp>
        <p:nvSpPr>
          <p:cNvPr id="3" name="TextBox 2">
            <a:extLst>
              <a:ext uri="{FF2B5EF4-FFF2-40B4-BE49-F238E27FC236}">
                <a16:creationId xmlns:a16="http://schemas.microsoft.com/office/drawing/2014/main" id="{417605C5-E1AF-4C30-8054-461B6F928E34}"/>
              </a:ext>
            </a:extLst>
          </p:cNvPr>
          <p:cNvSpPr txBox="1"/>
          <p:nvPr/>
        </p:nvSpPr>
        <p:spPr>
          <a:xfrm>
            <a:off x="336547" y="1729740"/>
            <a:ext cx="11518903" cy="3554819"/>
          </a:xfrm>
          <a:prstGeom prst="rect">
            <a:avLst/>
          </a:prstGeom>
          <a:noFill/>
        </p:spPr>
        <p:txBody>
          <a:bodyPr wrap="square" rtlCol="0">
            <a:spAutoFit/>
          </a:bodyPr>
          <a:lstStyle/>
          <a:p>
            <a:pPr marL="285750" indent="-285750">
              <a:buFont typeface="Arial" panose="020B0604020202020204" pitchFamily="34" charset="0"/>
              <a:buChar char="•"/>
            </a:pPr>
            <a:r>
              <a:rPr lang="en-US" sz="2500" dirty="0"/>
              <a:t>The categories which has an overall mean rating of above 4, has a positive sentiment and need not be tampered with.</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The categories which has an overall mean rating of 3 to 4 is having reasonably positive sentiment. Features for some of the categories can be improved based on customer feedback.</a:t>
            </a:r>
          </a:p>
          <a:p>
            <a:pPr marL="285750" indent="-285750">
              <a:buFont typeface="Arial" panose="020B0604020202020204" pitchFamily="34" charset="0"/>
              <a:buChar char="•"/>
            </a:pPr>
            <a:endParaRPr lang="en-US" sz="2500" dirty="0"/>
          </a:p>
          <a:p>
            <a:pPr marL="285750" indent="-285750">
              <a:buFont typeface="Arial" panose="020B0604020202020204" pitchFamily="34" charset="0"/>
              <a:buChar char="•"/>
            </a:pPr>
            <a:r>
              <a:rPr lang="en-US" sz="2500" dirty="0"/>
              <a:t>The categories which has an overall mean rating below 3 are having a negative sentiment and complete overhauling is required to improve their ratings.</a:t>
            </a:r>
          </a:p>
        </p:txBody>
      </p:sp>
      <p:pic>
        <p:nvPicPr>
          <p:cNvPr id="4" name="Picture 3">
            <a:extLst>
              <a:ext uri="{FF2B5EF4-FFF2-40B4-BE49-F238E27FC236}">
                <a16:creationId xmlns:a16="http://schemas.microsoft.com/office/drawing/2014/main" id="{7BA05FE7-0033-4D76-BBD2-1295604CC936}"/>
              </a:ext>
            </a:extLst>
          </p:cNvPr>
          <p:cNvPicPr>
            <a:picLocks noChangeAspect="1"/>
          </p:cNvPicPr>
          <p:nvPr/>
        </p:nvPicPr>
        <p:blipFill>
          <a:blip r:embed="rId2"/>
          <a:stretch>
            <a:fillRect/>
          </a:stretch>
        </p:blipFill>
        <p:spPr>
          <a:xfrm>
            <a:off x="10665551" y="5669280"/>
            <a:ext cx="1323442" cy="1068662"/>
          </a:xfrm>
          <a:prstGeom prst="rect">
            <a:avLst/>
          </a:prstGeom>
        </p:spPr>
      </p:pic>
    </p:spTree>
    <p:extLst>
      <p:ext uri="{BB962C8B-B14F-4D97-AF65-F5344CB8AC3E}">
        <p14:creationId xmlns:p14="http://schemas.microsoft.com/office/powerpoint/2010/main" val="157641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A53F9-6EEA-469F-BABF-B878E9B42891}"/>
              </a:ext>
            </a:extLst>
          </p:cNvPr>
          <p:cNvSpPr txBox="1"/>
          <p:nvPr/>
        </p:nvSpPr>
        <p:spPr>
          <a:xfrm>
            <a:off x="3317191" y="3429000"/>
            <a:ext cx="6625884" cy="1308296"/>
          </a:xfrm>
          <a:prstGeom prst="rect">
            <a:avLst/>
          </a:prstGeom>
        </p:spPr>
        <p:txBody>
          <a:bodyPr vert="horz" lIns="91440" tIns="45720" rIns="91440" bIns="45720" rtlCol="0">
            <a:normAutofit/>
          </a:bodyPr>
          <a:lstStyle/>
          <a:p>
            <a:pPr marL="117475" lvl="0" indent="-117475">
              <a:spcBef>
                <a:spcPct val="20000"/>
              </a:spcBef>
            </a:pPr>
            <a:r>
              <a:rPr lang="en-US" sz="3600" b="1" dirty="0"/>
              <a:t>   </a:t>
            </a:r>
          </a:p>
          <a:p>
            <a:pPr marL="117475" lvl="0" indent="-117475">
              <a:spcBef>
                <a:spcPct val="20000"/>
              </a:spcBef>
            </a:pPr>
            <a:r>
              <a:rPr lang="en-US" sz="3600" b="1" dirty="0"/>
              <a:t>     Time series analysis</a:t>
            </a:r>
          </a:p>
        </p:txBody>
      </p:sp>
      <p:pic>
        <p:nvPicPr>
          <p:cNvPr id="8" name="Picture 7">
            <a:extLst>
              <a:ext uri="{FF2B5EF4-FFF2-40B4-BE49-F238E27FC236}">
                <a16:creationId xmlns:a16="http://schemas.microsoft.com/office/drawing/2014/main" id="{36F26263-8BBD-445F-9C17-D40ABE36FC27}"/>
              </a:ext>
            </a:extLst>
          </p:cNvPr>
          <p:cNvPicPr>
            <a:picLocks noChangeAspect="1"/>
          </p:cNvPicPr>
          <p:nvPr/>
        </p:nvPicPr>
        <p:blipFill>
          <a:blip r:embed="rId2"/>
          <a:stretch>
            <a:fillRect/>
          </a:stretch>
        </p:blipFill>
        <p:spPr>
          <a:xfrm>
            <a:off x="2867025" y="1633096"/>
            <a:ext cx="6457950" cy="2143125"/>
          </a:xfrm>
          <a:prstGeom prst="rect">
            <a:avLst/>
          </a:prstGeom>
        </p:spPr>
      </p:pic>
    </p:spTree>
    <p:extLst>
      <p:ext uri="{BB962C8B-B14F-4D97-AF65-F5344CB8AC3E}">
        <p14:creationId xmlns:p14="http://schemas.microsoft.com/office/powerpoint/2010/main" val="6532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932D591-9A1D-44EA-9746-07C84D6A9E8B}"/>
              </a:ext>
            </a:extLst>
          </p:cNvPr>
          <p:cNvSpPr txBox="1"/>
          <p:nvPr/>
        </p:nvSpPr>
        <p:spPr>
          <a:xfrm>
            <a:off x="880218" y="330370"/>
            <a:ext cx="10639514" cy="1077218"/>
          </a:xfrm>
          <a:prstGeom prst="rect">
            <a:avLst/>
          </a:prstGeom>
          <a:noFill/>
        </p:spPr>
        <p:txBody>
          <a:bodyPr wrap="square" rtlCol="0">
            <a:spAutoFit/>
          </a:bodyPr>
          <a:lstStyle/>
          <a:p>
            <a:pPr algn="ctr"/>
            <a:r>
              <a:rPr lang="en-US" sz="3200" b="1" dirty="0"/>
              <a:t>Overall ratings over the years for all the sentiments for Video Games</a:t>
            </a:r>
          </a:p>
        </p:txBody>
      </p:sp>
      <p:pic>
        <p:nvPicPr>
          <p:cNvPr id="4" name="Picture 3" descr="Graphical user interface, diagram&#10;&#10;Description automatically generated">
            <a:extLst>
              <a:ext uri="{FF2B5EF4-FFF2-40B4-BE49-F238E27FC236}">
                <a16:creationId xmlns:a16="http://schemas.microsoft.com/office/drawing/2014/main" id="{0BA42B5A-64EA-42C7-A6DA-DA9236F16102}"/>
              </a:ext>
            </a:extLst>
          </p:cNvPr>
          <p:cNvPicPr>
            <a:picLocks noChangeAspect="1"/>
          </p:cNvPicPr>
          <p:nvPr/>
        </p:nvPicPr>
        <p:blipFill>
          <a:blip r:embed="rId2"/>
          <a:stretch>
            <a:fillRect/>
          </a:stretch>
        </p:blipFill>
        <p:spPr>
          <a:xfrm>
            <a:off x="3965710" y="1699481"/>
            <a:ext cx="4260577" cy="1638300"/>
          </a:xfrm>
          <a:prstGeom prst="rect">
            <a:avLst/>
          </a:prstGeom>
        </p:spPr>
      </p:pic>
      <p:sp>
        <p:nvSpPr>
          <p:cNvPr id="12" name="Oval 11">
            <a:extLst>
              <a:ext uri="{FF2B5EF4-FFF2-40B4-BE49-F238E27FC236}">
                <a16:creationId xmlns:a16="http://schemas.microsoft.com/office/drawing/2014/main" id="{0DE1D861-3767-4D4E-94D9-F5E9CC648636}"/>
              </a:ext>
            </a:extLst>
          </p:cNvPr>
          <p:cNvSpPr/>
          <p:nvPr/>
        </p:nvSpPr>
        <p:spPr>
          <a:xfrm>
            <a:off x="9371161" y="3842544"/>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Positive Sentiment</a:t>
            </a:r>
          </a:p>
          <a:p>
            <a:pPr algn="ctr"/>
            <a:endParaRPr lang="en-US" b="1" dirty="0"/>
          </a:p>
        </p:txBody>
      </p:sp>
      <p:sp>
        <p:nvSpPr>
          <p:cNvPr id="13" name="Oval 12">
            <a:extLst>
              <a:ext uri="{FF2B5EF4-FFF2-40B4-BE49-F238E27FC236}">
                <a16:creationId xmlns:a16="http://schemas.microsoft.com/office/drawing/2014/main" id="{97A861A8-5F04-4C27-890D-89AA36FD3C1F}"/>
              </a:ext>
            </a:extLst>
          </p:cNvPr>
          <p:cNvSpPr/>
          <p:nvPr/>
        </p:nvSpPr>
        <p:spPr>
          <a:xfrm>
            <a:off x="5125392" y="3804265"/>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Neutral Sentiment</a:t>
            </a:r>
          </a:p>
          <a:p>
            <a:pPr algn="ctr"/>
            <a:endParaRPr lang="en-US" b="1" dirty="0"/>
          </a:p>
        </p:txBody>
      </p:sp>
      <p:sp>
        <p:nvSpPr>
          <p:cNvPr id="14" name="Oval 13">
            <a:extLst>
              <a:ext uri="{FF2B5EF4-FFF2-40B4-BE49-F238E27FC236}">
                <a16:creationId xmlns:a16="http://schemas.microsoft.com/office/drawing/2014/main" id="{97B5BFD4-B3AA-426D-9416-160573E395D4}"/>
              </a:ext>
            </a:extLst>
          </p:cNvPr>
          <p:cNvSpPr/>
          <p:nvPr/>
        </p:nvSpPr>
        <p:spPr>
          <a:xfrm>
            <a:off x="812532" y="3842543"/>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Negative Sentiment</a:t>
            </a:r>
          </a:p>
          <a:p>
            <a:pPr algn="ctr"/>
            <a:endParaRPr lang="en-US" b="1" dirty="0"/>
          </a:p>
        </p:txBody>
      </p:sp>
      <p:pic>
        <p:nvPicPr>
          <p:cNvPr id="10" name="Picture 9">
            <a:extLst>
              <a:ext uri="{FF2B5EF4-FFF2-40B4-BE49-F238E27FC236}">
                <a16:creationId xmlns:a16="http://schemas.microsoft.com/office/drawing/2014/main" id="{08D6C428-5CA1-4C96-9883-E6061E17C9B3}"/>
              </a:ext>
            </a:extLst>
          </p:cNvPr>
          <p:cNvPicPr>
            <a:picLocks noChangeAspect="1"/>
          </p:cNvPicPr>
          <p:nvPr/>
        </p:nvPicPr>
        <p:blipFill>
          <a:blip r:embed="rId3"/>
          <a:stretch>
            <a:fillRect/>
          </a:stretch>
        </p:blipFill>
        <p:spPr>
          <a:xfrm>
            <a:off x="9942408" y="5951586"/>
            <a:ext cx="2137852" cy="709464"/>
          </a:xfrm>
          <a:prstGeom prst="rect">
            <a:avLst/>
          </a:prstGeom>
        </p:spPr>
      </p:pic>
      <p:pic>
        <p:nvPicPr>
          <p:cNvPr id="6" name="Picture 5">
            <a:extLst>
              <a:ext uri="{FF2B5EF4-FFF2-40B4-BE49-F238E27FC236}">
                <a16:creationId xmlns:a16="http://schemas.microsoft.com/office/drawing/2014/main" id="{51A5B4A4-CC69-4AC4-843C-5E07A06C1E3A}"/>
              </a:ext>
            </a:extLst>
          </p:cNvPr>
          <p:cNvPicPr>
            <a:picLocks noChangeAspect="1"/>
          </p:cNvPicPr>
          <p:nvPr/>
        </p:nvPicPr>
        <p:blipFill>
          <a:blip r:embed="rId4"/>
          <a:stretch>
            <a:fillRect/>
          </a:stretch>
        </p:blipFill>
        <p:spPr>
          <a:xfrm>
            <a:off x="4356612" y="4660521"/>
            <a:ext cx="3446585" cy="2000529"/>
          </a:xfrm>
          <a:prstGeom prst="rect">
            <a:avLst/>
          </a:prstGeom>
        </p:spPr>
      </p:pic>
      <p:pic>
        <p:nvPicPr>
          <p:cNvPr id="9" name="Picture 8">
            <a:extLst>
              <a:ext uri="{FF2B5EF4-FFF2-40B4-BE49-F238E27FC236}">
                <a16:creationId xmlns:a16="http://schemas.microsoft.com/office/drawing/2014/main" id="{A43B74FE-B87D-4F79-A603-597985E7D8BE}"/>
              </a:ext>
            </a:extLst>
          </p:cNvPr>
          <p:cNvPicPr>
            <a:picLocks noChangeAspect="1"/>
          </p:cNvPicPr>
          <p:nvPr/>
        </p:nvPicPr>
        <p:blipFill>
          <a:blip r:embed="rId5"/>
          <a:stretch>
            <a:fillRect/>
          </a:stretch>
        </p:blipFill>
        <p:spPr>
          <a:xfrm>
            <a:off x="166621" y="1506820"/>
            <a:ext cx="3200847" cy="2067213"/>
          </a:xfrm>
          <a:prstGeom prst="rect">
            <a:avLst/>
          </a:prstGeom>
        </p:spPr>
      </p:pic>
      <p:pic>
        <p:nvPicPr>
          <p:cNvPr id="16" name="Picture 15">
            <a:extLst>
              <a:ext uri="{FF2B5EF4-FFF2-40B4-BE49-F238E27FC236}">
                <a16:creationId xmlns:a16="http://schemas.microsoft.com/office/drawing/2014/main" id="{EF7EE8B8-8765-45D5-BA84-4F6B5AC066DE}"/>
              </a:ext>
            </a:extLst>
          </p:cNvPr>
          <p:cNvPicPr>
            <a:picLocks noChangeAspect="1"/>
          </p:cNvPicPr>
          <p:nvPr/>
        </p:nvPicPr>
        <p:blipFill>
          <a:blip r:embed="rId6"/>
          <a:stretch>
            <a:fillRect/>
          </a:stretch>
        </p:blipFill>
        <p:spPr>
          <a:xfrm>
            <a:off x="8725250" y="1515082"/>
            <a:ext cx="3200847" cy="2067213"/>
          </a:xfrm>
          <a:prstGeom prst="rect">
            <a:avLst/>
          </a:prstGeom>
        </p:spPr>
      </p:pic>
    </p:spTree>
    <p:extLst>
      <p:ext uri="{BB962C8B-B14F-4D97-AF65-F5344CB8AC3E}">
        <p14:creationId xmlns:p14="http://schemas.microsoft.com/office/powerpoint/2010/main" val="395224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71B693-FFBF-4332-8DDC-7CE3BF6AD7B2}"/>
              </a:ext>
            </a:extLst>
          </p:cNvPr>
          <p:cNvPicPr>
            <a:picLocks noChangeAspect="1"/>
          </p:cNvPicPr>
          <p:nvPr/>
        </p:nvPicPr>
        <p:blipFill>
          <a:blip r:embed="rId2"/>
          <a:stretch>
            <a:fillRect/>
          </a:stretch>
        </p:blipFill>
        <p:spPr>
          <a:xfrm>
            <a:off x="9942408" y="5951586"/>
            <a:ext cx="2137852" cy="709464"/>
          </a:xfrm>
          <a:prstGeom prst="rect">
            <a:avLst/>
          </a:prstGeom>
        </p:spPr>
      </p:pic>
      <p:sp>
        <p:nvSpPr>
          <p:cNvPr id="3" name="TextBox 2">
            <a:extLst>
              <a:ext uri="{FF2B5EF4-FFF2-40B4-BE49-F238E27FC236}">
                <a16:creationId xmlns:a16="http://schemas.microsoft.com/office/drawing/2014/main" id="{158630A9-CCE3-4AEB-8295-CC90DEB94808}"/>
              </a:ext>
            </a:extLst>
          </p:cNvPr>
          <p:cNvSpPr txBox="1"/>
          <p:nvPr/>
        </p:nvSpPr>
        <p:spPr>
          <a:xfrm>
            <a:off x="880218" y="330370"/>
            <a:ext cx="10639514" cy="1077218"/>
          </a:xfrm>
          <a:prstGeom prst="rect">
            <a:avLst/>
          </a:prstGeom>
          <a:noFill/>
        </p:spPr>
        <p:txBody>
          <a:bodyPr wrap="square" rtlCol="0">
            <a:spAutoFit/>
          </a:bodyPr>
          <a:lstStyle/>
          <a:p>
            <a:pPr algn="ctr"/>
            <a:r>
              <a:rPr lang="en-US" sz="3200" b="1" dirty="0"/>
              <a:t>Overall ratings over the years for all the sentiments for Toys &amp; Games</a:t>
            </a:r>
          </a:p>
        </p:txBody>
      </p:sp>
      <p:sp>
        <p:nvSpPr>
          <p:cNvPr id="4" name="Oval 3">
            <a:extLst>
              <a:ext uri="{FF2B5EF4-FFF2-40B4-BE49-F238E27FC236}">
                <a16:creationId xmlns:a16="http://schemas.microsoft.com/office/drawing/2014/main" id="{5FA3046E-D054-49DF-A9CF-300679A574BA}"/>
              </a:ext>
            </a:extLst>
          </p:cNvPr>
          <p:cNvSpPr/>
          <p:nvPr/>
        </p:nvSpPr>
        <p:spPr>
          <a:xfrm>
            <a:off x="1107954" y="3356421"/>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Negative Sentiment</a:t>
            </a:r>
          </a:p>
          <a:p>
            <a:pPr algn="ctr"/>
            <a:endParaRPr lang="en-US" b="1" dirty="0"/>
          </a:p>
        </p:txBody>
      </p:sp>
      <p:sp>
        <p:nvSpPr>
          <p:cNvPr id="5" name="Oval 4">
            <a:extLst>
              <a:ext uri="{FF2B5EF4-FFF2-40B4-BE49-F238E27FC236}">
                <a16:creationId xmlns:a16="http://schemas.microsoft.com/office/drawing/2014/main" id="{0B25197B-5BE1-4E2C-9B71-AD3E9A5067B0}"/>
              </a:ext>
            </a:extLst>
          </p:cNvPr>
          <p:cNvSpPr/>
          <p:nvPr/>
        </p:nvSpPr>
        <p:spPr>
          <a:xfrm>
            <a:off x="5420813" y="3679584"/>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Neutral Sentiment</a:t>
            </a:r>
          </a:p>
          <a:p>
            <a:pPr algn="ctr"/>
            <a:endParaRPr lang="en-US" b="1" dirty="0"/>
          </a:p>
        </p:txBody>
      </p:sp>
      <p:sp>
        <p:nvSpPr>
          <p:cNvPr id="6" name="Oval 5">
            <a:extLst>
              <a:ext uri="{FF2B5EF4-FFF2-40B4-BE49-F238E27FC236}">
                <a16:creationId xmlns:a16="http://schemas.microsoft.com/office/drawing/2014/main" id="{93298355-31DF-4261-9A91-1F37C251337A}"/>
              </a:ext>
            </a:extLst>
          </p:cNvPr>
          <p:cNvSpPr/>
          <p:nvPr/>
        </p:nvSpPr>
        <p:spPr>
          <a:xfrm>
            <a:off x="9298862" y="3356419"/>
            <a:ext cx="1909026" cy="646331"/>
          </a:xfrm>
          <a:prstGeom prst="ellipse">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Positive Sentiment</a:t>
            </a:r>
          </a:p>
          <a:p>
            <a:pPr algn="ctr"/>
            <a:endParaRPr lang="en-US" b="1" dirty="0"/>
          </a:p>
        </p:txBody>
      </p:sp>
      <p:pic>
        <p:nvPicPr>
          <p:cNvPr id="9" name="Picture 8">
            <a:extLst>
              <a:ext uri="{FF2B5EF4-FFF2-40B4-BE49-F238E27FC236}">
                <a16:creationId xmlns:a16="http://schemas.microsoft.com/office/drawing/2014/main" id="{8B2AB31C-F71A-489D-91ED-A5EAF2E3B877}"/>
              </a:ext>
            </a:extLst>
          </p:cNvPr>
          <p:cNvPicPr>
            <a:picLocks noChangeAspect="1"/>
          </p:cNvPicPr>
          <p:nvPr/>
        </p:nvPicPr>
        <p:blipFill>
          <a:blip r:embed="rId3"/>
          <a:stretch>
            <a:fillRect/>
          </a:stretch>
        </p:blipFill>
        <p:spPr>
          <a:xfrm>
            <a:off x="4602797" y="4527101"/>
            <a:ext cx="3545058" cy="2000529"/>
          </a:xfrm>
          <a:prstGeom prst="rect">
            <a:avLst/>
          </a:prstGeom>
        </p:spPr>
      </p:pic>
      <p:pic>
        <p:nvPicPr>
          <p:cNvPr id="13" name="Picture 12">
            <a:extLst>
              <a:ext uri="{FF2B5EF4-FFF2-40B4-BE49-F238E27FC236}">
                <a16:creationId xmlns:a16="http://schemas.microsoft.com/office/drawing/2014/main" id="{3E4E15DD-8FC2-42E6-A829-5D108A59D4C1}"/>
              </a:ext>
            </a:extLst>
          </p:cNvPr>
          <p:cNvPicPr>
            <a:picLocks noChangeAspect="1"/>
          </p:cNvPicPr>
          <p:nvPr/>
        </p:nvPicPr>
        <p:blipFill>
          <a:blip r:embed="rId4"/>
          <a:stretch>
            <a:fillRect/>
          </a:stretch>
        </p:blipFill>
        <p:spPr>
          <a:xfrm>
            <a:off x="457281" y="1139714"/>
            <a:ext cx="3210372" cy="1981477"/>
          </a:xfrm>
          <a:prstGeom prst="rect">
            <a:avLst/>
          </a:prstGeom>
        </p:spPr>
      </p:pic>
      <p:pic>
        <p:nvPicPr>
          <p:cNvPr id="15" name="Picture 14">
            <a:extLst>
              <a:ext uri="{FF2B5EF4-FFF2-40B4-BE49-F238E27FC236}">
                <a16:creationId xmlns:a16="http://schemas.microsoft.com/office/drawing/2014/main" id="{7309DF27-C031-463B-9431-AED6920147E3}"/>
              </a:ext>
            </a:extLst>
          </p:cNvPr>
          <p:cNvPicPr>
            <a:picLocks noChangeAspect="1"/>
          </p:cNvPicPr>
          <p:nvPr/>
        </p:nvPicPr>
        <p:blipFill>
          <a:blip r:embed="rId5"/>
          <a:stretch>
            <a:fillRect/>
          </a:stretch>
        </p:blipFill>
        <p:spPr>
          <a:xfrm>
            <a:off x="8524347" y="1063504"/>
            <a:ext cx="3210372" cy="2057687"/>
          </a:xfrm>
          <a:prstGeom prst="rect">
            <a:avLst/>
          </a:prstGeom>
        </p:spPr>
      </p:pic>
    </p:spTree>
    <p:extLst>
      <p:ext uri="{BB962C8B-B14F-4D97-AF65-F5344CB8AC3E}">
        <p14:creationId xmlns:p14="http://schemas.microsoft.com/office/powerpoint/2010/main" val="15256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E1C0CA-C065-4814-9EF1-DFF557EE1E5C}"/>
              </a:ext>
            </a:extLst>
          </p:cNvPr>
          <p:cNvSpPr txBox="1"/>
          <p:nvPr/>
        </p:nvSpPr>
        <p:spPr>
          <a:xfrm>
            <a:off x="272687" y="593855"/>
            <a:ext cx="6097424" cy="830997"/>
          </a:xfrm>
          <a:prstGeom prst="rect">
            <a:avLst/>
          </a:prstGeom>
          <a:noFill/>
        </p:spPr>
        <p:txBody>
          <a:bodyPr wrap="square">
            <a:spAutoFit/>
          </a:bodyPr>
          <a:lstStyle/>
          <a:p>
            <a:r>
              <a:rPr lang="en-US" sz="4800" b="1" dirty="0"/>
              <a:t>Problem Overview :</a:t>
            </a:r>
          </a:p>
        </p:txBody>
      </p:sp>
      <p:sp>
        <p:nvSpPr>
          <p:cNvPr id="3" name="TextBox 2">
            <a:extLst>
              <a:ext uri="{FF2B5EF4-FFF2-40B4-BE49-F238E27FC236}">
                <a16:creationId xmlns:a16="http://schemas.microsoft.com/office/drawing/2014/main" id="{F32DDFAF-8F50-4196-8ACD-81503AD09570}"/>
              </a:ext>
            </a:extLst>
          </p:cNvPr>
          <p:cNvSpPr txBox="1"/>
          <p:nvPr/>
        </p:nvSpPr>
        <p:spPr>
          <a:xfrm>
            <a:off x="243840" y="1672570"/>
            <a:ext cx="11704320" cy="707886"/>
          </a:xfrm>
          <a:prstGeom prst="rect">
            <a:avLst/>
          </a:prstGeom>
          <a:noFill/>
        </p:spPr>
        <p:txBody>
          <a:bodyPr wrap="square">
            <a:spAutoFit/>
          </a:bodyPr>
          <a:lstStyle/>
          <a:p>
            <a:r>
              <a:rPr lang="en-IN" sz="4000" b="1" dirty="0">
                <a:latin typeface="+mn-lt"/>
                <a:cs typeface="Arial"/>
              </a:rPr>
              <a:t>Inventory Optimization and Demand Forecasting</a:t>
            </a:r>
            <a:endParaRPr lang="en-US" sz="4000" b="1" dirty="0"/>
          </a:p>
        </p:txBody>
      </p:sp>
      <p:sp>
        <p:nvSpPr>
          <p:cNvPr id="4" name="TextBox 3">
            <a:extLst>
              <a:ext uri="{FF2B5EF4-FFF2-40B4-BE49-F238E27FC236}">
                <a16:creationId xmlns:a16="http://schemas.microsoft.com/office/drawing/2014/main" id="{3A912697-6E02-4BCD-A247-DA407B7FEEBB}"/>
              </a:ext>
            </a:extLst>
          </p:cNvPr>
          <p:cNvSpPr txBox="1"/>
          <p:nvPr/>
        </p:nvSpPr>
        <p:spPr>
          <a:xfrm>
            <a:off x="435305" y="2812051"/>
            <a:ext cx="11869612" cy="2246769"/>
          </a:xfrm>
          <a:prstGeom prst="rect">
            <a:avLst/>
          </a:prstGeom>
          <a:noFill/>
        </p:spPr>
        <p:txBody>
          <a:bodyPr wrap="square" rtlCol="0">
            <a:spAutoFit/>
          </a:bodyPr>
          <a:lstStyle/>
          <a:p>
            <a:r>
              <a:rPr lang="en-US" sz="2800" dirty="0">
                <a:cs typeface="Arial"/>
              </a:rPr>
              <a:t>Optimize inventory management by identifying the product categories (Clustering as an outcome of text processing) on the customer review data. Predict what kind of products could be in demand (Time Series Analysis).</a:t>
            </a:r>
            <a:endParaRPr lang="en-US" sz="2800" dirty="0"/>
          </a:p>
          <a:p>
            <a:pPr marL="457200" indent="-457200">
              <a:buFont typeface="Arial" panose="020B0604020202020204" pitchFamily="34" charset="0"/>
              <a:buChar char="•"/>
            </a:pPr>
            <a:endParaRPr lang="en-US" sz="2800" b="1" dirty="0"/>
          </a:p>
        </p:txBody>
      </p:sp>
      <p:pic>
        <p:nvPicPr>
          <p:cNvPr id="6" name="Picture 5">
            <a:extLst>
              <a:ext uri="{FF2B5EF4-FFF2-40B4-BE49-F238E27FC236}">
                <a16:creationId xmlns:a16="http://schemas.microsoft.com/office/drawing/2014/main" id="{1B1AA5AF-F5A0-4D47-884B-F6AB3137B339}"/>
              </a:ext>
            </a:extLst>
          </p:cNvPr>
          <p:cNvPicPr>
            <a:picLocks noChangeAspect="1"/>
          </p:cNvPicPr>
          <p:nvPr/>
        </p:nvPicPr>
        <p:blipFill>
          <a:blip r:embed="rId2"/>
          <a:stretch>
            <a:fillRect/>
          </a:stretch>
        </p:blipFill>
        <p:spPr>
          <a:xfrm>
            <a:off x="3657600" y="4472130"/>
            <a:ext cx="4876800" cy="2036569"/>
          </a:xfrm>
          <a:prstGeom prst="rect">
            <a:avLst/>
          </a:prstGeom>
        </p:spPr>
      </p:pic>
    </p:spTree>
    <p:extLst>
      <p:ext uri="{BB962C8B-B14F-4D97-AF65-F5344CB8AC3E}">
        <p14:creationId xmlns:p14="http://schemas.microsoft.com/office/powerpoint/2010/main" val="155753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B7541-ED18-4941-AEA9-87F53B8AF87F}"/>
              </a:ext>
            </a:extLst>
          </p:cNvPr>
          <p:cNvSpPr txBox="1"/>
          <p:nvPr/>
        </p:nvSpPr>
        <p:spPr>
          <a:xfrm>
            <a:off x="-1" y="4429623"/>
            <a:ext cx="12192001" cy="3139321"/>
          </a:xfrm>
          <a:prstGeom prst="rect">
            <a:avLst/>
          </a:prstGeom>
          <a:noFill/>
        </p:spPr>
        <p:txBody>
          <a:bodyPr wrap="square" rtlCol="0">
            <a:spAutoFit/>
          </a:bodyPr>
          <a:lstStyle/>
          <a:p>
            <a:pPr algn="ctr"/>
            <a:r>
              <a:rPr lang="en-US" sz="6600" b="1" dirty="0"/>
              <a:t>Video Games</a:t>
            </a:r>
          </a:p>
          <a:p>
            <a:pPr marL="457200" indent="-457200">
              <a:buFont typeface="Wingdings" panose="05000000000000000000" pitchFamily="2" charset="2"/>
              <a:buChar char="Ø"/>
            </a:pPr>
            <a:endParaRPr lang="en-US" sz="6600" b="1" dirty="0"/>
          </a:p>
          <a:p>
            <a:pPr marL="457200" indent="-457200">
              <a:buFont typeface="Wingdings" panose="05000000000000000000" pitchFamily="2" charset="2"/>
              <a:buChar char="Ø"/>
            </a:pPr>
            <a:endParaRPr lang="en-US" sz="6600" b="1" dirty="0"/>
          </a:p>
        </p:txBody>
      </p:sp>
      <p:pic>
        <p:nvPicPr>
          <p:cNvPr id="4" name="Picture 3">
            <a:extLst>
              <a:ext uri="{FF2B5EF4-FFF2-40B4-BE49-F238E27FC236}">
                <a16:creationId xmlns:a16="http://schemas.microsoft.com/office/drawing/2014/main" id="{C00BE3A7-8B0C-44ED-8F37-5050187A9D1D}"/>
              </a:ext>
            </a:extLst>
          </p:cNvPr>
          <p:cNvPicPr>
            <a:picLocks noChangeAspect="1"/>
          </p:cNvPicPr>
          <p:nvPr/>
        </p:nvPicPr>
        <p:blipFill>
          <a:blip r:embed="rId2"/>
          <a:stretch>
            <a:fillRect/>
          </a:stretch>
        </p:blipFill>
        <p:spPr>
          <a:xfrm>
            <a:off x="3239476" y="1216034"/>
            <a:ext cx="5713048" cy="3213589"/>
          </a:xfrm>
          <a:prstGeom prst="rect">
            <a:avLst/>
          </a:prstGeom>
        </p:spPr>
      </p:pic>
    </p:spTree>
    <p:extLst>
      <p:ext uri="{BB962C8B-B14F-4D97-AF65-F5344CB8AC3E}">
        <p14:creationId xmlns:p14="http://schemas.microsoft.com/office/powerpoint/2010/main" val="147596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C074241-0C26-4443-A6B4-710180167F38}"/>
              </a:ext>
            </a:extLst>
          </p:cNvPr>
          <p:cNvSpPr/>
          <p:nvPr/>
        </p:nvSpPr>
        <p:spPr>
          <a:xfrm>
            <a:off x="3323634" y="536357"/>
            <a:ext cx="5487081" cy="715668"/>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Forecast for categories with positive sentiment for video games</a:t>
            </a:r>
          </a:p>
        </p:txBody>
      </p:sp>
      <p:sp>
        <p:nvSpPr>
          <p:cNvPr id="10" name="Speech Bubble: Oval 9">
            <a:extLst>
              <a:ext uri="{FF2B5EF4-FFF2-40B4-BE49-F238E27FC236}">
                <a16:creationId xmlns:a16="http://schemas.microsoft.com/office/drawing/2014/main" id="{C41F373E-7E99-47E2-A213-5E84360C6BB4}"/>
              </a:ext>
            </a:extLst>
          </p:cNvPr>
          <p:cNvSpPr/>
          <p:nvPr/>
        </p:nvSpPr>
        <p:spPr>
          <a:xfrm>
            <a:off x="8810715" y="2110811"/>
            <a:ext cx="1580972" cy="615298"/>
          </a:xfrm>
          <a:prstGeom prst="wedgeEllipseCallou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forecast</a:t>
            </a:r>
          </a:p>
        </p:txBody>
      </p:sp>
      <p:pic>
        <p:nvPicPr>
          <p:cNvPr id="8" name="Picture 7">
            <a:extLst>
              <a:ext uri="{FF2B5EF4-FFF2-40B4-BE49-F238E27FC236}">
                <a16:creationId xmlns:a16="http://schemas.microsoft.com/office/drawing/2014/main" id="{83F9D1EF-F14F-4B2E-AF30-2AB71D5F4E13}"/>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9" name="Picture 8">
            <a:extLst>
              <a:ext uri="{FF2B5EF4-FFF2-40B4-BE49-F238E27FC236}">
                <a16:creationId xmlns:a16="http://schemas.microsoft.com/office/drawing/2014/main" id="{7D6BE3BF-D03E-4B92-B2B9-EBFA91B11EFE}"/>
              </a:ext>
            </a:extLst>
          </p:cNvPr>
          <p:cNvPicPr>
            <a:picLocks noChangeAspect="1"/>
          </p:cNvPicPr>
          <p:nvPr/>
        </p:nvPicPr>
        <p:blipFill>
          <a:blip r:embed="rId3"/>
          <a:stretch>
            <a:fillRect/>
          </a:stretch>
        </p:blipFill>
        <p:spPr>
          <a:xfrm>
            <a:off x="111740" y="6029383"/>
            <a:ext cx="1224691" cy="688889"/>
          </a:xfrm>
          <a:prstGeom prst="rect">
            <a:avLst/>
          </a:prstGeom>
        </p:spPr>
      </p:pic>
      <p:pic>
        <p:nvPicPr>
          <p:cNvPr id="3" name="Picture 2">
            <a:extLst>
              <a:ext uri="{FF2B5EF4-FFF2-40B4-BE49-F238E27FC236}">
                <a16:creationId xmlns:a16="http://schemas.microsoft.com/office/drawing/2014/main" id="{45FF722A-D489-46D4-B0B6-122620E4A9B5}"/>
              </a:ext>
            </a:extLst>
          </p:cNvPr>
          <p:cNvPicPr>
            <a:picLocks noChangeAspect="1"/>
          </p:cNvPicPr>
          <p:nvPr/>
        </p:nvPicPr>
        <p:blipFill>
          <a:blip r:embed="rId4"/>
          <a:stretch>
            <a:fillRect/>
          </a:stretch>
        </p:blipFill>
        <p:spPr>
          <a:xfrm>
            <a:off x="2869809" y="1644049"/>
            <a:ext cx="5176911" cy="5001323"/>
          </a:xfrm>
          <a:prstGeom prst="rect">
            <a:avLst/>
          </a:prstGeom>
        </p:spPr>
      </p:pic>
      <p:cxnSp>
        <p:nvCxnSpPr>
          <p:cNvPr id="11" name="Straight Arrow Connector 10">
            <a:extLst>
              <a:ext uri="{FF2B5EF4-FFF2-40B4-BE49-F238E27FC236}">
                <a16:creationId xmlns:a16="http://schemas.microsoft.com/office/drawing/2014/main" id="{D2CD9209-8AB8-47C1-B79D-507AD99B34DD}"/>
              </a:ext>
            </a:extLst>
          </p:cNvPr>
          <p:cNvCxnSpPr>
            <a:cxnSpLocks/>
          </p:cNvCxnSpPr>
          <p:nvPr/>
        </p:nvCxnSpPr>
        <p:spPr>
          <a:xfrm flipV="1">
            <a:off x="7948246" y="2726109"/>
            <a:ext cx="1078609" cy="242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65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9E33D0-630F-47AD-B375-78D04707BD58}"/>
              </a:ext>
            </a:extLst>
          </p:cNvPr>
          <p:cNvSpPr txBox="1"/>
          <p:nvPr/>
        </p:nvSpPr>
        <p:spPr>
          <a:xfrm>
            <a:off x="0" y="2390194"/>
            <a:ext cx="12192001"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Slightly upward trend is observed.</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Chance of steady upward movement in the short run.</a:t>
            </a:r>
          </a:p>
          <a:p>
            <a:pPr marL="457200" indent="-457200">
              <a:buFont typeface="Wingdings" panose="05000000000000000000" pitchFamily="2" charset="2"/>
              <a:buChar char="Ø"/>
            </a:pPr>
            <a:endParaRPr lang="en-US" sz="2800" dirty="0"/>
          </a:p>
        </p:txBody>
      </p:sp>
      <p:sp>
        <p:nvSpPr>
          <p:cNvPr id="6" name="Rectangle: Rounded Corners 5">
            <a:extLst>
              <a:ext uri="{FF2B5EF4-FFF2-40B4-BE49-F238E27FC236}">
                <a16:creationId xmlns:a16="http://schemas.microsoft.com/office/drawing/2014/main" id="{C62E6F96-974A-4A4B-973F-D10E674FFC05}"/>
              </a:ext>
            </a:extLst>
          </p:cNvPr>
          <p:cNvSpPr/>
          <p:nvPr/>
        </p:nvSpPr>
        <p:spPr>
          <a:xfrm>
            <a:off x="3606325" y="645013"/>
            <a:ext cx="5631679" cy="752030"/>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Analysis of ratings for categories with positive sentiment</a:t>
            </a:r>
          </a:p>
        </p:txBody>
      </p:sp>
      <p:pic>
        <p:nvPicPr>
          <p:cNvPr id="4" name="Picture 3">
            <a:extLst>
              <a:ext uri="{FF2B5EF4-FFF2-40B4-BE49-F238E27FC236}">
                <a16:creationId xmlns:a16="http://schemas.microsoft.com/office/drawing/2014/main" id="{6AAB2A6B-E598-4964-8ABD-1AF37AB4C47E}"/>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5" name="Picture 4">
            <a:extLst>
              <a:ext uri="{FF2B5EF4-FFF2-40B4-BE49-F238E27FC236}">
                <a16:creationId xmlns:a16="http://schemas.microsoft.com/office/drawing/2014/main" id="{D0B5F515-8959-4DEE-8C90-B7A8E270A923}"/>
              </a:ext>
            </a:extLst>
          </p:cNvPr>
          <p:cNvPicPr>
            <a:picLocks noChangeAspect="1"/>
          </p:cNvPicPr>
          <p:nvPr/>
        </p:nvPicPr>
        <p:blipFill>
          <a:blip r:embed="rId3"/>
          <a:stretch>
            <a:fillRect/>
          </a:stretch>
        </p:blipFill>
        <p:spPr>
          <a:xfrm>
            <a:off x="111740" y="6029383"/>
            <a:ext cx="1224691" cy="688889"/>
          </a:xfrm>
          <a:prstGeom prst="rect">
            <a:avLst/>
          </a:prstGeom>
        </p:spPr>
      </p:pic>
    </p:spTree>
    <p:extLst>
      <p:ext uri="{BB962C8B-B14F-4D97-AF65-F5344CB8AC3E}">
        <p14:creationId xmlns:p14="http://schemas.microsoft.com/office/powerpoint/2010/main" val="419789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peech Bubble: Oval 6">
            <a:extLst>
              <a:ext uri="{FF2B5EF4-FFF2-40B4-BE49-F238E27FC236}">
                <a16:creationId xmlns:a16="http://schemas.microsoft.com/office/drawing/2014/main" id="{6BF9E984-49C4-4214-B2D0-EA6AE590F8F9}"/>
              </a:ext>
            </a:extLst>
          </p:cNvPr>
          <p:cNvSpPr/>
          <p:nvPr/>
        </p:nvSpPr>
        <p:spPr>
          <a:xfrm>
            <a:off x="8699619" y="1539048"/>
            <a:ext cx="1444238" cy="707164"/>
          </a:xfrm>
          <a:prstGeom prst="wedgeEllipseCallou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a:t>
            </a:r>
          </a:p>
        </p:txBody>
      </p:sp>
      <p:sp>
        <p:nvSpPr>
          <p:cNvPr id="11" name="Rectangle: Rounded Corners 10">
            <a:extLst>
              <a:ext uri="{FF2B5EF4-FFF2-40B4-BE49-F238E27FC236}">
                <a16:creationId xmlns:a16="http://schemas.microsoft.com/office/drawing/2014/main" id="{F8267D26-D194-49D0-9260-EB863AF7EB11}"/>
              </a:ext>
            </a:extLst>
          </p:cNvPr>
          <p:cNvSpPr/>
          <p:nvPr/>
        </p:nvSpPr>
        <p:spPr>
          <a:xfrm>
            <a:off x="2794475" y="495655"/>
            <a:ext cx="5836778" cy="742301"/>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Forecast for categories with negative sentiment for video games</a:t>
            </a:r>
          </a:p>
        </p:txBody>
      </p:sp>
      <p:pic>
        <p:nvPicPr>
          <p:cNvPr id="6" name="Picture 5">
            <a:extLst>
              <a:ext uri="{FF2B5EF4-FFF2-40B4-BE49-F238E27FC236}">
                <a16:creationId xmlns:a16="http://schemas.microsoft.com/office/drawing/2014/main" id="{D305D396-2BD9-4C2B-97E0-E4741996DD08}"/>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8" name="Picture 7">
            <a:extLst>
              <a:ext uri="{FF2B5EF4-FFF2-40B4-BE49-F238E27FC236}">
                <a16:creationId xmlns:a16="http://schemas.microsoft.com/office/drawing/2014/main" id="{78251180-47FE-4C5A-BA20-F5B1838772CD}"/>
              </a:ext>
            </a:extLst>
          </p:cNvPr>
          <p:cNvPicPr>
            <a:picLocks noChangeAspect="1"/>
          </p:cNvPicPr>
          <p:nvPr/>
        </p:nvPicPr>
        <p:blipFill>
          <a:blip r:embed="rId3"/>
          <a:stretch>
            <a:fillRect/>
          </a:stretch>
        </p:blipFill>
        <p:spPr>
          <a:xfrm>
            <a:off x="111740" y="6029383"/>
            <a:ext cx="1224691" cy="688889"/>
          </a:xfrm>
          <a:prstGeom prst="rect">
            <a:avLst/>
          </a:prstGeom>
        </p:spPr>
      </p:pic>
      <p:pic>
        <p:nvPicPr>
          <p:cNvPr id="14" name="Picture 13">
            <a:extLst>
              <a:ext uri="{FF2B5EF4-FFF2-40B4-BE49-F238E27FC236}">
                <a16:creationId xmlns:a16="http://schemas.microsoft.com/office/drawing/2014/main" id="{30FDFC88-BA51-458A-8896-311553F23E57}"/>
              </a:ext>
            </a:extLst>
          </p:cNvPr>
          <p:cNvPicPr>
            <a:picLocks noChangeAspect="1"/>
          </p:cNvPicPr>
          <p:nvPr/>
        </p:nvPicPr>
        <p:blipFill>
          <a:blip r:embed="rId4"/>
          <a:stretch>
            <a:fillRect/>
          </a:stretch>
        </p:blipFill>
        <p:spPr>
          <a:xfrm>
            <a:off x="2794475" y="1725927"/>
            <a:ext cx="5120640" cy="4467849"/>
          </a:xfrm>
          <a:prstGeom prst="rect">
            <a:avLst/>
          </a:prstGeom>
        </p:spPr>
      </p:pic>
      <p:cxnSp>
        <p:nvCxnSpPr>
          <p:cNvPr id="16" name="Straight Arrow Connector 15">
            <a:extLst>
              <a:ext uri="{FF2B5EF4-FFF2-40B4-BE49-F238E27FC236}">
                <a16:creationId xmlns:a16="http://schemas.microsoft.com/office/drawing/2014/main" id="{FB087F04-D0CB-4374-A4AF-93767FD9CD2D}"/>
              </a:ext>
            </a:extLst>
          </p:cNvPr>
          <p:cNvCxnSpPr/>
          <p:nvPr/>
        </p:nvCxnSpPr>
        <p:spPr>
          <a:xfrm flipV="1">
            <a:off x="7624689" y="2246212"/>
            <a:ext cx="1350499" cy="1182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88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1C560E-0856-499E-87A3-85E985FCCD20}"/>
              </a:ext>
            </a:extLst>
          </p:cNvPr>
          <p:cNvSpPr txBox="1"/>
          <p:nvPr/>
        </p:nvSpPr>
        <p:spPr>
          <a:xfrm>
            <a:off x="0" y="2305615"/>
            <a:ext cx="12192001"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There is neither growth or decrease of ratings for negative sentiment categories.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Better customer sentiment required for growth in this segment.</a:t>
            </a:r>
          </a:p>
          <a:p>
            <a:pPr marL="457200" indent="-457200">
              <a:buFont typeface="Wingdings" panose="05000000000000000000" pitchFamily="2" charset="2"/>
              <a:buChar char="Ø"/>
            </a:pPr>
            <a:endParaRPr lang="en-US" sz="2800" dirty="0"/>
          </a:p>
        </p:txBody>
      </p:sp>
      <p:sp>
        <p:nvSpPr>
          <p:cNvPr id="4" name="Rectangle: Rounded Corners 3">
            <a:extLst>
              <a:ext uri="{FF2B5EF4-FFF2-40B4-BE49-F238E27FC236}">
                <a16:creationId xmlns:a16="http://schemas.microsoft.com/office/drawing/2014/main" id="{8303319F-5A32-42EC-BA28-3BECDCE96DF8}"/>
              </a:ext>
            </a:extLst>
          </p:cNvPr>
          <p:cNvSpPr/>
          <p:nvPr/>
        </p:nvSpPr>
        <p:spPr>
          <a:xfrm>
            <a:off x="3186157" y="501541"/>
            <a:ext cx="5819686" cy="840149"/>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Analysis of ratings for categories with negative sentiment</a:t>
            </a:r>
          </a:p>
        </p:txBody>
      </p:sp>
      <p:pic>
        <p:nvPicPr>
          <p:cNvPr id="5" name="Picture 4">
            <a:extLst>
              <a:ext uri="{FF2B5EF4-FFF2-40B4-BE49-F238E27FC236}">
                <a16:creationId xmlns:a16="http://schemas.microsoft.com/office/drawing/2014/main" id="{145B5ABD-23D5-4316-8022-AE73EDBBFE87}"/>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6" name="Picture 5">
            <a:extLst>
              <a:ext uri="{FF2B5EF4-FFF2-40B4-BE49-F238E27FC236}">
                <a16:creationId xmlns:a16="http://schemas.microsoft.com/office/drawing/2014/main" id="{AEA1265D-E5DE-4ACB-A74B-70E1D48F1F45}"/>
              </a:ext>
            </a:extLst>
          </p:cNvPr>
          <p:cNvPicPr>
            <a:picLocks noChangeAspect="1"/>
          </p:cNvPicPr>
          <p:nvPr/>
        </p:nvPicPr>
        <p:blipFill>
          <a:blip r:embed="rId3"/>
          <a:stretch>
            <a:fillRect/>
          </a:stretch>
        </p:blipFill>
        <p:spPr>
          <a:xfrm>
            <a:off x="111740" y="6029383"/>
            <a:ext cx="1224691" cy="688889"/>
          </a:xfrm>
          <a:prstGeom prst="rect">
            <a:avLst/>
          </a:prstGeom>
        </p:spPr>
      </p:pic>
    </p:spTree>
    <p:extLst>
      <p:ext uri="{BB962C8B-B14F-4D97-AF65-F5344CB8AC3E}">
        <p14:creationId xmlns:p14="http://schemas.microsoft.com/office/powerpoint/2010/main" val="279292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peech Bubble: Oval 4">
            <a:extLst>
              <a:ext uri="{FF2B5EF4-FFF2-40B4-BE49-F238E27FC236}">
                <a16:creationId xmlns:a16="http://schemas.microsoft.com/office/drawing/2014/main" id="{04EAF676-CD14-4D05-BE3A-0AB382D9E523}"/>
              </a:ext>
            </a:extLst>
          </p:cNvPr>
          <p:cNvSpPr/>
          <p:nvPr/>
        </p:nvSpPr>
        <p:spPr>
          <a:xfrm>
            <a:off x="8713120" y="1330483"/>
            <a:ext cx="1444238" cy="707164"/>
          </a:xfrm>
          <a:prstGeom prst="wedgeEllipseCallou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a:t>
            </a:r>
          </a:p>
        </p:txBody>
      </p:sp>
      <p:sp>
        <p:nvSpPr>
          <p:cNvPr id="9" name="Rectangle: Rounded Corners 8">
            <a:extLst>
              <a:ext uri="{FF2B5EF4-FFF2-40B4-BE49-F238E27FC236}">
                <a16:creationId xmlns:a16="http://schemas.microsoft.com/office/drawing/2014/main" id="{EC8457B4-11C6-4B5C-A083-5EECEFC3652E}"/>
              </a:ext>
            </a:extLst>
          </p:cNvPr>
          <p:cNvSpPr/>
          <p:nvPr/>
        </p:nvSpPr>
        <p:spPr>
          <a:xfrm>
            <a:off x="2679849" y="317806"/>
            <a:ext cx="5836778" cy="765406"/>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Forecast for categories with neutral sentiment for video games</a:t>
            </a:r>
          </a:p>
        </p:txBody>
      </p:sp>
      <p:pic>
        <p:nvPicPr>
          <p:cNvPr id="6" name="Picture 5">
            <a:extLst>
              <a:ext uri="{FF2B5EF4-FFF2-40B4-BE49-F238E27FC236}">
                <a16:creationId xmlns:a16="http://schemas.microsoft.com/office/drawing/2014/main" id="{78A38290-94B0-4579-A5BE-5E044A8DDC1F}"/>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8" name="Picture 7">
            <a:extLst>
              <a:ext uri="{FF2B5EF4-FFF2-40B4-BE49-F238E27FC236}">
                <a16:creationId xmlns:a16="http://schemas.microsoft.com/office/drawing/2014/main" id="{8597F941-03C6-488C-B270-089FBD010131}"/>
              </a:ext>
            </a:extLst>
          </p:cNvPr>
          <p:cNvPicPr>
            <a:picLocks noChangeAspect="1"/>
          </p:cNvPicPr>
          <p:nvPr/>
        </p:nvPicPr>
        <p:blipFill>
          <a:blip r:embed="rId3"/>
          <a:stretch>
            <a:fillRect/>
          </a:stretch>
        </p:blipFill>
        <p:spPr>
          <a:xfrm>
            <a:off x="111740" y="6029383"/>
            <a:ext cx="1224691" cy="688889"/>
          </a:xfrm>
          <a:prstGeom prst="rect">
            <a:avLst/>
          </a:prstGeom>
        </p:spPr>
      </p:pic>
      <p:pic>
        <p:nvPicPr>
          <p:cNvPr id="3" name="Picture 2">
            <a:extLst>
              <a:ext uri="{FF2B5EF4-FFF2-40B4-BE49-F238E27FC236}">
                <a16:creationId xmlns:a16="http://schemas.microsoft.com/office/drawing/2014/main" id="{8D3EE950-E463-4C31-BD15-2B5AED2E1746}"/>
              </a:ext>
            </a:extLst>
          </p:cNvPr>
          <p:cNvPicPr>
            <a:picLocks noChangeAspect="1"/>
          </p:cNvPicPr>
          <p:nvPr/>
        </p:nvPicPr>
        <p:blipFill>
          <a:blip r:embed="rId4"/>
          <a:stretch>
            <a:fillRect/>
          </a:stretch>
        </p:blipFill>
        <p:spPr>
          <a:xfrm>
            <a:off x="3305644" y="1521843"/>
            <a:ext cx="4539704" cy="4429743"/>
          </a:xfrm>
          <a:prstGeom prst="rect">
            <a:avLst/>
          </a:prstGeom>
        </p:spPr>
      </p:pic>
      <p:cxnSp>
        <p:nvCxnSpPr>
          <p:cNvPr id="11" name="Straight Arrow Connector 10">
            <a:extLst>
              <a:ext uri="{FF2B5EF4-FFF2-40B4-BE49-F238E27FC236}">
                <a16:creationId xmlns:a16="http://schemas.microsoft.com/office/drawing/2014/main" id="{1243787A-C1CB-45A2-85E0-A82C9F249FA7}"/>
              </a:ext>
            </a:extLst>
          </p:cNvPr>
          <p:cNvCxnSpPr>
            <a:cxnSpLocks/>
            <a:endCxn id="5" idx="3"/>
          </p:cNvCxnSpPr>
          <p:nvPr/>
        </p:nvCxnSpPr>
        <p:spPr>
          <a:xfrm flipV="1">
            <a:off x="7610622" y="1934085"/>
            <a:ext cx="1314002" cy="907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48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22789C-485E-4883-AE0F-19452C639C0A}"/>
              </a:ext>
            </a:extLst>
          </p:cNvPr>
          <p:cNvSpPr txBox="1"/>
          <p:nvPr/>
        </p:nvSpPr>
        <p:spPr>
          <a:xfrm>
            <a:off x="0" y="2582541"/>
            <a:ext cx="12192001"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Neutral growth in the ratings.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There is hardly any movement in the ratings of the categories in the short run.</a:t>
            </a:r>
          </a:p>
          <a:p>
            <a:pPr marL="285750" indent="-285750">
              <a:buFont typeface="Arial" panose="020B0604020202020204" pitchFamily="34" charset="0"/>
              <a:buChar char="•"/>
            </a:pPr>
            <a:endParaRPr lang="en-US" sz="2800" dirty="0"/>
          </a:p>
        </p:txBody>
      </p:sp>
      <p:sp>
        <p:nvSpPr>
          <p:cNvPr id="4" name="Rectangle: Rounded Corners 3">
            <a:extLst>
              <a:ext uri="{FF2B5EF4-FFF2-40B4-BE49-F238E27FC236}">
                <a16:creationId xmlns:a16="http://schemas.microsoft.com/office/drawing/2014/main" id="{6E6EB593-1ECB-4B0A-83FC-8F7034B240FC}"/>
              </a:ext>
            </a:extLst>
          </p:cNvPr>
          <p:cNvSpPr/>
          <p:nvPr/>
        </p:nvSpPr>
        <p:spPr>
          <a:xfrm>
            <a:off x="3349951" y="482595"/>
            <a:ext cx="5742775" cy="756545"/>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Analysis of ratings for categories with neutral sentiment for video games</a:t>
            </a:r>
          </a:p>
        </p:txBody>
      </p:sp>
      <p:pic>
        <p:nvPicPr>
          <p:cNvPr id="5" name="Picture 4">
            <a:extLst>
              <a:ext uri="{FF2B5EF4-FFF2-40B4-BE49-F238E27FC236}">
                <a16:creationId xmlns:a16="http://schemas.microsoft.com/office/drawing/2014/main" id="{033980C5-7904-4B6F-8492-08698FA8149B}"/>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6" name="Picture 5">
            <a:extLst>
              <a:ext uri="{FF2B5EF4-FFF2-40B4-BE49-F238E27FC236}">
                <a16:creationId xmlns:a16="http://schemas.microsoft.com/office/drawing/2014/main" id="{F3E5FD4D-515B-456C-B28F-8AE7B49EB929}"/>
              </a:ext>
            </a:extLst>
          </p:cNvPr>
          <p:cNvPicPr>
            <a:picLocks noChangeAspect="1"/>
          </p:cNvPicPr>
          <p:nvPr/>
        </p:nvPicPr>
        <p:blipFill>
          <a:blip r:embed="rId3"/>
          <a:stretch>
            <a:fillRect/>
          </a:stretch>
        </p:blipFill>
        <p:spPr>
          <a:xfrm>
            <a:off x="111740" y="6029383"/>
            <a:ext cx="1224691" cy="688889"/>
          </a:xfrm>
          <a:prstGeom prst="rect">
            <a:avLst/>
          </a:prstGeom>
        </p:spPr>
      </p:pic>
    </p:spTree>
    <p:extLst>
      <p:ext uri="{BB962C8B-B14F-4D97-AF65-F5344CB8AC3E}">
        <p14:creationId xmlns:p14="http://schemas.microsoft.com/office/powerpoint/2010/main" val="81849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035190-BC11-4D14-8C6F-6CC4D6855D6B}"/>
              </a:ext>
            </a:extLst>
          </p:cNvPr>
          <p:cNvSpPr/>
          <p:nvPr/>
        </p:nvSpPr>
        <p:spPr>
          <a:xfrm>
            <a:off x="2679849" y="317806"/>
            <a:ext cx="5836778" cy="765406"/>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Forecast for a particular category with neutral sentiment for video games</a:t>
            </a:r>
          </a:p>
        </p:txBody>
      </p:sp>
      <p:pic>
        <p:nvPicPr>
          <p:cNvPr id="3" name="Picture 2">
            <a:extLst>
              <a:ext uri="{FF2B5EF4-FFF2-40B4-BE49-F238E27FC236}">
                <a16:creationId xmlns:a16="http://schemas.microsoft.com/office/drawing/2014/main" id="{F0D20BD6-06A8-4062-AF31-C9F3EC1E1FF3}"/>
              </a:ext>
            </a:extLst>
          </p:cNvPr>
          <p:cNvPicPr>
            <a:picLocks noChangeAspect="1"/>
          </p:cNvPicPr>
          <p:nvPr/>
        </p:nvPicPr>
        <p:blipFill>
          <a:blip r:embed="rId2"/>
          <a:stretch>
            <a:fillRect/>
          </a:stretch>
        </p:blipFill>
        <p:spPr>
          <a:xfrm>
            <a:off x="9942408" y="5951586"/>
            <a:ext cx="2137852" cy="709464"/>
          </a:xfrm>
          <a:prstGeom prst="rect">
            <a:avLst/>
          </a:prstGeom>
        </p:spPr>
      </p:pic>
      <p:sp>
        <p:nvSpPr>
          <p:cNvPr id="6" name="Speech Bubble: Oval 5">
            <a:extLst>
              <a:ext uri="{FF2B5EF4-FFF2-40B4-BE49-F238E27FC236}">
                <a16:creationId xmlns:a16="http://schemas.microsoft.com/office/drawing/2014/main" id="{68B92FF1-21D1-4FCC-A0C9-3DEDA877A380}"/>
              </a:ext>
            </a:extLst>
          </p:cNvPr>
          <p:cNvSpPr/>
          <p:nvPr/>
        </p:nvSpPr>
        <p:spPr>
          <a:xfrm>
            <a:off x="9050745" y="1083212"/>
            <a:ext cx="2695778" cy="1173566"/>
          </a:xfrm>
          <a:prstGeom prst="wedgeEllipseCallou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 for PlayStation 2 Games Category</a:t>
            </a:r>
          </a:p>
        </p:txBody>
      </p:sp>
      <p:cxnSp>
        <p:nvCxnSpPr>
          <p:cNvPr id="7" name="Straight Arrow Connector 6">
            <a:extLst>
              <a:ext uri="{FF2B5EF4-FFF2-40B4-BE49-F238E27FC236}">
                <a16:creationId xmlns:a16="http://schemas.microsoft.com/office/drawing/2014/main" id="{10E3B1A1-97E7-4F2F-B903-633EC23AABAB}"/>
              </a:ext>
            </a:extLst>
          </p:cNvPr>
          <p:cNvCxnSpPr>
            <a:cxnSpLocks/>
          </p:cNvCxnSpPr>
          <p:nvPr/>
        </p:nvCxnSpPr>
        <p:spPr>
          <a:xfrm flipV="1">
            <a:off x="7427742" y="1913206"/>
            <a:ext cx="1623003" cy="1026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1C061B9-54DB-40A7-8BFF-6ACEC421A332}"/>
              </a:ext>
            </a:extLst>
          </p:cNvPr>
          <p:cNvPicPr>
            <a:picLocks noChangeAspect="1"/>
          </p:cNvPicPr>
          <p:nvPr/>
        </p:nvPicPr>
        <p:blipFill>
          <a:blip r:embed="rId3"/>
          <a:stretch>
            <a:fillRect/>
          </a:stretch>
        </p:blipFill>
        <p:spPr>
          <a:xfrm>
            <a:off x="111740" y="6029383"/>
            <a:ext cx="1224691" cy="688889"/>
          </a:xfrm>
          <a:prstGeom prst="rect">
            <a:avLst/>
          </a:prstGeom>
        </p:spPr>
      </p:pic>
      <p:pic>
        <p:nvPicPr>
          <p:cNvPr id="9" name="Picture 8">
            <a:extLst>
              <a:ext uri="{FF2B5EF4-FFF2-40B4-BE49-F238E27FC236}">
                <a16:creationId xmlns:a16="http://schemas.microsoft.com/office/drawing/2014/main" id="{FDE3540D-A917-48A0-A44D-E1AA2B8B4165}"/>
              </a:ext>
            </a:extLst>
          </p:cNvPr>
          <p:cNvPicPr>
            <a:picLocks noChangeAspect="1"/>
          </p:cNvPicPr>
          <p:nvPr/>
        </p:nvPicPr>
        <p:blipFill>
          <a:blip r:embed="rId4"/>
          <a:stretch>
            <a:fillRect/>
          </a:stretch>
        </p:blipFill>
        <p:spPr>
          <a:xfrm>
            <a:off x="3141256" y="1693455"/>
            <a:ext cx="4286487" cy="4448796"/>
          </a:xfrm>
          <a:prstGeom prst="rect">
            <a:avLst/>
          </a:prstGeom>
        </p:spPr>
      </p:pic>
    </p:spTree>
    <p:extLst>
      <p:ext uri="{BB962C8B-B14F-4D97-AF65-F5344CB8AC3E}">
        <p14:creationId xmlns:p14="http://schemas.microsoft.com/office/powerpoint/2010/main" val="398060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30EC7D4-97E3-48B8-9AC8-7CA22CA445E3}"/>
              </a:ext>
            </a:extLst>
          </p:cNvPr>
          <p:cNvSpPr/>
          <p:nvPr/>
        </p:nvSpPr>
        <p:spPr>
          <a:xfrm>
            <a:off x="3349951" y="482595"/>
            <a:ext cx="5742775" cy="756545"/>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Analysis of ratings for a particular category with neutral sentiment for video games</a:t>
            </a:r>
          </a:p>
        </p:txBody>
      </p:sp>
      <p:sp>
        <p:nvSpPr>
          <p:cNvPr id="3" name="TextBox 2">
            <a:extLst>
              <a:ext uri="{FF2B5EF4-FFF2-40B4-BE49-F238E27FC236}">
                <a16:creationId xmlns:a16="http://schemas.microsoft.com/office/drawing/2014/main" id="{65739CFB-B0D0-440A-913B-E2CBADD22252}"/>
              </a:ext>
            </a:extLst>
          </p:cNvPr>
          <p:cNvSpPr txBox="1"/>
          <p:nvPr/>
        </p:nvSpPr>
        <p:spPr>
          <a:xfrm>
            <a:off x="0" y="2526940"/>
            <a:ext cx="12192001"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‘PlayStation 2 Games ’ will  push up the ratings for the next few foreseeable weeks.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To sustain the upward trend this category has to be monitored closely.</a:t>
            </a:r>
          </a:p>
          <a:p>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p:txBody>
      </p:sp>
      <p:pic>
        <p:nvPicPr>
          <p:cNvPr id="4" name="Picture 3">
            <a:extLst>
              <a:ext uri="{FF2B5EF4-FFF2-40B4-BE49-F238E27FC236}">
                <a16:creationId xmlns:a16="http://schemas.microsoft.com/office/drawing/2014/main" id="{204F4AFD-9404-4C29-968B-B6C7DEDE96B4}"/>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5" name="Picture 4">
            <a:extLst>
              <a:ext uri="{FF2B5EF4-FFF2-40B4-BE49-F238E27FC236}">
                <a16:creationId xmlns:a16="http://schemas.microsoft.com/office/drawing/2014/main" id="{56E48DC1-0676-49C5-9ED6-1D5645D5464C}"/>
              </a:ext>
            </a:extLst>
          </p:cNvPr>
          <p:cNvPicPr>
            <a:picLocks noChangeAspect="1"/>
          </p:cNvPicPr>
          <p:nvPr/>
        </p:nvPicPr>
        <p:blipFill>
          <a:blip r:embed="rId3"/>
          <a:stretch>
            <a:fillRect/>
          </a:stretch>
        </p:blipFill>
        <p:spPr>
          <a:xfrm>
            <a:off x="111740" y="6029383"/>
            <a:ext cx="1224691" cy="688889"/>
          </a:xfrm>
          <a:prstGeom prst="rect">
            <a:avLst/>
          </a:prstGeom>
        </p:spPr>
      </p:pic>
    </p:spTree>
    <p:extLst>
      <p:ext uri="{BB962C8B-B14F-4D97-AF65-F5344CB8AC3E}">
        <p14:creationId xmlns:p14="http://schemas.microsoft.com/office/powerpoint/2010/main" val="243341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4C98B8-C321-49BE-A6DC-56EAD65F1085}"/>
              </a:ext>
            </a:extLst>
          </p:cNvPr>
          <p:cNvSpPr txBox="1"/>
          <p:nvPr/>
        </p:nvSpPr>
        <p:spPr>
          <a:xfrm>
            <a:off x="151131" y="1803633"/>
            <a:ext cx="11704320" cy="3970318"/>
          </a:xfrm>
          <a:prstGeom prst="rect">
            <a:avLst/>
          </a:prstGeom>
          <a:noFill/>
        </p:spPr>
        <p:txBody>
          <a:bodyPr wrap="square">
            <a:spAutoFit/>
          </a:bodyPr>
          <a:lstStyle/>
          <a:p>
            <a:pPr marL="342900" indent="-342900">
              <a:buFont typeface="Wingdings" panose="05000000000000000000" pitchFamily="2" charset="2"/>
              <a:buChar char="Ø"/>
            </a:pPr>
            <a:r>
              <a:rPr lang="en-US" sz="2800" dirty="0"/>
              <a:t>Categories with positive sentiments: </a:t>
            </a:r>
          </a:p>
          <a:p>
            <a:pPr marL="342900" indent="-342900">
              <a:buFont typeface="Wingdings" panose="05000000000000000000" pitchFamily="2" charset="2"/>
              <a:buChar char="Ø"/>
            </a:pPr>
            <a:endParaRPr lang="en-US" sz="2800" dirty="0"/>
          </a:p>
          <a:p>
            <a:pPr marL="914400" lvl="1" indent="-457200">
              <a:buFont typeface="Arial" panose="020B0604020202020204" pitchFamily="34" charset="0"/>
              <a:buChar char="•"/>
            </a:pPr>
            <a:r>
              <a:rPr lang="en-US" sz="2800" dirty="0"/>
              <a:t>The ratings are high.</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Positivities of the categories are to be projected to keep it at the top of the customer mind. </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Some of the positive qualities of the categories has to be enhanced, so that their ratings can be increased.</a:t>
            </a:r>
          </a:p>
        </p:txBody>
      </p:sp>
      <p:sp>
        <p:nvSpPr>
          <p:cNvPr id="4" name="TextBox 3">
            <a:extLst>
              <a:ext uri="{FF2B5EF4-FFF2-40B4-BE49-F238E27FC236}">
                <a16:creationId xmlns:a16="http://schemas.microsoft.com/office/drawing/2014/main" id="{276D72BB-960B-44A6-A3D0-8A40EA069B9E}"/>
              </a:ext>
            </a:extLst>
          </p:cNvPr>
          <p:cNvSpPr txBox="1"/>
          <p:nvPr/>
        </p:nvSpPr>
        <p:spPr>
          <a:xfrm>
            <a:off x="642874" y="576066"/>
            <a:ext cx="10610597" cy="646331"/>
          </a:xfrm>
          <a:prstGeom prst="rect">
            <a:avLst/>
          </a:prstGeom>
          <a:noFill/>
        </p:spPr>
        <p:txBody>
          <a:bodyPr wrap="none" rtlCol="0">
            <a:spAutoFit/>
          </a:bodyPr>
          <a:lstStyle/>
          <a:p>
            <a:r>
              <a:rPr lang="en-US" sz="3600" b="1" dirty="0"/>
              <a:t>Suggestions for ratings with Positive sentiments :</a:t>
            </a:r>
          </a:p>
        </p:txBody>
      </p:sp>
      <p:pic>
        <p:nvPicPr>
          <p:cNvPr id="5" name="Picture 4">
            <a:extLst>
              <a:ext uri="{FF2B5EF4-FFF2-40B4-BE49-F238E27FC236}">
                <a16:creationId xmlns:a16="http://schemas.microsoft.com/office/drawing/2014/main" id="{CFF217F1-5A92-40FF-B46C-47684BF5C0B0}"/>
              </a:ext>
            </a:extLst>
          </p:cNvPr>
          <p:cNvPicPr>
            <a:picLocks noChangeAspect="1"/>
          </p:cNvPicPr>
          <p:nvPr/>
        </p:nvPicPr>
        <p:blipFill>
          <a:blip r:embed="rId2"/>
          <a:stretch>
            <a:fillRect/>
          </a:stretch>
        </p:blipFill>
        <p:spPr>
          <a:xfrm>
            <a:off x="9717599" y="6134468"/>
            <a:ext cx="2137852" cy="603956"/>
          </a:xfrm>
          <a:prstGeom prst="rect">
            <a:avLst/>
          </a:prstGeom>
        </p:spPr>
      </p:pic>
      <p:pic>
        <p:nvPicPr>
          <p:cNvPr id="7" name="Picture 6">
            <a:extLst>
              <a:ext uri="{FF2B5EF4-FFF2-40B4-BE49-F238E27FC236}">
                <a16:creationId xmlns:a16="http://schemas.microsoft.com/office/drawing/2014/main" id="{122BDA96-3B7B-4349-8A54-CF3B558C7046}"/>
              </a:ext>
            </a:extLst>
          </p:cNvPr>
          <p:cNvPicPr>
            <a:picLocks noChangeAspect="1"/>
          </p:cNvPicPr>
          <p:nvPr/>
        </p:nvPicPr>
        <p:blipFill>
          <a:blip r:embed="rId3"/>
          <a:stretch>
            <a:fillRect/>
          </a:stretch>
        </p:blipFill>
        <p:spPr>
          <a:xfrm>
            <a:off x="111740" y="6029383"/>
            <a:ext cx="1224691" cy="688889"/>
          </a:xfrm>
          <a:prstGeom prst="rect">
            <a:avLst/>
          </a:prstGeom>
        </p:spPr>
      </p:pic>
    </p:spTree>
    <p:extLst>
      <p:ext uri="{BB962C8B-B14F-4D97-AF65-F5344CB8AC3E}">
        <p14:creationId xmlns:p14="http://schemas.microsoft.com/office/powerpoint/2010/main" val="75693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C98BEC-BD49-4054-B924-EDA135896509}"/>
              </a:ext>
            </a:extLst>
          </p:cNvPr>
          <p:cNvSpPr txBox="1"/>
          <p:nvPr/>
        </p:nvSpPr>
        <p:spPr>
          <a:xfrm>
            <a:off x="758440" y="393671"/>
            <a:ext cx="6097424" cy="646331"/>
          </a:xfrm>
          <a:prstGeom prst="rect">
            <a:avLst/>
          </a:prstGeom>
          <a:noFill/>
        </p:spPr>
        <p:txBody>
          <a:bodyPr wrap="square">
            <a:spAutoFit/>
          </a:bodyPr>
          <a:lstStyle/>
          <a:p>
            <a:r>
              <a:rPr lang="en-US" sz="3600" b="1" dirty="0">
                <a:latin typeface="Arial" panose="020B0604020202020204" pitchFamily="34" charset="0"/>
                <a:cs typeface="Arial" panose="020B0604020202020204" pitchFamily="34" charset="0"/>
              </a:rPr>
              <a:t>Analysis Process :</a:t>
            </a:r>
          </a:p>
        </p:txBody>
      </p:sp>
      <p:graphicFrame>
        <p:nvGraphicFramePr>
          <p:cNvPr id="14" name="Diagram 13">
            <a:extLst>
              <a:ext uri="{FF2B5EF4-FFF2-40B4-BE49-F238E27FC236}">
                <a16:creationId xmlns:a16="http://schemas.microsoft.com/office/drawing/2014/main" id="{206D9D11-5F9A-4760-82AA-85447237D828}"/>
              </a:ext>
            </a:extLst>
          </p:cNvPr>
          <p:cNvGraphicFramePr/>
          <p:nvPr>
            <p:extLst>
              <p:ext uri="{D42A27DB-BD31-4B8C-83A1-F6EECF244321}">
                <p14:modId xmlns:p14="http://schemas.microsoft.com/office/powerpoint/2010/main" val="2954231745"/>
              </p:ext>
            </p:extLst>
          </p:nvPr>
        </p:nvGraphicFramePr>
        <p:xfrm>
          <a:off x="2861417" y="1040002"/>
          <a:ext cx="6469166" cy="5077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7" name="Group 16">
            <a:extLst>
              <a:ext uri="{FF2B5EF4-FFF2-40B4-BE49-F238E27FC236}">
                <a16:creationId xmlns:a16="http://schemas.microsoft.com/office/drawing/2014/main" id="{31110772-C02A-4AD4-9765-1E65989A6CBA}"/>
              </a:ext>
            </a:extLst>
          </p:cNvPr>
          <p:cNvGrpSpPr/>
          <p:nvPr/>
        </p:nvGrpSpPr>
        <p:grpSpPr>
          <a:xfrm>
            <a:off x="7298063" y="5461929"/>
            <a:ext cx="2940352" cy="1134400"/>
            <a:chOff x="2139896" y="2160743"/>
            <a:chExt cx="1394547" cy="976137"/>
          </a:xfrm>
        </p:grpSpPr>
        <p:sp>
          <p:nvSpPr>
            <p:cNvPr id="18" name="Rectangle: Rounded Corners 17">
              <a:extLst>
                <a:ext uri="{FF2B5EF4-FFF2-40B4-BE49-F238E27FC236}">
                  <a16:creationId xmlns:a16="http://schemas.microsoft.com/office/drawing/2014/main" id="{F65D8F4E-7C4A-4CDD-B084-B4177207D258}"/>
                </a:ext>
              </a:extLst>
            </p:cNvPr>
            <p:cNvSpPr/>
            <p:nvPr/>
          </p:nvSpPr>
          <p:spPr>
            <a:xfrm>
              <a:off x="2139896" y="2160743"/>
              <a:ext cx="1394547" cy="976137"/>
            </a:xfrm>
            <a:prstGeom prst="roundRect">
              <a:avLst>
                <a:gd name="adj"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529EC72C-7484-4E88-916A-C97E77CEAE8A}"/>
                </a:ext>
              </a:extLst>
            </p:cNvPr>
            <p:cNvSpPr txBox="1"/>
            <p:nvPr/>
          </p:nvSpPr>
          <p:spPr>
            <a:xfrm>
              <a:off x="2187555" y="2208402"/>
              <a:ext cx="1299227" cy="880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2400" b="1" kern="1200" dirty="0">
                  <a:latin typeface="Algerian" panose="04020705040A02060702" pitchFamily="82" charset="0"/>
                </a:rPr>
                <a:t>Time series forecasting</a:t>
              </a:r>
              <a:endParaRPr lang="en-US" sz="2400" kern="1200" dirty="0"/>
            </a:p>
          </p:txBody>
        </p:sp>
      </p:grpSp>
      <p:sp>
        <p:nvSpPr>
          <p:cNvPr id="20" name="Arrow: Bent-Up 19">
            <a:extLst>
              <a:ext uri="{FF2B5EF4-FFF2-40B4-BE49-F238E27FC236}">
                <a16:creationId xmlns:a16="http://schemas.microsoft.com/office/drawing/2014/main" id="{55055818-EB1B-454D-8CA4-20464914B589}"/>
              </a:ext>
            </a:extLst>
          </p:cNvPr>
          <p:cNvSpPr/>
          <p:nvPr/>
        </p:nvSpPr>
        <p:spPr>
          <a:xfrm rot="5400000">
            <a:off x="6200856" y="5460857"/>
            <a:ext cx="1057868" cy="113654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24574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CCE28-1923-4AEF-AE18-0650DF09BE4F}"/>
              </a:ext>
            </a:extLst>
          </p:cNvPr>
          <p:cNvSpPr txBox="1"/>
          <p:nvPr/>
        </p:nvSpPr>
        <p:spPr>
          <a:xfrm>
            <a:off x="243840" y="1856339"/>
            <a:ext cx="11704320" cy="3970318"/>
          </a:xfrm>
          <a:prstGeom prst="rect">
            <a:avLst/>
          </a:prstGeom>
          <a:noFill/>
        </p:spPr>
        <p:txBody>
          <a:bodyPr wrap="square">
            <a:spAutoFit/>
          </a:bodyPr>
          <a:lstStyle/>
          <a:p>
            <a:pPr marL="342900" indent="-342900">
              <a:buFont typeface="Wingdings" panose="05000000000000000000" pitchFamily="2" charset="2"/>
              <a:buChar char="Ø"/>
            </a:pPr>
            <a:r>
              <a:rPr lang="en-US" sz="2800" dirty="0"/>
              <a:t>Categories with negative sentiments: </a:t>
            </a:r>
          </a:p>
          <a:p>
            <a:pPr marL="342900" indent="-342900">
              <a:buFont typeface="Wingdings" panose="05000000000000000000" pitchFamily="2" charset="2"/>
              <a:buChar char="Ø"/>
            </a:pPr>
            <a:endParaRPr lang="en-US" sz="2800" dirty="0"/>
          </a:p>
          <a:p>
            <a:pPr marL="914400" lvl="1" indent="-457200">
              <a:buFont typeface="Arial" panose="020B0604020202020204" pitchFamily="34" charset="0"/>
              <a:buChar char="•"/>
            </a:pPr>
            <a:r>
              <a:rPr lang="en-US" sz="2800" dirty="0"/>
              <a:t>Flat graph is being observed.</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To improve the ratings some the products need to be replaced with newer products based on customer feedback.</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They can be tagged with products with better customer ratings to create customer interest thus enhancing their ratings</a:t>
            </a:r>
          </a:p>
        </p:txBody>
      </p:sp>
      <p:sp>
        <p:nvSpPr>
          <p:cNvPr id="3" name="TextBox 2">
            <a:extLst>
              <a:ext uri="{FF2B5EF4-FFF2-40B4-BE49-F238E27FC236}">
                <a16:creationId xmlns:a16="http://schemas.microsoft.com/office/drawing/2014/main" id="{C63816AD-CA42-4CA0-B78C-F8740434C376}"/>
              </a:ext>
            </a:extLst>
          </p:cNvPr>
          <p:cNvSpPr txBox="1"/>
          <p:nvPr/>
        </p:nvSpPr>
        <p:spPr>
          <a:xfrm>
            <a:off x="642874" y="576066"/>
            <a:ext cx="10892726" cy="646331"/>
          </a:xfrm>
          <a:prstGeom prst="rect">
            <a:avLst/>
          </a:prstGeom>
          <a:noFill/>
        </p:spPr>
        <p:txBody>
          <a:bodyPr wrap="square" rtlCol="0">
            <a:spAutoFit/>
          </a:bodyPr>
          <a:lstStyle/>
          <a:p>
            <a:r>
              <a:rPr lang="en-US" sz="3600" b="1" dirty="0"/>
              <a:t>Suggestions for ratings with Negative sentiments :</a:t>
            </a:r>
          </a:p>
        </p:txBody>
      </p:sp>
      <p:pic>
        <p:nvPicPr>
          <p:cNvPr id="4" name="Picture 3">
            <a:extLst>
              <a:ext uri="{FF2B5EF4-FFF2-40B4-BE49-F238E27FC236}">
                <a16:creationId xmlns:a16="http://schemas.microsoft.com/office/drawing/2014/main" id="{47A777AC-35C8-4F75-8AA7-A17CE4BAFED9}"/>
              </a:ext>
            </a:extLst>
          </p:cNvPr>
          <p:cNvPicPr>
            <a:picLocks noChangeAspect="1"/>
          </p:cNvPicPr>
          <p:nvPr/>
        </p:nvPicPr>
        <p:blipFill>
          <a:blip r:embed="rId2"/>
          <a:stretch>
            <a:fillRect/>
          </a:stretch>
        </p:blipFill>
        <p:spPr>
          <a:xfrm>
            <a:off x="9717599" y="6134468"/>
            <a:ext cx="2137852" cy="603956"/>
          </a:xfrm>
          <a:prstGeom prst="rect">
            <a:avLst/>
          </a:prstGeom>
        </p:spPr>
      </p:pic>
      <p:pic>
        <p:nvPicPr>
          <p:cNvPr id="6" name="Picture 5">
            <a:extLst>
              <a:ext uri="{FF2B5EF4-FFF2-40B4-BE49-F238E27FC236}">
                <a16:creationId xmlns:a16="http://schemas.microsoft.com/office/drawing/2014/main" id="{5C4B0A1C-EB23-4E41-BA73-FB464F9DE074}"/>
              </a:ext>
            </a:extLst>
          </p:cNvPr>
          <p:cNvPicPr>
            <a:picLocks noChangeAspect="1"/>
          </p:cNvPicPr>
          <p:nvPr/>
        </p:nvPicPr>
        <p:blipFill>
          <a:blip r:embed="rId3"/>
          <a:stretch>
            <a:fillRect/>
          </a:stretch>
        </p:blipFill>
        <p:spPr>
          <a:xfrm>
            <a:off x="111740" y="6029383"/>
            <a:ext cx="1224691" cy="688889"/>
          </a:xfrm>
          <a:prstGeom prst="rect">
            <a:avLst/>
          </a:prstGeom>
        </p:spPr>
      </p:pic>
    </p:spTree>
    <p:extLst>
      <p:ext uri="{BB962C8B-B14F-4D97-AF65-F5344CB8AC3E}">
        <p14:creationId xmlns:p14="http://schemas.microsoft.com/office/powerpoint/2010/main" val="192651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CA33B-AF7E-4062-A047-E690A8F878AD}"/>
              </a:ext>
            </a:extLst>
          </p:cNvPr>
          <p:cNvSpPr txBox="1"/>
          <p:nvPr/>
        </p:nvSpPr>
        <p:spPr>
          <a:xfrm>
            <a:off x="614738" y="252900"/>
            <a:ext cx="10533653" cy="646331"/>
          </a:xfrm>
          <a:prstGeom prst="rect">
            <a:avLst/>
          </a:prstGeom>
          <a:noFill/>
        </p:spPr>
        <p:txBody>
          <a:bodyPr wrap="none" rtlCol="0">
            <a:spAutoFit/>
          </a:bodyPr>
          <a:lstStyle/>
          <a:p>
            <a:r>
              <a:rPr lang="en-US" sz="3600" b="1" dirty="0"/>
              <a:t>Suggestions for ratings with Neutral sentiments :</a:t>
            </a:r>
          </a:p>
        </p:txBody>
      </p:sp>
      <p:sp>
        <p:nvSpPr>
          <p:cNvPr id="3" name="TextBox 2">
            <a:extLst>
              <a:ext uri="{FF2B5EF4-FFF2-40B4-BE49-F238E27FC236}">
                <a16:creationId xmlns:a16="http://schemas.microsoft.com/office/drawing/2014/main" id="{A0BEF5EA-BEEB-4FA7-B0F9-B5BD08D7C313}"/>
              </a:ext>
            </a:extLst>
          </p:cNvPr>
          <p:cNvSpPr txBox="1"/>
          <p:nvPr/>
        </p:nvSpPr>
        <p:spPr>
          <a:xfrm>
            <a:off x="349541" y="899231"/>
            <a:ext cx="11518903" cy="6124754"/>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t>Categories with neutral sentiments: </a:t>
            </a:r>
          </a:p>
          <a:p>
            <a:pPr marL="342900" indent="-342900">
              <a:buFont typeface="Wingdings" panose="05000000000000000000" pitchFamily="2" charset="2"/>
              <a:buChar char="Ø"/>
            </a:pPr>
            <a:endParaRPr lang="en-US" sz="2800" dirty="0"/>
          </a:p>
          <a:p>
            <a:pPr marL="800100" lvl="1" indent="-342900">
              <a:buFont typeface="Arial" panose="020B0604020202020204" pitchFamily="34" charset="0"/>
              <a:buChar char="•"/>
            </a:pPr>
            <a:r>
              <a:rPr lang="en-US" sz="2800" dirty="0"/>
              <a:t>No Growth is being observed.</a:t>
            </a:r>
          </a:p>
          <a:p>
            <a:pPr marL="800100" lvl="1" indent="-342900">
              <a:buFont typeface="Arial" panose="020B0604020202020204" pitchFamily="34" charset="0"/>
              <a:buChar char="•"/>
            </a:pPr>
            <a:endParaRPr lang="en-US" sz="2800" dirty="0"/>
          </a:p>
          <a:p>
            <a:pPr marL="800100" lvl="1" indent="-342900">
              <a:buFont typeface="Arial" panose="020B0604020202020204" pitchFamily="34" charset="0"/>
              <a:buChar char="•"/>
            </a:pPr>
            <a:r>
              <a:rPr lang="en-US" sz="2800" dirty="0"/>
              <a:t>For increasing the ratings further ask questions to customers.</a:t>
            </a:r>
          </a:p>
          <a:p>
            <a:pPr marL="800100" lvl="1" indent="-342900">
              <a:buFont typeface="Arial" panose="020B0604020202020204" pitchFamily="34" charset="0"/>
              <a:buChar char="•"/>
            </a:pPr>
            <a:endParaRPr lang="en-US" sz="2800" dirty="0"/>
          </a:p>
          <a:p>
            <a:pPr marL="800100" lvl="1" indent="-342900">
              <a:buFont typeface="Arial" panose="020B0604020202020204" pitchFamily="34" charset="0"/>
              <a:buChar char="•"/>
            </a:pPr>
            <a:r>
              <a:rPr lang="en-US" sz="2800" dirty="0"/>
              <a:t>Ask what they find positive about the category.</a:t>
            </a:r>
          </a:p>
          <a:p>
            <a:pPr marL="800100" lvl="1" indent="-342900">
              <a:buFont typeface="Arial" panose="020B0604020202020204" pitchFamily="34" charset="0"/>
              <a:buChar char="•"/>
            </a:pPr>
            <a:endParaRPr lang="en-US" sz="2800" dirty="0"/>
          </a:p>
          <a:p>
            <a:pPr marL="800100" lvl="1" indent="-342900">
              <a:buFont typeface="Arial" panose="020B0604020202020204" pitchFamily="34" charset="0"/>
              <a:buChar char="•"/>
            </a:pPr>
            <a:r>
              <a:rPr lang="en-US" sz="2800" dirty="0"/>
              <a:t>Ask what they find negative about the category.</a:t>
            </a:r>
          </a:p>
          <a:p>
            <a:pPr marL="800100" lvl="1" indent="-342900">
              <a:buFont typeface="Arial" panose="020B0604020202020204" pitchFamily="34" charset="0"/>
              <a:buChar char="•"/>
            </a:pPr>
            <a:endParaRPr lang="en-US" sz="2800" dirty="0"/>
          </a:p>
          <a:p>
            <a:pPr marL="800100" lvl="1" indent="-342900">
              <a:buFont typeface="Arial" panose="020B0604020202020204" pitchFamily="34" charset="0"/>
              <a:buChar char="•"/>
            </a:pPr>
            <a:r>
              <a:rPr lang="en-US" sz="2800" dirty="0"/>
              <a:t>Take steps to improve the quality depending upon the customer response.</a:t>
            </a:r>
          </a:p>
          <a:p>
            <a:endParaRPr lang="en-US" sz="2800" dirty="0"/>
          </a:p>
          <a:p>
            <a:endParaRPr lang="en-US" sz="2800" dirty="0"/>
          </a:p>
        </p:txBody>
      </p:sp>
      <p:pic>
        <p:nvPicPr>
          <p:cNvPr id="4" name="Picture 3">
            <a:extLst>
              <a:ext uri="{FF2B5EF4-FFF2-40B4-BE49-F238E27FC236}">
                <a16:creationId xmlns:a16="http://schemas.microsoft.com/office/drawing/2014/main" id="{EFBBE673-13F1-48B9-A403-B0C175E7A1F3}"/>
              </a:ext>
            </a:extLst>
          </p:cNvPr>
          <p:cNvPicPr>
            <a:picLocks noChangeAspect="1"/>
          </p:cNvPicPr>
          <p:nvPr/>
        </p:nvPicPr>
        <p:blipFill>
          <a:blip r:embed="rId2"/>
          <a:stretch>
            <a:fillRect/>
          </a:stretch>
        </p:blipFill>
        <p:spPr>
          <a:xfrm>
            <a:off x="9717599" y="6134468"/>
            <a:ext cx="2137852" cy="603956"/>
          </a:xfrm>
          <a:prstGeom prst="rect">
            <a:avLst/>
          </a:prstGeom>
        </p:spPr>
      </p:pic>
      <p:pic>
        <p:nvPicPr>
          <p:cNvPr id="6" name="Picture 5">
            <a:extLst>
              <a:ext uri="{FF2B5EF4-FFF2-40B4-BE49-F238E27FC236}">
                <a16:creationId xmlns:a16="http://schemas.microsoft.com/office/drawing/2014/main" id="{579563C1-CA2A-45C4-A75A-9B94664B902B}"/>
              </a:ext>
            </a:extLst>
          </p:cNvPr>
          <p:cNvPicPr>
            <a:picLocks noChangeAspect="1"/>
          </p:cNvPicPr>
          <p:nvPr/>
        </p:nvPicPr>
        <p:blipFill>
          <a:blip r:embed="rId3"/>
          <a:stretch>
            <a:fillRect/>
          </a:stretch>
        </p:blipFill>
        <p:spPr>
          <a:xfrm>
            <a:off x="111740" y="6029383"/>
            <a:ext cx="1224691" cy="688889"/>
          </a:xfrm>
          <a:prstGeom prst="rect">
            <a:avLst/>
          </a:prstGeom>
        </p:spPr>
      </p:pic>
    </p:spTree>
    <p:extLst>
      <p:ext uri="{BB962C8B-B14F-4D97-AF65-F5344CB8AC3E}">
        <p14:creationId xmlns:p14="http://schemas.microsoft.com/office/powerpoint/2010/main" val="242795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44456-8D4A-4E1E-8CCA-6FF9DD6970EA}"/>
              </a:ext>
            </a:extLst>
          </p:cNvPr>
          <p:cNvSpPr txBox="1"/>
          <p:nvPr/>
        </p:nvSpPr>
        <p:spPr>
          <a:xfrm>
            <a:off x="0" y="4429623"/>
            <a:ext cx="12192001" cy="3139321"/>
          </a:xfrm>
          <a:prstGeom prst="rect">
            <a:avLst/>
          </a:prstGeom>
          <a:noFill/>
        </p:spPr>
        <p:txBody>
          <a:bodyPr wrap="square" rtlCol="0">
            <a:spAutoFit/>
          </a:bodyPr>
          <a:lstStyle/>
          <a:p>
            <a:pPr algn="ctr"/>
            <a:r>
              <a:rPr lang="en-US" sz="6600" b="1" dirty="0"/>
              <a:t>Toys and Games</a:t>
            </a:r>
          </a:p>
          <a:p>
            <a:pPr marL="457200" indent="-457200">
              <a:buFont typeface="Wingdings" panose="05000000000000000000" pitchFamily="2" charset="2"/>
              <a:buChar char="Ø"/>
            </a:pPr>
            <a:endParaRPr lang="en-US" sz="6600" b="1" dirty="0"/>
          </a:p>
          <a:p>
            <a:pPr marL="457200" indent="-457200">
              <a:buFont typeface="Wingdings" panose="05000000000000000000" pitchFamily="2" charset="2"/>
              <a:buChar char="Ø"/>
            </a:pPr>
            <a:endParaRPr lang="en-US" sz="6600" b="1" dirty="0"/>
          </a:p>
        </p:txBody>
      </p:sp>
      <p:pic>
        <p:nvPicPr>
          <p:cNvPr id="4" name="Picture 3">
            <a:extLst>
              <a:ext uri="{FF2B5EF4-FFF2-40B4-BE49-F238E27FC236}">
                <a16:creationId xmlns:a16="http://schemas.microsoft.com/office/drawing/2014/main" id="{D1BC1BB5-1419-43EE-8E92-3494A5AFE4D2}"/>
              </a:ext>
            </a:extLst>
          </p:cNvPr>
          <p:cNvPicPr>
            <a:picLocks noChangeAspect="1"/>
          </p:cNvPicPr>
          <p:nvPr/>
        </p:nvPicPr>
        <p:blipFill>
          <a:blip r:embed="rId2"/>
          <a:stretch>
            <a:fillRect/>
          </a:stretch>
        </p:blipFill>
        <p:spPr>
          <a:xfrm>
            <a:off x="3995224" y="798987"/>
            <a:ext cx="3630636" cy="3630636"/>
          </a:xfrm>
          <a:prstGeom prst="rect">
            <a:avLst/>
          </a:prstGeom>
        </p:spPr>
      </p:pic>
    </p:spTree>
    <p:extLst>
      <p:ext uri="{BB962C8B-B14F-4D97-AF65-F5344CB8AC3E}">
        <p14:creationId xmlns:p14="http://schemas.microsoft.com/office/powerpoint/2010/main" val="86511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3AD6D6D-BF57-4618-BCDD-E1FF1B3E11AD}"/>
              </a:ext>
            </a:extLst>
          </p:cNvPr>
          <p:cNvSpPr/>
          <p:nvPr/>
        </p:nvSpPr>
        <p:spPr>
          <a:xfrm>
            <a:off x="2676197" y="536357"/>
            <a:ext cx="5487081" cy="715668"/>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Forecast for categories with positive sentiment for toys and games</a:t>
            </a:r>
          </a:p>
        </p:txBody>
      </p:sp>
      <p:sp>
        <p:nvSpPr>
          <p:cNvPr id="5" name="Speech Bubble: Oval 4">
            <a:extLst>
              <a:ext uri="{FF2B5EF4-FFF2-40B4-BE49-F238E27FC236}">
                <a16:creationId xmlns:a16="http://schemas.microsoft.com/office/drawing/2014/main" id="{0B26743E-576A-45B2-AADE-C8FBEA2423B5}"/>
              </a:ext>
            </a:extLst>
          </p:cNvPr>
          <p:cNvSpPr/>
          <p:nvPr/>
        </p:nvSpPr>
        <p:spPr>
          <a:xfrm>
            <a:off x="9231906" y="1610232"/>
            <a:ext cx="1444238" cy="707164"/>
          </a:xfrm>
          <a:prstGeom prst="wedgeEllipseCallou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a:t>
            </a:r>
          </a:p>
        </p:txBody>
      </p:sp>
      <p:cxnSp>
        <p:nvCxnSpPr>
          <p:cNvPr id="6" name="Straight Arrow Connector 5">
            <a:extLst>
              <a:ext uri="{FF2B5EF4-FFF2-40B4-BE49-F238E27FC236}">
                <a16:creationId xmlns:a16="http://schemas.microsoft.com/office/drawing/2014/main" id="{21476D89-A139-4568-80E1-FA7104A00B04}"/>
              </a:ext>
            </a:extLst>
          </p:cNvPr>
          <p:cNvCxnSpPr>
            <a:cxnSpLocks/>
          </p:cNvCxnSpPr>
          <p:nvPr/>
        </p:nvCxnSpPr>
        <p:spPr>
          <a:xfrm flipV="1">
            <a:off x="7590544" y="2178539"/>
            <a:ext cx="1721685" cy="78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DA6F3FC-F21A-4588-8ADA-8F39B6496FE5}"/>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7" name="Picture 6">
            <a:extLst>
              <a:ext uri="{FF2B5EF4-FFF2-40B4-BE49-F238E27FC236}">
                <a16:creationId xmlns:a16="http://schemas.microsoft.com/office/drawing/2014/main" id="{361F13AE-08D6-44D0-B61B-74EDE3676170}"/>
              </a:ext>
            </a:extLst>
          </p:cNvPr>
          <p:cNvPicPr>
            <a:picLocks noChangeAspect="1"/>
          </p:cNvPicPr>
          <p:nvPr/>
        </p:nvPicPr>
        <p:blipFill>
          <a:blip r:embed="rId3"/>
          <a:stretch>
            <a:fillRect/>
          </a:stretch>
        </p:blipFill>
        <p:spPr>
          <a:xfrm>
            <a:off x="111740" y="5827431"/>
            <a:ext cx="957774" cy="957774"/>
          </a:xfrm>
          <a:prstGeom prst="rect">
            <a:avLst/>
          </a:prstGeom>
        </p:spPr>
      </p:pic>
      <p:pic>
        <p:nvPicPr>
          <p:cNvPr id="9" name="Picture 8">
            <a:extLst>
              <a:ext uri="{FF2B5EF4-FFF2-40B4-BE49-F238E27FC236}">
                <a16:creationId xmlns:a16="http://schemas.microsoft.com/office/drawing/2014/main" id="{0BD27F88-D22E-437E-981E-97B67450F367}"/>
              </a:ext>
            </a:extLst>
          </p:cNvPr>
          <p:cNvPicPr>
            <a:picLocks noChangeAspect="1"/>
          </p:cNvPicPr>
          <p:nvPr/>
        </p:nvPicPr>
        <p:blipFill>
          <a:blip r:embed="rId4"/>
          <a:stretch>
            <a:fillRect/>
          </a:stretch>
        </p:blipFill>
        <p:spPr>
          <a:xfrm>
            <a:off x="3376247" y="1963814"/>
            <a:ext cx="4201878" cy="4505954"/>
          </a:xfrm>
          <a:prstGeom prst="rect">
            <a:avLst/>
          </a:prstGeom>
        </p:spPr>
      </p:pic>
    </p:spTree>
    <p:extLst>
      <p:ext uri="{BB962C8B-B14F-4D97-AF65-F5344CB8AC3E}">
        <p14:creationId xmlns:p14="http://schemas.microsoft.com/office/powerpoint/2010/main" val="76877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52AF589-618E-4BAE-8526-7FA420EB8817}"/>
              </a:ext>
            </a:extLst>
          </p:cNvPr>
          <p:cNvSpPr/>
          <p:nvPr/>
        </p:nvSpPr>
        <p:spPr>
          <a:xfrm>
            <a:off x="3280160" y="602810"/>
            <a:ext cx="5631679" cy="752030"/>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Analysis of ratings for categories with positive sentiment</a:t>
            </a:r>
          </a:p>
        </p:txBody>
      </p:sp>
      <p:pic>
        <p:nvPicPr>
          <p:cNvPr id="3" name="Picture 2">
            <a:extLst>
              <a:ext uri="{FF2B5EF4-FFF2-40B4-BE49-F238E27FC236}">
                <a16:creationId xmlns:a16="http://schemas.microsoft.com/office/drawing/2014/main" id="{62C3DB45-9090-4C0B-9A3F-8D67E2A4DE30}"/>
              </a:ext>
            </a:extLst>
          </p:cNvPr>
          <p:cNvPicPr>
            <a:picLocks noChangeAspect="1"/>
          </p:cNvPicPr>
          <p:nvPr/>
        </p:nvPicPr>
        <p:blipFill>
          <a:blip r:embed="rId2"/>
          <a:stretch>
            <a:fillRect/>
          </a:stretch>
        </p:blipFill>
        <p:spPr>
          <a:xfrm>
            <a:off x="9942408" y="5951586"/>
            <a:ext cx="2137852" cy="709464"/>
          </a:xfrm>
          <a:prstGeom prst="rect">
            <a:avLst/>
          </a:prstGeom>
        </p:spPr>
      </p:pic>
      <p:sp>
        <p:nvSpPr>
          <p:cNvPr id="6" name="TextBox 5">
            <a:extLst>
              <a:ext uri="{FF2B5EF4-FFF2-40B4-BE49-F238E27FC236}">
                <a16:creationId xmlns:a16="http://schemas.microsoft.com/office/drawing/2014/main" id="{11DBECA2-FC7E-40F1-A095-F6735E997131}"/>
              </a:ext>
            </a:extLst>
          </p:cNvPr>
          <p:cNvSpPr txBox="1"/>
          <p:nvPr/>
        </p:nvSpPr>
        <p:spPr>
          <a:xfrm>
            <a:off x="24992" y="2460532"/>
            <a:ext cx="12055268"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For positive sentiment we can see the ratings are more or less remaining the same over the next few weeks.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 To maintain a steady growth in the ratings steps has to be taken depending upon market feedback.</a:t>
            </a:r>
          </a:p>
          <a:p>
            <a:pPr marL="457200" indent="-457200">
              <a:buFont typeface="Wingdings" panose="05000000000000000000" pitchFamily="2" charset="2"/>
              <a:buChar char="Ø"/>
            </a:pPr>
            <a:endParaRPr lang="en-US" sz="2800" dirty="0"/>
          </a:p>
        </p:txBody>
      </p:sp>
      <p:pic>
        <p:nvPicPr>
          <p:cNvPr id="5" name="Picture 4">
            <a:extLst>
              <a:ext uri="{FF2B5EF4-FFF2-40B4-BE49-F238E27FC236}">
                <a16:creationId xmlns:a16="http://schemas.microsoft.com/office/drawing/2014/main" id="{01537C69-2E79-4FE7-93B3-D1D16E9F9B56}"/>
              </a:ext>
            </a:extLst>
          </p:cNvPr>
          <p:cNvPicPr>
            <a:picLocks noChangeAspect="1"/>
          </p:cNvPicPr>
          <p:nvPr/>
        </p:nvPicPr>
        <p:blipFill>
          <a:blip r:embed="rId3"/>
          <a:stretch>
            <a:fillRect/>
          </a:stretch>
        </p:blipFill>
        <p:spPr>
          <a:xfrm>
            <a:off x="111740" y="5827431"/>
            <a:ext cx="957774" cy="957774"/>
          </a:xfrm>
          <a:prstGeom prst="rect">
            <a:avLst/>
          </a:prstGeom>
        </p:spPr>
      </p:pic>
    </p:spTree>
    <p:extLst>
      <p:ext uri="{BB962C8B-B14F-4D97-AF65-F5344CB8AC3E}">
        <p14:creationId xmlns:p14="http://schemas.microsoft.com/office/powerpoint/2010/main" val="97791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3EFF93C-3261-46AB-B2F5-FDC8B60203BF}"/>
              </a:ext>
            </a:extLst>
          </p:cNvPr>
          <p:cNvSpPr/>
          <p:nvPr/>
        </p:nvSpPr>
        <p:spPr>
          <a:xfrm>
            <a:off x="3177611" y="537858"/>
            <a:ext cx="5836778" cy="742301"/>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Forecast for categories with negative sentiment for toys and games</a:t>
            </a:r>
          </a:p>
        </p:txBody>
      </p:sp>
      <p:pic>
        <p:nvPicPr>
          <p:cNvPr id="3" name="Picture 2">
            <a:extLst>
              <a:ext uri="{FF2B5EF4-FFF2-40B4-BE49-F238E27FC236}">
                <a16:creationId xmlns:a16="http://schemas.microsoft.com/office/drawing/2014/main" id="{EAC2C8A1-EA20-4296-BB50-4AE5C401DADB}"/>
              </a:ext>
            </a:extLst>
          </p:cNvPr>
          <p:cNvPicPr>
            <a:picLocks noChangeAspect="1"/>
          </p:cNvPicPr>
          <p:nvPr/>
        </p:nvPicPr>
        <p:blipFill>
          <a:blip r:embed="rId2"/>
          <a:stretch>
            <a:fillRect/>
          </a:stretch>
        </p:blipFill>
        <p:spPr>
          <a:xfrm>
            <a:off x="9942408" y="5951586"/>
            <a:ext cx="2137852" cy="709464"/>
          </a:xfrm>
          <a:prstGeom prst="rect">
            <a:avLst/>
          </a:prstGeom>
        </p:spPr>
      </p:pic>
      <p:sp>
        <p:nvSpPr>
          <p:cNvPr id="5" name="Speech Bubble: Oval 4">
            <a:extLst>
              <a:ext uri="{FF2B5EF4-FFF2-40B4-BE49-F238E27FC236}">
                <a16:creationId xmlns:a16="http://schemas.microsoft.com/office/drawing/2014/main" id="{2528DE78-D14D-4273-B4DA-FB5784FE45DF}"/>
              </a:ext>
            </a:extLst>
          </p:cNvPr>
          <p:cNvSpPr/>
          <p:nvPr/>
        </p:nvSpPr>
        <p:spPr>
          <a:xfrm>
            <a:off x="9905443" y="1795136"/>
            <a:ext cx="1444238" cy="707164"/>
          </a:xfrm>
          <a:prstGeom prst="wedgeEllipseCallou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a:t>
            </a:r>
          </a:p>
        </p:txBody>
      </p:sp>
      <p:cxnSp>
        <p:nvCxnSpPr>
          <p:cNvPr id="6" name="Straight Arrow Connector 5">
            <a:extLst>
              <a:ext uri="{FF2B5EF4-FFF2-40B4-BE49-F238E27FC236}">
                <a16:creationId xmlns:a16="http://schemas.microsoft.com/office/drawing/2014/main" id="{A707563C-B635-4085-9044-A8F4FD15A5DE}"/>
              </a:ext>
            </a:extLst>
          </p:cNvPr>
          <p:cNvCxnSpPr>
            <a:cxnSpLocks/>
          </p:cNvCxnSpPr>
          <p:nvPr/>
        </p:nvCxnSpPr>
        <p:spPr>
          <a:xfrm flipV="1">
            <a:off x="8120332" y="2271975"/>
            <a:ext cx="1782109" cy="115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EEF04F6-A8B7-4452-9279-0D760BB60829}"/>
              </a:ext>
            </a:extLst>
          </p:cNvPr>
          <p:cNvPicPr>
            <a:picLocks noChangeAspect="1"/>
          </p:cNvPicPr>
          <p:nvPr/>
        </p:nvPicPr>
        <p:blipFill>
          <a:blip r:embed="rId3"/>
          <a:stretch>
            <a:fillRect/>
          </a:stretch>
        </p:blipFill>
        <p:spPr>
          <a:xfrm>
            <a:off x="111740" y="5827431"/>
            <a:ext cx="957774" cy="957774"/>
          </a:xfrm>
          <a:prstGeom prst="rect">
            <a:avLst/>
          </a:prstGeom>
        </p:spPr>
      </p:pic>
      <p:pic>
        <p:nvPicPr>
          <p:cNvPr id="11" name="Picture 10">
            <a:extLst>
              <a:ext uri="{FF2B5EF4-FFF2-40B4-BE49-F238E27FC236}">
                <a16:creationId xmlns:a16="http://schemas.microsoft.com/office/drawing/2014/main" id="{0AA172B6-82D2-4693-BA4F-F45D9906438F}"/>
              </a:ext>
            </a:extLst>
          </p:cNvPr>
          <p:cNvPicPr>
            <a:picLocks noChangeAspect="1"/>
          </p:cNvPicPr>
          <p:nvPr/>
        </p:nvPicPr>
        <p:blipFill>
          <a:blip r:embed="rId4"/>
          <a:stretch>
            <a:fillRect/>
          </a:stretch>
        </p:blipFill>
        <p:spPr>
          <a:xfrm>
            <a:off x="3643532" y="1842767"/>
            <a:ext cx="4479802" cy="4477375"/>
          </a:xfrm>
          <a:prstGeom prst="rect">
            <a:avLst/>
          </a:prstGeom>
        </p:spPr>
      </p:pic>
    </p:spTree>
    <p:extLst>
      <p:ext uri="{BB962C8B-B14F-4D97-AF65-F5344CB8AC3E}">
        <p14:creationId xmlns:p14="http://schemas.microsoft.com/office/powerpoint/2010/main" val="37983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4B14DE3-01C6-4C8F-B026-1A39CE16D3E8}"/>
              </a:ext>
            </a:extLst>
          </p:cNvPr>
          <p:cNvSpPr/>
          <p:nvPr/>
        </p:nvSpPr>
        <p:spPr>
          <a:xfrm>
            <a:off x="3186157" y="501541"/>
            <a:ext cx="5819686" cy="840149"/>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Analysis of ratings for categories with negative sentiment</a:t>
            </a:r>
          </a:p>
        </p:txBody>
      </p:sp>
      <p:pic>
        <p:nvPicPr>
          <p:cNvPr id="3" name="Picture 2">
            <a:extLst>
              <a:ext uri="{FF2B5EF4-FFF2-40B4-BE49-F238E27FC236}">
                <a16:creationId xmlns:a16="http://schemas.microsoft.com/office/drawing/2014/main" id="{B60C0EB9-4F3B-467E-A25B-7E9CFE81C9FB}"/>
              </a:ext>
            </a:extLst>
          </p:cNvPr>
          <p:cNvPicPr>
            <a:picLocks noChangeAspect="1"/>
          </p:cNvPicPr>
          <p:nvPr/>
        </p:nvPicPr>
        <p:blipFill>
          <a:blip r:embed="rId2"/>
          <a:stretch>
            <a:fillRect/>
          </a:stretch>
        </p:blipFill>
        <p:spPr>
          <a:xfrm>
            <a:off x="9942408" y="5951586"/>
            <a:ext cx="2137852" cy="709464"/>
          </a:xfrm>
          <a:prstGeom prst="rect">
            <a:avLst/>
          </a:prstGeom>
        </p:spPr>
      </p:pic>
      <p:sp>
        <p:nvSpPr>
          <p:cNvPr id="6" name="TextBox 5">
            <a:extLst>
              <a:ext uri="{FF2B5EF4-FFF2-40B4-BE49-F238E27FC236}">
                <a16:creationId xmlns:a16="http://schemas.microsoft.com/office/drawing/2014/main" id="{FD9BF98F-EE47-490F-BB78-CC8FF118D331}"/>
              </a:ext>
            </a:extLst>
          </p:cNvPr>
          <p:cNvSpPr txBox="1"/>
          <p:nvPr/>
        </p:nvSpPr>
        <p:spPr>
          <a:xfrm>
            <a:off x="0" y="2090172"/>
            <a:ext cx="12080260"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Ratings are steadily increasing.</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Positive response from customers.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Increase in ratings suggest that there is a positive vibe being seen in this category.</a:t>
            </a:r>
          </a:p>
        </p:txBody>
      </p:sp>
      <p:pic>
        <p:nvPicPr>
          <p:cNvPr id="5" name="Picture 4">
            <a:extLst>
              <a:ext uri="{FF2B5EF4-FFF2-40B4-BE49-F238E27FC236}">
                <a16:creationId xmlns:a16="http://schemas.microsoft.com/office/drawing/2014/main" id="{C19B24A6-5042-4DFC-89E2-E287DD13CA00}"/>
              </a:ext>
            </a:extLst>
          </p:cNvPr>
          <p:cNvPicPr>
            <a:picLocks noChangeAspect="1"/>
          </p:cNvPicPr>
          <p:nvPr/>
        </p:nvPicPr>
        <p:blipFill>
          <a:blip r:embed="rId3"/>
          <a:stretch>
            <a:fillRect/>
          </a:stretch>
        </p:blipFill>
        <p:spPr>
          <a:xfrm>
            <a:off x="111740" y="5827431"/>
            <a:ext cx="957774" cy="957774"/>
          </a:xfrm>
          <a:prstGeom prst="rect">
            <a:avLst/>
          </a:prstGeom>
        </p:spPr>
      </p:pic>
    </p:spTree>
    <p:extLst>
      <p:ext uri="{BB962C8B-B14F-4D97-AF65-F5344CB8AC3E}">
        <p14:creationId xmlns:p14="http://schemas.microsoft.com/office/powerpoint/2010/main" val="710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D409028-CC6A-41DA-B9BE-F0BCC3F76FAA}"/>
              </a:ext>
            </a:extLst>
          </p:cNvPr>
          <p:cNvSpPr/>
          <p:nvPr/>
        </p:nvSpPr>
        <p:spPr>
          <a:xfrm>
            <a:off x="2679849" y="317806"/>
            <a:ext cx="5836778" cy="765406"/>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Forecast for categories with neutral sentiment for toys and games</a:t>
            </a:r>
          </a:p>
        </p:txBody>
      </p:sp>
      <p:pic>
        <p:nvPicPr>
          <p:cNvPr id="3" name="Picture 2">
            <a:extLst>
              <a:ext uri="{FF2B5EF4-FFF2-40B4-BE49-F238E27FC236}">
                <a16:creationId xmlns:a16="http://schemas.microsoft.com/office/drawing/2014/main" id="{2A6F379F-90B0-4A0C-A5F1-1D10A21230B3}"/>
              </a:ext>
            </a:extLst>
          </p:cNvPr>
          <p:cNvPicPr>
            <a:picLocks noChangeAspect="1"/>
          </p:cNvPicPr>
          <p:nvPr/>
        </p:nvPicPr>
        <p:blipFill>
          <a:blip r:embed="rId2"/>
          <a:stretch>
            <a:fillRect/>
          </a:stretch>
        </p:blipFill>
        <p:spPr>
          <a:xfrm>
            <a:off x="9942408" y="5951586"/>
            <a:ext cx="2137852" cy="709464"/>
          </a:xfrm>
          <a:prstGeom prst="rect">
            <a:avLst/>
          </a:prstGeom>
        </p:spPr>
      </p:pic>
      <p:sp>
        <p:nvSpPr>
          <p:cNvPr id="6" name="Speech Bubble: Oval 5">
            <a:extLst>
              <a:ext uri="{FF2B5EF4-FFF2-40B4-BE49-F238E27FC236}">
                <a16:creationId xmlns:a16="http://schemas.microsoft.com/office/drawing/2014/main" id="{01C070F7-39BE-4870-BB83-60A56176EED2}"/>
              </a:ext>
            </a:extLst>
          </p:cNvPr>
          <p:cNvSpPr/>
          <p:nvPr/>
        </p:nvSpPr>
        <p:spPr>
          <a:xfrm>
            <a:off x="9862940" y="1367494"/>
            <a:ext cx="1444238" cy="707164"/>
          </a:xfrm>
          <a:prstGeom prst="wedgeEllipseCallou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a:t>
            </a:r>
          </a:p>
        </p:txBody>
      </p:sp>
      <p:cxnSp>
        <p:nvCxnSpPr>
          <p:cNvPr id="7" name="Straight Arrow Connector 6">
            <a:extLst>
              <a:ext uri="{FF2B5EF4-FFF2-40B4-BE49-F238E27FC236}">
                <a16:creationId xmlns:a16="http://schemas.microsoft.com/office/drawing/2014/main" id="{89431FE8-35DE-4654-B5F7-E30E560DBED4}"/>
              </a:ext>
            </a:extLst>
          </p:cNvPr>
          <p:cNvCxnSpPr>
            <a:cxnSpLocks/>
          </p:cNvCxnSpPr>
          <p:nvPr/>
        </p:nvCxnSpPr>
        <p:spPr>
          <a:xfrm flipV="1">
            <a:off x="7904502" y="1958415"/>
            <a:ext cx="1958438" cy="717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1E2D2B2-0CBA-40EA-A095-6E0B4D7D1B68}"/>
              </a:ext>
            </a:extLst>
          </p:cNvPr>
          <p:cNvPicPr>
            <a:picLocks noChangeAspect="1"/>
          </p:cNvPicPr>
          <p:nvPr/>
        </p:nvPicPr>
        <p:blipFill>
          <a:blip r:embed="rId3"/>
          <a:stretch>
            <a:fillRect/>
          </a:stretch>
        </p:blipFill>
        <p:spPr>
          <a:xfrm>
            <a:off x="111740" y="5827431"/>
            <a:ext cx="957774" cy="957774"/>
          </a:xfrm>
          <a:prstGeom prst="rect">
            <a:avLst/>
          </a:prstGeom>
        </p:spPr>
      </p:pic>
      <p:pic>
        <p:nvPicPr>
          <p:cNvPr id="9" name="Picture 8">
            <a:extLst>
              <a:ext uri="{FF2B5EF4-FFF2-40B4-BE49-F238E27FC236}">
                <a16:creationId xmlns:a16="http://schemas.microsoft.com/office/drawing/2014/main" id="{58B8D176-40F9-4D2B-9B71-50D89631A910}"/>
              </a:ext>
            </a:extLst>
          </p:cNvPr>
          <p:cNvPicPr>
            <a:picLocks noChangeAspect="1"/>
          </p:cNvPicPr>
          <p:nvPr/>
        </p:nvPicPr>
        <p:blipFill>
          <a:blip r:embed="rId4"/>
          <a:stretch>
            <a:fillRect/>
          </a:stretch>
        </p:blipFill>
        <p:spPr>
          <a:xfrm>
            <a:off x="3107419" y="1483737"/>
            <a:ext cx="4797083" cy="4467849"/>
          </a:xfrm>
          <a:prstGeom prst="rect">
            <a:avLst/>
          </a:prstGeom>
        </p:spPr>
      </p:pic>
    </p:spTree>
    <p:extLst>
      <p:ext uri="{BB962C8B-B14F-4D97-AF65-F5344CB8AC3E}">
        <p14:creationId xmlns:p14="http://schemas.microsoft.com/office/powerpoint/2010/main" val="358557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D5FAA1D-0B9D-4452-BE33-72499BBE6DF7}"/>
              </a:ext>
            </a:extLst>
          </p:cNvPr>
          <p:cNvSpPr/>
          <p:nvPr/>
        </p:nvSpPr>
        <p:spPr>
          <a:xfrm>
            <a:off x="3349951" y="482595"/>
            <a:ext cx="5742775" cy="756545"/>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Analysis of ratings for categories with neutral sentiment for video games</a:t>
            </a:r>
          </a:p>
        </p:txBody>
      </p:sp>
      <p:pic>
        <p:nvPicPr>
          <p:cNvPr id="3" name="Picture 2">
            <a:extLst>
              <a:ext uri="{FF2B5EF4-FFF2-40B4-BE49-F238E27FC236}">
                <a16:creationId xmlns:a16="http://schemas.microsoft.com/office/drawing/2014/main" id="{522C5FB0-A94B-468B-879F-F543951F8079}"/>
              </a:ext>
            </a:extLst>
          </p:cNvPr>
          <p:cNvPicPr>
            <a:picLocks noChangeAspect="1"/>
          </p:cNvPicPr>
          <p:nvPr/>
        </p:nvPicPr>
        <p:blipFill>
          <a:blip r:embed="rId2"/>
          <a:stretch>
            <a:fillRect/>
          </a:stretch>
        </p:blipFill>
        <p:spPr>
          <a:xfrm>
            <a:off x="9942408" y="5951586"/>
            <a:ext cx="2137852" cy="709464"/>
          </a:xfrm>
          <a:prstGeom prst="rect">
            <a:avLst/>
          </a:prstGeom>
        </p:spPr>
      </p:pic>
      <p:sp>
        <p:nvSpPr>
          <p:cNvPr id="4" name="TextBox 3">
            <a:extLst>
              <a:ext uri="{FF2B5EF4-FFF2-40B4-BE49-F238E27FC236}">
                <a16:creationId xmlns:a16="http://schemas.microsoft.com/office/drawing/2014/main" id="{8D509A72-15A6-4C52-B2B3-4372F085E644}"/>
              </a:ext>
            </a:extLst>
          </p:cNvPr>
          <p:cNvSpPr txBox="1"/>
          <p:nvPr/>
        </p:nvSpPr>
        <p:spPr>
          <a:xfrm>
            <a:off x="0" y="2521059"/>
            <a:ext cx="12192001"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For neutral sentiments there is a flat graph.</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No significant interest either positive or negative is observed.</a:t>
            </a:r>
          </a:p>
          <a:p>
            <a:pPr marL="285750" indent="-285750">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BCC619D7-8209-48AE-A62C-34F8F6FC97BD}"/>
              </a:ext>
            </a:extLst>
          </p:cNvPr>
          <p:cNvPicPr>
            <a:picLocks noChangeAspect="1"/>
          </p:cNvPicPr>
          <p:nvPr/>
        </p:nvPicPr>
        <p:blipFill>
          <a:blip r:embed="rId3"/>
          <a:stretch>
            <a:fillRect/>
          </a:stretch>
        </p:blipFill>
        <p:spPr>
          <a:xfrm>
            <a:off x="111740" y="5827431"/>
            <a:ext cx="957774" cy="957774"/>
          </a:xfrm>
          <a:prstGeom prst="rect">
            <a:avLst/>
          </a:prstGeom>
        </p:spPr>
      </p:pic>
    </p:spTree>
    <p:extLst>
      <p:ext uri="{BB962C8B-B14F-4D97-AF65-F5344CB8AC3E}">
        <p14:creationId xmlns:p14="http://schemas.microsoft.com/office/powerpoint/2010/main" val="227304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C4A77C3-9693-43A6-9127-093D68790ADD}"/>
              </a:ext>
            </a:extLst>
          </p:cNvPr>
          <p:cNvSpPr/>
          <p:nvPr/>
        </p:nvSpPr>
        <p:spPr>
          <a:xfrm>
            <a:off x="2890865" y="331873"/>
            <a:ext cx="5836778" cy="765406"/>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Forecast for a particular category with negative sentiment for toys and games</a:t>
            </a:r>
          </a:p>
        </p:txBody>
      </p:sp>
      <p:sp>
        <p:nvSpPr>
          <p:cNvPr id="5" name="Speech Bubble: Oval 4">
            <a:extLst>
              <a:ext uri="{FF2B5EF4-FFF2-40B4-BE49-F238E27FC236}">
                <a16:creationId xmlns:a16="http://schemas.microsoft.com/office/drawing/2014/main" id="{78051490-05F3-4C24-8B2C-03D16B99E680}"/>
              </a:ext>
            </a:extLst>
          </p:cNvPr>
          <p:cNvSpPr/>
          <p:nvPr/>
        </p:nvSpPr>
        <p:spPr>
          <a:xfrm>
            <a:off x="9301135" y="1097279"/>
            <a:ext cx="2695778" cy="1173566"/>
          </a:xfrm>
          <a:prstGeom prst="wedgeEllipseCallou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Forecast for Building Games Category</a:t>
            </a:r>
          </a:p>
        </p:txBody>
      </p:sp>
      <p:cxnSp>
        <p:nvCxnSpPr>
          <p:cNvPr id="11" name="Straight Arrow Connector 10">
            <a:extLst>
              <a:ext uri="{FF2B5EF4-FFF2-40B4-BE49-F238E27FC236}">
                <a16:creationId xmlns:a16="http://schemas.microsoft.com/office/drawing/2014/main" id="{6D465DF9-14E1-4101-882B-3C66A87BA31C}"/>
              </a:ext>
            </a:extLst>
          </p:cNvPr>
          <p:cNvCxnSpPr>
            <a:cxnSpLocks/>
          </p:cNvCxnSpPr>
          <p:nvPr/>
        </p:nvCxnSpPr>
        <p:spPr>
          <a:xfrm flipV="1">
            <a:off x="7742724" y="1927274"/>
            <a:ext cx="1599783" cy="492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0F840C3-7CB6-429C-A747-5CC9E1B6A31C}"/>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7" name="Picture 6">
            <a:extLst>
              <a:ext uri="{FF2B5EF4-FFF2-40B4-BE49-F238E27FC236}">
                <a16:creationId xmlns:a16="http://schemas.microsoft.com/office/drawing/2014/main" id="{19182B18-7AAF-4941-98AD-40BA24F63DE3}"/>
              </a:ext>
            </a:extLst>
          </p:cNvPr>
          <p:cNvPicPr>
            <a:picLocks noChangeAspect="1"/>
          </p:cNvPicPr>
          <p:nvPr/>
        </p:nvPicPr>
        <p:blipFill>
          <a:blip r:embed="rId3"/>
          <a:stretch>
            <a:fillRect/>
          </a:stretch>
        </p:blipFill>
        <p:spPr>
          <a:xfrm>
            <a:off x="111740" y="5827431"/>
            <a:ext cx="957774" cy="957774"/>
          </a:xfrm>
          <a:prstGeom prst="rect">
            <a:avLst/>
          </a:prstGeom>
        </p:spPr>
      </p:pic>
      <p:pic>
        <p:nvPicPr>
          <p:cNvPr id="4" name="Picture 3">
            <a:extLst>
              <a:ext uri="{FF2B5EF4-FFF2-40B4-BE49-F238E27FC236}">
                <a16:creationId xmlns:a16="http://schemas.microsoft.com/office/drawing/2014/main" id="{EF3B5CD1-797A-4E39-92F7-6D6199C68539}"/>
              </a:ext>
            </a:extLst>
          </p:cNvPr>
          <p:cNvPicPr>
            <a:picLocks noChangeAspect="1"/>
          </p:cNvPicPr>
          <p:nvPr/>
        </p:nvPicPr>
        <p:blipFill>
          <a:blip r:embed="rId4"/>
          <a:stretch>
            <a:fillRect/>
          </a:stretch>
        </p:blipFill>
        <p:spPr>
          <a:xfrm>
            <a:off x="3269198" y="1790838"/>
            <a:ext cx="4473526" cy="4515480"/>
          </a:xfrm>
          <a:prstGeom prst="rect">
            <a:avLst/>
          </a:prstGeom>
        </p:spPr>
      </p:pic>
    </p:spTree>
    <p:extLst>
      <p:ext uri="{BB962C8B-B14F-4D97-AF65-F5344CB8AC3E}">
        <p14:creationId xmlns:p14="http://schemas.microsoft.com/office/powerpoint/2010/main" val="314143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DB931-54C4-43A4-80E1-CEDC80EB73F9}"/>
              </a:ext>
            </a:extLst>
          </p:cNvPr>
          <p:cNvPicPr>
            <a:picLocks noChangeAspect="1"/>
          </p:cNvPicPr>
          <p:nvPr/>
        </p:nvPicPr>
        <p:blipFill>
          <a:blip r:embed="rId2"/>
          <a:stretch>
            <a:fillRect/>
          </a:stretch>
        </p:blipFill>
        <p:spPr>
          <a:xfrm>
            <a:off x="3708505" y="857036"/>
            <a:ext cx="7706091" cy="5571899"/>
          </a:xfrm>
          <a:prstGeom prst="rect">
            <a:avLst/>
          </a:prstGeom>
        </p:spPr>
      </p:pic>
      <p:sp>
        <p:nvSpPr>
          <p:cNvPr id="4" name="TextBox 3">
            <a:extLst>
              <a:ext uri="{FF2B5EF4-FFF2-40B4-BE49-F238E27FC236}">
                <a16:creationId xmlns:a16="http://schemas.microsoft.com/office/drawing/2014/main" id="{95AB5CD1-7804-45BD-A1C6-E4B58633D7E8}"/>
              </a:ext>
            </a:extLst>
          </p:cNvPr>
          <p:cNvSpPr txBox="1"/>
          <p:nvPr/>
        </p:nvSpPr>
        <p:spPr>
          <a:xfrm>
            <a:off x="802537" y="3524657"/>
            <a:ext cx="2568271" cy="1938992"/>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From Amazon Product Review we have chosen Video Games and Toys &amp; Games dataset </a:t>
            </a:r>
          </a:p>
        </p:txBody>
      </p:sp>
      <p:sp>
        <p:nvSpPr>
          <p:cNvPr id="8" name="Rectangle: Rounded Corners 7">
            <a:extLst>
              <a:ext uri="{FF2B5EF4-FFF2-40B4-BE49-F238E27FC236}">
                <a16:creationId xmlns:a16="http://schemas.microsoft.com/office/drawing/2014/main" id="{09FFC699-26C8-417A-AE18-0D78BF617549}"/>
              </a:ext>
            </a:extLst>
          </p:cNvPr>
          <p:cNvSpPr/>
          <p:nvPr/>
        </p:nvSpPr>
        <p:spPr>
          <a:xfrm>
            <a:off x="4301656" y="214685"/>
            <a:ext cx="3355450" cy="532738"/>
          </a:xfrm>
          <a:prstGeom prst="roundRect">
            <a:avLst/>
          </a:prstGeom>
          <a:solidFill>
            <a:schemeClr val="accent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Source of the dataset</a:t>
            </a:r>
          </a:p>
        </p:txBody>
      </p:sp>
      <p:sp>
        <p:nvSpPr>
          <p:cNvPr id="5" name="Rectangle: Rounded Corners 4">
            <a:extLst>
              <a:ext uri="{FF2B5EF4-FFF2-40B4-BE49-F238E27FC236}">
                <a16:creationId xmlns:a16="http://schemas.microsoft.com/office/drawing/2014/main" id="{0601451A-A133-4463-9705-E799B61F6C5B}"/>
              </a:ext>
            </a:extLst>
          </p:cNvPr>
          <p:cNvSpPr/>
          <p:nvPr/>
        </p:nvSpPr>
        <p:spPr>
          <a:xfrm>
            <a:off x="350378" y="2247544"/>
            <a:ext cx="3238856" cy="623843"/>
          </a:xfrm>
          <a:prstGeom prst="roundRect">
            <a:avLst/>
          </a:prstGeom>
          <a:solidFill>
            <a:schemeClr val="accent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http://jmcauley.ucsd.edu/data/amazon/</a:t>
            </a:r>
          </a:p>
        </p:txBody>
      </p:sp>
    </p:spTree>
    <p:extLst>
      <p:ext uri="{BB962C8B-B14F-4D97-AF65-F5344CB8AC3E}">
        <p14:creationId xmlns:p14="http://schemas.microsoft.com/office/powerpoint/2010/main" val="397248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7E63EAC-18DE-494E-BED3-E2B4A16BDC97}"/>
              </a:ext>
            </a:extLst>
          </p:cNvPr>
          <p:cNvSpPr/>
          <p:nvPr/>
        </p:nvSpPr>
        <p:spPr>
          <a:xfrm>
            <a:off x="3349951" y="482595"/>
            <a:ext cx="5742775" cy="756545"/>
          </a:xfrm>
          <a:prstGeom prst="roundRect">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Analysis of ratings for a particular category with negative sentiment for toys and games</a:t>
            </a:r>
          </a:p>
        </p:txBody>
      </p:sp>
      <p:sp>
        <p:nvSpPr>
          <p:cNvPr id="5" name="TextBox 4">
            <a:extLst>
              <a:ext uri="{FF2B5EF4-FFF2-40B4-BE49-F238E27FC236}">
                <a16:creationId xmlns:a16="http://schemas.microsoft.com/office/drawing/2014/main" id="{3A8A7ED7-5CE0-406D-AA53-D69B58B22F0D}"/>
              </a:ext>
            </a:extLst>
          </p:cNvPr>
          <p:cNvSpPr txBox="1"/>
          <p:nvPr/>
        </p:nvSpPr>
        <p:spPr>
          <a:xfrm>
            <a:off x="-1" y="2780158"/>
            <a:ext cx="12192001"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Sentiment for ‘Building Games Category’ is showing positive growth.</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To sustain the upward trend this category has to be monitored closely.</a:t>
            </a:r>
          </a:p>
          <a:p>
            <a:pPr marL="457200" indent="-457200">
              <a:buFont typeface="Wingdings" panose="05000000000000000000" pitchFamily="2" charset="2"/>
              <a:buChar char="Ø"/>
            </a:pPr>
            <a:endParaRPr lang="en-US" sz="2800" dirty="0"/>
          </a:p>
        </p:txBody>
      </p:sp>
      <p:pic>
        <p:nvPicPr>
          <p:cNvPr id="6" name="Picture 5">
            <a:extLst>
              <a:ext uri="{FF2B5EF4-FFF2-40B4-BE49-F238E27FC236}">
                <a16:creationId xmlns:a16="http://schemas.microsoft.com/office/drawing/2014/main" id="{3A207677-FA8C-46FF-9C7C-8C3D487EE519}"/>
              </a:ext>
            </a:extLst>
          </p:cNvPr>
          <p:cNvPicPr>
            <a:picLocks noChangeAspect="1"/>
          </p:cNvPicPr>
          <p:nvPr/>
        </p:nvPicPr>
        <p:blipFill>
          <a:blip r:embed="rId2"/>
          <a:stretch>
            <a:fillRect/>
          </a:stretch>
        </p:blipFill>
        <p:spPr>
          <a:xfrm>
            <a:off x="9942408" y="5951586"/>
            <a:ext cx="2137852" cy="709464"/>
          </a:xfrm>
          <a:prstGeom prst="rect">
            <a:avLst/>
          </a:prstGeom>
        </p:spPr>
      </p:pic>
      <p:pic>
        <p:nvPicPr>
          <p:cNvPr id="7" name="Picture 6">
            <a:extLst>
              <a:ext uri="{FF2B5EF4-FFF2-40B4-BE49-F238E27FC236}">
                <a16:creationId xmlns:a16="http://schemas.microsoft.com/office/drawing/2014/main" id="{9A0D3CFB-A702-4A83-8BEF-A1694A2D4A29}"/>
              </a:ext>
            </a:extLst>
          </p:cNvPr>
          <p:cNvPicPr>
            <a:picLocks noChangeAspect="1"/>
          </p:cNvPicPr>
          <p:nvPr/>
        </p:nvPicPr>
        <p:blipFill>
          <a:blip r:embed="rId3"/>
          <a:stretch>
            <a:fillRect/>
          </a:stretch>
        </p:blipFill>
        <p:spPr>
          <a:xfrm>
            <a:off x="111740" y="5827431"/>
            <a:ext cx="957774" cy="957774"/>
          </a:xfrm>
          <a:prstGeom prst="rect">
            <a:avLst/>
          </a:prstGeom>
        </p:spPr>
      </p:pic>
    </p:spTree>
    <p:extLst>
      <p:ext uri="{BB962C8B-B14F-4D97-AF65-F5344CB8AC3E}">
        <p14:creationId xmlns:p14="http://schemas.microsoft.com/office/powerpoint/2010/main" val="76953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4C98B8-C321-49BE-A6DC-56EAD65F1085}"/>
              </a:ext>
            </a:extLst>
          </p:cNvPr>
          <p:cNvSpPr txBox="1"/>
          <p:nvPr/>
        </p:nvSpPr>
        <p:spPr>
          <a:xfrm>
            <a:off x="151131" y="2230682"/>
            <a:ext cx="11704320" cy="2677656"/>
          </a:xfrm>
          <a:prstGeom prst="rect">
            <a:avLst/>
          </a:prstGeom>
          <a:noFill/>
        </p:spPr>
        <p:txBody>
          <a:bodyPr wrap="square">
            <a:spAutoFit/>
          </a:bodyPr>
          <a:lstStyle/>
          <a:p>
            <a:pPr marL="342900" indent="-342900">
              <a:buFont typeface="Wingdings" panose="05000000000000000000" pitchFamily="2" charset="2"/>
              <a:buChar char="Ø"/>
            </a:pPr>
            <a:r>
              <a:rPr lang="en-US" sz="2800" dirty="0"/>
              <a:t>Categories with positive sentiments: </a:t>
            </a:r>
          </a:p>
          <a:p>
            <a:pPr marL="342900" indent="-342900">
              <a:buFont typeface="Wingdings" panose="05000000000000000000" pitchFamily="2" charset="2"/>
              <a:buChar char="Ø"/>
            </a:pPr>
            <a:endParaRPr lang="en-US" sz="2800" dirty="0"/>
          </a:p>
          <a:p>
            <a:pPr marL="914400" lvl="1" indent="-457200">
              <a:buFont typeface="Arial" panose="020B0604020202020204" pitchFamily="34" charset="0"/>
              <a:buChar char="•"/>
            </a:pPr>
            <a:r>
              <a:rPr lang="en-US" sz="2800" dirty="0"/>
              <a:t>The ratings are high.</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We need to project the positives of the categories from time to time to keep it at the top of the customer mind. </a:t>
            </a:r>
          </a:p>
        </p:txBody>
      </p:sp>
      <p:sp>
        <p:nvSpPr>
          <p:cNvPr id="4" name="TextBox 3">
            <a:extLst>
              <a:ext uri="{FF2B5EF4-FFF2-40B4-BE49-F238E27FC236}">
                <a16:creationId xmlns:a16="http://schemas.microsoft.com/office/drawing/2014/main" id="{276D72BB-960B-44A6-A3D0-8A40EA069B9E}"/>
              </a:ext>
            </a:extLst>
          </p:cNvPr>
          <p:cNvSpPr txBox="1"/>
          <p:nvPr/>
        </p:nvSpPr>
        <p:spPr>
          <a:xfrm>
            <a:off x="642874" y="576066"/>
            <a:ext cx="10790133" cy="646331"/>
          </a:xfrm>
          <a:prstGeom prst="rect">
            <a:avLst/>
          </a:prstGeom>
          <a:noFill/>
        </p:spPr>
        <p:txBody>
          <a:bodyPr wrap="none" rtlCol="0">
            <a:spAutoFit/>
          </a:bodyPr>
          <a:lstStyle/>
          <a:p>
            <a:r>
              <a:rPr lang="en-US" sz="3600" b="1" dirty="0"/>
              <a:t>Suggestions for reviews with Positive sentiments :</a:t>
            </a:r>
          </a:p>
        </p:txBody>
      </p:sp>
      <p:pic>
        <p:nvPicPr>
          <p:cNvPr id="5" name="Picture 4">
            <a:extLst>
              <a:ext uri="{FF2B5EF4-FFF2-40B4-BE49-F238E27FC236}">
                <a16:creationId xmlns:a16="http://schemas.microsoft.com/office/drawing/2014/main" id="{CFF217F1-5A92-40FF-B46C-47684BF5C0B0}"/>
              </a:ext>
            </a:extLst>
          </p:cNvPr>
          <p:cNvPicPr>
            <a:picLocks noChangeAspect="1"/>
          </p:cNvPicPr>
          <p:nvPr/>
        </p:nvPicPr>
        <p:blipFill>
          <a:blip r:embed="rId2"/>
          <a:stretch>
            <a:fillRect/>
          </a:stretch>
        </p:blipFill>
        <p:spPr>
          <a:xfrm>
            <a:off x="9717599" y="6134468"/>
            <a:ext cx="2137852" cy="603956"/>
          </a:xfrm>
          <a:prstGeom prst="rect">
            <a:avLst/>
          </a:prstGeom>
        </p:spPr>
      </p:pic>
      <p:pic>
        <p:nvPicPr>
          <p:cNvPr id="7" name="Picture 6">
            <a:extLst>
              <a:ext uri="{FF2B5EF4-FFF2-40B4-BE49-F238E27FC236}">
                <a16:creationId xmlns:a16="http://schemas.microsoft.com/office/drawing/2014/main" id="{F35AA4B2-CC9C-4DDF-9756-796E1F2CB820}"/>
              </a:ext>
            </a:extLst>
          </p:cNvPr>
          <p:cNvPicPr>
            <a:picLocks noChangeAspect="1"/>
          </p:cNvPicPr>
          <p:nvPr/>
        </p:nvPicPr>
        <p:blipFill>
          <a:blip r:embed="rId3"/>
          <a:stretch>
            <a:fillRect/>
          </a:stretch>
        </p:blipFill>
        <p:spPr>
          <a:xfrm>
            <a:off x="111740" y="5827431"/>
            <a:ext cx="957774" cy="957774"/>
          </a:xfrm>
          <a:prstGeom prst="rect">
            <a:avLst/>
          </a:prstGeom>
        </p:spPr>
      </p:pic>
    </p:spTree>
    <p:extLst>
      <p:ext uri="{BB962C8B-B14F-4D97-AF65-F5344CB8AC3E}">
        <p14:creationId xmlns:p14="http://schemas.microsoft.com/office/powerpoint/2010/main" val="212364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FEB53D-503E-45BF-B336-6A2744599BB9}"/>
              </a:ext>
            </a:extLst>
          </p:cNvPr>
          <p:cNvPicPr>
            <a:picLocks noChangeAspect="1"/>
          </p:cNvPicPr>
          <p:nvPr/>
        </p:nvPicPr>
        <p:blipFill>
          <a:blip r:embed="rId2"/>
          <a:stretch>
            <a:fillRect/>
          </a:stretch>
        </p:blipFill>
        <p:spPr>
          <a:xfrm>
            <a:off x="9717599" y="6134468"/>
            <a:ext cx="2137852" cy="603956"/>
          </a:xfrm>
          <a:prstGeom prst="rect">
            <a:avLst/>
          </a:prstGeom>
        </p:spPr>
      </p:pic>
      <p:sp>
        <p:nvSpPr>
          <p:cNvPr id="3" name="TextBox 2">
            <a:extLst>
              <a:ext uri="{FF2B5EF4-FFF2-40B4-BE49-F238E27FC236}">
                <a16:creationId xmlns:a16="http://schemas.microsoft.com/office/drawing/2014/main" id="{9E7CA326-CE91-41A8-BA61-F3E9C26C3CD4}"/>
              </a:ext>
            </a:extLst>
          </p:cNvPr>
          <p:cNvSpPr txBox="1"/>
          <p:nvPr/>
        </p:nvSpPr>
        <p:spPr>
          <a:xfrm>
            <a:off x="642874" y="576066"/>
            <a:ext cx="10995318" cy="646331"/>
          </a:xfrm>
          <a:prstGeom prst="rect">
            <a:avLst/>
          </a:prstGeom>
          <a:noFill/>
        </p:spPr>
        <p:txBody>
          <a:bodyPr wrap="none" rtlCol="0">
            <a:spAutoFit/>
          </a:bodyPr>
          <a:lstStyle/>
          <a:p>
            <a:r>
              <a:rPr lang="en-US" sz="3600" b="1" dirty="0"/>
              <a:t>Suggestions for reviews with Negative sentiments :</a:t>
            </a:r>
          </a:p>
        </p:txBody>
      </p:sp>
      <p:sp>
        <p:nvSpPr>
          <p:cNvPr id="4" name="TextBox 3">
            <a:extLst>
              <a:ext uri="{FF2B5EF4-FFF2-40B4-BE49-F238E27FC236}">
                <a16:creationId xmlns:a16="http://schemas.microsoft.com/office/drawing/2014/main" id="{18571160-FAB6-4845-8DA6-AAE59BA28AFC}"/>
              </a:ext>
            </a:extLst>
          </p:cNvPr>
          <p:cNvSpPr txBox="1"/>
          <p:nvPr/>
        </p:nvSpPr>
        <p:spPr>
          <a:xfrm>
            <a:off x="243840" y="2096173"/>
            <a:ext cx="11704320" cy="3108543"/>
          </a:xfrm>
          <a:prstGeom prst="rect">
            <a:avLst/>
          </a:prstGeom>
          <a:noFill/>
        </p:spPr>
        <p:txBody>
          <a:bodyPr wrap="square">
            <a:spAutoFit/>
          </a:bodyPr>
          <a:lstStyle/>
          <a:p>
            <a:pPr marL="342900" indent="-342900">
              <a:buFont typeface="Wingdings" panose="05000000000000000000" pitchFamily="2" charset="2"/>
              <a:buChar char="Ø"/>
            </a:pPr>
            <a:r>
              <a:rPr lang="en-US" sz="2800" dirty="0"/>
              <a:t>Categories with negative sentiments: </a:t>
            </a:r>
          </a:p>
          <a:p>
            <a:pPr marL="342900" indent="-342900">
              <a:buFont typeface="Wingdings" panose="05000000000000000000" pitchFamily="2" charset="2"/>
              <a:buChar char="Ø"/>
            </a:pPr>
            <a:endParaRPr lang="en-US" sz="2800" dirty="0"/>
          </a:p>
          <a:p>
            <a:pPr marL="914400" lvl="1" indent="-457200">
              <a:buFont typeface="Arial" panose="020B0604020202020204" pitchFamily="34" charset="0"/>
              <a:buChar char="•"/>
            </a:pPr>
            <a:r>
              <a:rPr lang="en-US" sz="2800" dirty="0"/>
              <a:t>Robust marketing strategies are needed to sustain the upward trend of ratings.</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Products whose ratings are showing a downward trend need to be dropped out of the categories.</a:t>
            </a:r>
          </a:p>
        </p:txBody>
      </p:sp>
      <p:pic>
        <p:nvPicPr>
          <p:cNvPr id="6" name="Picture 5">
            <a:extLst>
              <a:ext uri="{FF2B5EF4-FFF2-40B4-BE49-F238E27FC236}">
                <a16:creationId xmlns:a16="http://schemas.microsoft.com/office/drawing/2014/main" id="{66752D20-87ED-43AA-BE77-1E226F7475E7}"/>
              </a:ext>
            </a:extLst>
          </p:cNvPr>
          <p:cNvPicPr>
            <a:picLocks noChangeAspect="1"/>
          </p:cNvPicPr>
          <p:nvPr/>
        </p:nvPicPr>
        <p:blipFill>
          <a:blip r:embed="rId3"/>
          <a:stretch>
            <a:fillRect/>
          </a:stretch>
        </p:blipFill>
        <p:spPr>
          <a:xfrm>
            <a:off x="111740" y="5827431"/>
            <a:ext cx="957774" cy="957774"/>
          </a:xfrm>
          <a:prstGeom prst="rect">
            <a:avLst/>
          </a:prstGeom>
        </p:spPr>
      </p:pic>
    </p:spTree>
    <p:extLst>
      <p:ext uri="{BB962C8B-B14F-4D97-AF65-F5344CB8AC3E}">
        <p14:creationId xmlns:p14="http://schemas.microsoft.com/office/powerpoint/2010/main" val="174145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A9B07E-0ABE-472F-A6DA-0CCC222F9633}"/>
              </a:ext>
            </a:extLst>
          </p:cNvPr>
          <p:cNvPicPr>
            <a:picLocks noChangeAspect="1"/>
          </p:cNvPicPr>
          <p:nvPr/>
        </p:nvPicPr>
        <p:blipFill>
          <a:blip r:embed="rId2"/>
          <a:stretch>
            <a:fillRect/>
          </a:stretch>
        </p:blipFill>
        <p:spPr>
          <a:xfrm>
            <a:off x="9717599" y="6134468"/>
            <a:ext cx="2137852" cy="603956"/>
          </a:xfrm>
          <a:prstGeom prst="rect">
            <a:avLst/>
          </a:prstGeom>
        </p:spPr>
      </p:pic>
      <p:sp>
        <p:nvSpPr>
          <p:cNvPr id="3" name="TextBox 2">
            <a:extLst>
              <a:ext uri="{FF2B5EF4-FFF2-40B4-BE49-F238E27FC236}">
                <a16:creationId xmlns:a16="http://schemas.microsoft.com/office/drawing/2014/main" id="{F31F3350-4008-43F0-847A-ADFEB76E20F2}"/>
              </a:ext>
            </a:extLst>
          </p:cNvPr>
          <p:cNvSpPr txBox="1"/>
          <p:nvPr/>
        </p:nvSpPr>
        <p:spPr>
          <a:xfrm>
            <a:off x="642874" y="576066"/>
            <a:ext cx="10713189" cy="646331"/>
          </a:xfrm>
          <a:prstGeom prst="rect">
            <a:avLst/>
          </a:prstGeom>
          <a:noFill/>
        </p:spPr>
        <p:txBody>
          <a:bodyPr wrap="none" rtlCol="0">
            <a:spAutoFit/>
          </a:bodyPr>
          <a:lstStyle/>
          <a:p>
            <a:r>
              <a:rPr lang="en-US" sz="3600" b="1" dirty="0"/>
              <a:t>Suggestions for reviews with Neutral sentiments :</a:t>
            </a:r>
          </a:p>
        </p:txBody>
      </p:sp>
      <p:sp>
        <p:nvSpPr>
          <p:cNvPr id="4" name="TextBox 3">
            <a:extLst>
              <a:ext uri="{FF2B5EF4-FFF2-40B4-BE49-F238E27FC236}">
                <a16:creationId xmlns:a16="http://schemas.microsoft.com/office/drawing/2014/main" id="{A1243E98-50FC-4A49-BA6C-407EB32F7A67}"/>
              </a:ext>
            </a:extLst>
          </p:cNvPr>
          <p:cNvSpPr txBox="1"/>
          <p:nvPr/>
        </p:nvSpPr>
        <p:spPr>
          <a:xfrm>
            <a:off x="243840" y="1970642"/>
            <a:ext cx="11704320" cy="3108543"/>
          </a:xfrm>
          <a:prstGeom prst="rect">
            <a:avLst/>
          </a:prstGeom>
          <a:noFill/>
        </p:spPr>
        <p:txBody>
          <a:bodyPr wrap="square">
            <a:spAutoFit/>
          </a:bodyPr>
          <a:lstStyle/>
          <a:p>
            <a:pPr marL="342900" indent="-342900">
              <a:buFont typeface="Wingdings" panose="05000000000000000000" pitchFamily="2" charset="2"/>
              <a:buChar char="Ø"/>
            </a:pPr>
            <a:r>
              <a:rPr lang="en-US" sz="2800" dirty="0"/>
              <a:t>Categories with neutral sentiments: </a:t>
            </a:r>
          </a:p>
          <a:p>
            <a:pPr marL="342900" indent="-342900">
              <a:buFont typeface="Wingdings" panose="05000000000000000000" pitchFamily="2" charset="2"/>
              <a:buChar char="Ø"/>
            </a:pPr>
            <a:endParaRPr lang="en-US" sz="2800" dirty="0"/>
          </a:p>
          <a:p>
            <a:pPr marL="914400" lvl="1" indent="-457200">
              <a:buFont typeface="Arial" panose="020B0604020202020204" pitchFamily="34" charset="0"/>
              <a:buChar char="•"/>
            </a:pPr>
            <a:r>
              <a:rPr lang="en-US" sz="2800" dirty="0"/>
              <a:t>More promotions needed based on customer feedback to achieve a higher rating.</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 New inputs and marketing strategies needed for some products in this category for achieving higher ratings. </a:t>
            </a:r>
          </a:p>
        </p:txBody>
      </p:sp>
      <p:pic>
        <p:nvPicPr>
          <p:cNvPr id="6" name="Picture 5">
            <a:extLst>
              <a:ext uri="{FF2B5EF4-FFF2-40B4-BE49-F238E27FC236}">
                <a16:creationId xmlns:a16="http://schemas.microsoft.com/office/drawing/2014/main" id="{8E58630E-1CC6-47D5-969F-E51D2DF4D002}"/>
              </a:ext>
            </a:extLst>
          </p:cNvPr>
          <p:cNvPicPr>
            <a:picLocks noChangeAspect="1"/>
          </p:cNvPicPr>
          <p:nvPr/>
        </p:nvPicPr>
        <p:blipFill>
          <a:blip r:embed="rId3"/>
          <a:stretch>
            <a:fillRect/>
          </a:stretch>
        </p:blipFill>
        <p:spPr>
          <a:xfrm>
            <a:off x="111740" y="5827431"/>
            <a:ext cx="957774" cy="957774"/>
          </a:xfrm>
          <a:prstGeom prst="rect">
            <a:avLst/>
          </a:prstGeom>
        </p:spPr>
      </p:pic>
    </p:spTree>
    <p:extLst>
      <p:ext uri="{BB962C8B-B14F-4D97-AF65-F5344CB8AC3E}">
        <p14:creationId xmlns:p14="http://schemas.microsoft.com/office/powerpoint/2010/main" val="28881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F3AFE-5FBD-4B6E-9FA2-0389F65B7FB1}"/>
              </a:ext>
            </a:extLst>
          </p:cNvPr>
          <p:cNvSpPr txBox="1"/>
          <p:nvPr/>
        </p:nvSpPr>
        <p:spPr>
          <a:xfrm>
            <a:off x="1817660" y="1220874"/>
            <a:ext cx="8556675" cy="4893647"/>
          </a:xfrm>
          <a:prstGeom prst="rect">
            <a:avLst/>
          </a:prstGeom>
          <a:noFill/>
        </p:spPr>
        <p:txBody>
          <a:bodyPr wrap="square">
            <a:spAutoFit/>
          </a:bodyPr>
          <a:lstStyle/>
          <a:p>
            <a:pPr marL="285750" indent="-285750">
              <a:buFont typeface="Wingdings" panose="05000000000000000000" pitchFamily="2" charset="2"/>
              <a:buChar char="Ø"/>
            </a:pPr>
            <a:r>
              <a:rPr lang="en-US" sz="2400" dirty="0">
                <a:cs typeface="Arial"/>
              </a:rPr>
              <a:t>We found out by the means of clustering all the top 5 categories and last 5 categories for different cluster ids.</a:t>
            </a:r>
          </a:p>
          <a:p>
            <a:pPr marL="285750" indent="-285750">
              <a:buFont typeface="Wingdings" panose="05000000000000000000" pitchFamily="2" charset="2"/>
              <a:buChar char="Ø"/>
            </a:pPr>
            <a:endParaRPr lang="en-US" sz="2400" dirty="0">
              <a:cs typeface="Arial"/>
            </a:endParaRPr>
          </a:p>
          <a:p>
            <a:pPr marL="285750" indent="-285750">
              <a:buFont typeface="Wingdings" panose="05000000000000000000" pitchFamily="2" charset="2"/>
              <a:buChar char="Ø"/>
            </a:pPr>
            <a:r>
              <a:rPr lang="en-US" sz="2400" dirty="0">
                <a:cs typeface="Arial"/>
              </a:rPr>
              <a:t>Time series forecasting method used for identifying categories with high demand:</a:t>
            </a:r>
          </a:p>
          <a:p>
            <a:pPr marL="285750" indent="-285750">
              <a:buFont typeface="Wingdings" panose="05000000000000000000" pitchFamily="2" charset="2"/>
              <a:buChar char="Ø"/>
            </a:pPr>
            <a:endParaRPr lang="en-US" sz="2400" dirty="0">
              <a:cs typeface="Arial"/>
            </a:endParaRPr>
          </a:p>
          <a:p>
            <a:pPr marL="285750" indent="-285750">
              <a:buFont typeface="Wingdings" panose="05000000000000000000" pitchFamily="2" charset="2"/>
              <a:buChar char="§"/>
            </a:pPr>
            <a:r>
              <a:rPr lang="en-US" sz="2400" dirty="0">
                <a:cs typeface="Arial"/>
              </a:rPr>
              <a:t>Categories with positive sentiments will be in demand as it’s rating will increase for video games.</a:t>
            </a:r>
          </a:p>
          <a:p>
            <a:pPr marL="285750" indent="-285750">
              <a:buFont typeface="Wingdings" panose="05000000000000000000" pitchFamily="2" charset="2"/>
              <a:buChar char="§"/>
            </a:pPr>
            <a:endParaRPr lang="en-US" sz="2400" dirty="0">
              <a:cs typeface="Arial"/>
            </a:endParaRPr>
          </a:p>
          <a:p>
            <a:pPr marL="285750" indent="-285750">
              <a:buFont typeface="Wingdings" panose="05000000000000000000" pitchFamily="2" charset="2"/>
              <a:buChar char="§"/>
            </a:pPr>
            <a:r>
              <a:rPr lang="en-US" sz="2400" dirty="0">
                <a:cs typeface="Arial"/>
              </a:rPr>
              <a:t> Categories with negative sentiments will be in demand as it’s rating will increase for toys and games.</a:t>
            </a:r>
          </a:p>
          <a:p>
            <a:pPr marL="285750" indent="-285750">
              <a:buFont typeface="Wingdings" panose="05000000000000000000" pitchFamily="2" charset="2"/>
              <a:buChar char="§"/>
            </a:pPr>
            <a:endParaRPr lang="en-US" sz="2400" dirty="0">
              <a:cs typeface="Arial"/>
            </a:endParaRPr>
          </a:p>
          <a:p>
            <a:pPr marL="285750" indent="-285750">
              <a:buFont typeface="Wingdings" panose="05000000000000000000" pitchFamily="2" charset="2"/>
              <a:buChar char="Ø"/>
            </a:pPr>
            <a:endParaRPr lang="en-US" sz="2400" dirty="0"/>
          </a:p>
        </p:txBody>
      </p:sp>
      <p:sp>
        <p:nvSpPr>
          <p:cNvPr id="4" name="TextBox 3">
            <a:extLst>
              <a:ext uri="{FF2B5EF4-FFF2-40B4-BE49-F238E27FC236}">
                <a16:creationId xmlns:a16="http://schemas.microsoft.com/office/drawing/2014/main" id="{7405D83C-E531-4C19-BC86-53A471AFFFB3}"/>
              </a:ext>
            </a:extLst>
          </p:cNvPr>
          <p:cNvSpPr txBox="1"/>
          <p:nvPr/>
        </p:nvSpPr>
        <p:spPr>
          <a:xfrm>
            <a:off x="2516332" y="129157"/>
            <a:ext cx="7159332" cy="646331"/>
          </a:xfrm>
          <a:prstGeom prst="rect">
            <a:avLst/>
          </a:prstGeom>
          <a:noFill/>
        </p:spPr>
        <p:txBody>
          <a:bodyPr wrap="none" rtlCol="0">
            <a:spAutoFit/>
          </a:bodyPr>
          <a:lstStyle/>
          <a:p>
            <a:pPr algn="ctr"/>
            <a:r>
              <a:rPr lang="en-US" sz="3600" b="1" dirty="0"/>
              <a:t>Linking with problem statement</a:t>
            </a:r>
          </a:p>
        </p:txBody>
      </p:sp>
      <p:pic>
        <p:nvPicPr>
          <p:cNvPr id="5" name="Picture 4">
            <a:extLst>
              <a:ext uri="{FF2B5EF4-FFF2-40B4-BE49-F238E27FC236}">
                <a16:creationId xmlns:a16="http://schemas.microsoft.com/office/drawing/2014/main" id="{14788A30-7BF3-42B6-98F5-45AD178648E9}"/>
              </a:ext>
            </a:extLst>
          </p:cNvPr>
          <p:cNvPicPr>
            <a:picLocks noChangeAspect="1"/>
          </p:cNvPicPr>
          <p:nvPr/>
        </p:nvPicPr>
        <p:blipFill>
          <a:blip r:embed="rId2"/>
          <a:stretch>
            <a:fillRect/>
          </a:stretch>
        </p:blipFill>
        <p:spPr>
          <a:xfrm>
            <a:off x="10037494" y="5901434"/>
            <a:ext cx="1997612" cy="834210"/>
          </a:xfrm>
          <a:prstGeom prst="rect">
            <a:avLst/>
          </a:prstGeom>
        </p:spPr>
      </p:pic>
    </p:spTree>
    <p:extLst>
      <p:ext uri="{BB962C8B-B14F-4D97-AF65-F5344CB8AC3E}">
        <p14:creationId xmlns:p14="http://schemas.microsoft.com/office/powerpoint/2010/main" val="15300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66BDC9-E47B-48D6-AE5D-067AFF197D4B}"/>
              </a:ext>
            </a:extLst>
          </p:cNvPr>
          <p:cNvPicPr>
            <a:picLocks noChangeAspect="1"/>
          </p:cNvPicPr>
          <p:nvPr/>
        </p:nvPicPr>
        <p:blipFill>
          <a:blip r:embed="rId2"/>
          <a:stretch>
            <a:fillRect/>
          </a:stretch>
        </p:blipFill>
        <p:spPr>
          <a:xfrm>
            <a:off x="10052930" y="5936267"/>
            <a:ext cx="1997612" cy="834210"/>
          </a:xfrm>
          <a:prstGeom prst="rect">
            <a:avLst/>
          </a:prstGeom>
        </p:spPr>
      </p:pic>
      <p:sp>
        <p:nvSpPr>
          <p:cNvPr id="4" name="TextBox 3">
            <a:extLst>
              <a:ext uri="{FF2B5EF4-FFF2-40B4-BE49-F238E27FC236}">
                <a16:creationId xmlns:a16="http://schemas.microsoft.com/office/drawing/2014/main" id="{8FB95D5F-7F13-4ECA-AEDD-4F884C199BC0}"/>
              </a:ext>
            </a:extLst>
          </p:cNvPr>
          <p:cNvSpPr txBox="1"/>
          <p:nvPr/>
        </p:nvSpPr>
        <p:spPr>
          <a:xfrm>
            <a:off x="1817660" y="1246711"/>
            <a:ext cx="8556675" cy="5262979"/>
          </a:xfrm>
          <a:prstGeom prst="rect">
            <a:avLst/>
          </a:prstGeom>
          <a:noFill/>
        </p:spPr>
        <p:txBody>
          <a:bodyPr wrap="square">
            <a:spAutoFit/>
          </a:bodyPr>
          <a:lstStyle/>
          <a:p>
            <a:pPr marL="285750" indent="-285750">
              <a:buFont typeface="Wingdings" panose="05000000000000000000" pitchFamily="2" charset="2"/>
              <a:buChar char="Ø"/>
            </a:pPr>
            <a:r>
              <a:rPr lang="en-US" sz="2400" dirty="0">
                <a:cs typeface="Arial"/>
              </a:rPr>
              <a:t>Overall, the outlook is positive or steady for all the categories of products.</a:t>
            </a:r>
          </a:p>
          <a:p>
            <a:pPr marL="285750" indent="-285750">
              <a:buFont typeface="Wingdings" panose="05000000000000000000" pitchFamily="2" charset="2"/>
              <a:buChar char="Ø"/>
            </a:pPr>
            <a:endParaRPr lang="en-US" sz="2400" dirty="0">
              <a:cs typeface="Arial"/>
            </a:endParaRPr>
          </a:p>
          <a:p>
            <a:pPr marL="285750" indent="-285750">
              <a:buFont typeface="Wingdings" panose="05000000000000000000" pitchFamily="2" charset="2"/>
              <a:buChar char="Ø"/>
            </a:pPr>
            <a:r>
              <a:rPr lang="en-US" sz="2400" dirty="0">
                <a:cs typeface="Arial"/>
              </a:rPr>
              <a:t>Products in positive category is showing an upward trend due to increased favourable sentiment for Video Games.</a:t>
            </a:r>
          </a:p>
          <a:p>
            <a:pPr marL="285750" indent="-285750">
              <a:buFont typeface="Wingdings" panose="05000000000000000000" pitchFamily="2" charset="2"/>
              <a:buChar char="Ø"/>
            </a:pPr>
            <a:endParaRPr lang="en-US" sz="2400" dirty="0">
              <a:cs typeface="Arial"/>
            </a:endParaRPr>
          </a:p>
          <a:p>
            <a:pPr marL="285750" indent="-285750">
              <a:buFont typeface="Wingdings" panose="05000000000000000000" pitchFamily="2" charset="2"/>
              <a:buChar char="Ø"/>
            </a:pPr>
            <a:r>
              <a:rPr lang="en-US" sz="2400" dirty="0">
                <a:cs typeface="Arial"/>
              </a:rPr>
              <a:t>The trend is showing that products in neutral category is hardly creating any positive sentiments among the customers.</a:t>
            </a:r>
          </a:p>
          <a:p>
            <a:pPr marL="285750" indent="-285750">
              <a:buFont typeface="Wingdings" panose="05000000000000000000" pitchFamily="2" charset="2"/>
              <a:buChar char="Ø"/>
            </a:pPr>
            <a:endParaRPr lang="en-US" sz="2400" dirty="0">
              <a:cs typeface="Arial"/>
            </a:endParaRPr>
          </a:p>
          <a:p>
            <a:pPr marL="285750" indent="-285750">
              <a:buFont typeface="Wingdings" panose="05000000000000000000" pitchFamily="2" charset="2"/>
              <a:buChar char="Ø"/>
            </a:pPr>
            <a:r>
              <a:rPr lang="en-US" sz="2400" dirty="0">
                <a:cs typeface="Arial"/>
              </a:rPr>
              <a:t>The graph in the negative category has shown an improvement and in the short term the trend is going to get positive on the back of high ratings of Toys and Games.</a:t>
            </a:r>
          </a:p>
          <a:p>
            <a:pPr marL="285750" indent="-285750">
              <a:buFont typeface="Wingdings" panose="05000000000000000000" pitchFamily="2" charset="2"/>
              <a:buChar char="Ø"/>
            </a:pPr>
            <a:endParaRPr lang="en-US" sz="2400" dirty="0">
              <a:cs typeface="Arial"/>
            </a:endParaRPr>
          </a:p>
        </p:txBody>
      </p:sp>
      <p:sp>
        <p:nvSpPr>
          <p:cNvPr id="6" name="TextBox 5">
            <a:extLst>
              <a:ext uri="{FF2B5EF4-FFF2-40B4-BE49-F238E27FC236}">
                <a16:creationId xmlns:a16="http://schemas.microsoft.com/office/drawing/2014/main" id="{292FF23E-F874-4ACC-B4BE-988EF7967F5E}"/>
              </a:ext>
            </a:extLst>
          </p:cNvPr>
          <p:cNvSpPr txBox="1"/>
          <p:nvPr/>
        </p:nvSpPr>
        <p:spPr>
          <a:xfrm>
            <a:off x="4395853" y="0"/>
            <a:ext cx="3400291" cy="830997"/>
          </a:xfrm>
          <a:prstGeom prst="rect">
            <a:avLst/>
          </a:prstGeom>
          <a:noFill/>
        </p:spPr>
        <p:txBody>
          <a:bodyPr wrap="none" rtlCol="0">
            <a:spAutoFit/>
          </a:bodyPr>
          <a:lstStyle/>
          <a:p>
            <a:pPr algn="ctr"/>
            <a:r>
              <a:rPr lang="en-US" sz="4800" b="1" dirty="0"/>
              <a:t>Conclusion</a:t>
            </a:r>
          </a:p>
        </p:txBody>
      </p:sp>
    </p:spTree>
    <p:extLst>
      <p:ext uri="{BB962C8B-B14F-4D97-AF65-F5344CB8AC3E}">
        <p14:creationId xmlns:p14="http://schemas.microsoft.com/office/powerpoint/2010/main" val="219601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0479-D21F-4B11-86F0-0EF6E68D7BBF}"/>
              </a:ext>
            </a:extLst>
          </p:cNvPr>
          <p:cNvSpPr>
            <a:spLocks noGrp="1"/>
          </p:cNvSpPr>
          <p:nvPr>
            <p:ph type="title"/>
          </p:nvPr>
        </p:nvSpPr>
        <p:spPr>
          <a:xfrm>
            <a:off x="533400" y="2323174"/>
            <a:ext cx="11125200" cy="1728126"/>
          </a:xfrm>
        </p:spPr>
        <p:txBody>
          <a:bodyPr/>
          <a:lstStyle/>
          <a:p>
            <a:r>
              <a:rPr lang="en-US" sz="9600" b="1" dirty="0">
                <a:effectLst>
                  <a:outerShdw blurRad="38100" dist="38100" dir="2700000" algn="tl">
                    <a:srgbClr val="000000">
                      <a:alpha val="43137"/>
                    </a:srgbClr>
                  </a:outerShdw>
                </a:effectLst>
                <a:latin typeface="Brush Script MT" panose="03060802040406070304" pitchFamily="66" charset="0"/>
              </a:rPr>
              <a:t>Thank You!</a:t>
            </a:r>
          </a:p>
        </p:txBody>
      </p:sp>
    </p:spTree>
    <p:extLst>
      <p:ext uri="{BB962C8B-B14F-4D97-AF65-F5344CB8AC3E}">
        <p14:creationId xmlns:p14="http://schemas.microsoft.com/office/powerpoint/2010/main" val="94177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3459-8C73-43D0-AC8B-6759A96DA7B5}"/>
              </a:ext>
            </a:extLst>
          </p:cNvPr>
          <p:cNvSpPr>
            <a:spLocks noGrp="1"/>
          </p:cNvSpPr>
          <p:nvPr>
            <p:ph type="title"/>
          </p:nvPr>
        </p:nvSpPr>
        <p:spPr>
          <a:xfrm>
            <a:off x="454855" y="3791112"/>
            <a:ext cx="10972800" cy="1600200"/>
          </a:xfrm>
        </p:spPr>
        <p:txBody>
          <a:bodyPr/>
          <a:lstStyle/>
          <a:p>
            <a:r>
              <a:rPr lang="en-US" dirty="0"/>
              <a:t>Text and Data Preprocessing</a:t>
            </a:r>
          </a:p>
        </p:txBody>
      </p:sp>
      <p:pic>
        <p:nvPicPr>
          <p:cNvPr id="5" name="Picture 4">
            <a:extLst>
              <a:ext uri="{FF2B5EF4-FFF2-40B4-BE49-F238E27FC236}">
                <a16:creationId xmlns:a16="http://schemas.microsoft.com/office/drawing/2014/main" id="{33EB44CF-D26D-4554-A653-AA592A158B88}"/>
              </a:ext>
            </a:extLst>
          </p:cNvPr>
          <p:cNvPicPr>
            <a:picLocks noChangeAspect="1"/>
          </p:cNvPicPr>
          <p:nvPr/>
        </p:nvPicPr>
        <p:blipFill>
          <a:blip r:embed="rId2"/>
          <a:stretch>
            <a:fillRect/>
          </a:stretch>
        </p:blipFill>
        <p:spPr>
          <a:xfrm>
            <a:off x="2976127" y="2266788"/>
            <a:ext cx="6239746" cy="2324424"/>
          </a:xfrm>
          <a:prstGeom prst="rect">
            <a:avLst/>
          </a:prstGeom>
        </p:spPr>
      </p:pic>
    </p:spTree>
    <p:extLst>
      <p:ext uri="{BB962C8B-B14F-4D97-AF65-F5344CB8AC3E}">
        <p14:creationId xmlns:p14="http://schemas.microsoft.com/office/powerpoint/2010/main" val="27745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50FB386D-4C52-446B-9DA6-D4B0DEA5C646}"/>
              </a:ext>
            </a:extLst>
          </p:cNvPr>
          <p:cNvSpPr/>
          <p:nvPr/>
        </p:nvSpPr>
        <p:spPr>
          <a:xfrm>
            <a:off x="3675158" y="756964"/>
            <a:ext cx="4594200" cy="739311"/>
          </a:xfrm>
          <a:prstGeom prst="roundRect">
            <a:avLst/>
          </a:prstGeom>
          <a:solidFill>
            <a:schemeClr val="accent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Importing Dataset In JSON Format</a:t>
            </a:r>
          </a:p>
        </p:txBody>
      </p:sp>
      <p:sp>
        <p:nvSpPr>
          <p:cNvPr id="13" name="TextBox 12">
            <a:extLst>
              <a:ext uri="{FF2B5EF4-FFF2-40B4-BE49-F238E27FC236}">
                <a16:creationId xmlns:a16="http://schemas.microsoft.com/office/drawing/2014/main" id="{BBCAA521-2889-4CE4-A232-A8B6AA711515}"/>
              </a:ext>
            </a:extLst>
          </p:cNvPr>
          <p:cNvSpPr txBox="1"/>
          <p:nvPr/>
        </p:nvSpPr>
        <p:spPr>
          <a:xfrm>
            <a:off x="510111" y="2311726"/>
            <a:ext cx="6104674"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effectLst/>
                <a:latin typeface="Calibri" panose="020F0502020204030204" pitchFamily="34" charset="0"/>
                <a:ea typeface="Calibri" panose="020F0502020204030204" pitchFamily="34" charset="0"/>
                <a:cs typeface="Times New Roman" panose="02020603050405020304" pitchFamily="18" charset="0"/>
              </a:rPr>
              <a:t>Importing Dataset in the JSON format</a:t>
            </a:r>
            <a:endParaRPr lang="en-US" sz="2400" dirty="0"/>
          </a:p>
        </p:txBody>
      </p:sp>
      <p:sp>
        <p:nvSpPr>
          <p:cNvPr id="6" name="Rectangle: Rounded Corners 5">
            <a:extLst>
              <a:ext uri="{FF2B5EF4-FFF2-40B4-BE49-F238E27FC236}">
                <a16:creationId xmlns:a16="http://schemas.microsoft.com/office/drawing/2014/main" id="{ABE2626A-471C-4A9F-AD59-05F29B048C65}"/>
              </a:ext>
            </a:extLst>
          </p:cNvPr>
          <p:cNvSpPr/>
          <p:nvPr/>
        </p:nvSpPr>
        <p:spPr>
          <a:xfrm>
            <a:off x="3675158" y="3562177"/>
            <a:ext cx="4656992" cy="772678"/>
          </a:xfrm>
          <a:prstGeom prst="roundRect">
            <a:avLst/>
          </a:prstGeom>
          <a:solidFill>
            <a:schemeClr val="accent1">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Exporting Dataset Into CSV Format</a:t>
            </a:r>
          </a:p>
        </p:txBody>
      </p:sp>
      <p:sp>
        <p:nvSpPr>
          <p:cNvPr id="9" name="TextBox 8">
            <a:extLst>
              <a:ext uri="{FF2B5EF4-FFF2-40B4-BE49-F238E27FC236}">
                <a16:creationId xmlns:a16="http://schemas.microsoft.com/office/drawing/2014/main" id="{49F47F9E-AF7E-4487-B871-BB7208400A60}"/>
              </a:ext>
            </a:extLst>
          </p:cNvPr>
          <p:cNvSpPr txBox="1"/>
          <p:nvPr/>
        </p:nvSpPr>
        <p:spPr>
          <a:xfrm>
            <a:off x="510111" y="5058146"/>
            <a:ext cx="6097424" cy="830997"/>
          </a:xfrm>
          <a:prstGeom prst="rect">
            <a:avLst/>
          </a:prstGeom>
          <a:noFill/>
        </p:spPr>
        <p:txBody>
          <a:bodyPr wrap="square">
            <a:spAutoFit/>
          </a:bodyPr>
          <a:lstStyle/>
          <a:p>
            <a:pPr marL="285750" indent="-285750">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Exporting the Dataset from JSON format to CSV format</a:t>
            </a:r>
          </a:p>
        </p:txBody>
      </p:sp>
      <p:pic>
        <p:nvPicPr>
          <p:cNvPr id="3" name="Picture 2" descr="Icon&#10;&#10;Description automatically generated">
            <a:extLst>
              <a:ext uri="{FF2B5EF4-FFF2-40B4-BE49-F238E27FC236}">
                <a16:creationId xmlns:a16="http://schemas.microsoft.com/office/drawing/2014/main" id="{A0A0F819-DC01-4280-8ABE-87C779AE23DA}"/>
              </a:ext>
            </a:extLst>
          </p:cNvPr>
          <p:cNvPicPr>
            <a:picLocks noChangeAspect="1"/>
          </p:cNvPicPr>
          <p:nvPr/>
        </p:nvPicPr>
        <p:blipFill>
          <a:blip r:embed="rId2"/>
          <a:stretch>
            <a:fillRect/>
          </a:stretch>
        </p:blipFill>
        <p:spPr>
          <a:xfrm>
            <a:off x="10724971" y="3156476"/>
            <a:ext cx="1213503" cy="902111"/>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934F14B9-E5DC-4404-8B38-4B34A8FCDDBE}"/>
              </a:ext>
            </a:extLst>
          </p:cNvPr>
          <p:cNvPicPr>
            <a:picLocks noChangeAspect="1"/>
          </p:cNvPicPr>
          <p:nvPr/>
        </p:nvPicPr>
        <p:blipFill>
          <a:blip r:embed="rId3"/>
          <a:stretch>
            <a:fillRect/>
          </a:stretch>
        </p:blipFill>
        <p:spPr>
          <a:xfrm>
            <a:off x="8795713" y="1470637"/>
            <a:ext cx="1368841" cy="820397"/>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118C906D-5F7E-4675-953B-123CD96BB12A}"/>
              </a:ext>
            </a:extLst>
          </p:cNvPr>
          <p:cNvPicPr>
            <a:picLocks noChangeAspect="1"/>
          </p:cNvPicPr>
          <p:nvPr/>
        </p:nvPicPr>
        <p:blipFill>
          <a:blip r:embed="rId4"/>
          <a:stretch>
            <a:fillRect/>
          </a:stretch>
        </p:blipFill>
        <p:spPr>
          <a:xfrm>
            <a:off x="8912684" y="4845823"/>
            <a:ext cx="1251870" cy="817295"/>
          </a:xfrm>
          <a:prstGeom prst="rect">
            <a:avLst/>
          </a:prstGeom>
        </p:spPr>
      </p:pic>
      <p:cxnSp>
        <p:nvCxnSpPr>
          <p:cNvPr id="11" name="Straight Arrow Connector 10">
            <a:extLst>
              <a:ext uri="{FF2B5EF4-FFF2-40B4-BE49-F238E27FC236}">
                <a16:creationId xmlns:a16="http://schemas.microsoft.com/office/drawing/2014/main" id="{06727883-6F8C-41B9-9B07-EB8AE5FF6CC5}"/>
              </a:ext>
            </a:extLst>
          </p:cNvPr>
          <p:cNvCxnSpPr>
            <a:cxnSpLocks/>
          </p:cNvCxnSpPr>
          <p:nvPr/>
        </p:nvCxnSpPr>
        <p:spPr>
          <a:xfrm>
            <a:off x="10289136" y="2110903"/>
            <a:ext cx="1024159" cy="86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3D065E-3F77-48B0-93C3-3F23EBB34656}"/>
              </a:ext>
            </a:extLst>
          </p:cNvPr>
          <p:cNvCxnSpPr>
            <a:cxnSpLocks/>
          </p:cNvCxnSpPr>
          <p:nvPr/>
        </p:nvCxnSpPr>
        <p:spPr>
          <a:xfrm flipH="1">
            <a:off x="10289136" y="4240851"/>
            <a:ext cx="1042587" cy="81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03D88A0-76FF-4C68-B770-6ECADDB313A4}"/>
              </a:ext>
            </a:extLst>
          </p:cNvPr>
          <p:cNvPicPr>
            <a:picLocks noChangeAspect="1"/>
          </p:cNvPicPr>
          <p:nvPr/>
        </p:nvPicPr>
        <p:blipFill>
          <a:blip r:embed="rId5"/>
          <a:stretch>
            <a:fillRect/>
          </a:stretch>
        </p:blipFill>
        <p:spPr>
          <a:xfrm>
            <a:off x="10458081" y="6158876"/>
            <a:ext cx="1623002" cy="604599"/>
          </a:xfrm>
          <a:prstGeom prst="rect">
            <a:avLst/>
          </a:prstGeom>
        </p:spPr>
      </p:pic>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Chevron 4">
            <a:extLst>
              <a:ext uri="{FF2B5EF4-FFF2-40B4-BE49-F238E27FC236}">
                <a16:creationId xmlns:a16="http://schemas.microsoft.com/office/drawing/2014/main" id="{B4F8B26D-E5B7-401E-A6EE-B41C0B795958}"/>
              </a:ext>
            </a:extLst>
          </p:cNvPr>
          <p:cNvSpPr/>
          <p:nvPr/>
        </p:nvSpPr>
        <p:spPr>
          <a:xfrm>
            <a:off x="2344395" y="1010132"/>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Importing the necessary libraries</a:t>
            </a:r>
          </a:p>
        </p:txBody>
      </p:sp>
      <p:sp>
        <p:nvSpPr>
          <p:cNvPr id="6" name="Arrow: Chevron 5">
            <a:extLst>
              <a:ext uri="{FF2B5EF4-FFF2-40B4-BE49-F238E27FC236}">
                <a16:creationId xmlns:a16="http://schemas.microsoft.com/office/drawing/2014/main" id="{CBF9A4D4-0D30-4E2D-B4AE-CA26FE774E7C}"/>
              </a:ext>
            </a:extLst>
          </p:cNvPr>
          <p:cNvSpPr/>
          <p:nvPr/>
        </p:nvSpPr>
        <p:spPr>
          <a:xfrm>
            <a:off x="3782605" y="2099719"/>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Importing data from the CSV file</a:t>
            </a:r>
          </a:p>
        </p:txBody>
      </p:sp>
      <p:sp>
        <p:nvSpPr>
          <p:cNvPr id="7" name="Arrow: Chevron 6">
            <a:extLst>
              <a:ext uri="{FF2B5EF4-FFF2-40B4-BE49-F238E27FC236}">
                <a16:creationId xmlns:a16="http://schemas.microsoft.com/office/drawing/2014/main" id="{66B4B941-BD85-40EA-9FDC-4F54E5F92277}"/>
              </a:ext>
            </a:extLst>
          </p:cNvPr>
          <p:cNvSpPr/>
          <p:nvPr/>
        </p:nvSpPr>
        <p:spPr>
          <a:xfrm>
            <a:off x="5286580" y="3274444"/>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Merging the  2 datasets into one dataset</a:t>
            </a:r>
          </a:p>
        </p:txBody>
      </p:sp>
      <p:sp>
        <p:nvSpPr>
          <p:cNvPr id="8" name="Arrow: Chevron 7">
            <a:extLst>
              <a:ext uri="{FF2B5EF4-FFF2-40B4-BE49-F238E27FC236}">
                <a16:creationId xmlns:a16="http://schemas.microsoft.com/office/drawing/2014/main" id="{08F9BCC8-E3F5-4F26-A302-936F159B0323}"/>
              </a:ext>
            </a:extLst>
          </p:cNvPr>
          <p:cNvSpPr/>
          <p:nvPr/>
        </p:nvSpPr>
        <p:spPr>
          <a:xfrm>
            <a:off x="6971943" y="4456250"/>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latin typeface="Palatino Linotype" panose="02040502050505030304" pitchFamily="18" charset="0"/>
                <a:ea typeface="Calibri" panose="020F0502020204030204" pitchFamily="34" charset="0"/>
                <a:cs typeface="Times New Roman" panose="02020603050405020304" pitchFamily="18" charset="0"/>
              </a:rPr>
              <a:t>Cleaning the review data</a:t>
            </a:r>
            <a:endParaRPr lang="en-US" sz="2000" dirty="0">
              <a:solidFill>
                <a:schemeClr val="tx1"/>
              </a:solidFill>
              <a:latin typeface="Palatino Linotype" panose="02040502050505030304" pitchFamily="18" charset="0"/>
            </a:endParaRPr>
          </a:p>
        </p:txBody>
      </p:sp>
      <p:sp>
        <p:nvSpPr>
          <p:cNvPr id="12" name="Arrow: Bent-Up 11">
            <a:extLst>
              <a:ext uri="{FF2B5EF4-FFF2-40B4-BE49-F238E27FC236}">
                <a16:creationId xmlns:a16="http://schemas.microsoft.com/office/drawing/2014/main" id="{26460852-4D66-42DB-B133-D8C37448620F}"/>
              </a:ext>
            </a:extLst>
          </p:cNvPr>
          <p:cNvSpPr/>
          <p:nvPr/>
        </p:nvSpPr>
        <p:spPr>
          <a:xfrm rot="5400000">
            <a:off x="3075405" y="1876255"/>
            <a:ext cx="731487" cy="983686"/>
          </a:xfrm>
          <a:prstGeom prst="bentUpArrow">
            <a:avLst>
              <a:gd name="adj1" fmla="val 32840"/>
              <a:gd name="adj2" fmla="val 24202"/>
              <a:gd name="adj3" fmla="val 35780"/>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3" name="Arrow: Bent-Up 12">
            <a:extLst>
              <a:ext uri="{FF2B5EF4-FFF2-40B4-BE49-F238E27FC236}">
                <a16:creationId xmlns:a16="http://schemas.microsoft.com/office/drawing/2014/main" id="{256AE7B7-90CE-45FE-B3FA-E6042F0D578F}"/>
              </a:ext>
            </a:extLst>
          </p:cNvPr>
          <p:cNvSpPr/>
          <p:nvPr/>
        </p:nvSpPr>
        <p:spPr>
          <a:xfrm rot="5400000">
            <a:off x="4659729" y="3063207"/>
            <a:ext cx="731487" cy="983686"/>
          </a:xfrm>
          <a:prstGeom prst="bentUpArrow">
            <a:avLst>
              <a:gd name="adj1" fmla="val 32840"/>
              <a:gd name="adj2" fmla="val 24202"/>
              <a:gd name="adj3" fmla="val 35780"/>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Arrow: Bent-Up 13">
            <a:extLst>
              <a:ext uri="{FF2B5EF4-FFF2-40B4-BE49-F238E27FC236}">
                <a16:creationId xmlns:a16="http://schemas.microsoft.com/office/drawing/2014/main" id="{E2F3D54B-1665-497B-9820-6376B9591E68}"/>
              </a:ext>
            </a:extLst>
          </p:cNvPr>
          <p:cNvSpPr/>
          <p:nvPr/>
        </p:nvSpPr>
        <p:spPr>
          <a:xfrm rot="5400000">
            <a:off x="6222099" y="4249584"/>
            <a:ext cx="731487" cy="983686"/>
          </a:xfrm>
          <a:prstGeom prst="bentUpArrow">
            <a:avLst>
              <a:gd name="adj1" fmla="val 32840"/>
              <a:gd name="adj2" fmla="val 24202"/>
              <a:gd name="adj3" fmla="val 35780"/>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TextBox 14">
            <a:extLst>
              <a:ext uri="{FF2B5EF4-FFF2-40B4-BE49-F238E27FC236}">
                <a16:creationId xmlns:a16="http://schemas.microsoft.com/office/drawing/2014/main" id="{D9F142A7-BDF5-41C3-91E0-16B0DB70D893}"/>
              </a:ext>
            </a:extLst>
          </p:cNvPr>
          <p:cNvSpPr txBox="1"/>
          <p:nvPr/>
        </p:nvSpPr>
        <p:spPr>
          <a:xfrm>
            <a:off x="700755" y="310484"/>
            <a:ext cx="2626911" cy="769441"/>
          </a:xfrm>
          <a:prstGeom prst="rect">
            <a:avLst/>
          </a:prstGeom>
          <a:noFill/>
        </p:spPr>
        <p:txBody>
          <a:bodyPr wrap="square" rtlCol="0">
            <a:spAutoFit/>
          </a:bodyPr>
          <a:lstStyle/>
          <a:p>
            <a:r>
              <a:rPr lang="en-US" sz="4400" b="1" dirty="0"/>
              <a:t>Steps :</a:t>
            </a:r>
          </a:p>
        </p:txBody>
      </p:sp>
      <p:sp>
        <p:nvSpPr>
          <p:cNvPr id="19" name="Arrow: Bent-Up 18">
            <a:extLst>
              <a:ext uri="{FF2B5EF4-FFF2-40B4-BE49-F238E27FC236}">
                <a16:creationId xmlns:a16="http://schemas.microsoft.com/office/drawing/2014/main" id="{EFCB322D-8CA7-4497-A48B-6222217DB6E2}"/>
              </a:ext>
            </a:extLst>
          </p:cNvPr>
          <p:cNvSpPr/>
          <p:nvPr/>
        </p:nvSpPr>
        <p:spPr>
          <a:xfrm rot="5400000">
            <a:off x="7895651" y="5466931"/>
            <a:ext cx="731487" cy="983686"/>
          </a:xfrm>
          <a:prstGeom prst="bentUpArrow">
            <a:avLst>
              <a:gd name="adj1" fmla="val 32840"/>
              <a:gd name="adj2" fmla="val 24202"/>
              <a:gd name="adj3" fmla="val 35780"/>
            </a:avLst>
          </a:prstGeom>
          <a:solidFill>
            <a:schemeClr val="accent1">
              <a:lumMod val="5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Arrow: Chevron 19">
            <a:extLst>
              <a:ext uri="{FF2B5EF4-FFF2-40B4-BE49-F238E27FC236}">
                <a16:creationId xmlns:a16="http://schemas.microsoft.com/office/drawing/2014/main" id="{4479F5EC-43DA-4D82-8782-4CAE1559E927}"/>
              </a:ext>
            </a:extLst>
          </p:cNvPr>
          <p:cNvSpPr/>
          <p:nvPr/>
        </p:nvSpPr>
        <p:spPr>
          <a:xfrm>
            <a:off x="8514459" y="5639839"/>
            <a:ext cx="3085032" cy="922946"/>
          </a:xfrm>
          <a:prstGeom prst="chevron">
            <a:avLst/>
          </a:prstGeom>
          <a:solidFill>
            <a:schemeClr val="accent1">
              <a:lumMod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a:p>
            <a:pPr algn="ctr"/>
            <a:endParaRPr lang="en-US" sz="2000" b="1" dirty="0"/>
          </a:p>
          <a:p>
            <a:pPr algn="ctr"/>
            <a:r>
              <a:rPr lang="en-US" sz="2000" b="1" dirty="0"/>
              <a:t>Tokenizing and</a:t>
            </a:r>
          </a:p>
          <a:p>
            <a:pPr algn="ctr"/>
            <a:r>
              <a:rPr lang="en-US" sz="2000" b="1" dirty="0"/>
              <a:t>Lemmatizing</a:t>
            </a:r>
          </a:p>
          <a:p>
            <a:pPr algn="ctr"/>
            <a:endParaRPr lang="en-US" sz="2000" b="1" dirty="0"/>
          </a:p>
          <a:p>
            <a:pPr algn="ctr"/>
            <a:endParaRPr lang="en-US" sz="2000" b="1" dirty="0"/>
          </a:p>
        </p:txBody>
      </p:sp>
    </p:spTree>
    <p:extLst>
      <p:ext uri="{BB962C8B-B14F-4D97-AF65-F5344CB8AC3E}">
        <p14:creationId xmlns:p14="http://schemas.microsoft.com/office/powerpoint/2010/main" val="234154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A4DEE4-80C3-4EC0-8980-0E6A1EF4F662}"/>
              </a:ext>
            </a:extLst>
          </p:cNvPr>
          <p:cNvPicPr>
            <a:picLocks noChangeAspect="1"/>
          </p:cNvPicPr>
          <p:nvPr/>
        </p:nvPicPr>
        <p:blipFill>
          <a:blip r:embed="rId2"/>
          <a:stretch>
            <a:fillRect/>
          </a:stretch>
        </p:blipFill>
        <p:spPr>
          <a:xfrm>
            <a:off x="7829733" y="1481135"/>
            <a:ext cx="1749985" cy="3917484"/>
          </a:xfrm>
          <a:prstGeom prst="rect">
            <a:avLst/>
          </a:prstGeom>
        </p:spPr>
      </p:pic>
      <p:pic>
        <p:nvPicPr>
          <p:cNvPr id="6" name="Picture 5">
            <a:extLst>
              <a:ext uri="{FF2B5EF4-FFF2-40B4-BE49-F238E27FC236}">
                <a16:creationId xmlns:a16="http://schemas.microsoft.com/office/drawing/2014/main" id="{D6732C71-3B8A-4B4B-B999-7AC4DA263822}"/>
              </a:ext>
            </a:extLst>
          </p:cNvPr>
          <p:cNvPicPr>
            <a:picLocks noChangeAspect="1"/>
          </p:cNvPicPr>
          <p:nvPr/>
        </p:nvPicPr>
        <p:blipFill>
          <a:blip r:embed="rId3"/>
          <a:stretch>
            <a:fillRect/>
          </a:stretch>
        </p:blipFill>
        <p:spPr>
          <a:xfrm>
            <a:off x="6096000" y="1506195"/>
            <a:ext cx="1749984" cy="3845609"/>
          </a:xfrm>
          <a:prstGeom prst="rect">
            <a:avLst/>
          </a:prstGeom>
        </p:spPr>
      </p:pic>
      <p:pic>
        <p:nvPicPr>
          <p:cNvPr id="8" name="Picture 7">
            <a:extLst>
              <a:ext uri="{FF2B5EF4-FFF2-40B4-BE49-F238E27FC236}">
                <a16:creationId xmlns:a16="http://schemas.microsoft.com/office/drawing/2014/main" id="{562FC324-0F95-4B0F-A382-E1F90E1A150C}"/>
              </a:ext>
            </a:extLst>
          </p:cNvPr>
          <p:cNvPicPr>
            <a:picLocks noChangeAspect="1"/>
          </p:cNvPicPr>
          <p:nvPr/>
        </p:nvPicPr>
        <p:blipFill>
          <a:blip r:embed="rId4"/>
          <a:stretch>
            <a:fillRect/>
          </a:stretch>
        </p:blipFill>
        <p:spPr>
          <a:xfrm>
            <a:off x="9579717" y="1459381"/>
            <a:ext cx="1687762" cy="3917484"/>
          </a:xfrm>
          <a:prstGeom prst="rect">
            <a:avLst/>
          </a:prstGeom>
        </p:spPr>
      </p:pic>
      <p:sp>
        <p:nvSpPr>
          <p:cNvPr id="9" name="TextBox 8">
            <a:extLst>
              <a:ext uri="{FF2B5EF4-FFF2-40B4-BE49-F238E27FC236}">
                <a16:creationId xmlns:a16="http://schemas.microsoft.com/office/drawing/2014/main" id="{20C1876A-371F-40AB-A9F5-18DC4BECB419}"/>
              </a:ext>
            </a:extLst>
          </p:cNvPr>
          <p:cNvSpPr txBox="1"/>
          <p:nvPr/>
        </p:nvSpPr>
        <p:spPr>
          <a:xfrm>
            <a:off x="797614" y="2009789"/>
            <a:ext cx="4503633"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Stop words are available in abundance in any human language. By removing these words, we remove the low-level information from our text in order to give more focus to the important information.</a:t>
            </a:r>
          </a:p>
        </p:txBody>
      </p:sp>
      <p:pic>
        <p:nvPicPr>
          <p:cNvPr id="7" name="Picture 6">
            <a:extLst>
              <a:ext uri="{FF2B5EF4-FFF2-40B4-BE49-F238E27FC236}">
                <a16:creationId xmlns:a16="http://schemas.microsoft.com/office/drawing/2014/main" id="{E5A04C8C-F48B-41CA-8803-70EB94F5EAA3}"/>
              </a:ext>
            </a:extLst>
          </p:cNvPr>
          <p:cNvPicPr>
            <a:picLocks noChangeAspect="1"/>
          </p:cNvPicPr>
          <p:nvPr/>
        </p:nvPicPr>
        <p:blipFill>
          <a:blip r:embed="rId5"/>
          <a:stretch>
            <a:fillRect/>
          </a:stretch>
        </p:blipFill>
        <p:spPr>
          <a:xfrm>
            <a:off x="10458081" y="6158876"/>
            <a:ext cx="1623002" cy="604599"/>
          </a:xfrm>
          <a:prstGeom prst="rect">
            <a:avLst/>
          </a:prstGeom>
        </p:spPr>
      </p:pic>
    </p:spTree>
    <p:extLst>
      <p:ext uri="{BB962C8B-B14F-4D97-AF65-F5344CB8AC3E}">
        <p14:creationId xmlns:p14="http://schemas.microsoft.com/office/powerpoint/2010/main" val="392607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Company meeting presentation</Template>
  <TotalTime>4917</TotalTime>
  <Words>1611</Words>
  <Application>Microsoft Office PowerPoint</Application>
  <PresentationFormat>Widescreen</PresentationFormat>
  <Paragraphs>277</Paragraphs>
  <Slides>56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Algerian</vt:lpstr>
      <vt:lpstr>Arial</vt:lpstr>
      <vt:lpstr>Arial</vt:lpstr>
      <vt:lpstr>Brush Script MT</vt:lpstr>
      <vt:lpstr>Calibri</vt:lpstr>
      <vt:lpstr>Century Gothic</vt:lpstr>
      <vt:lpstr>Courier New</vt:lpstr>
      <vt:lpstr>Palatino Linotype</vt:lpstr>
      <vt:lpstr>Times New Roman</vt:lpstr>
      <vt:lpstr>Wingdings</vt:lpstr>
      <vt:lpstr>Company background presentation</vt:lpstr>
      <vt:lpstr>PowerPoint Presentation</vt:lpstr>
      <vt:lpstr>PowerPoint Presentation</vt:lpstr>
      <vt:lpstr>PowerPoint Presentation</vt:lpstr>
      <vt:lpstr>PowerPoint Presentation</vt:lpstr>
      <vt:lpstr>PowerPoint Presentation</vt:lpstr>
      <vt:lpstr>Text and Data Preprocessing</vt:lpstr>
      <vt:lpstr>PowerPoint Presentation</vt:lpstr>
      <vt:lpstr>PowerPoint Presentation</vt:lpstr>
      <vt:lpstr>PowerPoint Presentation</vt:lpstr>
      <vt:lpstr>PowerPoint Presentation</vt:lpstr>
      <vt:lpstr>Exploratory Data Analysis</vt:lpstr>
      <vt:lpstr>Average polarity and ratings over the years for Video Games</vt:lpstr>
      <vt:lpstr>Average polarity and ratings over the years for Toys and Games</vt:lpstr>
      <vt:lpstr>Average positive, negative and neutral ratings over the years for Video Games</vt:lpstr>
      <vt:lpstr>Average positive, negative and neutral ratings over the years for Toys &amp; Games</vt:lpstr>
      <vt:lpstr>Positive, Neutral and Negative words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Admin</dc:creator>
  <cp:lastModifiedBy>Loknath Kisku</cp:lastModifiedBy>
  <cp:revision>87</cp:revision>
  <dcterms:created xsi:type="dcterms:W3CDTF">2022-02-24T06:45:53Z</dcterms:created>
  <dcterms:modified xsi:type="dcterms:W3CDTF">2022-03-15T06:14:22Z</dcterms:modified>
</cp:coreProperties>
</file>