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E6D8F6"/>
    <a:srgbClr val="66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21" d="100"/>
          <a:sy n="21" d="100"/>
        </p:scale>
        <p:origin x="64" y="220"/>
      </p:cViewPr>
      <p:guideLst/>
    </p:cSldViewPr>
  </p:slideViewPr>
  <p:notesTextViewPr>
    <p:cViewPr>
      <p:scale>
        <a:sx n="1" d="1"/>
        <a:sy n="1" d="1"/>
      </p:scale>
      <p:origin x="0" y="0"/>
    </p:cViewPr>
  </p:notesTextViewPr>
  <p:notesViewPr>
    <p:cSldViewPr snapToGrid="0">
      <p:cViewPr varScale="1">
        <p:scale>
          <a:sx n="99" d="100"/>
          <a:sy n="99" d="100"/>
        </p:scale>
        <p:origin x="1428" y="6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F71014-5AAF-42B2-ACF4-A8B040DCEB4B}" type="datetimeFigureOut">
              <a:rPr lang="en-IN" smtClean="0"/>
              <a:t>11-05-2023</a:t>
            </a:fld>
            <a:endParaRPr lang="en-IN"/>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6CC32CC-0A8E-41D1-8496-1CB48B9892D7}" type="slidenum">
              <a:rPr lang="en-IN" smtClean="0"/>
              <a:t>‹#›</a:t>
            </a:fld>
            <a:endParaRPr lang="en-IN"/>
          </a:p>
        </p:txBody>
      </p:sp>
    </p:spTree>
    <p:extLst>
      <p:ext uri="{BB962C8B-B14F-4D97-AF65-F5344CB8AC3E}">
        <p14:creationId xmlns:p14="http://schemas.microsoft.com/office/powerpoint/2010/main" val="1654134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136398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172472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259121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80146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271574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192470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19987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424595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44755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203448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dirty="0"/>
              <a:t>Click icon to add picture</a:t>
            </a:r>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A5A498E0-CAA2-4EE1-B339-FFC2056C6CD9}" type="datetimeFigureOut">
              <a:rPr lang="en-IN" smtClean="0"/>
              <a:t>11-05-2023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888D4E-2B00-4A32-A8B0-664D06D0A76D}" type="slidenum">
              <a:rPr lang="en-IN" smtClean="0"/>
              <a:t>‹#›</a:t>
            </a:fld>
            <a:endParaRPr lang="en-IN" dirty="0"/>
          </a:p>
        </p:txBody>
      </p:sp>
    </p:spTree>
    <p:extLst>
      <p:ext uri="{BB962C8B-B14F-4D97-AF65-F5344CB8AC3E}">
        <p14:creationId xmlns:p14="http://schemas.microsoft.com/office/powerpoint/2010/main" val="92309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A5A498E0-CAA2-4EE1-B339-FFC2056C6CD9}" type="datetimeFigureOut">
              <a:rPr lang="en-IN" smtClean="0"/>
              <a:t>11-05-2023</a:t>
            </a:fld>
            <a:endParaRPr lang="en-IN" dirty="0"/>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4C888D4E-2B00-4A32-A8B0-664D06D0A76D}" type="slidenum">
              <a:rPr lang="en-IN" smtClean="0"/>
              <a:t>‹#›</a:t>
            </a:fld>
            <a:endParaRPr lang="en-IN" dirty="0"/>
          </a:p>
        </p:txBody>
      </p:sp>
    </p:spTree>
    <p:extLst>
      <p:ext uri="{BB962C8B-B14F-4D97-AF65-F5344CB8AC3E}">
        <p14:creationId xmlns:p14="http://schemas.microsoft.com/office/powerpoint/2010/main" val="25189586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manishamyadav/AppliedDataScience1"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37000"/>
                <a:lumOff val="63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C2ABF0-E58B-162C-D730-FC5EA6FA3BC1}"/>
              </a:ext>
            </a:extLst>
          </p:cNvPr>
          <p:cNvSpPr/>
          <p:nvPr/>
        </p:nvSpPr>
        <p:spPr>
          <a:xfrm>
            <a:off x="54076" y="-1390067"/>
            <a:ext cx="42803763" cy="6256545"/>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50000" t="50000" r="50000" b="50000"/>
            </a:path>
            <a:tileRect/>
          </a:gradFill>
        </p:spPr>
        <p:style>
          <a:lnRef idx="1">
            <a:schemeClr val="accent2"/>
          </a:lnRef>
          <a:fillRef idx="2">
            <a:schemeClr val="accent2"/>
          </a:fillRef>
          <a:effectRef idx="1">
            <a:schemeClr val="accent2"/>
          </a:effectRef>
          <a:fontRef idx="minor">
            <a:schemeClr val="dk1"/>
          </a:fontRef>
        </p:style>
        <p:txBody>
          <a:bodyPr rtlCol="0" anchor="ctr"/>
          <a:lstStyle/>
          <a:p>
            <a:endParaRPr lang="en-IN" sz="7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E199AF-1CDF-7AA1-B946-14C842D53C9A}"/>
              </a:ext>
            </a:extLst>
          </p:cNvPr>
          <p:cNvSpPr txBox="1"/>
          <p:nvPr/>
        </p:nvSpPr>
        <p:spPr>
          <a:xfrm>
            <a:off x="34136606" y="3168738"/>
            <a:ext cx="7325916" cy="1446550"/>
          </a:xfrm>
          <a:prstGeom prst="rect">
            <a:avLst/>
          </a:prstGeom>
          <a:noFill/>
        </p:spPr>
        <p:txBody>
          <a:bodyPr wrap="square" rtlCol="0" anchor="ctr" anchorCtr="0">
            <a:spAutoFit/>
          </a:bodyPr>
          <a:lstStyle/>
          <a:p>
            <a:r>
              <a:rPr lang="en-IN" sz="4400" b="1" dirty="0">
                <a:solidFill>
                  <a:schemeClr val="bg1"/>
                </a:solidFill>
              </a:rPr>
              <a:t>Name : Manisha Motilal Yadav</a:t>
            </a:r>
          </a:p>
          <a:p>
            <a:r>
              <a:rPr lang="en-IN" sz="4400" b="1" dirty="0">
                <a:solidFill>
                  <a:schemeClr val="bg1"/>
                </a:solidFill>
              </a:rPr>
              <a:t>Student ID: 22022080</a:t>
            </a:r>
          </a:p>
        </p:txBody>
      </p:sp>
      <p:sp>
        <p:nvSpPr>
          <p:cNvPr id="6" name="TextBox 5">
            <a:extLst>
              <a:ext uri="{FF2B5EF4-FFF2-40B4-BE49-F238E27FC236}">
                <a16:creationId xmlns:a16="http://schemas.microsoft.com/office/drawing/2014/main" id="{E1B121BC-65A4-C1F5-B9FC-86ED83B718EC}"/>
              </a:ext>
            </a:extLst>
          </p:cNvPr>
          <p:cNvSpPr txBox="1"/>
          <p:nvPr/>
        </p:nvSpPr>
        <p:spPr>
          <a:xfrm>
            <a:off x="938976" y="-1277584"/>
            <a:ext cx="42395727" cy="4278094"/>
          </a:xfrm>
          <a:prstGeom prst="rect">
            <a:avLst/>
          </a:prstGeom>
          <a:noFill/>
        </p:spPr>
        <p:txBody>
          <a:bodyPr wrap="square" rtlCol="0">
            <a:spAutoFit/>
          </a:bodyPr>
          <a:lstStyle/>
          <a:p>
            <a:pPr algn="ctr"/>
            <a:r>
              <a:rPr lang="en-IN" sz="9600" b="1" dirty="0">
                <a:solidFill>
                  <a:schemeClr val="bg1"/>
                </a:solidFill>
              </a:rPr>
              <a:t>Applied Data Science 1</a:t>
            </a:r>
          </a:p>
          <a:p>
            <a:pPr algn="ctr"/>
            <a:r>
              <a:rPr lang="en-US" sz="9600" b="1" dirty="0">
                <a:solidFill>
                  <a:schemeClr val="bg1"/>
                </a:solidFill>
              </a:rPr>
              <a:t>Assignment 3: Clustering and fitting</a:t>
            </a:r>
          </a:p>
          <a:p>
            <a:pPr algn="ctr"/>
            <a:r>
              <a:rPr lang="en-US" sz="8000" b="1" dirty="0">
                <a:solidFill>
                  <a:schemeClr val="bg1"/>
                </a:solidFill>
              </a:rPr>
              <a:t>GDP GROWTH (ANNUAL %) AND INFLATION, CONSUMER PRICES (ANNUAL %)</a:t>
            </a:r>
            <a:endParaRPr lang="en-IN" sz="8000" b="1" dirty="0">
              <a:solidFill>
                <a:schemeClr val="bg1"/>
              </a:solidFill>
            </a:endParaRPr>
          </a:p>
        </p:txBody>
      </p:sp>
      <p:pic>
        <p:nvPicPr>
          <p:cNvPr id="8" name="Picture 7">
            <a:extLst>
              <a:ext uri="{FF2B5EF4-FFF2-40B4-BE49-F238E27FC236}">
                <a16:creationId xmlns:a16="http://schemas.microsoft.com/office/drawing/2014/main" id="{FBC5BEDF-87E4-A677-BA55-0CFC22E27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6216" y="11033987"/>
            <a:ext cx="8872583" cy="5927933"/>
          </a:xfrm>
          <a:prstGeom prst="rect">
            <a:avLst/>
          </a:prstGeom>
        </p:spPr>
      </p:pic>
      <p:pic>
        <p:nvPicPr>
          <p:cNvPr id="10" name="Picture 9">
            <a:extLst>
              <a:ext uri="{FF2B5EF4-FFF2-40B4-BE49-F238E27FC236}">
                <a16:creationId xmlns:a16="http://schemas.microsoft.com/office/drawing/2014/main" id="{8A73B998-2CE7-4460-B9DE-8EC383630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97536"/>
            <a:ext cx="8572042" cy="5621078"/>
          </a:xfrm>
          <a:prstGeom prst="rect">
            <a:avLst/>
          </a:prstGeom>
        </p:spPr>
      </p:pic>
      <p:pic>
        <p:nvPicPr>
          <p:cNvPr id="12" name="Picture 11">
            <a:extLst>
              <a:ext uri="{FF2B5EF4-FFF2-40B4-BE49-F238E27FC236}">
                <a16:creationId xmlns:a16="http://schemas.microsoft.com/office/drawing/2014/main" id="{3A074000-30A9-0978-BE30-10A08C2D4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3931" y="12972846"/>
            <a:ext cx="8450255" cy="5645768"/>
          </a:xfrm>
          <a:prstGeom prst="rect">
            <a:avLst/>
          </a:prstGeom>
        </p:spPr>
      </p:pic>
      <p:pic>
        <p:nvPicPr>
          <p:cNvPr id="14" name="Picture 13">
            <a:extLst>
              <a:ext uri="{FF2B5EF4-FFF2-40B4-BE49-F238E27FC236}">
                <a16:creationId xmlns:a16="http://schemas.microsoft.com/office/drawing/2014/main" id="{1736B7C0-4FD9-2649-B08E-9FFCFBE7F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3931" y="18937858"/>
            <a:ext cx="8379732" cy="5425415"/>
          </a:xfrm>
          <a:prstGeom prst="rect">
            <a:avLst/>
          </a:prstGeom>
        </p:spPr>
      </p:pic>
      <p:pic>
        <p:nvPicPr>
          <p:cNvPr id="16" name="Picture 15">
            <a:extLst>
              <a:ext uri="{FF2B5EF4-FFF2-40B4-BE49-F238E27FC236}">
                <a16:creationId xmlns:a16="http://schemas.microsoft.com/office/drawing/2014/main" id="{1A2AFD7C-B765-983D-F895-1B4C03E61F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58362" y="5156877"/>
            <a:ext cx="8008533" cy="5350645"/>
          </a:xfrm>
          <a:prstGeom prst="rect">
            <a:avLst/>
          </a:prstGeom>
        </p:spPr>
      </p:pic>
      <p:pic>
        <p:nvPicPr>
          <p:cNvPr id="18" name="Picture 17">
            <a:extLst>
              <a:ext uri="{FF2B5EF4-FFF2-40B4-BE49-F238E27FC236}">
                <a16:creationId xmlns:a16="http://schemas.microsoft.com/office/drawing/2014/main" id="{59242B37-5C17-F010-6679-8142510B7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3931" y="24567551"/>
            <a:ext cx="8379732" cy="5623134"/>
          </a:xfrm>
          <a:prstGeom prst="rect">
            <a:avLst/>
          </a:prstGeom>
        </p:spPr>
      </p:pic>
      <p:pic>
        <p:nvPicPr>
          <p:cNvPr id="20" name="Picture 19">
            <a:extLst>
              <a:ext uri="{FF2B5EF4-FFF2-40B4-BE49-F238E27FC236}">
                <a16:creationId xmlns:a16="http://schemas.microsoft.com/office/drawing/2014/main" id="{6BC430DA-3862-710E-61DF-5F753D0FE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4536387"/>
            <a:ext cx="8499171" cy="5703282"/>
          </a:xfrm>
          <a:prstGeom prst="rect">
            <a:avLst/>
          </a:prstGeom>
        </p:spPr>
      </p:pic>
      <p:pic>
        <p:nvPicPr>
          <p:cNvPr id="22" name="Picture 21">
            <a:extLst>
              <a:ext uri="{FF2B5EF4-FFF2-40B4-BE49-F238E27FC236}">
                <a16:creationId xmlns:a16="http://schemas.microsoft.com/office/drawing/2014/main" id="{D5469FFD-F55A-740D-7919-BC3507387A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49380" y="11033987"/>
            <a:ext cx="8826496" cy="5877238"/>
          </a:xfrm>
          <a:prstGeom prst="rect">
            <a:avLst/>
          </a:prstGeom>
        </p:spPr>
      </p:pic>
      <p:sp>
        <p:nvSpPr>
          <p:cNvPr id="23" name="TextBox 22">
            <a:extLst>
              <a:ext uri="{FF2B5EF4-FFF2-40B4-BE49-F238E27FC236}">
                <a16:creationId xmlns:a16="http://schemas.microsoft.com/office/drawing/2014/main" id="{0C9CFABA-12B4-B8DB-F2D8-80C23E8B8B30}"/>
              </a:ext>
            </a:extLst>
          </p:cNvPr>
          <p:cNvSpPr txBox="1"/>
          <p:nvPr/>
        </p:nvSpPr>
        <p:spPr>
          <a:xfrm>
            <a:off x="353960" y="5156877"/>
            <a:ext cx="17722223" cy="2059155"/>
          </a:xfrm>
          <a:prstGeom prst="rect">
            <a:avLst/>
          </a:prstGeom>
          <a:gradFill flip="none" rotWithShape="1">
            <a:gsLst>
              <a:gs pos="0">
                <a:schemeClr val="accent1">
                  <a:lumMod val="31000"/>
                  <a:lumOff val="6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28575">
            <a:noFill/>
            <a:prstDash val="lgDash"/>
          </a:ln>
          <a:effectLst>
            <a:glow rad="127000">
              <a:schemeClr val="accent1">
                <a:lumMod val="20000"/>
                <a:lumOff val="8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style>
          <a:lnRef idx="0">
            <a:scrgbClr r="0" g="0" b="0"/>
          </a:lnRef>
          <a:fillRef idx="1001">
            <a:schemeClr val="lt2"/>
          </a:fillRef>
          <a:effectRef idx="0">
            <a:scrgbClr r="0" g="0" b="0"/>
          </a:effectRef>
          <a:fontRef idx="major"/>
        </p:style>
        <p:txBody>
          <a:bodyPr wrap="square" rtlCol="0">
            <a:spAutoFit/>
          </a:bodyPr>
          <a:lstStyle/>
          <a:p>
            <a:pPr algn="just"/>
            <a:r>
              <a:rPr lang="en-US" sz="3200" b="1" i="0" dirty="0">
                <a:effectLst/>
                <a:latin typeface="Söhne"/>
              </a:rPr>
              <a:t>Abstract</a:t>
            </a:r>
            <a:r>
              <a:rPr lang="en-US" sz="3200" b="0" i="0" dirty="0">
                <a:effectLst/>
                <a:latin typeface="Söhne"/>
              </a:rPr>
              <a:t>: The objective of this project is to investigate and explore the relationships between GDP growth, inflation, and consumer prices in India and the United Kingdom. </a:t>
            </a:r>
            <a:r>
              <a:rPr lang="en-US" sz="3200" dirty="0">
                <a:latin typeface="Söhne"/>
              </a:rPr>
              <a:t>Using clustering techniques, we aim to identify any patterns or groups within the data, while analyzing the relationship between GDP growth and inflation to generate predictions based on previous data.</a:t>
            </a:r>
          </a:p>
        </p:txBody>
      </p:sp>
      <p:sp>
        <p:nvSpPr>
          <p:cNvPr id="24" name="TextBox 23">
            <a:extLst>
              <a:ext uri="{FF2B5EF4-FFF2-40B4-BE49-F238E27FC236}">
                <a16:creationId xmlns:a16="http://schemas.microsoft.com/office/drawing/2014/main" id="{97245D8B-3959-993A-F02B-8CD1B154046C}"/>
              </a:ext>
            </a:extLst>
          </p:cNvPr>
          <p:cNvSpPr txBox="1"/>
          <p:nvPr/>
        </p:nvSpPr>
        <p:spPr>
          <a:xfrm>
            <a:off x="353960" y="7636844"/>
            <a:ext cx="17722222" cy="5016758"/>
          </a:xfrm>
          <a:prstGeom prst="rect">
            <a:avLst/>
          </a:prstGeom>
          <a:gradFill flip="none" rotWithShape="1">
            <a:gsLst>
              <a:gs pos="0">
                <a:schemeClr val="accent1">
                  <a:lumMod val="31000"/>
                  <a:lumOff val="6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28575">
            <a:noFill/>
            <a:prstDash val="lgDash"/>
          </a:ln>
          <a:effectLst>
            <a:glow rad="127000">
              <a:schemeClr val="accent1">
                <a:lumMod val="20000"/>
                <a:lumOff val="8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style>
          <a:lnRef idx="0">
            <a:scrgbClr r="0" g="0" b="0"/>
          </a:lnRef>
          <a:fillRef idx="1001">
            <a:schemeClr val="lt2"/>
          </a:fillRef>
          <a:effectRef idx="0">
            <a:scrgbClr r="0" g="0" b="0"/>
          </a:effectRef>
          <a:fontRef idx="major"/>
        </p:style>
        <p:txBody>
          <a:bodyPr wrap="square" rtlCol="0">
            <a:spAutoFit/>
          </a:bodyPr>
          <a:lstStyle/>
          <a:p>
            <a:pPr algn="just"/>
            <a:r>
              <a:rPr lang="en-US" sz="3200" b="1" dirty="0">
                <a:latin typeface="Söhne"/>
              </a:rPr>
              <a:t>Introduction</a:t>
            </a:r>
            <a:r>
              <a:rPr lang="en-US" sz="3200" dirty="0">
                <a:latin typeface="Söhne"/>
              </a:rPr>
              <a:t>: The global economy today relies heavily on GDP growth, inflation, and consumer prices as key indicators of a country's economic performance. Two significant economies, India and the United Kingdom, have undergone notable changes in their economic landscapes in recent years. </a:t>
            </a:r>
          </a:p>
          <a:p>
            <a:pPr marL="571500" indent="-571500" algn="just">
              <a:buFont typeface="Arial" panose="020B0604020202020204" pitchFamily="34" charset="0"/>
              <a:buChar char="•"/>
            </a:pPr>
            <a:r>
              <a:rPr lang="en-US" sz="3200" dirty="0">
                <a:latin typeface="Söhne"/>
              </a:rPr>
              <a:t>To perform a curve fitting analysis on GDP growth data for India and the United Kingdom, a Python script is utilized, leveraging pandas, numpy, matplotlib, scipy.optimize, and sklearn libraries.</a:t>
            </a:r>
          </a:p>
          <a:p>
            <a:pPr marL="571500" indent="-571500" algn="just">
              <a:buFont typeface="Arial" panose="020B0604020202020204" pitchFamily="34" charset="0"/>
              <a:buChar char="•"/>
            </a:pPr>
            <a:r>
              <a:rPr lang="en-US" sz="3200" dirty="0">
                <a:latin typeface="Söhne"/>
              </a:rPr>
              <a:t> This script defines a function called curve_fun that models the curve for GDP growth as a function of time. The curve is then fitted to the data using the curve_fit function from the </a:t>
            </a:r>
            <a:r>
              <a:rPr lang="en-US" sz="3200" dirty="0" err="1">
                <a:latin typeface="Söhne"/>
              </a:rPr>
              <a:t>scipy.optimize</a:t>
            </a:r>
            <a:r>
              <a:rPr lang="en-US" sz="3200" dirty="0">
                <a:latin typeface="Söhne"/>
              </a:rPr>
              <a:t> library. </a:t>
            </a:r>
          </a:p>
          <a:p>
            <a:pPr marL="571500" indent="-571500" algn="just">
              <a:buFont typeface="Arial" panose="020B0604020202020204" pitchFamily="34" charset="0"/>
              <a:buChar char="•"/>
            </a:pPr>
            <a:r>
              <a:rPr lang="en-US" sz="3200" dirty="0">
                <a:latin typeface="Söhne"/>
              </a:rPr>
              <a:t>To ensure accuracy, the standard deviation of the parameter estimates is calculated. </a:t>
            </a:r>
          </a:p>
          <a:p>
            <a:pPr marL="571500" indent="-571500" algn="just">
              <a:buFont typeface="Arial" panose="020B0604020202020204" pitchFamily="34" charset="0"/>
              <a:buChar char="•"/>
            </a:pPr>
            <a:r>
              <a:rPr lang="en-US" sz="3200" dirty="0">
                <a:latin typeface="Söhne"/>
              </a:rPr>
              <a:t>Finally, the script generates plots to visualize the fitted curve and predicted values for GDP growth and , inflation, consumer prices in both countries.</a:t>
            </a:r>
          </a:p>
        </p:txBody>
      </p:sp>
      <p:pic>
        <p:nvPicPr>
          <p:cNvPr id="29" name="Picture 28">
            <a:extLst>
              <a:ext uri="{FF2B5EF4-FFF2-40B4-BE49-F238E27FC236}">
                <a16:creationId xmlns:a16="http://schemas.microsoft.com/office/drawing/2014/main" id="{A81A218E-9C89-07B3-759F-45684F9DEBCF}"/>
              </a:ext>
            </a:extLst>
          </p:cNvPr>
          <p:cNvPicPr>
            <a:picLocks noChangeAspect="1"/>
          </p:cNvPicPr>
          <p:nvPr/>
        </p:nvPicPr>
        <p:blipFill>
          <a:blip r:embed="rId10"/>
          <a:stretch>
            <a:fillRect/>
          </a:stretch>
        </p:blipFill>
        <p:spPr>
          <a:xfrm>
            <a:off x="54076" y="18815756"/>
            <a:ext cx="8445095" cy="5492611"/>
          </a:xfrm>
          <a:prstGeom prst="rect">
            <a:avLst/>
          </a:prstGeom>
        </p:spPr>
      </p:pic>
      <p:pic>
        <p:nvPicPr>
          <p:cNvPr id="32" name="Picture 31">
            <a:extLst>
              <a:ext uri="{FF2B5EF4-FFF2-40B4-BE49-F238E27FC236}">
                <a16:creationId xmlns:a16="http://schemas.microsoft.com/office/drawing/2014/main" id="{70D6F774-9A43-46F9-C608-5A86BCB0B683}"/>
              </a:ext>
            </a:extLst>
          </p:cNvPr>
          <p:cNvPicPr>
            <a:picLocks noChangeAspect="1"/>
          </p:cNvPicPr>
          <p:nvPr/>
        </p:nvPicPr>
        <p:blipFill>
          <a:blip r:embed="rId11"/>
          <a:stretch>
            <a:fillRect/>
          </a:stretch>
        </p:blipFill>
        <p:spPr>
          <a:xfrm>
            <a:off x="31297235" y="5104363"/>
            <a:ext cx="8326765" cy="5590349"/>
          </a:xfrm>
          <a:prstGeom prst="rect">
            <a:avLst/>
          </a:prstGeom>
        </p:spPr>
      </p:pic>
      <p:sp>
        <p:nvSpPr>
          <p:cNvPr id="34" name="TextBox 33">
            <a:extLst>
              <a:ext uri="{FF2B5EF4-FFF2-40B4-BE49-F238E27FC236}">
                <a16:creationId xmlns:a16="http://schemas.microsoft.com/office/drawing/2014/main" id="{423DE3E6-5846-44D0-13B5-ECBDE8AFE536}"/>
              </a:ext>
            </a:extLst>
          </p:cNvPr>
          <p:cNvSpPr txBox="1"/>
          <p:nvPr/>
        </p:nvSpPr>
        <p:spPr>
          <a:xfrm>
            <a:off x="17662269" y="17098415"/>
            <a:ext cx="24796372" cy="8956298"/>
          </a:xfrm>
          <a:prstGeom prst="rect">
            <a:avLst/>
          </a:prstGeom>
          <a:gradFill flip="none" rotWithShape="1">
            <a:gsLst>
              <a:gs pos="0">
                <a:schemeClr val="accent1">
                  <a:lumMod val="31000"/>
                  <a:lumOff val="6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28575">
            <a:noFill/>
            <a:prstDash val="lgDash"/>
          </a:ln>
          <a:effectLst>
            <a:glow rad="127000">
              <a:schemeClr val="accent1">
                <a:lumMod val="20000"/>
                <a:lumOff val="8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style>
          <a:lnRef idx="0">
            <a:scrgbClr r="0" g="0" b="0"/>
          </a:lnRef>
          <a:fillRef idx="1001">
            <a:schemeClr val="lt2"/>
          </a:fillRef>
          <a:effectRef idx="0">
            <a:scrgbClr r="0" g="0" b="0"/>
          </a:effectRef>
          <a:fontRef idx="major"/>
        </p:style>
        <p:txBody>
          <a:bodyPr wrap="square" rtlCol="0">
            <a:spAutoFit/>
          </a:bodyPr>
          <a:lstStyle/>
          <a:p>
            <a:pPr algn="just"/>
            <a:r>
              <a:rPr lang="en-IN" sz="3200" b="1" dirty="0">
                <a:latin typeface="+mn-lt"/>
              </a:rPr>
              <a:t>Interpretation of results:</a:t>
            </a:r>
          </a:p>
          <a:p>
            <a:pPr algn="just"/>
            <a:r>
              <a:rPr lang="en-US" sz="3200" b="1" i="0" dirty="0">
                <a:effectLst/>
                <a:latin typeface="+mn-lt"/>
              </a:rPr>
              <a:t>GDP Growth</a:t>
            </a:r>
            <a:r>
              <a:rPr lang="en-US" sz="3200" b="0" i="0" dirty="0">
                <a:effectLst/>
                <a:latin typeface="+mn-lt"/>
              </a:rPr>
              <a:t>: </a:t>
            </a:r>
          </a:p>
          <a:p>
            <a:pPr marL="457200" indent="-457200" algn="just">
              <a:buFont typeface="Arial" panose="020B0604020202020204" pitchFamily="34" charset="0"/>
              <a:buChar char="•"/>
            </a:pPr>
            <a:r>
              <a:rPr lang="en-US" sz="3200" b="0" i="0" dirty="0">
                <a:effectLst/>
                <a:latin typeface="+mn-lt"/>
              </a:rPr>
              <a:t>The  India had a higher GDP growth rate than United Kingdom in recent years, indicating that its economy was growing at a faster pace. </a:t>
            </a:r>
          </a:p>
          <a:p>
            <a:pPr marL="457200" indent="-457200" algn="just">
              <a:buFont typeface="Arial" panose="020B0604020202020204" pitchFamily="34" charset="0"/>
              <a:buChar char="•"/>
            </a:pPr>
            <a:r>
              <a:rPr lang="en-US" sz="3200" b="0" i="0" dirty="0">
                <a:effectLst/>
                <a:latin typeface="+mn-lt"/>
              </a:rPr>
              <a:t>However, in 2020, UK had a negative growth rate of -9.8% due to the impact of the COVID-19 pandemic, while India had a negative growth rate of -7.7%.</a:t>
            </a:r>
          </a:p>
          <a:p>
            <a:pPr algn="just"/>
            <a:r>
              <a:rPr lang="en-US" sz="3200" b="1" i="0" dirty="0">
                <a:effectLst/>
                <a:latin typeface="+mn-lt"/>
              </a:rPr>
              <a:t>Inflation:</a:t>
            </a:r>
          </a:p>
          <a:p>
            <a:pPr marL="457200" indent="-457200" algn="just">
              <a:buFont typeface="Arial" panose="020B0604020202020204" pitchFamily="34" charset="0"/>
              <a:buChar char="•"/>
            </a:pPr>
            <a:r>
              <a:rPr lang="en-US" sz="3200" b="0" i="0" dirty="0">
                <a:effectLst/>
                <a:latin typeface="+mn-lt"/>
              </a:rPr>
              <a:t>India had a higher inflation rate compared to the UK in recent years.</a:t>
            </a:r>
          </a:p>
          <a:p>
            <a:pPr marL="457200" indent="-457200" algn="just">
              <a:buFont typeface="Arial" panose="020B0604020202020204" pitchFamily="34" charset="0"/>
              <a:buChar char="•"/>
            </a:pPr>
            <a:r>
              <a:rPr lang="en-US" sz="3200" b="0" i="0" dirty="0">
                <a:effectLst/>
                <a:latin typeface="+mn-lt"/>
              </a:rPr>
              <a:t> In 2020, India had an inflation rate of 4.6%, while the UK had an inflation rate of 0.9%.</a:t>
            </a:r>
          </a:p>
          <a:p>
            <a:pPr algn="just"/>
            <a:r>
              <a:rPr lang="en-US" sz="3200" b="1" i="0" dirty="0">
                <a:effectLst/>
                <a:latin typeface="+mn-lt"/>
              </a:rPr>
              <a:t>Prediction:</a:t>
            </a:r>
          </a:p>
          <a:p>
            <a:pPr algn="l"/>
            <a:r>
              <a:rPr lang="en-US" sz="3200" dirty="0">
                <a:latin typeface="+mn-lt"/>
              </a:rPr>
              <a:t>The future are uncertain and subject to change based on various factors, such as changes in government policies, global economic conditions, natural disasters, and other unforeseen events.</a:t>
            </a:r>
          </a:p>
          <a:p>
            <a:pPr algn="just"/>
            <a:r>
              <a:rPr lang="en-US" sz="3200" dirty="0">
                <a:latin typeface="+mn-lt"/>
              </a:rPr>
              <a:t>However, based on the current trend and historical data, we can make some observations and predictions about the GDP growth and inflation rates for India and the UK.</a:t>
            </a:r>
          </a:p>
          <a:p>
            <a:pPr marL="914400" lvl="1" indent="-457200" algn="just">
              <a:buFont typeface="Arial" panose="020B0604020202020204" pitchFamily="34" charset="0"/>
              <a:buChar char="•"/>
            </a:pPr>
            <a:r>
              <a:rPr lang="en-US" sz="3200" dirty="0">
                <a:latin typeface="+mn-lt"/>
              </a:rPr>
              <a:t>India's economy is expected to continue growing at a faster pace than the UK's economy</a:t>
            </a:r>
          </a:p>
          <a:p>
            <a:pPr marL="971550" lvl="1" indent="-514350" algn="just">
              <a:buFont typeface="Arial" panose="020B0604020202020204" pitchFamily="34" charset="0"/>
              <a:buChar char="•"/>
            </a:pPr>
            <a:r>
              <a:rPr lang="en-US" sz="3200" dirty="0">
                <a:latin typeface="+mn-lt"/>
              </a:rPr>
              <a:t>India will continue to have a higher inflation rate than the UK due to a number of factors, including the high demand for goods and services, currency fluctuations, and supply chain disruptions. </a:t>
            </a:r>
          </a:p>
          <a:p>
            <a:pPr algn="just"/>
            <a:r>
              <a:rPr lang="en-US" sz="3200" dirty="0">
                <a:latin typeface="+mn-lt"/>
              </a:rPr>
              <a:t>However, both countries have independent central banks that may implement policies to control inflation, such as adjusting interest rates or implementing monetary policies.</a:t>
            </a:r>
            <a:endParaRPr lang="en-IN" sz="3200" dirty="0">
              <a:latin typeface="+mn-lt"/>
            </a:endParaRPr>
          </a:p>
        </p:txBody>
      </p:sp>
      <p:sp>
        <p:nvSpPr>
          <p:cNvPr id="37" name="TextBox 36">
            <a:extLst>
              <a:ext uri="{FF2B5EF4-FFF2-40B4-BE49-F238E27FC236}">
                <a16:creationId xmlns:a16="http://schemas.microsoft.com/office/drawing/2014/main" id="{0331FA14-E6E4-1ED1-12F4-7F72D8423744}"/>
              </a:ext>
            </a:extLst>
          </p:cNvPr>
          <p:cNvSpPr txBox="1"/>
          <p:nvPr/>
        </p:nvSpPr>
        <p:spPr>
          <a:xfrm>
            <a:off x="17678399" y="27022660"/>
            <a:ext cx="24780241" cy="2831544"/>
          </a:xfrm>
          <a:prstGeom prst="rect">
            <a:avLst/>
          </a:prstGeom>
          <a:gradFill flip="none" rotWithShape="1">
            <a:gsLst>
              <a:gs pos="0">
                <a:schemeClr val="accent1">
                  <a:lumMod val="31000"/>
                  <a:lumOff val="69000"/>
                </a:schemeClr>
              </a:gs>
              <a:gs pos="74000">
                <a:schemeClr val="accent1">
                  <a:lumMod val="45000"/>
                  <a:lumOff val="55000"/>
                </a:schemeClr>
              </a:gs>
              <a:gs pos="100000">
                <a:schemeClr val="accent1">
                  <a:lumMod val="30000"/>
                  <a:lumOff val="70000"/>
                </a:schemeClr>
              </a:gs>
            </a:gsLst>
            <a:path path="shape">
              <a:fillToRect l="50000" t="50000" r="50000" b="50000"/>
            </a:path>
            <a:tileRect/>
          </a:gradFill>
          <a:ln w="28575">
            <a:noFill/>
            <a:prstDash val="lgDash"/>
          </a:ln>
          <a:effectLst>
            <a:glow rad="127000">
              <a:schemeClr val="accent1">
                <a:lumMod val="20000"/>
                <a:lumOff val="8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wrap="square">
            <a:spAutoFit/>
          </a:bodyPr>
          <a:lstStyle/>
          <a:p>
            <a:pPr lvl="1" algn="just"/>
            <a:r>
              <a:rPr lang="en-IN" sz="3200" b="1" dirty="0"/>
              <a:t>Conclusion:</a:t>
            </a:r>
            <a:endParaRPr lang="en-US" sz="3200" dirty="0"/>
          </a:p>
          <a:p>
            <a:pPr lvl="1" algn="just"/>
            <a:r>
              <a:rPr lang="en-US" sz="3200" dirty="0"/>
              <a:t>In summary, this study utilized clustering techniques and curve fitting analysis to examine the links between GDP growth, inflation, and consumer prices in India and the United Kingdom. The findings demonstrated that India had a higher GDP growth rate and inflation rate than the UK in recent years. Additionally, the analysis predicted that India's economy will continue to expand at a quicker pace than the UK's and that India's inflation rate will be greater than the UK's due to various factors.</a:t>
            </a:r>
            <a:endParaRPr lang="en-IN" sz="3200" dirty="0"/>
          </a:p>
          <a:p>
            <a:pPr marL="914400" lvl="1" indent="-457200" algn="just">
              <a:buFont typeface="Arial" panose="020B0604020202020204" pitchFamily="34" charset="0"/>
              <a:buChar char="•"/>
            </a:pPr>
            <a:endParaRPr lang="en-IN" dirty="0"/>
          </a:p>
        </p:txBody>
      </p:sp>
      <p:sp>
        <p:nvSpPr>
          <p:cNvPr id="39" name="TextBox 38">
            <a:extLst>
              <a:ext uri="{FF2B5EF4-FFF2-40B4-BE49-F238E27FC236}">
                <a16:creationId xmlns:a16="http://schemas.microsoft.com/office/drawing/2014/main" id="{D9FFA797-6EDA-737C-996C-B42DA5D637A4}"/>
              </a:ext>
            </a:extLst>
          </p:cNvPr>
          <p:cNvSpPr txBox="1"/>
          <p:nvPr/>
        </p:nvSpPr>
        <p:spPr>
          <a:xfrm>
            <a:off x="-422788" y="3987668"/>
            <a:ext cx="15544800" cy="707886"/>
          </a:xfrm>
          <a:prstGeom prst="rect">
            <a:avLst/>
          </a:prstGeom>
          <a:noFill/>
        </p:spPr>
        <p:txBody>
          <a:bodyPr wrap="square" rtlCol="0">
            <a:spAutoFit/>
          </a:bodyPr>
          <a:lstStyle/>
          <a:p>
            <a:pPr algn="ctr"/>
            <a:r>
              <a:rPr lang="en-IN" sz="4000" dirty="0" err="1">
                <a:solidFill>
                  <a:schemeClr val="bg1"/>
                </a:solidFill>
              </a:rPr>
              <a:t>Github</a:t>
            </a:r>
            <a:r>
              <a:rPr lang="en-IN" sz="4000" dirty="0">
                <a:solidFill>
                  <a:schemeClr val="bg1"/>
                </a:solidFill>
              </a:rPr>
              <a:t> : </a:t>
            </a:r>
            <a:r>
              <a:rPr lang="en-IN" sz="4000" dirty="0">
                <a:solidFill>
                  <a:schemeClr val="bg1"/>
                </a:solidFill>
                <a:hlinkClick r:id="rId12">
                  <a:extLst>
                    <a:ext uri="{A12FA001-AC4F-418D-AE19-62706E023703}">
                      <ahyp:hlinkClr xmlns:ahyp="http://schemas.microsoft.com/office/drawing/2018/hyperlinkcolor" val="tx"/>
                    </a:ext>
                  </a:extLst>
                </a:hlinkClick>
              </a:rPr>
              <a:t>https://github.com/manishamyadav/AppliedDataScience1</a:t>
            </a:r>
            <a:endParaRPr lang="en-IN" sz="4000" dirty="0">
              <a:solidFill>
                <a:schemeClr val="bg1"/>
              </a:solidFill>
            </a:endParaRPr>
          </a:p>
        </p:txBody>
      </p:sp>
    </p:spTree>
    <p:extLst>
      <p:ext uri="{BB962C8B-B14F-4D97-AF65-F5344CB8AC3E}">
        <p14:creationId xmlns:p14="http://schemas.microsoft.com/office/powerpoint/2010/main" val="1308546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240</TotalTime>
  <Words>615</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Yadav</dc:creator>
  <cp:lastModifiedBy>Manisha Yadav</cp:lastModifiedBy>
  <cp:revision>4</cp:revision>
  <dcterms:created xsi:type="dcterms:W3CDTF">2023-05-11T17:37:34Z</dcterms:created>
  <dcterms:modified xsi:type="dcterms:W3CDTF">2023-05-11T21:38:16Z</dcterms:modified>
</cp:coreProperties>
</file>