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7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83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82" r:id="rId27"/>
    <p:sldId id="281" r:id="rId28"/>
    <p:sldId id="278" r:id="rId29"/>
  </p:sldIdLst>
  <p:sldSz cx="12192000" cy="6858000"/>
  <p:notesSz cx="6858000" cy="9144000"/>
  <p:embeddedFontLst>
    <p:embeddedFont>
      <p:font typeface="Algerian" panose="04020705040A02060702" pitchFamily="82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Gill Sans" panose="020B0604020202020204" charset="0"/>
      <p:regular r:id="rId36"/>
      <p:bold r:id="rId37"/>
    </p:embeddedFont>
    <p:embeddedFont>
      <p:font typeface="Sorts Mill Goudy" panose="020B0604020202020204" charset="0"/>
      <p:regular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go59xyabKpkHqY3sp6yq7vZIez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346D24-88BD-4415-9F65-63180FB3B01B}">
  <a:tblStyle styleId="{69346D24-88BD-4415-9F65-63180FB3B01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EBEB"/>
          </a:solidFill>
        </a:fill>
      </a:tcStyle>
    </a:wholeTbl>
    <a:band1H>
      <a:tcTxStyle b="off" i="off"/>
      <a:tcStyle>
        <a:tcBdr/>
        <a:fill>
          <a:solidFill>
            <a:srgbClr val="D4D4D5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4D4D5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4624B87-3A50-4072-B5FA-DD8B2022274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A9C9A4B-0694-450D-99DD-4F613F25CAED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9" name="Google Shape;3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rts Mill Goudy"/>
              <a:buNone/>
              <a:defRPr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80"/>
              <a:buNone/>
              <a:defRPr sz="2400" i="1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1pPr>
            <a:lvl2pPr marL="914400" lvl="1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2pPr>
            <a:lvl3pPr marL="1371600" lvl="2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3pPr>
            <a:lvl4pPr marL="1828800" lvl="3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4pPr>
            <a:lvl5pPr marL="2286000" lvl="4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13" name="Google Shape;113;p2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22" name="Google Shape;122;p2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6C3CF"/>
          </a:solidFill>
          <a:ln>
            <a:noFill/>
          </a:ln>
        </p:spPr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orts Mill Goudy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2400" i="1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6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rts Mill Goudy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909758" y="2057400"/>
            <a:ext cx="5031521" cy="411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1pPr>
            <a:lvl2pPr marL="914400" lvl="1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2pPr>
            <a:lvl3pPr marL="1371600" lvl="2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3pPr>
            <a:lvl4pPr marL="1828800" lvl="3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4pPr>
            <a:lvl5pPr marL="2286000" lvl="4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6265408" y="2057401"/>
            <a:ext cx="5016834" cy="411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1pPr>
            <a:lvl2pPr marL="914400" lvl="1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2pPr>
            <a:lvl3pPr marL="1371600" lvl="2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3pPr>
            <a:lvl4pPr marL="1828800" lvl="3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4pPr>
            <a:lvl5pPr marL="2286000" lvl="4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80"/>
              <a:buNone/>
              <a:defRPr sz="2400" b="1" i="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1pPr>
            <a:lvl2pPr marL="914400" lvl="1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2pPr>
            <a:lvl3pPr marL="1371600" lvl="2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3pPr>
            <a:lvl4pPr marL="1828800" lvl="3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4pPr>
            <a:lvl5pPr marL="2286000" lvl="4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8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1pPr>
            <a:lvl2pPr marL="914400" lvl="1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2pPr>
            <a:lvl3pPr marL="1371600" lvl="2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3pPr>
            <a:lvl4pPr marL="1828800" lvl="3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4pPr>
            <a:lvl5pPr marL="2286000" lvl="4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40"/>
              <a:buChar char="•"/>
              <a:defRPr sz="3200"/>
            </a:lvl1pPr>
            <a:lvl2pPr marL="914400" lvl="1" indent="-35306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60"/>
              <a:buChar char="•"/>
              <a:defRPr sz="2800"/>
            </a:lvl2pPr>
            <a:lvl3pPr marL="1371600" lvl="2" indent="-33528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80"/>
              <a:buChar char="•"/>
              <a:defRPr sz="2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20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8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4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8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4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4156001" y="-530298"/>
            <a:ext cx="3918098" cy="948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1pPr>
            <a:lvl2pPr marL="914400" lvl="1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2pPr>
            <a:lvl3pPr marL="1371600" lvl="2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3pPr>
            <a:lvl4pPr marL="1828800" lvl="3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4pPr>
            <a:lvl5pPr marL="2286000" lvl="4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rts Mill Goudy"/>
              <a:buNone/>
              <a:defRPr sz="36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52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086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5597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92" name="Google Shape;92;p1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png"/><Relationship Id="rId4" Type="http://schemas.openxmlformats.org/officeDocument/2006/relationships/package" Target="../embeddings/Microsoft_Excel_Worksheet.xls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/>
          <p:nvPr/>
        </p:nvSpPr>
        <p:spPr>
          <a:xfrm>
            <a:off x="-71337" y="0"/>
            <a:ext cx="12334673" cy="69852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"/>
          <p:cNvSpPr txBox="1">
            <a:spLocks noGrp="1"/>
          </p:cNvSpPr>
          <p:nvPr>
            <p:ph type="ctrTitle"/>
          </p:nvPr>
        </p:nvSpPr>
        <p:spPr>
          <a:xfrm>
            <a:off x="1677971" y="-116736"/>
            <a:ext cx="8371002" cy="164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Sorts Mill Goudy"/>
              <a:buNone/>
            </a:pPr>
            <a:r>
              <a:rPr lang="en-IN" sz="4000" b="1" i="1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GOLD PRICE FORECASTING</a:t>
            </a:r>
            <a:br>
              <a:rPr lang="en-IN" sz="4000" i="1" dirty="0">
                <a:solidFill>
                  <a:srgbClr val="FFFF00"/>
                </a:solidFill>
              </a:rPr>
            </a:br>
            <a:endParaRPr sz="4000" i="1" dirty="0">
              <a:solidFill>
                <a:srgbClr val="FFFF00"/>
              </a:solidFill>
            </a:endParaRPr>
          </a:p>
        </p:txBody>
      </p:sp>
      <p:sp>
        <p:nvSpPr>
          <p:cNvPr id="184" name="Google Shape;184;p1"/>
          <p:cNvSpPr txBox="1">
            <a:spLocks noGrp="1"/>
          </p:cNvSpPr>
          <p:nvPr>
            <p:ph type="sldNum" idx="12"/>
          </p:nvPr>
        </p:nvSpPr>
        <p:spPr>
          <a:xfrm>
            <a:off x="10848792" y="6391373"/>
            <a:ext cx="871868" cy="42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sp>
        <p:nvSpPr>
          <p:cNvPr id="185" name="Google Shape;185;p1"/>
          <p:cNvSpPr txBox="1"/>
          <p:nvPr/>
        </p:nvSpPr>
        <p:spPr>
          <a:xfrm>
            <a:off x="6738948" y="2028300"/>
            <a:ext cx="34374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Group-1</a:t>
            </a:r>
            <a:endParaRPr sz="1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Pranjal Deshmukh</a:t>
            </a:r>
            <a:endParaRPr sz="1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Akshay</a:t>
            </a:r>
            <a:r>
              <a:rPr lang="en-IN" sz="2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Patil</a:t>
            </a:r>
            <a:endParaRPr sz="1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 </a:t>
            </a:r>
            <a:r>
              <a:rPr lang="en-IN" sz="22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Faiz</a:t>
            </a:r>
            <a:r>
              <a:rPr lang="en-IN" sz="2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2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Kounain</a:t>
            </a:r>
            <a:endParaRPr sz="1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Manisha </a:t>
            </a:r>
            <a:r>
              <a:rPr lang="en-IN" sz="22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Navale</a:t>
            </a:r>
            <a:endParaRPr sz="1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Piyush </a:t>
            </a:r>
            <a:r>
              <a:rPr lang="en-IN" sz="22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Dhakate</a:t>
            </a:r>
            <a:endParaRPr sz="1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Purushotham</a:t>
            </a:r>
            <a:r>
              <a:rPr lang="en-IN" sz="2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2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Pentakota</a:t>
            </a:r>
            <a:endParaRPr sz="1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Tejasvi</a:t>
            </a:r>
            <a:r>
              <a:rPr lang="en-IN" sz="2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2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Kotkar</a:t>
            </a:r>
            <a:endParaRPr sz="1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grpSp>
        <p:nvGrpSpPr>
          <p:cNvPr id="251" name="Google Shape;251;p34"/>
          <p:cNvGrpSpPr/>
          <p:nvPr/>
        </p:nvGrpSpPr>
        <p:grpSpPr>
          <a:xfrm>
            <a:off x="2954217" y="295422"/>
            <a:ext cx="5827148" cy="5842910"/>
            <a:chOff x="1378635" y="0"/>
            <a:chExt cx="5827148" cy="5842910"/>
          </a:xfrm>
        </p:grpSpPr>
        <p:sp>
          <p:nvSpPr>
            <p:cNvPr id="252" name="Google Shape;252;p34"/>
            <p:cNvSpPr/>
            <p:nvPr/>
          </p:nvSpPr>
          <p:spPr>
            <a:xfrm>
              <a:off x="2836221" y="2921455"/>
              <a:ext cx="728260" cy="13876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7385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4"/>
            <p:cNvSpPr txBox="1"/>
            <p:nvPr/>
          </p:nvSpPr>
          <p:spPr>
            <a:xfrm>
              <a:off x="3161171" y="3576121"/>
              <a:ext cx="78358" cy="78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36221" y="2875735"/>
              <a:ext cx="728260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rgbClr val="7385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4"/>
            <p:cNvSpPr txBox="1"/>
            <p:nvPr/>
          </p:nvSpPr>
          <p:spPr>
            <a:xfrm>
              <a:off x="3182144" y="2903248"/>
              <a:ext cx="36413" cy="364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36221" y="1533764"/>
              <a:ext cx="728260" cy="13876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25400" cap="flat" cmpd="sng">
              <a:solidFill>
                <a:srgbClr val="7385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4"/>
            <p:cNvSpPr txBox="1"/>
            <p:nvPr/>
          </p:nvSpPr>
          <p:spPr>
            <a:xfrm>
              <a:off x="3161171" y="2188430"/>
              <a:ext cx="78358" cy="78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4"/>
            <p:cNvSpPr/>
            <p:nvPr/>
          </p:nvSpPr>
          <p:spPr>
            <a:xfrm rot="-5400000">
              <a:off x="-814027" y="2192662"/>
              <a:ext cx="5842910" cy="1457586"/>
            </a:xfrm>
            <a:prstGeom prst="rect">
              <a:avLst/>
            </a:prstGeom>
            <a:gradFill>
              <a:gsLst>
                <a:gs pos="0">
                  <a:srgbClr val="C2DBED"/>
                </a:gs>
                <a:gs pos="35000">
                  <a:srgbClr val="D4E6F1"/>
                </a:gs>
                <a:gs pos="100000">
                  <a:srgbClr val="ECF4FB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4"/>
            <p:cNvSpPr txBox="1"/>
            <p:nvPr/>
          </p:nvSpPr>
          <p:spPr>
            <a:xfrm rot="-5400000">
              <a:off x="-814027" y="2192662"/>
              <a:ext cx="5842910" cy="1457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IN" sz="4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Dickey-Fuller Test for Stationarity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3564481" y="978687"/>
              <a:ext cx="3641302" cy="1110153"/>
            </a:xfrm>
            <a:prstGeom prst="rect">
              <a:avLst/>
            </a:prstGeom>
            <a:gradFill>
              <a:gsLst>
                <a:gs pos="0">
                  <a:srgbClr val="C2DBED"/>
                </a:gs>
                <a:gs pos="35000">
                  <a:srgbClr val="D4E6F1"/>
                </a:gs>
                <a:gs pos="100000">
                  <a:srgbClr val="ECF4FB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4"/>
            <p:cNvSpPr txBox="1"/>
            <p:nvPr/>
          </p:nvSpPr>
          <p:spPr>
            <a:xfrm>
              <a:off x="3564481" y="978687"/>
              <a:ext cx="3641302" cy="11101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N"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Original Time Series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N"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ADF Statistic: -0.3099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N"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p-value: 0.9240</a:t>
              </a:r>
              <a:endPara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3564481" y="2366378"/>
              <a:ext cx="3641302" cy="1110153"/>
            </a:xfrm>
            <a:prstGeom prst="rect">
              <a:avLst/>
            </a:prstGeom>
            <a:gradFill>
              <a:gsLst>
                <a:gs pos="0">
                  <a:srgbClr val="C2DBED"/>
                </a:gs>
                <a:gs pos="35000">
                  <a:srgbClr val="D4E6F1"/>
                </a:gs>
                <a:gs pos="100000">
                  <a:srgbClr val="ECF4FB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4"/>
            <p:cNvSpPr txBox="1"/>
            <p:nvPr/>
          </p:nvSpPr>
          <p:spPr>
            <a:xfrm>
              <a:off x="3564481" y="2366378"/>
              <a:ext cx="3641302" cy="11101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N"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Difference with lag 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N"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ADF Statistic: -21.6645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N"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p-value: 0.0</a:t>
              </a:r>
              <a:endPara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3564481" y="3754070"/>
              <a:ext cx="3641302" cy="1110153"/>
            </a:xfrm>
            <a:prstGeom prst="rect">
              <a:avLst/>
            </a:prstGeom>
            <a:gradFill>
              <a:gsLst>
                <a:gs pos="0">
                  <a:srgbClr val="C2DBED"/>
                </a:gs>
                <a:gs pos="35000">
                  <a:srgbClr val="D4E6F1"/>
                </a:gs>
                <a:gs pos="100000">
                  <a:srgbClr val="ECF4FB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4"/>
            <p:cNvSpPr txBox="1"/>
            <p:nvPr/>
          </p:nvSpPr>
          <p:spPr>
            <a:xfrm>
              <a:off x="3564481" y="3754070"/>
              <a:ext cx="3641302" cy="11101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N"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Difference with lag 2</a:t>
              </a:r>
              <a:r>
                <a:rPr lang="en-IN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IN"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ADF Statistic: -16.2990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IN"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p-value: 3.2816e-29</a:t>
              </a:r>
              <a:endPara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pic>
        <p:nvPicPr>
          <p:cNvPr id="271" name="Google Shape;27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828" y="152400"/>
            <a:ext cx="10986867" cy="313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895" y="3250809"/>
            <a:ext cx="10972800" cy="3454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454" y="519917"/>
            <a:ext cx="5369120" cy="3545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3462" y="519916"/>
            <a:ext cx="5369119" cy="354564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 txBox="1"/>
          <p:nvPr/>
        </p:nvSpPr>
        <p:spPr>
          <a:xfrm>
            <a:off x="928468" y="4431323"/>
            <a:ext cx="51675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Year-wise Seasonality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6"/>
          <p:cNvSpPr txBox="1"/>
          <p:nvPr/>
        </p:nvSpPr>
        <p:spPr>
          <a:xfrm>
            <a:off x="6682154" y="4290646"/>
            <a:ext cx="500042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Month-wise Seasonality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  <p:pic>
        <p:nvPicPr>
          <p:cNvPr id="287" name="Google Shape;28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574" y="294835"/>
            <a:ext cx="5418992" cy="3578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294835"/>
            <a:ext cx="5418992" cy="357858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7"/>
          <p:cNvSpPr txBox="1"/>
          <p:nvPr/>
        </p:nvSpPr>
        <p:spPr>
          <a:xfrm>
            <a:off x="633046" y="4445391"/>
            <a:ext cx="53035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Quarter-wise Seasonality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7"/>
          <p:cNvSpPr txBox="1"/>
          <p:nvPr/>
        </p:nvSpPr>
        <p:spPr>
          <a:xfrm>
            <a:off x="6386732" y="4318782"/>
            <a:ext cx="53035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Half year-wise Seasonality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  <p:pic>
        <p:nvPicPr>
          <p:cNvPr id="296" name="Google Shape;29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535" y="219075"/>
            <a:ext cx="9988061" cy="4310722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8"/>
          <p:cNvSpPr txBox="1"/>
          <p:nvPr/>
        </p:nvSpPr>
        <p:spPr>
          <a:xfrm>
            <a:off x="1280160" y="4895557"/>
            <a:ext cx="976297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ACF and PACF graph for data with differencing lag 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089D00-88D1-4CE9-9773-269D2115E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7B070-DE73-4F0C-BCCA-7CFD61B8E4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8767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4294967295"/>
          </p:nvPr>
        </p:nvSpPr>
        <p:spPr>
          <a:xfrm>
            <a:off x="771761" y="33090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I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Holt Winter’s Model:</a:t>
            </a:r>
            <a:br>
              <a:rPr lang="en-IN" dirty="0"/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1CBF7-ABAE-411B-BF95-CF665B0A1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3206"/>
            <a:ext cx="8350827" cy="4271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200A9B-418E-4E7D-9E51-301C8F1D8267}"/>
              </a:ext>
            </a:extLst>
          </p:cNvPr>
          <p:cNvSpPr txBox="1"/>
          <p:nvPr/>
        </p:nvSpPr>
        <p:spPr>
          <a:xfrm>
            <a:off x="9003323" y="1482477"/>
            <a:ext cx="2416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Holt-Winters model 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MAPE: 0.6366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  <p:sp>
        <p:nvSpPr>
          <p:cNvPr id="320" name="Google Shape;320;p46"/>
          <p:cNvSpPr txBox="1"/>
          <p:nvPr/>
        </p:nvSpPr>
        <p:spPr>
          <a:xfrm>
            <a:off x="3271101" y="358219"/>
            <a:ext cx="604258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ARIMA Model</a:t>
            </a:r>
            <a:endParaRPr/>
          </a:p>
        </p:txBody>
      </p:sp>
      <p:pic>
        <p:nvPicPr>
          <p:cNvPr id="321" name="Google Shape;32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463" y="1442301"/>
            <a:ext cx="9315996" cy="4363187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6"/>
          <p:cNvSpPr txBox="1"/>
          <p:nvPr/>
        </p:nvSpPr>
        <p:spPr>
          <a:xfrm>
            <a:off x="10180948" y="1696825"/>
            <a:ext cx="186650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ARIMA Model: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ARIMA(1,1,1)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RMSE : 114.24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  <p:sp>
        <p:nvSpPr>
          <p:cNvPr id="328" name="Google Shape;328;p42"/>
          <p:cNvSpPr txBox="1"/>
          <p:nvPr/>
        </p:nvSpPr>
        <p:spPr>
          <a:xfrm>
            <a:off x="179108" y="442238"/>
            <a:ext cx="1046375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Gold Price Forecasted Values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29" name="Google Shape;329;p42"/>
          <p:cNvGraphicFramePr/>
          <p:nvPr/>
        </p:nvGraphicFramePr>
        <p:xfrm>
          <a:off x="1314514" y="1211679"/>
          <a:ext cx="3978850" cy="4876960"/>
        </p:xfrm>
        <a:graphic>
          <a:graphicData uri="http://schemas.openxmlformats.org/drawingml/2006/table">
            <a:tbl>
              <a:tblPr firstRow="1" bandRow="1">
                <a:noFill/>
                <a:tableStyleId>{69346D24-88BD-4415-9F65-63180FB3B01B}</a:tableStyleId>
              </a:tblPr>
              <a:tblGrid>
                <a:gridCol w="19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Date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Price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2021-12-22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4341.424327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2021-12-23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4346.958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2021-12-24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4379.806491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2021-12-25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4377.707414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2021-12-26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4379.435453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2021-12-27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4417.744796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2021-12-28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4380.648329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2021-12-29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4335.998410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2021-12-30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4325.695248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2021-12-31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4316.335167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2021-01-01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4312.183089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2021-01-02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4284.566870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2021-01-03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4307.348099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2021-01-04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4334.167960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2021-01-05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4386.239125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30" name="Google Shape;330;p42"/>
          <p:cNvGraphicFramePr/>
          <p:nvPr/>
        </p:nvGraphicFramePr>
        <p:xfrm>
          <a:off x="5796438" y="1211679"/>
          <a:ext cx="3978850" cy="4876960"/>
        </p:xfrm>
        <a:graphic>
          <a:graphicData uri="http://schemas.openxmlformats.org/drawingml/2006/table">
            <a:tbl>
              <a:tblPr firstRow="1" bandRow="1">
                <a:noFill/>
                <a:tableStyleId>{69346D24-88BD-4415-9F65-63180FB3B01B}</a:tableStyleId>
              </a:tblPr>
              <a:tblGrid>
                <a:gridCol w="19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Date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Price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2022-01-06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4455.680774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2022-01-07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4539.606239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2022-01-08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4590.103147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2022-01-09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4618.427057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2022-01-10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4588.919074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2022-01-11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4495.647417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2022-01-12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4408.906208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2022-01-13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4287.362337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2022-01-14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4197.269695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2022-01-15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4140.990343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2022-01-16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4099.603359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2022-01-17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4072.333489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2022-01-18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4042.996939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2022-01-19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4013.829178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2022-01-20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4020.380293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  <p:pic>
        <p:nvPicPr>
          <p:cNvPr id="336" name="Google Shape;33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1189360"/>
            <a:ext cx="8300399" cy="5105192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7"/>
          <p:cNvSpPr txBox="1"/>
          <p:nvPr/>
        </p:nvSpPr>
        <p:spPr>
          <a:xfrm>
            <a:off x="3223967" y="377072"/>
            <a:ext cx="63536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ARIMA Model Evaluation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01AF4C-FECA-4EA7-B949-9AA4876E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7FB409-9D12-4176-8541-71150BBDA6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underlying structure in dataset and come up with a suitable forecasting model which can effectively forecast gold prices for the next 30 days.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523E8-EA7E-4400-A2EF-83FC40D66C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5122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  <p:sp>
        <p:nvSpPr>
          <p:cNvPr id="343" name="Google Shape;343;p43"/>
          <p:cNvSpPr txBox="1"/>
          <p:nvPr/>
        </p:nvSpPr>
        <p:spPr>
          <a:xfrm>
            <a:off x="2356701" y="348791"/>
            <a:ext cx="67778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SARIMA Model</a:t>
            </a:r>
            <a:endParaRPr/>
          </a:p>
        </p:txBody>
      </p:sp>
      <p:pic>
        <p:nvPicPr>
          <p:cNvPr id="344" name="Google Shape;34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487" y="1227204"/>
            <a:ext cx="8212231" cy="415550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 txBox="1"/>
          <p:nvPr/>
        </p:nvSpPr>
        <p:spPr>
          <a:xfrm>
            <a:off x="8834511" y="1227204"/>
            <a:ext cx="3099823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SARIMA model: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SARIMA(0,1,3) x (0,1,3,30)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RMSE: 108.9492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21</a:t>
            </a:fld>
            <a:endParaRPr/>
          </a:p>
        </p:txBody>
      </p:sp>
      <p:pic>
        <p:nvPicPr>
          <p:cNvPr id="351" name="Google Shape;35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8351" y="1262943"/>
            <a:ext cx="8823488" cy="4261163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1"/>
          <p:cNvSpPr txBox="1"/>
          <p:nvPr/>
        </p:nvSpPr>
        <p:spPr>
          <a:xfrm>
            <a:off x="2818615" y="327264"/>
            <a:ext cx="54392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Gold Price Forecasting for next 30 days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22</a:t>
            </a:fld>
            <a:endParaRPr/>
          </a:p>
        </p:txBody>
      </p:sp>
      <p:graphicFrame>
        <p:nvGraphicFramePr>
          <p:cNvPr id="358" name="Google Shape;358;p44"/>
          <p:cNvGraphicFramePr/>
          <p:nvPr/>
        </p:nvGraphicFramePr>
        <p:xfrm>
          <a:off x="7777113" y="33090"/>
          <a:ext cx="2567267" cy="6340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4" imgW="2567267" imgH="6340702" progId="Excel.Sheet.12">
                  <p:embed/>
                </p:oleObj>
              </mc:Choice>
              <mc:Fallback>
                <p:oleObj r:id="rId4" imgW="2567267" imgH="6340702" progId="Excel.Sheet.12">
                  <p:embed/>
                  <p:pic>
                    <p:nvPicPr>
                      <p:cNvPr id="358" name="Google Shape;358;p44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7777113" y="33090"/>
                        <a:ext cx="2567267" cy="6340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" name="Google Shape;359;p44"/>
          <p:cNvSpPr txBox="1"/>
          <p:nvPr/>
        </p:nvSpPr>
        <p:spPr>
          <a:xfrm>
            <a:off x="1602557" y="782425"/>
            <a:ext cx="428919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Forecasted Gold Prices for next 30 days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I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SARIMA model</a:t>
            </a: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23</a:t>
            </a:fld>
            <a:endParaRPr/>
          </a:p>
        </p:txBody>
      </p:sp>
      <p:pic>
        <p:nvPicPr>
          <p:cNvPr id="365" name="Google Shape;36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2238" y="1216306"/>
            <a:ext cx="8280171" cy="504888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5"/>
          <p:cNvSpPr txBox="1"/>
          <p:nvPr/>
        </p:nvSpPr>
        <p:spPr>
          <a:xfrm>
            <a:off x="2564091" y="311085"/>
            <a:ext cx="73363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SARIMA MODEL EVALUATION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351C2-6589-45BF-B138-F6BAFC830E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24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7496D-DE88-4C5B-A7F9-12E98990ABAB}"/>
              </a:ext>
            </a:extLst>
          </p:cNvPr>
          <p:cNvSpPr txBox="1"/>
          <p:nvPr/>
        </p:nvSpPr>
        <p:spPr>
          <a:xfrm>
            <a:off x="351692" y="295422"/>
            <a:ext cx="5641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16F59D-E337-4BC8-8651-2B701D78F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55" y="1223890"/>
            <a:ext cx="9087730" cy="483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15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DDF88-7B30-405E-9A95-29ED274C34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25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EC38A-A1ED-4757-A649-A779411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6" y="954189"/>
            <a:ext cx="8595360" cy="468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331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170539-9ADA-41D5-B3E8-3C4FD19F2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321" y="1212688"/>
            <a:ext cx="4937760" cy="402336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faced: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decide the parameters of SARIMA Model.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was taking too much time for loading the visualization graphs.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C5B621-4397-4752-9011-88673995998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17921" y="1212688"/>
            <a:ext cx="4937760" cy="402336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did you overcome: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tried to fit 2 or 3 models then with the help of ACF and PACF plots decided the final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uploaded images of the graphs from python file.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7F43-622D-4A00-B1BA-7B9B182A11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758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27</a:t>
            </a:fld>
            <a:endParaRPr/>
          </a:p>
        </p:txBody>
      </p:sp>
      <p:sp>
        <p:nvSpPr>
          <p:cNvPr id="372" name="Google Shape;372;p8"/>
          <p:cNvSpPr txBox="1"/>
          <p:nvPr/>
        </p:nvSpPr>
        <p:spPr>
          <a:xfrm>
            <a:off x="4147389" y="2505670"/>
            <a:ext cx="389722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IN" sz="5400" b="0" i="0" u="none" strike="noStrike" cap="non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sp>
        <p:nvSpPr>
          <p:cNvPr id="191" name="Google Shape;191;p2"/>
          <p:cNvSpPr txBox="1">
            <a:spLocks noGrp="1"/>
          </p:cNvSpPr>
          <p:nvPr>
            <p:ph type="title" idx="4294967295"/>
          </p:nvPr>
        </p:nvSpPr>
        <p:spPr>
          <a:xfrm>
            <a:off x="126318" y="380650"/>
            <a:ext cx="10058400" cy="73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Dataset Details: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2" name="Google Shape;192;p2"/>
          <p:cNvGraphicFramePr/>
          <p:nvPr/>
        </p:nvGraphicFramePr>
        <p:xfrm>
          <a:off x="8401661" y="1616474"/>
          <a:ext cx="2810825" cy="2546400"/>
        </p:xfrm>
        <a:graphic>
          <a:graphicData uri="http://schemas.openxmlformats.org/drawingml/2006/table">
            <a:tbl>
              <a:tblPr firstRow="1" bandRow="1">
                <a:noFill/>
                <a:tableStyleId>{69346D24-88BD-4415-9F65-63180FB3B01B}</a:tableStyleId>
              </a:tblPr>
              <a:tblGrid>
                <a:gridCol w="140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date</a:t>
                      </a:r>
                      <a:endParaRPr sz="1400" u="none" strike="noStrike" cap="none"/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</a:t>
                      </a:r>
                      <a:endParaRPr sz="1400" u="none" strike="noStrike" cap="none"/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2016-01-01</a:t>
                      </a:r>
                      <a:endParaRPr sz="1400" u="none" strike="noStrike" cap="none"/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2252.6</a:t>
                      </a:r>
                      <a:endParaRPr sz="1400" u="none" strike="noStrike" cap="none"/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2016-01-02</a:t>
                      </a:r>
                      <a:endParaRPr sz="1400" u="none" strike="noStrike" cap="none"/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2454.5</a:t>
                      </a:r>
                      <a:endParaRPr sz="1400" u="none" strike="noStrike" cap="none"/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2016-01-03</a:t>
                      </a:r>
                      <a:endParaRPr sz="1400" u="none" strike="noStrike" cap="none"/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2708.1</a:t>
                      </a:r>
                      <a:endParaRPr sz="1400" u="none" strike="noStrike" cap="none"/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2016-01-04</a:t>
                      </a:r>
                      <a:endParaRPr sz="1400" u="none" strike="noStrike" cap="none"/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2577.8</a:t>
                      </a:r>
                      <a:endParaRPr sz="1400" u="none" strike="noStrike" cap="none"/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2016-01-05</a:t>
                      </a:r>
                      <a:endParaRPr sz="1400" u="none" strike="noStrike" cap="none"/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IN" sz="20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2597.75</a:t>
                      </a:r>
                      <a:endParaRPr sz="1400" u="none" strike="noStrike" cap="none"/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3" name="Google Shape;193;p2"/>
          <p:cNvSpPr txBox="1"/>
          <p:nvPr/>
        </p:nvSpPr>
        <p:spPr>
          <a:xfrm>
            <a:off x="126318" y="1616474"/>
            <a:ext cx="7490539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set which is given contains date and price of gold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observed that the provided price of gold is for 22 carat 1gm. Gold price in India.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no null values and duplicated records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column is a date series and price is in 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we tried to visualize the data to study patterns and fluctuations in gold prices with 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"/>
          <p:cNvSpPr txBox="1"/>
          <p:nvPr/>
        </p:nvSpPr>
        <p:spPr>
          <a:xfrm>
            <a:off x="8401661" y="4421176"/>
            <a:ext cx="3099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data (first five records)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Descriptive statistics :</a:t>
            </a:r>
            <a:br>
              <a:rPr lang="en-IN"/>
            </a:br>
            <a:endParaRPr/>
          </a:p>
        </p:txBody>
      </p:sp>
      <p:graphicFrame>
        <p:nvGraphicFramePr>
          <p:cNvPr id="200" name="Google Shape;200;p3"/>
          <p:cNvGraphicFramePr/>
          <p:nvPr/>
        </p:nvGraphicFramePr>
        <p:xfrm>
          <a:off x="1097280" y="2081164"/>
          <a:ext cx="9762975" cy="1371600"/>
        </p:xfrm>
        <a:graphic>
          <a:graphicData uri="http://schemas.openxmlformats.org/drawingml/2006/table">
            <a:tbl>
              <a:tblPr>
                <a:noFill/>
                <a:tableStyleId>{D4624B87-3A50-4072-B5FA-DD8B20222745}</a:tableStyleId>
              </a:tblPr>
              <a:tblGrid>
                <a:gridCol w="108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4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4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4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4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4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index</a:t>
                      </a:r>
                      <a:endParaRPr sz="1400" u="none" strike="noStrike" cap="none"/>
                    </a:p>
                  </a:txBody>
                  <a:tcPr marL="91450" marR="91450" marT="19050" marB="19050" anchor="ctr">
                    <a:lnL w="12700" cap="flat" cmpd="sng">
                      <a:solidFill>
                        <a:srgbClr val="9001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0F1D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9001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0252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count</a:t>
                      </a:r>
                      <a:endParaRPr sz="1400" u="none" strike="noStrike" cap="none"/>
                    </a:p>
                  </a:txBody>
                  <a:tcPr marL="91450" marR="91450" marT="19050" marB="19050" anchor="ctr">
                    <a:lnL w="12700" cap="flat" cmpd="sng">
                      <a:solidFill>
                        <a:srgbClr val="50F1D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001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0F1D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02C2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mean</a:t>
                      </a:r>
                      <a:endParaRPr sz="1400" u="none" strike="noStrike" cap="none"/>
                    </a:p>
                  </a:txBody>
                  <a:tcPr marL="91450" marR="91450" marT="19050" marB="19050" anchor="ctr">
                    <a:lnL w="12700" cap="flat" cmpd="sng">
                      <a:solidFill>
                        <a:srgbClr val="4001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001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001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02E2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std</a:t>
                      </a:r>
                      <a:endParaRPr sz="1400" u="none" strike="noStrike" cap="none"/>
                    </a:p>
                  </a:txBody>
                  <a:tcPr marL="91450" marR="91450" marT="19050" marB="19050" anchor="ctr">
                    <a:lnL w="12700" cap="flat" cmpd="sng">
                      <a:solidFill>
                        <a:srgbClr val="4001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003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001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40302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min</a:t>
                      </a:r>
                      <a:endParaRPr sz="1400" u="none" strike="noStrike" cap="none"/>
                    </a:p>
                  </a:txBody>
                  <a:tcPr marL="91450" marR="91450" marT="19050" marB="19050" anchor="ctr">
                    <a:lnL w="12700" cap="flat" cmpd="sng">
                      <a:solidFill>
                        <a:srgbClr val="7003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001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003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362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25%</a:t>
                      </a:r>
                      <a:endParaRPr sz="1400" u="none" strike="noStrike" cap="none"/>
                    </a:p>
                  </a:txBody>
                  <a:tcPr marL="91450" marR="91450" marT="19050" marB="19050" anchor="ctr">
                    <a:lnL w="12700" cap="flat" cmpd="sng">
                      <a:solidFill>
                        <a:srgbClr val="4001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0FDD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001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2D2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50%</a:t>
                      </a:r>
                      <a:endParaRPr sz="1400" u="none" strike="noStrike" cap="none"/>
                    </a:p>
                  </a:txBody>
                  <a:tcPr marL="91450" marR="91450" marT="19050" marB="19050" anchor="ctr">
                    <a:lnL w="12700" cap="flat" cmpd="sng">
                      <a:solidFill>
                        <a:srgbClr val="D0FDD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001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0FDD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02A2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75%</a:t>
                      </a:r>
                      <a:endParaRPr sz="1400" u="none" strike="noStrike" cap="none"/>
                    </a:p>
                  </a:txBody>
                  <a:tcPr marL="91450" marR="91450" marT="19050" marB="19050" anchor="ctr">
                    <a:lnL w="12700" cap="flat" cmpd="sng">
                      <a:solidFill>
                        <a:srgbClr val="4001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001E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001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3C2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max</a:t>
                      </a:r>
                      <a:endParaRPr sz="1400" u="none" strike="noStrike" cap="none"/>
                    </a:p>
                  </a:txBody>
                  <a:tcPr marL="91450" marR="91450" marT="19050" marB="19050" anchor="ctr">
                    <a:lnL w="12700" cap="flat" cmpd="sng">
                      <a:solidFill>
                        <a:srgbClr val="4001E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001E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442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1" u="none" strike="noStrike" cap="none"/>
                        <a:t>price</a:t>
                      </a:r>
                      <a:endParaRPr sz="1400" u="none" strike="noStrike" cap="none"/>
                    </a:p>
                  </a:txBody>
                  <a:tcPr marL="91450" marR="91450" marT="19050" marB="19050" anchor="ctr">
                    <a:lnL w="12700" cap="flat" cmpd="sng">
                      <a:solidFill>
                        <a:srgbClr val="C025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02C2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025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252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2182.0</a:t>
                      </a:r>
                      <a:endParaRPr sz="1400" u="none" strike="noStrike" cap="none"/>
                    </a:p>
                  </a:txBody>
                  <a:tcPr marL="91450" marR="91450" marT="19050" marB="19050" anchor="ctr">
                    <a:lnL w="12700" cap="flat" cmpd="sng">
                      <a:solidFill>
                        <a:srgbClr val="C02C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02E2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02C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2C2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3284.450</a:t>
                      </a:r>
                      <a:endParaRPr sz="1400" u="none" strike="noStrike" cap="none"/>
                    </a:p>
                  </a:txBody>
                  <a:tcPr marL="91450" marR="91450" marT="19050" marB="19050" anchor="ctr">
                    <a:lnL w="12700" cap="flat" cmpd="sng">
                      <a:solidFill>
                        <a:srgbClr val="402E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40302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02E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02E2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719.5468</a:t>
                      </a:r>
                      <a:endParaRPr sz="1400" u="none" strike="noStrike" cap="none"/>
                    </a:p>
                  </a:txBody>
                  <a:tcPr marL="91450" marR="91450" marT="19050" marB="19050" anchor="ctr">
                    <a:lnL w="12700" cap="flat" cmpd="sng">
                      <a:solidFill>
                        <a:srgbClr val="4030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362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4030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0302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2252.6</a:t>
                      </a:r>
                      <a:endParaRPr sz="1400" u="none" strike="noStrike" cap="none"/>
                    </a:p>
                  </a:txBody>
                  <a:tcPr marL="91450" marR="91450" marT="19050" marB="19050" anchor="ctr">
                    <a:lnL w="12700" cap="flat" cmpd="sng">
                      <a:solidFill>
                        <a:srgbClr val="0036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2D2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36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362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2697.02</a:t>
                      </a:r>
                      <a:endParaRPr sz="1400" u="none" strike="noStrike" cap="none"/>
                    </a:p>
                  </a:txBody>
                  <a:tcPr marL="91450" marR="91450" marT="19050" marB="19050" anchor="ctr">
                    <a:lnL w="12700" cap="flat" cmpd="sng">
                      <a:solidFill>
                        <a:srgbClr val="802D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02A2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2D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2D2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2879.8</a:t>
                      </a:r>
                      <a:endParaRPr sz="1400" u="none" strike="noStrike" cap="none"/>
                    </a:p>
                  </a:txBody>
                  <a:tcPr marL="91450" marR="91450" marT="19050" marB="19050" anchor="ctr">
                    <a:lnL w="12700" cap="flat" cmpd="sng">
                      <a:solidFill>
                        <a:srgbClr val="C02A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3C2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02A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2A2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4147.325</a:t>
                      </a:r>
                      <a:endParaRPr sz="1400" u="none" strike="noStrike" cap="none"/>
                    </a:p>
                  </a:txBody>
                  <a:tcPr marL="91450" marR="91450" marT="19050" marB="19050" anchor="ctr">
                    <a:lnL w="12700" cap="flat" cmpd="sng">
                      <a:solidFill>
                        <a:srgbClr val="003C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442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3C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3C2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4966.3</a:t>
                      </a:r>
                      <a:endParaRPr sz="1400" u="none" strike="noStrike" cap="none"/>
                    </a:p>
                  </a:txBody>
                  <a:tcPr marL="91450" marR="91450" marT="19050" marB="19050" anchor="ctr">
                    <a:lnL w="12700" cap="flat" cmpd="sng">
                      <a:solidFill>
                        <a:srgbClr val="80442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442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442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442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1" name="Google Shape;201;p3"/>
          <p:cNvSpPr txBox="1"/>
          <p:nvPr/>
        </p:nvSpPr>
        <p:spPr>
          <a:xfrm>
            <a:off x="1097280" y="3560975"/>
            <a:ext cx="9762975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above table we can observe values of different descriptive statistics such as mean , minimum , maximum price etc.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price was recorded on 01-01-2016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price was recorded on 08-06-2020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 b="1"/>
              <a:t>Data Visualization:</a:t>
            </a:r>
            <a:br>
              <a:rPr lang="en-IN"/>
            </a:br>
            <a:endParaRPr/>
          </a:p>
        </p:txBody>
      </p:sp>
      <p:pic>
        <p:nvPicPr>
          <p:cNvPr id="208" name="Google Shape;208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1826925"/>
            <a:ext cx="9486900" cy="2940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"/>
          <p:cNvSpPr txBox="1"/>
          <p:nvPr/>
        </p:nvSpPr>
        <p:spPr>
          <a:xfrm>
            <a:off x="1097280" y="4833028"/>
            <a:ext cx="94869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Observation: 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Drastic increase in gold price after 2020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Intermediate fluctuations after 2021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433" y="459105"/>
            <a:ext cx="841057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432" y="3429000"/>
            <a:ext cx="841057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5"/>
          <p:cNvSpPr txBox="1"/>
          <p:nvPr/>
        </p:nvSpPr>
        <p:spPr>
          <a:xfrm>
            <a:off x="9678572" y="1090746"/>
            <a:ext cx="206795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Gold prices for year 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"/>
          <p:cNvSpPr txBox="1"/>
          <p:nvPr/>
        </p:nvSpPr>
        <p:spPr>
          <a:xfrm>
            <a:off x="9678572" y="4065563"/>
            <a:ext cx="206795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Gold prices for year 2021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96" y="1674853"/>
            <a:ext cx="6302325" cy="418027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"/>
          <p:cNvSpPr txBox="1"/>
          <p:nvPr/>
        </p:nvSpPr>
        <p:spPr>
          <a:xfrm>
            <a:off x="1453301" y="5856207"/>
            <a:ext cx="38583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Year-wise average gold prices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pic>
        <p:nvPicPr>
          <p:cNvPr id="227" name="Google Shape;22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5239" y="1626228"/>
            <a:ext cx="5742345" cy="391674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6"/>
          <p:cNvSpPr txBox="1"/>
          <p:nvPr/>
        </p:nvSpPr>
        <p:spPr>
          <a:xfrm>
            <a:off x="7285687" y="5856207"/>
            <a:ext cx="38190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Year-wise average gold prices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6"/>
          <p:cNvSpPr txBox="1"/>
          <p:nvPr/>
        </p:nvSpPr>
        <p:spPr>
          <a:xfrm>
            <a:off x="431564" y="294984"/>
            <a:ext cx="579908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IN" sz="4000" b="0" i="1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Cumulative price with time: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sp>
        <p:nvSpPr>
          <p:cNvPr id="235" name="Google Shape;235;p7"/>
          <p:cNvSpPr txBox="1">
            <a:spLocks noGrp="1"/>
          </p:cNvSpPr>
          <p:nvPr>
            <p:ph type="title" idx="4294967295"/>
          </p:nvPr>
        </p:nvSpPr>
        <p:spPr>
          <a:xfrm>
            <a:off x="178772" y="53431"/>
            <a:ext cx="10058400" cy="842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br>
              <a:rPr lang="en-IN" b="1"/>
            </a:br>
            <a:r>
              <a:rPr lang="en-IN" b="1"/>
              <a:t>Outliers (&amp;) correlation :</a:t>
            </a:r>
            <a:endParaRPr/>
          </a:p>
        </p:txBody>
      </p:sp>
      <p:pic>
        <p:nvPicPr>
          <p:cNvPr id="236" name="Google Shape;236;p7"/>
          <p:cNvPicPr preferRelativeResize="0"/>
          <p:nvPr/>
        </p:nvPicPr>
        <p:blipFill rotWithShape="1">
          <a:blip r:embed="rId3">
            <a:alphaModFix/>
          </a:blip>
          <a:srcRect l="7961" t="8491" r="11627" b="7136"/>
          <a:stretch/>
        </p:blipFill>
        <p:spPr>
          <a:xfrm>
            <a:off x="6726978" y="1134047"/>
            <a:ext cx="4411744" cy="308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7"/>
          <p:cNvPicPr preferRelativeResize="0"/>
          <p:nvPr/>
        </p:nvPicPr>
        <p:blipFill rotWithShape="1">
          <a:blip r:embed="rId4">
            <a:alphaModFix/>
          </a:blip>
          <a:srcRect l="11169" t="9961" r="8418"/>
          <a:stretch/>
        </p:blipFill>
        <p:spPr>
          <a:xfrm>
            <a:off x="650445" y="1134047"/>
            <a:ext cx="4411744" cy="329328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7"/>
          <p:cNvSpPr txBox="1"/>
          <p:nvPr/>
        </p:nvSpPr>
        <p:spPr>
          <a:xfrm>
            <a:off x="1076229" y="4743842"/>
            <a:ext cx="3858366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Box plot for gold price</a:t>
            </a:r>
            <a:endParaRPr sz="2400" b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IN" sz="2400" b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No outliers</a:t>
            </a:r>
            <a:endParaRPr sz="2400" b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Median Rs. 2879.8</a:t>
            </a:r>
            <a:endParaRPr sz="2400" b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39" name="Google Shape;239;p7"/>
          <p:cNvSpPr txBox="1"/>
          <p:nvPr/>
        </p:nvSpPr>
        <p:spPr>
          <a:xfrm>
            <a:off x="6919610" y="4739802"/>
            <a:ext cx="4039121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Year-wise average gold prices</a:t>
            </a:r>
            <a:endParaRPr sz="2400" b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IN" sz="2400" b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 correlation for price and date is 0.88 </a:t>
            </a:r>
            <a:endParaRPr sz="2400" b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IN" sz="5400">
                <a:latin typeface="Times New Roman"/>
                <a:ea typeface="Times New Roman"/>
                <a:cs typeface="Times New Roman"/>
                <a:sym typeface="Times New Roman"/>
              </a:rPr>
              <a:t>Stationarity and Seasonality of Time Series :</a:t>
            </a:r>
            <a:b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lassicFram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540</Words>
  <Application>Microsoft Office PowerPoint</Application>
  <PresentationFormat>Widescreen</PresentationFormat>
  <Paragraphs>214</Paragraphs>
  <Slides>27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Times New Roman</vt:lpstr>
      <vt:lpstr>Algerian</vt:lpstr>
      <vt:lpstr>Calibri</vt:lpstr>
      <vt:lpstr>Arial</vt:lpstr>
      <vt:lpstr>Gill Sans</vt:lpstr>
      <vt:lpstr>Sorts Mill Goudy</vt:lpstr>
      <vt:lpstr>Noto Sans</vt:lpstr>
      <vt:lpstr>ClassicFrameVTI</vt:lpstr>
      <vt:lpstr>Retrospect</vt:lpstr>
      <vt:lpstr>Microsoft Excel Worksheet</vt:lpstr>
      <vt:lpstr>GOLD PRICE FORECASTING </vt:lpstr>
      <vt:lpstr>Objective:</vt:lpstr>
      <vt:lpstr>Dataset Details:  </vt:lpstr>
      <vt:lpstr>Descriptive statistics : </vt:lpstr>
      <vt:lpstr>Data Visualization: </vt:lpstr>
      <vt:lpstr>PowerPoint Presentation</vt:lpstr>
      <vt:lpstr>PowerPoint Presentation</vt:lpstr>
      <vt:lpstr> Outliers (&amp;) correlation :</vt:lpstr>
      <vt:lpstr>Stationarity and Seasonality of Time Series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Building:</vt:lpstr>
      <vt:lpstr>Holt Winter’s Model: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 PRICE FORECASTING </dc:title>
  <dc:creator>Pranjal</dc:creator>
  <cp:lastModifiedBy>Pranjal</cp:lastModifiedBy>
  <cp:revision>6</cp:revision>
  <dcterms:created xsi:type="dcterms:W3CDTF">2022-11-23T11:55:34Z</dcterms:created>
  <dcterms:modified xsi:type="dcterms:W3CDTF">2022-12-14T17:40:22Z</dcterms:modified>
</cp:coreProperties>
</file>