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FBBD-B63F-4C6C-8CCA-D4E2CC20D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DF814A-5170-4242-AD3C-7F7CA08E0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405DFF-0765-4D63-9C79-D70D2B9773B6}"/>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5" name="Footer Placeholder 4">
            <a:extLst>
              <a:ext uri="{FF2B5EF4-FFF2-40B4-BE49-F238E27FC236}">
                <a16:creationId xmlns:a16="http://schemas.microsoft.com/office/drawing/2014/main" id="{C6D24C6C-7330-473C-9C47-014D359DC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DD319-4E04-405C-82B1-8B97D149017D}"/>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124460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B71E-E492-4D91-B573-FD55B68568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BD9A34-4721-48A6-A1BD-146AF2251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D651E-920D-4B08-A032-8BF4D45726C5}"/>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5" name="Footer Placeholder 4">
            <a:extLst>
              <a:ext uri="{FF2B5EF4-FFF2-40B4-BE49-F238E27FC236}">
                <a16:creationId xmlns:a16="http://schemas.microsoft.com/office/drawing/2014/main" id="{8B7800BA-A09D-49B2-9101-6DA33AA44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455E1-006F-47E2-BE8F-ECB3C4014A16}"/>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93585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388F2-B2D8-4F10-90CE-7525C64930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CF6DA5-8680-450C-A2B5-CB66038054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7F20D-72FD-4C0F-9EB1-7B3EB422FB38}"/>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5" name="Footer Placeholder 4">
            <a:extLst>
              <a:ext uri="{FF2B5EF4-FFF2-40B4-BE49-F238E27FC236}">
                <a16:creationId xmlns:a16="http://schemas.microsoft.com/office/drawing/2014/main" id="{F7ACED42-481E-478D-A01F-5053EF4CF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FDE4A-8ACF-41F2-802A-CA664F30A8AB}"/>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51568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2043-4931-477C-A0DA-80249600FD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C79C7C-E9CF-4D85-9AF6-2D8B3F04D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41EF60-4273-4E72-B5C4-F7A5B588A52A}"/>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5" name="Footer Placeholder 4">
            <a:extLst>
              <a:ext uri="{FF2B5EF4-FFF2-40B4-BE49-F238E27FC236}">
                <a16:creationId xmlns:a16="http://schemas.microsoft.com/office/drawing/2014/main" id="{EFDB57A1-A2EE-42E2-8ACD-8B77D183F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0B60E-587E-4759-96F4-170DA803E5FC}"/>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362328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C7A0-9EC3-4A9F-B49F-75947D3D2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E30671-6649-4AB8-9E55-DCA5F844A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024D7-6522-479E-BF3C-8131E7FFA04E}"/>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5" name="Footer Placeholder 4">
            <a:extLst>
              <a:ext uri="{FF2B5EF4-FFF2-40B4-BE49-F238E27FC236}">
                <a16:creationId xmlns:a16="http://schemas.microsoft.com/office/drawing/2014/main" id="{6790717C-DC34-4F27-927F-FA3BC305E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61A89-6FFA-4E57-B721-C5FF318C525D}"/>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314607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17B5-271B-4F85-B3D6-95500437E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5BFC46-D96A-4058-8442-778322C8C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92B86C-8461-4337-BF2D-733D76D6F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FE6B4-B6B8-40C3-9D15-8E8D6727D984}"/>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6" name="Footer Placeholder 5">
            <a:extLst>
              <a:ext uri="{FF2B5EF4-FFF2-40B4-BE49-F238E27FC236}">
                <a16:creationId xmlns:a16="http://schemas.microsoft.com/office/drawing/2014/main" id="{23D70A14-2F9E-48F0-A728-2FA61A76D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0AAE3-BF33-4931-946C-AC50500659B3}"/>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70395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26E-53E7-4F70-B0F4-25351AD951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B3EE3E-D517-4561-BBC0-704B604A1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81D99-802D-4FAA-9571-CF1F8E5B1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D45193-407B-4DD9-A2DD-6A4383F16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DFA36-AE3F-40F8-80D4-E0BD4F80A0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FF4E77-3944-4D0C-AB43-36C8E529FD11}"/>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8" name="Footer Placeholder 7">
            <a:extLst>
              <a:ext uri="{FF2B5EF4-FFF2-40B4-BE49-F238E27FC236}">
                <a16:creationId xmlns:a16="http://schemas.microsoft.com/office/drawing/2014/main" id="{B041A8F4-94F5-4330-9D93-91B4B0DE44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845801-9542-416F-A9FE-988CF462F57C}"/>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280766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D222-B601-49C9-8857-B7C73862F9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A38AF5-68A9-418D-972C-0885A2F1B302}"/>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4" name="Footer Placeholder 3">
            <a:extLst>
              <a:ext uri="{FF2B5EF4-FFF2-40B4-BE49-F238E27FC236}">
                <a16:creationId xmlns:a16="http://schemas.microsoft.com/office/drawing/2014/main" id="{DBC503BD-889E-45E3-97DE-5099677AB7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43F1BA-DF8A-4CC2-92F4-D0B629D374AB}"/>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152186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1330A-4755-4602-8E1F-9BD14B4BA66F}"/>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3" name="Footer Placeholder 2">
            <a:extLst>
              <a:ext uri="{FF2B5EF4-FFF2-40B4-BE49-F238E27FC236}">
                <a16:creationId xmlns:a16="http://schemas.microsoft.com/office/drawing/2014/main" id="{A577D129-6D90-42AB-9133-D894546455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0A3466-7401-450F-875D-86D1C4084259}"/>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410031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329F-CCE7-463E-BDD8-2382EA062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FC3D9F-07A5-45B8-A630-3AAEDF333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BF11C3-12B6-48BF-907B-7876BA16D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61EEB-176C-44A6-BCFF-5B86798AEB95}"/>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6" name="Footer Placeholder 5">
            <a:extLst>
              <a:ext uri="{FF2B5EF4-FFF2-40B4-BE49-F238E27FC236}">
                <a16:creationId xmlns:a16="http://schemas.microsoft.com/office/drawing/2014/main" id="{5B363549-9DF6-4F88-943D-01A75A795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EB9C3-5D4E-45E2-92D6-CB0CD26971BE}"/>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226518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3B65-30F3-4C66-B2BF-A3D4FD466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9898F6-67B4-4082-8D09-1DF293BBE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514870-018A-456F-ACA5-C6BB856CD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E95B0-8034-4D8B-83E0-8A54510FDA36}"/>
              </a:ext>
            </a:extLst>
          </p:cNvPr>
          <p:cNvSpPr>
            <a:spLocks noGrp="1"/>
          </p:cNvSpPr>
          <p:nvPr>
            <p:ph type="dt" sz="half" idx="10"/>
          </p:nvPr>
        </p:nvSpPr>
        <p:spPr/>
        <p:txBody>
          <a:bodyPr/>
          <a:lstStyle/>
          <a:p>
            <a:fld id="{F5287396-DF8B-428E-B525-37725B657D07}" type="datetimeFigureOut">
              <a:rPr lang="en-IN" smtClean="0"/>
              <a:t>12-12-2020</a:t>
            </a:fld>
            <a:endParaRPr lang="en-IN"/>
          </a:p>
        </p:txBody>
      </p:sp>
      <p:sp>
        <p:nvSpPr>
          <p:cNvPr id="6" name="Footer Placeholder 5">
            <a:extLst>
              <a:ext uri="{FF2B5EF4-FFF2-40B4-BE49-F238E27FC236}">
                <a16:creationId xmlns:a16="http://schemas.microsoft.com/office/drawing/2014/main" id="{553A60AA-65AE-44DD-9DF9-2B8BCEF22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637C36-54CC-4DFD-912B-25D0CDD1931A}"/>
              </a:ext>
            </a:extLst>
          </p:cNvPr>
          <p:cNvSpPr>
            <a:spLocks noGrp="1"/>
          </p:cNvSpPr>
          <p:nvPr>
            <p:ph type="sldNum" sz="quarter" idx="12"/>
          </p:nvPr>
        </p:nvSpPr>
        <p:spPr/>
        <p:txBody>
          <a:bodyPr/>
          <a:lstStyle/>
          <a:p>
            <a:fld id="{BA9C8B49-6780-4503-92EB-C108D343C54E}" type="slidenum">
              <a:rPr lang="en-IN" smtClean="0"/>
              <a:t>‹#›</a:t>
            </a:fld>
            <a:endParaRPr lang="en-IN"/>
          </a:p>
        </p:txBody>
      </p:sp>
    </p:spTree>
    <p:extLst>
      <p:ext uri="{BB962C8B-B14F-4D97-AF65-F5344CB8AC3E}">
        <p14:creationId xmlns:p14="http://schemas.microsoft.com/office/powerpoint/2010/main" val="177848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3CDF2-B11D-407A-8B99-E80C3FD6A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6D55B4-9C65-4C67-9AC9-30E65559B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8D474-0D2D-40A0-AA8E-E4EFB1058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87396-DF8B-428E-B525-37725B657D07}" type="datetimeFigureOut">
              <a:rPr lang="en-IN" smtClean="0"/>
              <a:t>12-12-2020</a:t>
            </a:fld>
            <a:endParaRPr lang="en-IN"/>
          </a:p>
        </p:txBody>
      </p:sp>
      <p:sp>
        <p:nvSpPr>
          <p:cNvPr id="5" name="Footer Placeholder 4">
            <a:extLst>
              <a:ext uri="{FF2B5EF4-FFF2-40B4-BE49-F238E27FC236}">
                <a16:creationId xmlns:a16="http://schemas.microsoft.com/office/drawing/2014/main" id="{8F283749-FEC5-415C-A7B3-77E146908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1C84E3-8326-4DBA-853C-9C1CC26C4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C8B49-6780-4503-92EB-C108D343C54E}" type="slidenum">
              <a:rPr lang="en-IN" smtClean="0"/>
              <a:t>‹#›</a:t>
            </a:fld>
            <a:endParaRPr lang="en-IN"/>
          </a:p>
        </p:txBody>
      </p:sp>
    </p:spTree>
    <p:extLst>
      <p:ext uri="{BB962C8B-B14F-4D97-AF65-F5344CB8AC3E}">
        <p14:creationId xmlns:p14="http://schemas.microsoft.com/office/powerpoint/2010/main" val="390001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irtual_assistant" TargetMode="External"/><Relationship Id="rId7" Type="http://schemas.openxmlformats.org/officeDocument/2006/relationships/hyperlink" Target="https://en.wikipedia.org/wiki/Google_Now" TargetMode="External"/><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7.xml"/><Relationship Id="rId6" Type="http://schemas.openxmlformats.org/officeDocument/2006/relationships/hyperlink" Target="https://en.wikipedia.org/wiki/Home_automation" TargetMode="External"/><Relationship Id="rId5" Type="http://schemas.openxmlformats.org/officeDocument/2006/relationships/hyperlink" Target="https://en.wikipedia.org/wiki/Mobile_device" TargetMode="External"/><Relationship Id="rId4" Type="http://schemas.openxmlformats.org/officeDocument/2006/relationships/hyperlink" Target="https://en.wikipedia.org/wiki/Goog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adafruit.i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979098-5789-402B-B098-C595608349ED}"/>
              </a:ext>
            </a:extLst>
          </p:cNvPr>
          <p:cNvSpPr txBox="1"/>
          <p:nvPr/>
        </p:nvSpPr>
        <p:spPr>
          <a:xfrm>
            <a:off x="3159760" y="491861"/>
            <a:ext cx="6096000" cy="3139834"/>
          </a:xfrm>
          <a:prstGeom prst="rect">
            <a:avLst/>
          </a:prstGeom>
          <a:noFill/>
        </p:spPr>
        <p:txBody>
          <a:bodyPr wrap="square">
            <a:spAutoFit/>
          </a:bodyPr>
          <a:lstStyle/>
          <a:p>
            <a:pPr algn="ctr">
              <a:lnSpc>
                <a:spcPct val="115000"/>
              </a:lnSpc>
              <a:spcAft>
                <a:spcPts val="1000"/>
              </a:spcAft>
            </a:pPr>
            <a:r>
              <a:rPr lang="en-IN" sz="2400" b="1" u="sng" dirty="0">
                <a:effectLst/>
                <a:latin typeface="Book Antiqua" panose="02040602050305030304" pitchFamily="18" charset="0"/>
                <a:ea typeface="Calibri" panose="020F0502020204030204" pitchFamily="34" charset="0"/>
                <a:cs typeface="TimesNewRoman,Bold"/>
              </a:rPr>
              <a:t>PROJECT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2400" b="1" dirty="0">
                <a:effectLst/>
                <a:latin typeface="Monotype Corsiva" panose="03010101010201010101" pitchFamily="66" charset="0"/>
                <a:ea typeface="Calibri" panose="020F0502020204030204" pitchFamily="34" charset="0"/>
                <a:cs typeface="TimesNewRoman,Bold"/>
              </a:rPr>
              <a:t>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2400" b="1" u="sng" dirty="0">
                <a:effectLst/>
                <a:latin typeface="Monotype Corsiva" panose="03010101010201010101" pitchFamily="66" charset="0"/>
                <a:ea typeface="Calibri" panose="020F0502020204030204" pitchFamily="34" charset="0"/>
                <a:cs typeface="TimesNewRoman,Bold"/>
              </a:rPr>
              <a:t>Cloud Based  IoT Home with Hindi Voice Commands using Google Assistant and ESP32</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2400" b="1" dirty="0">
                <a:effectLst/>
                <a:latin typeface="Monotype Corsiva" panose="03010101010201010101" pitchFamily="66" charset="0"/>
                <a:ea typeface="Calibri" panose="020F0502020204030204" pitchFamily="34" charset="0"/>
                <a:cs typeface="TimesNewRoman,Bold"/>
              </a:rPr>
              <a:t>(CSE V Semester Mini project PCS-504)</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2400" b="1" dirty="0">
                <a:effectLst/>
                <a:latin typeface="Monotype Corsiva" panose="03010101010201010101" pitchFamily="66" charset="0"/>
                <a:ea typeface="Calibri" panose="020F0502020204030204" pitchFamily="34" charset="0"/>
                <a:cs typeface="TimesNewRoman,Bold"/>
              </a:rPr>
              <a:t>2020-2021</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100" name="Picture 1" descr="C:\Users\VIKASH-JAIN\Desktop\download (10).jpg">
            <a:extLst>
              <a:ext uri="{FF2B5EF4-FFF2-40B4-BE49-F238E27FC236}">
                <a16:creationId xmlns:a16="http://schemas.microsoft.com/office/drawing/2014/main" id="{CDE4D5DE-488A-46FD-9249-FE5E9BEFB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21" y="4182110"/>
            <a:ext cx="1864677" cy="189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14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873EDAF7-455B-4CA4-A1A5-63782A554208}"/>
              </a:ext>
            </a:extLst>
          </p:cNvPr>
          <p:cNvSpPr txBox="1"/>
          <p:nvPr/>
        </p:nvSpPr>
        <p:spPr>
          <a:xfrm>
            <a:off x="883920" y="877564"/>
            <a:ext cx="10505440" cy="4956037"/>
          </a:xfrm>
          <a:prstGeom prst="rect">
            <a:avLst/>
          </a:prstGeom>
          <a:noFill/>
        </p:spPr>
        <p:txBody>
          <a:bodyPr wrap="square">
            <a:spAutoFit/>
          </a:bodyPr>
          <a:lstStyle/>
          <a:p>
            <a:pPr marL="742950" lvl="1" indent="-285750" algn="just">
              <a:lnSpc>
                <a:spcPct val="150000"/>
              </a:lnSpc>
              <a:spcAft>
                <a:spcPts val="1000"/>
              </a:spcAft>
              <a:buFont typeface="+mj-lt"/>
              <a:buAutoNum type="arabicPeriod"/>
            </a:pPr>
            <a:r>
              <a:rPr lang="en-IN" sz="2000" b="1" dirty="0">
                <a:effectLst/>
                <a:latin typeface="Times New Roman" panose="02020603050405020304" pitchFamily="18" charset="0"/>
                <a:ea typeface="Calibri" panose="020F0502020204030204" pitchFamily="34" charset="0"/>
                <a:cs typeface="Mangal" panose="02040503050203030202" pitchFamily="18" charset="0"/>
              </a:rPr>
              <a:t>ABOUT PROJECT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pPr>
            <a:r>
              <a:rPr lang="en-IN" sz="12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dirty="0">
                <a:effectLst/>
                <a:latin typeface="Times New Roman" panose="02020603050405020304" pitchFamily="18" charset="0"/>
                <a:ea typeface="Calibri" panose="020F0502020204030204" pitchFamily="34" charset="0"/>
                <a:cs typeface="Mangal" panose="02040503050203030202" pitchFamily="18" charset="0"/>
              </a:rPr>
              <a:t>This is a Cloud Based IoT Hindi Voice Commands using Google Assistant and ESP32 project. In this project, we will be using some IoT devices which will connect to our phone’s Google Assistant application.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dirty="0">
                <a:effectLst/>
                <a:latin typeface="Times New Roman" panose="02020603050405020304" pitchFamily="18" charset="0"/>
                <a:ea typeface="Calibri" panose="020F0502020204030204" pitchFamily="34" charset="0"/>
                <a:cs typeface="Mangal" panose="02040503050203030202" pitchFamily="18" charset="0"/>
              </a:rPr>
              <a:t>Here we will be connecting and controlling our ESP32 Wi-Fi based module from our mobile phone’s Google Assistant application. As we all know that Hindi is the national language of India and so most of the people speaks in Hindi. This project is designed so that your google assistant will take voice commands in Hindi and perform actions on ESP32. After that it will perform actions based on your voice commands.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dirty="0">
                <a:effectLst/>
                <a:latin typeface="Times New Roman" panose="02020603050405020304" pitchFamily="18" charset="0"/>
                <a:ea typeface="Calibri" panose="020F0502020204030204" pitchFamily="34" charset="0"/>
                <a:cs typeface="Mangal" panose="02040503050203030202" pitchFamily="18" charset="0"/>
              </a:rPr>
              <a:t>This project is helpful and amazing for those who want to make a voice operated home automation for their parents or grandparents who are not able to speak English and comfortable with Hindi language. We can also make this project with other regional language.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dirty="0">
                <a:effectLst/>
                <a:latin typeface="Times New Roman" panose="02020603050405020304" pitchFamily="18" charset="0"/>
                <a:ea typeface="Calibri" panose="020F0502020204030204" pitchFamily="34" charset="0"/>
                <a:cs typeface="Mangal" panose="02040503050203030202" pitchFamily="18" charset="0"/>
              </a:rPr>
              <a:t>To make this project work, I have used Adafruit IO and IFTTT. I have added up all these required things to work.</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139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C9F20-F999-4B05-B133-7369FEC2512A}"/>
              </a:ext>
            </a:extLst>
          </p:cNvPr>
          <p:cNvSpPr txBox="1"/>
          <p:nvPr/>
        </p:nvSpPr>
        <p:spPr>
          <a:xfrm>
            <a:off x="792480" y="599439"/>
            <a:ext cx="11226800" cy="6517875"/>
          </a:xfrm>
          <a:prstGeom prst="rect">
            <a:avLst/>
          </a:prstGeom>
          <a:noFill/>
        </p:spPr>
        <p:txBody>
          <a:bodyPr wrap="square">
            <a:spAutoFit/>
          </a:bodyPr>
          <a:lstStyle/>
          <a:p>
            <a:pPr algn="just">
              <a:lnSpc>
                <a:spcPct val="150000"/>
              </a:lnSpc>
              <a:spcAft>
                <a:spcPts val="1000"/>
              </a:spcAft>
            </a:pPr>
            <a:r>
              <a:rPr lang="en-IN" sz="2000" b="1" dirty="0">
                <a:effectLst/>
                <a:latin typeface="Times New Roman" panose="02020603050405020304" pitchFamily="18" charset="0"/>
                <a:ea typeface="Calibri" panose="020F0502020204030204" pitchFamily="34" charset="0"/>
                <a:cs typeface="Mangal" panose="02040503050203030202" pitchFamily="18" charset="0"/>
              </a:rPr>
              <a:t>Project Requirement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457200"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2.1.1 Software Requirement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Google Assistant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nSpc>
                <a:spcPct val="115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Google Assistant is an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artificial intelligence</a:t>
            </a:r>
            <a:r>
              <a:rPr lang="en-IN" sz="1800" dirty="0">
                <a:effectLst/>
                <a:latin typeface="Times New Roman" panose="02020603050405020304" pitchFamily="18" charset="0"/>
                <a:ea typeface="Calibri" panose="020F0502020204030204" pitchFamily="34" charset="0"/>
                <a:cs typeface="Mangal" panose="02040503050203030202" pitchFamily="18" charset="0"/>
              </a:rPr>
              <a:t>–powered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virtual assistant</a:t>
            </a:r>
            <a:r>
              <a:rPr lang="en-IN" sz="1800" dirty="0">
                <a:effectLst/>
                <a:latin typeface="Times New Roman" panose="02020603050405020304" pitchFamily="18" charset="0"/>
                <a:ea typeface="Calibri" panose="020F0502020204030204" pitchFamily="34" charset="0"/>
                <a:cs typeface="Mangal" panose="02040503050203030202" pitchFamily="18" charset="0"/>
              </a:rPr>
              <a:t> developed by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Google</a:t>
            </a:r>
            <a:r>
              <a:rPr lang="en-IN" sz="1800" dirty="0">
                <a:effectLst/>
                <a:latin typeface="Times New Roman" panose="02020603050405020304" pitchFamily="18" charset="0"/>
                <a:ea typeface="Calibri" panose="020F0502020204030204" pitchFamily="34" charset="0"/>
                <a:cs typeface="Mangal" panose="02040503050203030202" pitchFamily="18" charset="0"/>
              </a:rPr>
              <a:t> that is primarily available on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5">
                  <a:extLst>
                    <a:ext uri="{A12FA001-AC4F-418D-AE19-62706E023703}">
                      <ahyp:hlinkClr xmlns:ahyp="http://schemas.microsoft.com/office/drawing/2018/hyperlinkcolor" val="tx"/>
                    </a:ext>
                  </a:extLst>
                </a:hlinkClick>
              </a:rPr>
              <a:t>mobile</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6">
                  <a:extLst>
                    <a:ext uri="{A12FA001-AC4F-418D-AE19-62706E023703}">
                      <ahyp:hlinkClr xmlns:ahyp="http://schemas.microsoft.com/office/drawing/2018/hyperlinkcolor" val="tx"/>
                    </a:ext>
                  </a:extLst>
                </a:hlinkClick>
              </a:rPr>
              <a:t>smart home</a:t>
            </a:r>
            <a:r>
              <a:rPr lang="en-IN" sz="1800" dirty="0">
                <a:effectLst/>
                <a:latin typeface="Times New Roman" panose="02020603050405020304" pitchFamily="18" charset="0"/>
                <a:ea typeface="Calibri" panose="020F0502020204030204" pitchFamily="34" charset="0"/>
                <a:cs typeface="Mangal" panose="02040503050203030202" pitchFamily="18" charset="0"/>
              </a:rPr>
              <a:t> devices. Unlike the company's previous virtual assistant,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val="tx"/>
                    </a:ext>
                  </a:extLst>
                </a:hlinkClick>
              </a:rPr>
              <a:t>Google Now</a:t>
            </a:r>
            <a:r>
              <a:rPr lang="en-IN" sz="1800" dirty="0">
                <a:effectLst/>
                <a:latin typeface="Times New Roman" panose="02020603050405020304" pitchFamily="18" charset="0"/>
                <a:ea typeface="Calibri" panose="020F0502020204030204" pitchFamily="34" charset="0"/>
                <a:cs typeface="Mangal" panose="02040503050203030202" pitchFamily="18" charset="0"/>
              </a:rPr>
              <a:t>, the Google Assistant can engage in two-way conversations.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Adafruit IO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gn="just">
              <a:lnSpc>
                <a:spcPct val="150000"/>
              </a:lnSpc>
              <a:spcAft>
                <a:spcPts val="1000"/>
              </a:spcAft>
            </a:pPr>
            <a:r>
              <a:rPr lang="en-IN" sz="1800" spc="25"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Adafruit.io is a </a:t>
            </a:r>
            <a:r>
              <a:rPr lang="en-IN" sz="1800" i="0" spc="25"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cloud service</a:t>
            </a:r>
            <a:r>
              <a:rPr lang="en-IN" sz="1800" i="1" spc="25"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spc="25"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that just means we run it for you and you don't have to manage it. You can connect to it over the Internet. It's meant primarily for storing and then retrieving data but it can do a lot more than just that</a:t>
            </a:r>
            <a:r>
              <a:rPr lang="en-IN" spc="25" dirty="0">
                <a:solidFill>
                  <a:srgbClr val="000000"/>
                </a:solidFill>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10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IFTTT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914400"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IFTTT derives its name from the programming conditional statement “if this, then that.” What the company provides is a software platform that connects apps, devices and services from different developers in order to trigger one or more automations involving those apps, devices and services.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0946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31E9D-1A5B-43B0-A63A-45C8FCA08A16}"/>
              </a:ext>
            </a:extLst>
          </p:cNvPr>
          <p:cNvSpPr txBox="1"/>
          <p:nvPr/>
        </p:nvSpPr>
        <p:spPr>
          <a:xfrm>
            <a:off x="528320" y="1020039"/>
            <a:ext cx="11054080" cy="4766754"/>
          </a:xfrm>
          <a:prstGeom prst="rect">
            <a:avLst/>
          </a:prstGeom>
          <a:noFill/>
        </p:spPr>
        <p:txBody>
          <a:bodyPr wrap="square">
            <a:spAutoFit/>
          </a:bodyPr>
          <a:lstStyle/>
          <a:p>
            <a:pPr marL="457200" algn="just">
              <a:lnSpc>
                <a:spcPct val="150000"/>
              </a:lnSpc>
              <a:spcAft>
                <a:spcPts val="1000"/>
              </a:spcAft>
            </a:pPr>
            <a:r>
              <a:rPr lang="en-IN" sz="14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Hardware Requirements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gn="just">
              <a:lnSpc>
                <a:spcPct val="150000"/>
              </a:lnSpc>
              <a:spcAft>
                <a:spcPts val="1000"/>
              </a:spcAft>
            </a:pPr>
            <a:r>
              <a:rPr lang="en-IN" sz="14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gn="just">
              <a:lnSpc>
                <a:spcPct val="150000"/>
              </a:lnSpc>
              <a:spcAft>
                <a:spcPts val="10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Mangal" panose="02040503050203030202" pitchFamily="18" charset="0"/>
              </a:rPr>
              <a:t>ESP32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It is a series of low-cost, low-power system on a chip microcontrollers with integrated Wi-Fi and dual mode Bluetooth.</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gn="just">
              <a:lnSpc>
                <a:spcPct val="150000"/>
              </a:lnSpc>
              <a:spcAft>
                <a:spcPts val="10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Mangal" panose="02040503050203030202" pitchFamily="18" charset="0"/>
              </a:rPr>
              <a:t>USB Type C cable to program ESP32 from a laptop or PC</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1219200"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    USB Tyle C cable is mostly used in Android phones.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1219200"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742950" lvl="1" indent="-285750" algn="just">
              <a:lnSpc>
                <a:spcPct val="150000"/>
              </a:lnSpc>
              <a:spcAft>
                <a:spcPts val="1000"/>
              </a:spcAft>
              <a:buFont typeface="Wingdings" panose="05000000000000000000" pitchFamily="2" charset="2"/>
              <a:buChar char=""/>
            </a:pPr>
            <a:r>
              <a:rPr lang="en-IN" sz="1400" dirty="0">
                <a:effectLst/>
                <a:latin typeface="Times New Roman" panose="02020603050405020304" pitchFamily="18" charset="0"/>
                <a:ea typeface="Calibri" panose="020F0502020204030204" pitchFamily="34" charset="0"/>
                <a:cs typeface="Mangal" panose="02040503050203030202" pitchFamily="18" charset="0"/>
              </a:rPr>
              <a:t>Relay Module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50000"/>
              </a:lnSpc>
              <a:spcAft>
                <a:spcPts val="100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Relay is a switching module. In a relay, we can control switching AC or DC appliances digitally by providing input to relay input pins. Here we have used a 2-channel relay operating on a 5 volts battery.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8466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3E82F-3146-4276-9806-23DBAE40C0D3}"/>
              </a:ext>
            </a:extLst>
          </p:cNvPr>
          <p:cNvSpPr txBox="1"/>
          <p:nvPr/>
        </p:nvSpPr>
        <p:spPr>
          <a:xfrm>
            <a:off x="1259840" y="414489"/>
            <a:ext cx="10170160" cy="4367029"/>
          </a:xfrm>
          <a:prstGeom prst="rect">
            <a:avLst/>
          </a:prstGeom>
          <a:noFill/>
        </p:spPr>
        <p:txBody>
          <a:bodyPr wrap="square">
            <a:spAutoFit/>
          </a:bodyPr>
          <a:lstStyle/>
          <a:p>
            <a:pPr algn="ctr">
              <a:lnSpc>
                <a:spcPct val="150000"/>
              </a:lnSpc>
              <a:spcAft>
                <a:spcPts val="1000"/>
              </a:spcAft>
            </a:pPr>
            <a:r>
              <a:rPr lang="en-IN" sz="3200" b="1" dirty="0">
                <a:effectLst/>
                <a:latin typeface="Times New Roman" panose="02020603050405020304" pitchFamily="18" charset="0"/>
                <a:ea typeface="Calibri" panose="020F0502020204030204" pitchFamily="34" charset="0"/>
                <a:cs typeface="Mangal" panose="02040503050203030202" pitchFamily="18" charset="0"/>
              </a:rPr>
              <a:t> METHODOLOGY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50000"/>
              </a:lnSpc>
              <a:spcAft>
                <a:spcPts val="10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methodology of this project design includes implementation of the proposed method. There are some basic steps involving in the Methodology of the product. The first major step is setting up the Adafruit IO. Adafruit IO is a website used to create virtual switches which will be turned ON or OFF depending on the commands given to the Google assistant and the second step is connecting the ESP32 and the last step is connecting to Google assistant through IFTTT. IFTTT is also a website used to create simple chain of conditional statements for like if else statements. By following these three steps, the implementation of the proposed system is going to be done.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9714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487EA8E-3D53-44AC-84EA-5B26EAED5E84}"/>
              </a:ext>
            </a:extLst>
          </p:cNvPr>
          <p:cNvSpPr>
            <a:spLocks noChangeArrowheads="1"/>
          </p:cNvSpPr>
          <p:nvPr/>
        </p:nvSpPr>
        <p:spPr bwMode="auto">
          <a:xfrm>
            <a:off x="985520" y="358472"/>
            <a:ext cx="5740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ADAFRUIT IO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create account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www.Adafruit.io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
            <a:extLst>
              <a:ext uri="{FF2B5EF4-FFF2-40B4-BE49-F238E27FC236}">
                <a16:creationId xmlns:a16="http://schemas.microsoft.com/office/drawing/2014/main" id="{E0D066BE-23FC-44FB-B619-6D11A9E16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52" r="-111" b="5731"/>
          <a:stretch>
            <a:fillRect/>
          </a:stretch>
        </p:blipFill>
        <p:spPr bwMode="auto">
          <a:xfrm>
            <a:off x="2773680" y="1341124"/>
            <a:ext cx="7233920" cy="41046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6BCB077-A4BC-42D8-9E5B-0252A0085D8F}"/>
              </a:ext>
            </a:extLst>
          </p:cNvPr>
          <p:cNvSpPr>
            <a:spLocks noChangeArrowheads="1"/>
          </p:cNvSpPr>
          <p:nvPr/>
        </p:nvSpPr>
        <p:spPr bwMode="auto">
          <a:xfrm>
            <a:off x="3454400" y="5609209"/>
            <a:ext cx="53035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 3.1 Adafruit IO Sign in page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318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603</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Book Antiqua</vt:lpstr>
      <vt:lpstr>Calibri</vt:lpstr>
      <vt:lpstr>Calibri Light</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 Negi</dc:creator>
  <cp:lastModifiedBy>Manisha Negi</cp:lastModifiedBy>
  <cp:revision>3</cp:revision>
  <dcterms:created xsi:type="dcterms:W3CDTF">2020-12-12T03:36:00Z</dcterms:created>
  <dcterms:modified xsi:type="dcterms:W3CDTF">2020-12-12T03:54:14Z</dcterms:modified>
</cp:coreProperties>
</file>