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61" r:id="rId4"/>
    <p:sldId id="265" r:id="rId5"/>
    <p:sldId id="273" r:id="rId6"/>
    <p:sldId id="285" r:id="rId7"/>
    <p:sldId id="286" r:id="rId8"/>
    <p:sldId id="293" r:id="rId9"/>
    <p:sldId id="301" r:id="rId10"/>
    <p:sldId id="302" r:id="rId11"/>
    <p:sldId id="278" r:id="rId12"/>
    <p:sldId id="300" r:id="rId13"/>
    <p:sldId id="270" r:id="rId14"/>
    <p:sldId id="27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8F9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9" r:id="rId11"/>
    <p:sldLayoutId id="2147483665" r:id="rId12"/>
    <p:sldLayoutId id="2147483670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411510"/>
            <a:ext cx="6610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3000" dirty="0" err="1">
                <a:cs typeface="Arial"/>
              </a:rPr>
              <a:t>Klasifikasi</a:t>
            </a:r>
            <a:r>
              <a:rPr lang="en-ID" sz="3000" dirty="0">
                <a:cs typeface="Arial"/>
              </a:rPr>
              <a:t> </a:t>
            </a:r>
            <a:r>
              <a:rPr lang="en-ID" sz="3000" dirty="0" err="1">
                <a:cs typeface="Arial"/>
              </a:rPr>
              <a:t>Penerima</a:t>
            </a:r>
            <a:r>
              <a:rPr lang="en-ID" sz="3000" dirty="0">
                <a:cs typeface="Arial"/>
              </a:rPr>
              <a:t> </a:t>
            </a:r>
            <a:r>
              <a:rPr lang="en-ID" sz="3000" dirty="0" err="1">
                <a:cs typeface="Arial"/>
              </a:rPr>
              <a:t>Beasiswa</a:t>
            </a:r>
            <a:r>
              <a:rPr lang="en-ID" sz="3000" dirty="0">
                <a:cs typeface="Arial"/>
              </a:rPr>
              <a:t> </a:t>
            </a:r>
            <a:endParaRPr lang="en-ID" sz="3000" dirty="0" smtClean="0"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3000" dirty="0" err="1" smtClean="0">
                <a:cs typeface="Arial"/>
              </a:rPr>
              <a:t>Menggunakan</a:t>
            </a:r>
            <a:r>
              <a:rPr lang="en-ID" sz="3000" dirty="0" smtClean="0">
                <a:cs typeface="Arial"/>
              </a:rPr>
              <a:t> </a:t>
            </a:r>
            <a:r>
              <a:rPr lang="en-ID" sz="3000" dirty="0" err="1" smtClean="0">
                <a:cs typeface="Arial"/>
              </a:rPr>
              <a:t>Algoritma</a:t>
            </a:r>
            <a:r>
              <a:rPr lang="en-ID" sz="3000" dirty="0" smtClean="0">
                <a:cs typeface="Arial"/>
              </a:rPr>
              <a:t> </a:t>
            </a:r>
            <a:r>
              <a:rPr lang="en-ID" sz="3000" dirty="0">
                <a:cs typeface="Arial"/>
              </a:rPr>
              <a:t>Naïve Bayes</a:t>
            </a:r>
            <a:endParaRPr lang="en-US" altLang="ko-KR" sz="3000" dirty="0">
              <a:cs typeface="Arial"/>
            </a:endParaRP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C3A3BFC5-181D-48FA-BF7B-A2F0459D25D0}"/>
              </a:ext>
            </a:extLst>
          </p:cNvPr>
          <p:cNvSpPr txBox="1">
            <a:spLocks/>
          </p:cNvSpPr>
          <p:nvPr/>
        </p:nvSpPr>
        <p:spPr>
          <a:xfrm>
            <a:off x="2987637" y="1563638"/>
            <a:ext cx="5314950" cy="1711193"/>
          </a:xfrm>
          <a:prstGeom prst="rect">
            <a:avLst/>
          </a:prstGeom>
        </p:spPr>
        <p:txBody>
          <a:bodyPr anchor="ctr"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Anggota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altLang="ko-KR" dirty="0">
                <a:solidFill>
                  <a:schemeClr val="tx1"/>
                </a:solidFill>
              </a:rPr>
              <a:t>Manis </a:t>
            </a:r>
            <a:r>
              <a:rPr lang="en-US" altLang="ko-KR" dirty="0" err="1">
                <a:solidFill>
                  <a:schemeClr val="tx1"/>
                </a:solidFill>
              </a:rPr>
              <a:t>Hanggraeni</a:t>
            </a:r>
            <a:r>
              <a:rPr lang="en-US" altLang="ko-KR" dirty="0">
                <a:solidFill>
                  <a:schemeClr val="tx1"/>
                </a:solidFill>
              </a:rPr>
              <a:t> 	(081711633012)</a:t>
            </a:r>
          </a:p>
          <a:p>
            <a:pPr algn="l"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en-US" altLang="ko-KR" dirty="0" err="1">
                <a:solidFill>
                  <a:schemeClr val="tx1"/>
                </a:solidFill>
              </a:rPr>
              <a:t>Sinta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Sintya</a:t>
            </a:r>
            <a:r>
              <a:rPr lang="en-US" altLang="ko-KR" dirty="0">
                <a:solidFill>
                  <a:schemeClr val="tx1"/>
                </a:solidFill>
              </a:rPr>
              <a:t> 		(081711633030)</a:t>
            </a:r>
          </a:p>
          <a:p>
            <a:pPr algn="l">
              <a:spcBef>
                <a:spcPts val="0"/>
              </a:spcBef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03115"/>
              </p:ext>
            </p:extLst>
          </p:nvPr>
        </p:nvGraphicFramePr>
        <p:xfrm>
          <a:off x="1523109" y="513174"/>
          <a:ext cx="5904656" cy="2016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4146443433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2278358423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4134285729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965650187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1957473655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86365477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1190248201"/>
                    </a:ext>
                  </a:extLst>
                </a:gridCol>
              </a:tblGrid>
              <a:tr h="399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Perbandingan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d.training</a:t>
                      </a:r>
                      <a:r>
                        <a:rPr lang="en-US" sz="1200" u="none" strike="noStrike" dirty="0" smtClean="0">
                          <a:effectLst/>
                        </a:rPr>
                        <a:t>: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</a:rPr>
                        <a:t>d.testing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Kappa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Sensitivity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Specificity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713133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50:50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0.8936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0.3179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0.7518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0.3333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0.9529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1455063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60:40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0.8833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0.02334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95431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66,7:33,3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0.8542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586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0.8444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0.59907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900132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0.8947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0.3028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0.1336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00374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80:20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276330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85:15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0.8400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-0.0638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0.6171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0.9545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212449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90:10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-0.0588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0.9412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108859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0" y="0"/>
            <a:ext cx="3046218" cy="513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Hasil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Evaluasi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Beasiswa</a:t>
            </a:r>
            <a:r>
              <a:rPr lang="en-US" altLang="ko-KR" b="1" dirty="0" smtClean="0"/>
              <a:t> PPA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564233"/>
            <a:ext cx="3431365" cy="2527701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323528" y="2859782"/>
            <a:ext cx="2232248" cy="1224136"/>
          </a:xfrm>
          <a:prstGeom prst="wedgeRectCallout">
            <a:avLst>
              <a:gd name="adj1" fmla="val 62014"/>
              <a:gd name="adj2" fmla="val -1958"/>
            </a:avLst>
          </a:prstGeom>
          <a:solidFill>
            <a:srgbClr val="85D8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Dengan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didukung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grafik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maka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perbandingan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d.training</a:t>
            </a:r>
            <a:r>
              <a:rPr lang="en-US" sz="1200" dirty="0" smtClean="0">
                <a:solidFill>
                  <a:schemeClr val="bg1"/>
                </a:solidFill>
              </a:rPr>
              <a:t> : data testing </a:t>
            </a:r>
            <a:r>
              <a:rPr lang="en-US" sz="1200" dirty="0" err="1" smtClean="0">
                <a:solidFill>
                  <a:schemeClr val="bg1"/>
                </a:solidFill>
              </a:rPr>
              <a:t>terbaik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ialah</a:t>
            </a:r>
            <a:r>
              <a:rPr lang="en-US" sz="1200" dirty="0" smtClean="0">
                <a:solidFill>
                  <a:schemeClr val="bg1"/>
                </a:solidFill>
              </a:rPr>
              <a:t> 75:25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0" y="0"/>
            <a:ext cx="3046218" cy="513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Hasil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Evaluasi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Beasiswa</a:t>
            </a:r>
            <a:r>
              <a:rPr lang="en-US" altLang="ko-KR" b="1" dirty="0" smtClean="0"/>
              <a:t> BBM</a:t>
            </a:r>
            <a:endParaRPr lang="ko-KR" alt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90372"/>
              </p:ext>
            </p:extLst>
          </p:nvPr>
        </p:nvGraphicFramePr>
        <p:xfrm>
          <a:off x="1523109" y="513174"/>
          <a:ext cx="5904656" cy="2016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4146443433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2278358423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4134285729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965650187"/>
                    </a:ext>
                  </a:extLst>
                </a:gridCol>
                <a:gridCol w="770173">
                  <a:extLst>
                    <a:ext uri="{9D8B030D-6E8A-4147-A177-3AD203B41FA5}">
                      <a16:colId xmlns:a16="http://schemas.microsoft.com/office/drawing/2014/main" val="1957473655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86365477"/>
                    </a:ext>
                  </a:extLst>
                </a:gridCol>
                <a:gridCol w="705991">
                  <a:extLst>
                    <a:ext uri="{9D8B030D-6E8A-4147-A177-3AD203B41FA5}">
                      <a16:colId xmlns:a16="http://schemas.microsoft.com/office/drawing/2014/main" val="1190248201"/>
                    </a:ext>
                  </a:extLst>
                </a:gridCol>
              </a:tblGrid>
              <a:tr h="399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Perbandingan</a:t>
                      </a:r>
                      <a:r>
                        <a:rPr lang="en-US" sz="1200" u="none" strike="noStrike" dirty="0" smtClean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d.training</a:t>
                      </a:r>
                      <a:r>
                        <a:rPr lang="en-US" sz="1200" u="none" strike="noStrike" dirty="0" smtClean="0">
                          <a:effectLst/>
                        </a:rPr>
                        <a:t>: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</a:rPr>
                        <a:t>d.testing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Kappa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Sensitivity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Specificity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713133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50:50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0.7547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-0.0029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0.5791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0.16667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0.82979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0.11111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55063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60:40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0.007661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95431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66,7:33,3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0.01333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586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70:30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-0.0862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0.2207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0.9375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00132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0.6842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-0.0962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0.2207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0.92857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00374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80:20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0.07364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76330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85:15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0.1336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solidFill>
                      <a:srgbClr val="ED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212449"/>
                  </a:ext>
                </a:extLst>
              </a:tr>
              <a:tr h="202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90:10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0.4795</a:t>
                      </a:r>
                    </a:p>
                  </a:txBody>
                  <a:tcPr marL="9525" marR="9525" marT="9525" marB="0" anchor="ctr">
                    <a:solidFill>
                      <a:srgbClr val="EDF8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1.00000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NaN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108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18" y="2529400"/>
            <a:ext cx="3654495" cy="261410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323528" y="2859782"/>
            <a:ext cx="2232248" cy="1224136"/>
          </a:xfrm>
          <a:prstGeom prst="wedgeRectCallout">
            <a:avLst>
              <a:gd name="adj1" fmla="val 62014"/>
              <a:gd name="adj2" fmla="val -1958"/>
            </a:avLst>
          </a:prstGeom>
          <a:solidFill>
            <a:srgbClr val="85D8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Dengan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didukung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grafik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maka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perbandingan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d.training</a:t>
            </a:r>
            <a:r>
              <a:rPr lang="en-US" sz="1200" dirty="0" smtClean="0">
                <a:solidFill>
                  <a:schemeClr val="bg1"/>
                </a:solidFill>
              </a:rPr>
              <a:t> : data testing </a:t>
            </a:r>
            <a:r>
              <a:rPr lang="en-US" sz="1200" dirty="0" err="1" smtClean="0">
                <a:solidFill>
                  <a:schemeClr val="bg1"/>
                </a:solidFill>
              </a:rPr>
              <a:t>terbaik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ialah</a:t>
            </a:r>
            <a:r>
              <a:rPr lang="en-US" sz="1200" dirty="0" smtClean="0">
                <a:solidFill>
                  <a:schemeClr val="bg1"/>
                </a:solidFill>
              </a:rPr>
              <a:t> 50:50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4189393"/>
            <a:ext cx="6791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Referensi</a:t>
            </a:r>
            <a:r>
              <a:rPr lang="en-US" sz="1400" dirty="0" smtClean="0"/>
              <a:t> :</a:t>
            </a:r>
          </a:p>
          <a:p>
            <a:r>
              <a:rPr lang="en-US" sz="1400" dirty="0" err="1"/>
              <a:t>Harimurti</a:t>
            </a:r>
            <a:r>
              <a:rPr lang="en-US" sz="1400" dirty="0"/>
              <a:t>, </a:t>
            </a:r>
            <a:r>
              <a:rPr lang="en-US" sz="1400" dirty="0" err="1"/>
              <a:t>Febrian</a:t>
            </a:r>
            <a:r>
              <a:rPr lang="en-US" sz="1400" dirty="0"/>
              <a:t> </a:t>
            </a:r>
            <a:r>
              <a:rPr lang="en-US" sz="1400" dirty="0" err="1"/>
              <a:t>Anggoro</a:t>
            </a:r>
            <a:r>
              <a:rPr lang="en-US" sz="1400" dirty="0"/>
              <a:t>. 2017.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</a:t>
            </a:r>
            <a:r>
              <a:rPr lang="en-US" sz="1400" dirty="0" err="1"/>
              <a:t>Beasiswa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err="1" smtClean="0"/>
              <a:t>Metode</a:t>
            </a:r>
            <a:r>
              <a:rPr lang="en-US" sz="1400" dirty="0" smtClean="0"/>
              <a:t> </a:t>
            </a:r>
            <a:r>
              <a:rPr lang="en-US" sz="1400" dirty="0"/>
              <a:t>Naïve Bayes Classifier (</a:t>
            </a:r>
            <a:r>
              <a:rPr lang="en-US" sz="1400" dirty="0" err="1"/>
              <a:t>Studi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Universitas</a:t>
            </a:r>
            <a:r>
              <a:rPr lang="en-US" sz="1400" dirty="0"/>
              <a:t> </a:t>
            </a:r>
            <a:r>
              <a:rPr lang="en-US" sz="1400" dirty="0" err="1"/>
              <a:t>Trunojoyo</a:t>
            </a:r>
            <a:r>
              <a:rPr lang="en-US" sz="1400" dirty="0"/>
              <a:t> Madura).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Progam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1600" y="1059582"/>
            <a:ext cx="6102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library(naivebayes)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library(dplyr)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library(ggplot2)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library(psych)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library(e1071)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#Data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&lt;- read.csv(file.choose(), header = T)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View(data)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str(data)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'data.frame':	176 obs. of  6 variables: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$ No.           : int  1 2 3 4 5 6 7 8 9 10 ...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$ IPK           : num  3.66 3.5 3.27 3.38 3.01 3.47 3.53 3.46 3.4 3.97 ...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$ JML_TANGGUNGAN: int  3 2 2 3 4 7 4 4 3 1 ...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$ PENGHASILAN   : int  500000 2374100 1800000 277000 400000 900000 1268000 5000000 5000000 1269978 ...</a:t>
            </a:r>
            <a:endParaRPr lang="en-US" sz="14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4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$ Status        : Factor w/ 2 levels "Diterima","Ditolak": 2 2 2 2 2 2 2 2 2 1 ...</a:t>
            </a:r>
            <a:endParaRPr lang="en-US" sz="1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5364088" y="1707654"/>
            <a:ext cx="2952328" cy="1080120"/>
          </a:xfrm>
          <a:prstGeom prst="wedgeRectCallout">
            <a:avLst>
              <a:gd name="adj1" fmla="val -59809"/>
              <a:gd name="adj2" fmla="val -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Memasukkan</a:t>
            </a:r>
            <a:r>
              <a:rPr lang="en-US" sz="1200" dirty="0" smtClean="0"/>
              <a:t> data plot </a:t>
            </a:r>
            <a:r>
              <a:rPr lang="en-US" sz="1200" dirty="0" err="1" smtClean="0"/>
              <a:t>serta</a:t>
            </a:r>
            <a:r>
              <a:rPr lang="en-US" sz="1200" dirty="0" smtClean="0"/>
              <a:t> </a:t>
            </a:r>
            <a:r>
              <a:rPr lang="en-US" sz="1200" dirty="0" err="1" smtClean="0"/>
              <a:t>mengecek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err="1" smtClean="0"/>
              <a:t>jenis</a:t>
            </a:r>
            <a:r>
              <a:rPr lang="en-US" sz="1200" dirty="0" smtClean="0"/>
              <a:t> </a:t>
            </a:r>
            <a:r>
              <a:rPr lang="en-US" sz="1200" dirty="0" err="1" smtClean="0"/>
              <a:t>variabel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95486"/>
            <a:ext cx="52565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1752843"/>
            <a:ext cx="5731510" cy="32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03555"/>
            <a:ext cx="3046382" cy="1801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062"/>
            <a:ext cx="2644831" cy="1563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48" y="1524788"/>
            <a:ext cx="2929067" cy="1731680"/>
          </a:xfrm>
          <a:prstGeom prst="rect">
            <a:avLst/>
          </a:prstGeom>
        </p:spPr>
      </p:pic>
      <p:sp>
        <p:nvSpPr>
          <p:cNvPr id="56" name="Rectangular Callout 55"/>
          <p:cNvSpPr/>
          <p:nvPr/>
        </p:nvSpPr>
        <p:spPr>
          <a:xfrm>
            <a:off x="1619672" y="267494"/>
            <a:ext cx="2304256" cy="648072"/>
          </a:xfrm>
          <a:prstGeom prst="wedgeRectCallout">
            <a:avLst>
              <a:gd name="adj1" fmla="val -20833"/>
              <a:gd name="adj2" fmla="val 71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Membaca</a:t>
            </a:r>
            <a:r>
              <a:rPr lang="en-US" sz="1200" dirty="0" smtClean="0"/>
              <a:t> </a:t>
            </a:r>
            <a:r>
              <a:rPr lang="en-US" sz="1200" dirty="0" err="1" smtClean="0"/>
              <a:t>ggplot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median </a:t>
            </a:r>
            <a:r>
              <a:rPr lang="en-US" sz="1200" dirty="0" err="1" smtClean="0"/>
              <a:t>dari</a:t>
            </a:r>
            <a:r>
              <a:rPr lang="en-US" sz="1200" dirty="0" smtClean="0"/>
              <a:t> data </a:t>
            </a:r>
            <a:r>
              <a:rPr lang="en-US" sz="1200" dirty="0" err="1" smtClean="0"/>
              <a:t>beasiswa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antar</a:t>
            </a:r>
            <a:r>
              <a:rPr lang="en-US" sz="1200" dirty="0" smtClean="0"/>
              <a:t> </a:t>
            </a:r>
            <a:r>
              <a:rPr lang="en-US" sz="1200" dirty="0" err="1" smtClean="0"/>
              <a:t>variabel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04319" y="1017927"/>
            <a:ext cx="390764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# Visualization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(x=Status, y=IPK,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geom_boxplot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("Box Plot")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(x=Status, y=JML_TANGGUNGAN,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geom_boxplot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("Box Plot")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(x=Status, y=PENGHASILAN,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geom_boxplot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("Box Plot")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22171"/>
            <a:ext cx="2802784" cy="165702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964"/>
            <a:ext cx="2703737" cy="15984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76" y="1629428"/>
            <a:ext cx="2802785" cy="1657021"/>
          </a:xfrm>
          <a:prstGeom prst="rect">
            <a:avLst/>
          </a:prstGeom>
        </p:spPr>
      </p:pic>
      <p:sp>
        <p:nvSpPr>
          <p:cNvPr id="41" name="Rectangular Callout 40"/>
          <p:cNvSpPr/>
          <p:nvPr/>
        </p:nvSpPr>
        <p:spPr>
          <a:xfrm>
            <a:off x="1187624" y="627534"/>
            <a:ext cx="2520280" cy="576064"/>
          </a:xfrm>
          <a:prstGeom prst="wedgeRectCallout">
            <a:avLst>
              <a:gd name="adj1" fmla="val -20833"/>
              <a:gd name="adj2" fmla="val 71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persebaran</a:t>
            </a:r>
            <a:r>
              <a:rPr lang="en-US" sz="1200" dirty="0" smtClean="0"/>
              <a:t> data </a:t>
            </a:r>
            <a:r>
              <a:rPr lang="en-US" sz="1200" dirty="0" err="1" smtClean="0"/>
              <a:t>beasiswa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err="1" smtClean="0"/>
              <a:t>melalui</a:t>
            </a:r>
            <a:r>
              <a:rPr lang="en-US" sz="1200" dirty="0" smtClean="0"/>
              <a:t> density plot 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23528" y="1239320"/>
            <a:ext cx="4536504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(x=IPK,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geom_density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(alpha=0.8, color= 'black')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("Density Plot")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(x=JML_TANGGUNGAN,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geom_density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(alpha=0.8, color= 'black')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("Density Plot")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data %&gt;%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ggplot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aes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(x=PENGHASILAN, fill = Status)) 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geom_density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(alpha=0.8, color= 'black') +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scale_fill_manual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(values = c("#00BFC4", "#F8766D"))+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+   </a:t>
            </a:r>
            <a:r>
              <a:rPr lang="en-US" sz="1200" dirty="0" err="1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ggtitle</a:t>
            </a:r>
            <a:r>
              <a:rPr lang="en-US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("Density Plot")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203598"/>
            <a:ext cx="5256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# Data Partition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set.seed(1234)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ind &lt;- sample(2, nrow(data), replace = T, prob = c(0.75, 0.25))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train &lt;- data[ind == 1,]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test &lt;- data[ind == 2,]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model &lt;- naiveBayes(formula = Status ~ ., data = train, usekernel =T)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print(model)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Naive Bayes Classifier for Discrete Predictors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Call: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naiveBayes.default(x = X, y = Y, laplace = laplace, usekernel = ..1)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A-priori probabilities: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Y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Diterima 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0.1376812 0.8623188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8064" y="120359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Conditional probabilities: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IPK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Y              [,1]      [,2]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Diterima 3.647895 0.2866391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Ditolak  3.412521 0.2293957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JML_TANGGUNGAN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Y              [,1]     [,2]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Diterima 3.000000 1.490712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Ditolak  3.630252 1.425349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PENGHASILAN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Y             [,1]    [,2]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Diterima 3811498 6484003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Ditolak  3252997 5204337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X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Y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Diterima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619672" y="267494"/>
            <a:ext cx="2952328" cy="1080120"/>
          </a:xfrm>
          <a:prstGeom prst="wedgeRectCallout">
            <a:avLst>
              <a:gd name="adj1" fmla="val -20833"/>
              <a:gd name="adj2" fmla="val 71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</a:t>
            </a:r>
            <a:r>
              <a:rPr lang="en-US" sz="1200" dirty="0" err="1" smtClean="0"/>
              <a:t>partisi</a:t>
            </a:r>
            <a:r>
              <a:rPr lang="en-US" sz="1200" dirty="0" smtClean="0"/>
              <a:t> data training </a:t>
            </a:r>
            <a:r>
              <a:rPr lang="en-US" sz="1200" dirty="0" err="1" smtClean="0"/>
              <a:t>dan</a:t>
            </a:r>
            <a:r>
              <a:rPr lang="en-US" sz="1200" dirty="0" smtClean="0"/>
              <a:t> data testing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perbandingan</a:t>
            </a:r>
            <a:r>
              <a:rPr lang="en-US" sz="1200" dirty="0" smtClean="0"/>
              <a:t> 75:25. </a:t>
            </a:r>
          </a:p>
          <a:p>
            <a:pPr algn="ctr"/>
            <a:r>
              <a:rPr lang="en-US" sz="1200" dirty="0" err="1" smtClean="0"/>
              <a:t>Kemudian</a:t>
            </a:r>
            <a:r>
              <a:rPr lang="en-US" sz="1200" dirty="0" smtClean="0"/>
              <a:t> </a:t>
            </a:r>
            <a:r>
              <a:rPr lang="en-US" sz="1200" dirty="0" err="1" smtClean="0"/>
              <a:t>memberikan</a:t>
            </a:r>
            <a:r>
              <a:rPr lang="en-US" sz="1200" dirty="0" smtClean="0"/>
              <a:t> model naïve </a:t>
            </a:r>
          </a:p>
          <a:p>
            <a:pPr algn="ctr"/>
            <a:r>
              <a:rPr lang="en-US" sz="1200" dirty="0" err="1" smtClean="0"/>
              <a:t>bayes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data train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8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1962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prediksi &lt;- predict(model, test[,-4])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prediksi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[1] Ditolak  Ditolak  Ditolak  Ditolak  Ditolak  Ditolak  Ditolak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[9] Ditolak  Ditolak  Ditolak  Ditolak  Ditolak  Ditolak  Diterima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[17] Ditolak  Ditolak  Ditolak  Ditolak  Ditolak  Ditolak  Ditolak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[25] Ditolak  Ditolak  Ditolak  Ditolak  Ditolak  Ditolak  Ditolak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[33] Ditolak  Ditolak  Ditolak  Ditolak  Ditolak  Ditolak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Levels: Diterima Ditolak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comparation_result = cbind(prediction = as.character(prediksi), actual = as.character(test[,4]))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jumlah &lt;- sum(prediksi==test[,4])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persenan_akurasi &lt;- 100*jumlah/length(prediksi)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persenan_akurasi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[1] 89.47368</a:t>
            </a:r>
            <a:endParaRPr lang="en-US" sz="12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131840" y="339502"/>
            <a:ext cx="3960440" cy="1080120"/>
          </a:xfrm>
          <a:prstGeom prst="wedgeRectCallout">
            <a:avLst>
              <a:gd name="adj1" fmla="val -20833"/>
              <a:gd name="adj2" fmla="val 710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prediksi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pada</a:t>
            </a:r>
            <a:r>
              <a:rPr lang="en-US" sz="1200" dirty="0" smtClean="0">
                <a:solidFill>
                  <a:schemeClr val="tx1"/>
                </a:solidFill>
              </a:rPr>
              <a:t> data testing </a:t>
            </a:r>
            <a:r>
              <a:rPr lang="en-US" sz="1200" dirty="0" err="1" smtClean="0">
                <a:solidFill>
                  <a:schemeClr val="tx1"/>
                </a:solidFill>
              </a:rPr>
              <a:t>serta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melakukan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perbandingan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</a:rPr>
              <a:t> status actual </a:t>
            </a:r>
            <a:r>
              <a:rPr lang="en-US" sz="1200" dirty="0" err="1" smtClean="0">
                <a:solidFill>
                  <a:schemeClr val="tx1"/>
                </a:solidFill>
              </a:rPr>
              <a:t>sehingga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didapatkan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perbandingan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benar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diterima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ditolak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dari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keseluruhan</a:t>
            </a:r>
            <a:r>
              <a:rPr lang="en-US" sz="1200" dirty="0" smtClean="0">
                <a:solidFill>
                  <a:schemeClr val="tx1"/>
                </a:solidFill>
              </a:rPr>
              <a:t> data </a:t>
            </a:r>
            <a:r>
              <a:rPr lang="en-US" sz="1200" dirty="0" err="1" smtClean="0">
                <a:solidFill>
                  <a:schemeClr val="tx1"/>
                </a:solidFill>
              </a:rPr>
              <a:t>yakni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nilai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akurasi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98757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library(caret)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cm &lt;- confusionMatrix(prediksi,test[,4])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&gt; cm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Confusion Matrix and Statistics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Reference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Prediction Diterima Ditolak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Diterima        1       0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Ditolak         </a:t>
            </a:r>
            <a:r>
              <a:rPr lang="en-US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      </a:t>
            </a: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33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                 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</a:t>
            </a:r>
            <a:r>
              <a:rPr lang="en-US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	      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Accuracy </a:t>
            </a: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: 0.8947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  </a:t>
            </a:r>
            <a:r>
              <a:rPr lang="en-US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95</a:t>
            </a: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% CI : (0.752,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0.9706)</a:t>
            </a:r>
            <a:endParaRPr lang="en-US" sz="12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No Information Rate : 0.8684         </a:t>
            </a:r>
            <a:endParaRPr lang="en-US" sz="1200" dirty="0" smtClean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P-Value </a:t>
            </a: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[Acc &gt; NIR] : 0.4280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                 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  </a:t>
            </a:r>
            <a:r>
              <a:rPr lang="en-US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</a:t>
            </a:r>
            <a:r>
              <a:rPr lang="id-ID" sz="1200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Kappa : 0.3028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                          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d-ID" sz="12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Mcnemar's Test P-Value : 0.1336         </a:t>
            </a:r>
            <a:endParaRPr lang="en-US" sz="12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228023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Sensitivity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 0.20000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Specificity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 1.00000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 Value : 1.00000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Neg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Pred Value : 0.89189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Prevalence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: 0.13158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Detection Rate : 0.02632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Detection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Prevalence : 0.02632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Balanced Accuracy : 0.60000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  <a:r>
              <a:rPr lang="id-ID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'Positive</a:t>
            </a:r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' Class : Diterima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d-ID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347864" y="447514"/>
            <a:ext cx="3960440" cy="1080120"/>
          </a:xfrm>
          <a:prstGeom prst="wedgeRectCallout">
            <a:avLst>
              <a:gd name="adj1" fmla="val -20833"/>
              <a:gd name="adj2" fmla="val 71061"/>
            </a:avLst>
          </a:prstGeom>
          <a:solidFill>
            <a:srgbClr val="85D8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Evaluasi</a:t>
            </a:r>
            <a:r>
              <a:rPr lang="en-US" sz="1200" dirty="0" smtClean="0">
                <a:solidFill>
                  <a:schemeClr val="bg1"/>
                </a:solidFill>
              </a:rPr>
              <a:t> yang </a:t>
            </a:r>
            <a:r>
              <a:rPr lang="en-US" sz="1200" dirty="0" err="1" smtClean="0">
                <a:solidFill>
                  <a:schemeClr val="bg1"/>
                </a:solidFill>
              </a:rPr>
              <a:t>didapatkan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dari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klasifikasi</a:t>
            </a:r>
            <a:r>
              <a:rPr lang="en-US" sz="1200" dirty="0" smtClean="0">
                <a:solidFill>
                  <a:schemeClr val="bg1"/>
                </a:solidFill>
              </a:rPr>
              <a:t> naïve </a:t>
            </a:r>
            <a:r>
              <a:rPr lang="en-US" sz="1200" dirty="0" err="1" smtClean="0">
                <a:solidFill>
                  <a:schemeClr val="bg1"/>
                </a:solidFill>
              </a:rPr>
              <a:t>bayes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dengan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menggunakan</a:t>
            </a:r>
            <a:r>
              <a:rPr lang="en-US" sz="1200" dirty="0" smtClean="0">
                <a:solidFill>
                  <a:schemeClr val="bg1"/>
                </a:solidFill>
              </a:rPr>
              <a:t> Confusion </a:t>
            </a:r>
            <a:r>
              <a:rPr lang="en-US" sz="1200" dirty="0" err="1" smtClean="0">
                <a:solidFill>
                  <a:schemeClr val="bg1"/>
                </a:solidFill>
              </a:rPr>
              <a:t>Matriz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-31445" y="0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Kesimpulan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Projek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569281"/>
            <a:ext cx="576064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yakni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sz="1200" dirty="0" err="1" smtClean="0"/>
              <a:t>metode</a:t>
            </a:r>
            <a:r>
              <a:rPr lang="en-ID" sz="1200" dirty="0" smtClean="0"/>
              <a:t> </a:t>
            </a:r>
            <a:r>
              <a:rPr lang="en-ID" sz="1200" dirty="0"/>
              <a:t>Naïve Bayes Classifier </a:t>
            </a:r>
            <a:endParaRPr lang="en-ID" sz="1200" dirty="0" smtClean="0"/>
          </a:p>
          <a:p>
            <a:r>
              <a:rPr lang="en-ID" sz="1200" dirty="0" err="1" smtClean="0"/>
              <a:t>untuk</a:t>
            </a:r>
            <a:r>
              <a:rPr lang="en-ID" sz="1200" dirty="0" smtClean="0"/>
              <a:t> </a:t>
            </a:r>
            <a:r>
              <a:rPr lang="en-ID" sz="1200" dirty="0" err="1" smtClean="0"/>
              <a:t>mempermudah</a:t>
            </a:r>
            <a:r>
              <a:rPr lang="en-ID" sz="1200" dirty="0" smtClean="0"/>
              <a:t> </a:t>
            </a:r>
            <a:r>
              <a:rPr lang="en-ID" sz="1200" dirty="0" err="1" smtClean="0"/>
              <a:t>melakukan</a:t>
            </a:r>
            <a:r>
              <a:rPr lang="en-ID" sz="1200" dirty="0" smtClean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agar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 smtClean="0"/>
              <a:t>menentukan</a:t>
            </a:r>
            <a:r>
              <a:rPr lang="en-ID" sz="1200" dirty="0" smtClean="0"/>
              <a:t> </a:t>
            </a:r>
            <a:r>
              <a:rPr lang="en-ID" sz="1200" dirty="0" err="1"/>
              <a:t>diterima</a:t>
            </a:r>
            <a:r>
              <a:rPr lang="en-ID" sz="1200" dirty="0"/>
              <a:t> </a:t>
            </a:r>
            <a:r>
              <a:rPr lang="en-ID" sz="1200" dirty="0" err="1" smtClean="0"/>
              <a:t>atau</a:t>
            </a:r>
            <a:r>
              <a:rPr lang="en-ID" sz="1200" dirty="0" smtClean="0"/>
              <a:t> </a:t>
            </a:r>
            <a:r>
              <a:rPr lang="en-ID" sz="1200" dirty="0" err="1" smtClean="0"/>
              <a:t>ditolaknya</a:t>
            </a:r>
            <a:r>
              <a:rPr lang="en-ID" sz="1200" dirty="0" smtClean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mendaftar</a:t>
            </a:r>
            <a:r>
              <a:rPr lang="en-ID" sz="1200" dirty="0"/>
              <a:t> program </a:t>
            </a:r>
            <a:r>
              <a:rPr lang="en-ID" sz="1200" dirty="0" err="1"/>
              <a:t>beasiswa</a:t>
            </a:r>
            <a:r>
              <a:rPr lang="en-ID" sz="1200" dirty="0" smtClean="0"/>
              <a:t>.</a:t>
            </a:r>
          </a:p>
          <a:p>
            <a:r>
              <a:rPr lang="en-ID" sz="1200" dirty="0" err="1" smtClean="0"/>
              <a:t>Maka</a:t>
            </a:r>
            <a:r>
              <a:rPr lang="en-ID" sz="1200" dirty="0" smtClean="0"/>
              <a:t> </a:t>
            </a:r>
            <a:r>
              <a:rPr lang="en-ID" sz="1200" dirty="0" err="1" smtClean="0"/>
              <a:t>dilakukan</a:t>
            </a:r>
            <a:r>
              <a:rPr lang="en-ID" sz="1200" dirty="0" smtClean="0"/>
              <a:t> </a:t>
            </a:r>
            <a:r>
              <a:rPr lang="en-ID" sz="1200" dirty="0" err="1" smtClean="0"/>
              <a:t>uji</a:t>
            </a:r>
            <a:r>
              <a:rPr lang="en-ID" sz="1200" dirty="0" smtClean="0"/>
              <a:t> </a:t>
            </a:r>
            <a:r>
              <a:rPr lang="en-ID" sz="1200" dirty="0" err="1" smtClean="0"/>
              <a:t>coba</a:t>
            </a:r>
            <a:r>
              <a:rPr lang="en-ID" sz="1200" dirty="0" smtClean="0"/>
              <a:t> </a:t>
            </a:r>
            <a:r>
              <a:rPr lang="en-ID" sz="1200" dirty="0" err="1" smtClean="0"/>
              <a:t>melalui</a:t>
            </a:r>
            <a:r>
              <a:rPr lang="en-ID" sz="1200" dirty="0" smtClean="0"/>
              <a:t> </a:t>
            </a:r>
            <a:r>
              <a:rPr lang="en-ID" sz="1200" dirty="0" err="1" smtClean="0"/>
              <a:t>studi</a:t>
            </a:r>
            <a:r>
              <a:rPr lang="en-ID" sz="1200" dirty="0" smtClean="0"/>
              <a:t> </a:t>
            </a:r>
            <a:r>
              <a:rPr lang="en-ID" sz="1200" dirty="0" err="1" smtClean="0"/>
              <a:t>kasus</a:t>
            </a:r>
            <a:r>
              <a:rPr lang="en-ID" sz="1200" dirty="0" smtClean="0"/>
              <a:t> data </a:t>
            </a:r>
            <a:r>
              <a:rPr lang="en-ID" sz="1200" dirty="0" err="1" smtClean="0"/>
              <a:t>penerimaan</a:t>
            </a:r>
            <a:r>
              <a:rPr lang="en-ID" sz="1200" dirty="0" smtClean="0"/>
              <a:t> </a:t>
            </a:r>
            <a:r>
              <a:rPr lang="en-ID" sz="1200" dirty="0" err="1"/>
              <a:t>beasiswa</a:t>
            </a:r>
            <a:r>
              <a:rPr lang="en-ID" sz="1200" dirty="0"/>
              <a:t> yang </a:t>
            </a:r>
          </a:p>
          <a:p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Fakultas</a:t>
            </a:r>
            <a:r>
              <a:rPr lang="en-ID" sz="1200" dirty="0"/>
              <a:t> </a:t>
            </a:r>
            <a:r>
              <a:rPr lang="en-ID" sz="1200" dirty="0" err="1"/>
              <a:t>Hukum</a:t>
            </a:r>
            <a:r>
              <a:rPr lang="en-ID" sz="1200" dirty="0"/>
              <a:t> </a:t>
            </a:r>
            <a:r>
              <a:rPr lang="en-ID" sz="1200" dirty="0" err="1"/>
              <a:t>Universitas</a:t>
            </a:r>
            <a:r>
              <a:rPr lang="en-ID" sz="1200" dirty="0"/>
              <a:t> </a:t>
            </a:r>
            <a:r>
              <a:rPr lang="en-ID" sz="1200" dirty="0" err="1"/>
              <a:t>Trunojoyo</a:t>
            </a:r>
            <a:r>
              <a:rPr lang="en-ID" sz="1200" dirty="0"/>
              <a:t> Madura ,</a:t>
            </a:r>
            <a:r>
              <a:rPr lang="en-ID" sz="1200" dirty="0" smtClean="0"/>
              <a:t>2014.</a:t>
            </a:r>
          </a:p>
          <a:p>
            <a:r>
              <a:rPr lang="en-ID" sz="1200" dirty="0" smtClean="0"/>
              <a:t>Data </a:t>
            </a:r>
            <a:r>
              <a:rPr lang="en-ID" sz="1200" dirty="0" err="1"/>
              <a:t>Beasiswa</a:t>
            </a:r>
            <a:r>
              <a:rPr lang="en-ID" sz="1200" dirty="0"/>
              <a:t> PPA </a:t>
            </a:r>
            <a:r>
              <a:rPr lang="en-ID" sz="1200" dirty="0" err="1"/>
              <a:t>sebanyak</a:t>
            </a:r>
            <a:r>
              <a:rPr lang="en-ID" sz="1200" dirty="0"/>
              <a:t> 176 </a:t>
            </a:r>
            <a:r>
              <a:rPr lang="en-ID" sz="1200" dirty="0" err="1" smtClean="0"/>
              <a:t>mahasiswa</a:t>
            </a:r>
            <a:r>
              <a:rPr lang="en-ID" sz="1200" dirty="0" smtClean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Beasiswa</a:t>
            </a:r>
            <a:r>
              <a:rPr lang="en-ID" sz="1200" dirty="0"/>
              <a:t> BBM </a:t>
            </a:r>
            <a:r>
              <a:rPr lang="en-ID" sz="1200" dirty="0" err="1"/>
              <a:t>sebanyak</a:t>
            </a:r>
            <a:r>
              <a:rPr lang="en-ID" sz="1200" dirty="0"/>
              <a:t> 97 </a:t>
            </a:r>
            <a:endParaRPr lang="en-ID" sz="1200" dirty="0" smtClean="0"/>
          </a:p>
          <a:p>
            <a:r>
              <a:rPr lang="en-ID" sz="1200" dirty="0" err="1" smtClean="0"/>
              <a:t>mahasiswa</a:t>
            </a:r>
            <a:r>
              <a:rPr lang="en-ID" sz="1200" dirty="0"/>
              <a:t>. </a:t>
            </a:r>
          </a:p>
          <a:p>
            <a:r>
              <a:rPr lang="en-ID" sz="1200" dirty="0" err="1" smtClean="0"/>
              <a:t>Didapatkan</a:t>
            </a:r>
            <a:r>
              <a:rPr lang="en-ID" sz="1200" dirty="0" smtClean="0"/>
              <a:t> </a:t>
            </a:r>
            <a:r>
              <a:rPr lang="en-ID" sz="1200" dirty="0" err="1" smtClean="0"/>
              <a:t>hasil</a:t>
            </a:r>
            <a:r>
              <a:rPr lang="en-ID" sz="1200" dirty="0" smtClean="0"/>
              <a:t> </a:t>
            </a:r>
            <a:r>
              <a:rPr lang="en-ID" sz="1200" dirty="0" err="1" smtClean="0"/>
              <a:t>kesimpulan</a:t>
            </a:r>
            <a:r>
              <a:rPr lang="en-ID" sz="1200" dirty="0" smtClean="0"/>
              <a:t> </a:t>
            </a:r>
            <a:r>
              <a:rPr lang="en-ID" sz="1200" dirty="0" err="1" smtClean="0"/>
              <a:t>dari</a:t>
            </a:r>
            <a:r>
              <a:rPr lang="en-ID" sz="1200" dirty="0" smtClean="0"/>
              <a:t> </a:t>
            </a:r>
            <a:r>
              <a:rPr lang="en-ID" sz="1200" dirty="0" err="1" smtClean="0"/>
              <a:t>analisis</a:t>
            </a:r>
            <a:r>
              <a:rPr lang="en-ID" sz="1200" dirty="0" smtClean="0"/>
              <a:t> </a:t>
            </a:r>
            <a:r>
              <a:rPr lang="en-ID" sz="1200" dirty="0" err="1" smtClean="0"/>
              <a:t>beberapa</a:t>
            </a:r>
            <a:r>
              <a:rPr lang="en-ID" sz="1200" dirty="0" smtClean="0"/>
              <a:t> </a:t>
            </a:r>
            <a:r>
              <a:rPr lang="en-ID" sz="1200" dirty="0" err="1" smtClean="0"/>
              <a:t>perbandingan</a:t>
            </a:r>
            <a:r>
              <a:rPr lang="en-ID" sz="1200" dirty="0" smtClean="0"/>
              <a:t> data testing </a:t>
            </a:r>
            <a:r>
              <a:rPr lang="en-ID" sz="1200" dirty="0" err="1" smtClean="0"/>
              <a:t>dan</a:t>
            </a:r>
            <a:endParaRPr lang="en-ID" sz="1200" dirty="0" smtClean="0"/>
          </a:p>
          <a:p>
            <a:r>
              <a:rPr lang="en-ID" sz="1200" dirty="0" smtClean="0"/>
              <a:t>Data training . Hal </a:t>
            </a:r>
            <a:r>
              <a:rPr lang="en-ID" sz="1200" dirty="0" err="1" smtClean="0"/>
              <a:t>ini</a:t>
            </a:r>
            <a:r>
              <a:rPr lang="en-ID" sz="1200" dirty="0" smtClean="0"/>
              <a:t> </a:t>
            </a:r>
            <a:r>
              <a:rPr lang="en-ID" sz="1200" dirty="0" err="1" smtClean="0"/>
              <a:t>dilakukan</a:t>
            </a:r>
            <a:r>
              <a:rPr lang="en-ID" sz="1200" dirty="0" smtClean="0"/>
              <a:t> </a:t>
            </a:r>
            <a:r>
              <a:rPr lang="en-ID" sz="1200" dirty="0" err="1" smtClean="0"/>
              <a:t>untuk</a:t>
            </a:r>
            <a:r>
              <a:rPr lang="en-ID" sz="1200" dirty="0" smtClean="0"/>
              <a:t> </a:t>
            </a:r>
            <a:r>
              <a:rPr lang="en-ID" sz="1200" dirty="0" err="1" smtClean="0"/>
              <a:t>mengetahui</a:t>
            </a:r>
            <a:r>
              <a:rPr lang="en-ID" sz="1200" dirty="0" smtClean="0"/>
              <a:t> </a:t>
            </a:r>
            <a:r>
              <a:rPr lang="en-ID" sz="1200" dirty="0" err="1" smtClean="0"/>
              <a:t>hasil</a:t>
            </a:r>
            <a:r>
              <a:rPr lang="en-ID" sz="1200" dirty="0" smtClean="0"/>
              <a:t> </a:t>
            </a:r>
            <a:r>
              <a:rPr lang="en-ID" sz="1200" dirty="0" err="1" smtClean="0"/>
              <a:t>evaluasi</a:t>
            </a:r>
            <a:r>
              <a:rPr lang="en-ID" sz="1200" dirty="0" smtClean="0"/>
              <a:t> </a:t>
            </a:r>
            <a:r>
              <a:rPr lang="en-ID" sz="1200" dirty="0" err="1" smtClean="0"/>
              <a:t>terbaik</a:t>
            </a:r>
            <a:r>
              <a:rPr lang="en-ID" sz="1200" dirty="0" smtClean="0"/>
              <a:t>. </a:t>
            </a:r>
            <a:r>
              <a:rPr lang="en-ID" sz="1200" dirty="0" err="1" smtClean="0"/>
              <a:t>Sehingga</a:t>
            </a:r>
            <a:endParaRPr lang="en-ID" sz="1200" dirty="0" smtClean="0"/>
          </a:p>
          <a:p>
            <a:r>
              <a:rPr lang="en-ID" sz="1200" dirty="0" err="1" smtClean="0"/>
              <a:t>Kedepannya</a:t>
            </a:r>
            <a:r>
              <a:rPr lang="en-ID" sz="1200" dirty="0" smtClean="0"/>
              <a:t> </a:t>
            </a:r>
            <a:r>
              <a:rPr lang="en-ID" sz="1200" dirty="0" err="1" smtClean="0"/>
              <a:t>mampu</a:t>
            </a:r>
            <a:r>
              <a:rPr lang="en-ID" sz="1200" dirty="0" smtClean="0"/>
              <a:t> </a:t>
            </a:r>
            <a:r>
              <a:rPr lang="en-ID" sz="1200" dirty="0" err="1" smtClean="0"/>
              <a:t>memberikan</a:t>
            </a:r>
            <a:r>
              <a:rPr lang="en-ID" sz="1200" dirty="0" smtClean="0"/>
              <a:t> </a:t>
            </a:r>
            <a:r>
              <a:rPr lang="en-ID" sz="1200" dirty="0" err="1" smtClean="0"/>
              <a:t>hasil</a:t>
            </a:r>
            <a:r>
              <a:rPr lang="en-ID" sz="1200" dirty="0" smtClean="0"/>
              <a:t> yang </a:t>
            </a:r>
            <a:r>
              <a:rPr lang="en-ID" sz="1200" dirty="0" err="1" smtClean="0"/>
              <a:t>maksimal</a:t>
            </a:r>
            <a:r>
              <a:rPr lang="en-ID" sz="1200" dirty="0" smtClean="0"/>
              <a:t> </a:t>
            </a:r>
            <a:r>
              <a:rPr lang="en-ID" sz="1200" dirty="0" err="1" smtClean="0"/>
              <a:t>pada</a:t>
            </a:r>
            <a:r>
              <a:rPr lang="en-ID" sz="1200" dirty="0" smtClean="0"/>
              <a:t> proses </a:t>
            </a:r>
            <a:r>
              <a:rPr lang="en-ID" sz="1200" dirty="0" err="1" smtClean="0"/>
              <a:t>penyeleksian</a:t>
            </a:r>
            <a:endParaRPr lang="en-ID" sz="1200" dirty="0" smtClean="0"/>
          </a:p>
          <a:p>
            <a:r>
              <a:rPr lang="en-ID" sz="1200" dirty="0" err="1" smtClean="0"/>
              <a:t>Beasiswa</a:t>
            </a:r>
            <a:r>
              <a:rPr lang="en-ID" sz="1200" dirty="0" smtClean="0"/>
              <a:t>.</a:t>
            </a:r>
            <a:endParaRPr lang="en-ID" sz="1200" dirty="0"/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814</Words>
  <Application>Microsoft Office PowerPoint</Application>
  <PresentationFormat>On-screen Show (16:9)</PresentationFormat>
  <Paragraphs>284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Malgun Gothic</vt:lpstr>
      <vt:lpstr>Arial</vt:lpstr>
      <vt:lpstr>Arial Unicode MS</vt:lpstr>
      <vt:lpstr>Calibri</vt:lpstr>
      <vt:lpstr>Calibri Light</vt:lpstr>
      <vt:lpstr>Lucida Console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Manis</cp:lastModifiedBy>
  <cp:revision>105</cp:revision>
  <dcterms:created xsi:type="dcterms:W3CDTF">2016-12-05T23:26:54Z</dcterms:created>
  <dcterms:modified xsi:type="dcterms:W3CDTF">2020-06-24T02:59:12Z</dcterms:modified>
</cp:coreProperties>
</file>