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1" r:id="rId5"/>
    <p:sldId id="295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8" r:id="rId17"/>
  </p:sldIdLst>
  <p:sldSz cx="9144000" cy="5143500" type="screen16x9"/>
  <p:notesSz cx="6858000" cy="9144000"/>
  <p:embeddedFontLst>
    <p:embeddedFont>
      <p:font typeface="Montserrat Light" panose="020B0604020202020204" charset="0"/>
      <p:regular r:id="rId20"/>
      <p:bold r:id="rId21"/>
      <p:italic r:id="rId22"/>
      <p:boldItalic r:id="rId23"/>
    </p:embeddedFont>
    <p:embeddedFont>
      <p:font typeface="Montserrat ExtraBold" panose="020B0604020202020204" charset="0"/>
      <p:bold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6C39-1C7F-4036-BD68-C13F67DCD2E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6394-64F8-4BB7-A0D0-B7B85BF66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83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>
                    <a:lumMod val="85000"/>
                  </a:schemeClr>
                </a:solidFill>
                <a:latin typeface="Montserrat ExtraBold" panose="020B0604020202020204" charset="0"/>
              </a:rPr>
              <a:t>DATA ANALYSIS USING PYTHON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Study on</a:t>
            </a:r>
            <a:br>
              <a:rPr lang="en" dirty="0" smtClean="0"/>
            </a:br>
            <a:r>
              <a:rPr lang="en" dirty="0" smtClean="0"/>
              <a:t>AVILA BIBLE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236174" y="4371278"/>
            <a:ext cx="321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" panose="020B0604020202020204" charset="0"/>
              </a:rPr>
              <a:t>MANISHA PRIYADARSHINI RAWLA</a:t>
            </a:r>
            <a:endParaRPr lang="en-IN" dirty="0"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482599" y="911700"/>
            <a:ext cx="2446867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dirty="0">
                <a:solidFill>
                  <a:srgbClr val="666666"/>
                </a:solidFill>
              </a:rPr>
              <a:t>With the correlation matrix of the two </a:t>
            </a:r>
            <a:r>
              <a:rPr lang="en-US" sz="1800" dirty="0" smtClean="0">
                <a:solidFill>
                  <a:srgbClr val="666666"/>
                </a:solidFill>
              </a:rPr>
              <a:t>datasets, earlier </a:t>
            </a:r>
            <a:r>
              <a:rPr lang="en-US" sz="1800" dirty="0">
                <a:solidFill>
                  <a:srgbClr val="666666"/>
                </a:solidFill>
              </a:rPr>
              <a:t>assumptions are now </a:t>
            </a:r>
            <a:r>
              <a:rPr lang="en-US" sz="1800" dirty="0" smtClean="0">
                <a:solidFill>
                  <a:srgbClr val="666666"/>
                </a:solidFill>
              </a:rPr>
              <a:t>settled. </a:t>
            </a:r>
            <a:endParaRPr sz="180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 t="4152" r="8259" b="3741"/>
          <a:stretch/>
        </p:blipFill>
        <p:spPr>
          <a:xfrm>
            <a:off x="4275667" y="208966"/>
            <a:ext cx="4309533" cy="3064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3334" y="3148741"/>
            <a:ext cx="490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Correlation Matrix</a:t>
            </a:r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1" y="3775402"/>
            <a:ext cx="5528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F10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, </a:t>
            </a:r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F6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and </a:t>
            </a:r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F7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are strongly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correlated.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But we</a:t>
            </a:r>
          </a:p>
          <a:p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discover other surprising correlations like between</a:t>
            </a:r>
          </a:p>
          <a:p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F5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and </a:t>
            </a:r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F1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which correspond to row number and</a:t>
            </a:r>
          </a:p>
          <a:p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Inter columnar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distance Or between </a:t>
            </a:r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F2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and </a:t>
            </a:r>
            <a:r>
              <a:rPr lang="en-US" b="1" dirty="0" smtClean="0">
                <a:solidFill>
                  <a:srgbClr val="666666"/>
                </a:solidFill>
                <a:latin typeface="Montserrat" panose="020B0604020202020204" charset="0"/>
              </a:rPr>
              <a:t>F7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which</a:t>
            </a:r>
          </a:p>
          <a:p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correspond to upper margin and interlinear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spacing.</a:t>
            </a:r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To illustrate the correlation between </a:t>
            </a:r>
            <a:r>
              <a:rPr lang="en-US" sz="1800" dirty="0" smtClean="0">
                <a:solidFill>
                  <a:schemeClr val="bg1"/>
                </a:solidFill>
              </a:rPr>
              <a:t>F6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b="1" dirty="0" smtClean="0">
                <a:solidFill>
                  <a:schemeClr val="bg1"/>
                </a:solidFill>
              </a:rPr>
              <a:t>F10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we can use the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following </a:t>
            </a:r>
            <a:r>
              <a:rPr lang="en-US" sz="1800" dirty="0" smtClean="0">
                <a:solidFill>
                  <a:schemeClr val="bg1"/>
                </a:solidFill>
              </a:rPr>
              <a:t>plots.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r="5802"/>
          <a:stretch/>
        </p:blipFill>
        <p:spPr>
          <a:xfrm>
            <a:off x="4662117" y="169442"/>
            <a:ext cx="3330417" cy="1966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8983" y="2087644"/>
            <a:ext cx="36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666666"/>
                </a:solidFill>
                <a:latin typeface="Montserrat" panose="020B0604020202020204" charset="0"/>
              </a:rPr>
              <a:t>Seaborn</a:t>
            </a:r>
            <a:r>
              <a:rPr lang="en-US" sz="1200" dirty="0" smtClean="0">
                <a:solidFill>
                  <a:srgbClr val="666666"/>
                </a:solidFill>
                <a:latin typeface="Montserrat" panose="020B0604020202020204" charset="0"/>
              </a:rPr>
              <a:t> plot </a:t>
            </a:r>
            <a:r>
              <a:rPr lang="en-US" sz="1200" dirty="0">
                <a:solidFill>
                  <a:srgbClr val="666666"/>
                </a:solidFill>
                <a:latin typeface="Montserrat" panose="020B0604020202020204" charset="0"/>
              </a:rPr>
              <a:t>of F10 correlation with F6</a:t>
            </a:r>
            <a:endParaRPr lang="en-IN" sz="1200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650" y="2446919"/>
            <a:ext cx="5786634" cy="2302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949" y="4784176"/>
            <a:ext cx="643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666666"/>
                </a:solidFill>
                <a:latin typeface="Montserrat" panose="020B0604020202020204" charset="0"/>
              </a:rPr>
              <a:t>Plotly</a:t>
            </a:r>
            <a:r>
              <a:rPr lang="en-US" sz="1200" dirty="0" smtClean="0">
                <a:solidFill>
                  <a:srgbClr val="666666"/>
                </a:solidFill>
                <a:latin typeface="Montserrat" panose="020B0604020202020204" charset="0"/>
              </a:rPr>
              <a:t> Express </a:t>
            </a:r>
            <a:r>
              <a:rPr lang="en-US" sz="1200" dirty="0">
                <a:solidFill>
                  <a:srgbClr val="666666"/>
                </a:solidFill>
                <a:latin typeface="Montserrat" panose="020B0604020202020204" charset="0"/>
              </a:rPr>
              <a:t>Scatter of the linear </a:t>
            </a:r>
            <a:r>
              <a:rPr lang="en-US" sz="1200" dirty="0" smtClean="0">
                <a:solidFill>
                  <a:srgbClr val="666666"/>
                </a:solidFill>
                <a:latin typeface="Montserrat" panose="020B0604020202020204" charset="0"/>
              </a:rPr>
              <a:t>correlation between </a:t>
            </a:r>
            <a:r>
              <a:rPr lang="en-US" sz="1200" dirty="0">
                <a:solidFill>
                  <a:srgbClr val="666666"/>
                </a:solidFill>
                <a:latin typeface="Montserrat" panose="020B0604020202020204" charset="0"/>
              </a:rPr>
              <a:t>F6 and F10 features</a:t>
            </a:r>
            <a:endParaRPr lang="en-IN" sz="1200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44717" y="778933"/>
            <a:ext cx="33358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Here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are the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features distribution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for each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copyist. </a:t>
            </a:r>
            <a:endParaRPr lang="en-US" dirty="0">
              <a:solidFill>
                <a:srgbClr val="666666"/>
              </a:solidFill>
              <a:latin typeface="Montserrat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We can see that some copyists have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featured more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and more normally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scattered.</a:t>
            </a:r>
            <a:endParaRPr lang="en-US" dirty="0">
              <a:solidFill>
                <a:srgbClr val="666666"/>
              </a:solidFill>
              <a:latin typeface="Montserrat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But some behave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very unpredictably accordingly, these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are the copyist with the least train 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samples (</a:t>
            </a:r>
            <a:r>
              <a:rPr lang="en-US" dirty="0" err="1" smtClean="0">
                <a:solidFill>
                  <a:srgbClr val="666666"/>
                </a:solidFill>
                <a:latin typeface="Montserrat" panose="020B0604020202020204" charset="0"/>
              </a:rPr>
              <a:t>n.b.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Montserrat" panose="020B0604020202020204" charset="0"/>
              </a:rPr>
              <a:t>the histogram of 2 2 section</a:t>
            </a:r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).</a:t>
            </a:r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0" y="541867"/>
            <a:ext cx="4458410" cy="404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PREDICTION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491067" y="1397000"/>
            <a:ext cx="2438400" cy="284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Data have already been Z</a:t>
            </a:r>
            <a:b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normalized, learning </a:t>
            </a:r>
            <a:r>
              <a:rPr lang="en-US" sz="1400" dirty="0" smtClean="0">
                <a:solidFill>
                  <a:schemeClr val="tx1"/>
                </a:solidFill>
                <a:latin typeface="Montserrat" panose="020B0604020202020204" charset="0"/>
              </a:rPr>
              <a:t>algorithms can </a:t>
            </a: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also benefit from scaling the</a:t>
            </a:r>
            <a:b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data.</a:t>
            </a:r>
            <a:b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ontserrat" panose="020B0604020202020204" charset="0"/>
              </a:rPr>
              <a:t>13 </a:t>
            </a:r>
            <a:r>
              <a:rPr lang="en-US" sz="1400" dirty="0" err="1" smtClean="0">
                <a:solidFill>
                  <a:schemeClr val="tx1"/>
                </a:solidFill>
                <a:latin typeface="Montserrat" panose="020B0604020202020204" charset="0"/>
              </a:rPr>
              <a:t>KNeighbors</a:t>
            </a:r>
            <a:r>
              <a:rPr lang="en-US" sz="1400" dirty="0" smtClean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accuracy by number </a:t>
            </a:r>
            <a:r>
              <a:rPr lang="en-US" sz="1400" dirty="0" smtClean="0">
                <a:solidFill>
                  <a:schemeClr val="tx1"/>
                </a:solidFill>
                <a:latin typeface="Montserrat" panose="020B0604020202020204" charset="0"/>
              </a:rPr>
              <a:t>of neighbors•</a:t>
            </a:r>
            <a:br>
              <a:rPr lang="en-US" sz="1400" dirty="0" smtClean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ontserrat" panose="020B0604020202020204" charset="0"/>
              </a:rPr>
              <a:t>Thus, </a:t>
            </a: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began prediction using</a:t>
            </a:r>
            <a:b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</a:br>
            <a:r>
              <a:rPr lang="en-US" sz="1400" dirty="0">
                <a:solidFill>
                  <a:schemeClr val="tx1"/>
                </a:solidFill>
                <a:latin typeface="Montserrat" panose="020B0604020202020204" charset="0"/>
              </a:rPr>
              <a:t>multiple models.</a:t>
            </a:r>
            <a:r>
              <a:rPr lang="en-IN" sz="1400" dirty="0">
                <a:solidFill>
                  <a:schemeClr val="tx1"/>
                </a:solidFill>
                <a:latin typeface="Montserrat" panose="020B060402020202020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Montserrat" panose="020B0604020202020204" charset="0"/>
              </a:rPr>
            </a:br>
            <a:endParaRPr sz="14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58" y="408199"/>
            <a:ext cx="3252693" cy="21130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77737" y="2541151"/>
            <a:ext cx="3750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  <a:latin typeface="Montserrat" panose="020B0604020202020204" charset="0"/>
              </a:rPr>
              <a:t>Kneighbors</a:t>
            </a:r>
            <a:r>
              <a:rPr lang="en-US" sz="1200" dirty="0">
                <a:solidFill>
                  <a:schemeClr val="tx1"/>
                </a:solidFill>
                <a:latin typeface="Montserrat" panose="020B0604020202020204" charset="0"/>
              </a:rPr>
              <a:t> accuracy by number </a:t>
            </a:r>
            <a:r>
              <a:rPr lang="en-US" sz="1200" dirty="0" smtClean="0">
                <a:solidFill>
                  <a:schemeClr val="tx1"/>
                </a:solidFill>
                <a:latin typeface="Montserrat" panose="020B0604020202020204" charset="0"/>
              </a:rPr>
              <a:t>of neighbors</a:t>
            </a:r>
            <a:endParaRPr lang="en-IN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7736" y="3043449"/>
            <a:ext cx="46515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Montserrat" panose="020B0604020202020204" charset="0"/>
              </a:rPr>
              <a:t>KNeighbors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 gives roughly a 74% accuracy</a:t>
            </a:r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Montserrat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most efficient </a:t>
            </a:r>
            <a:r>
              <a:rPr lang="en-US" dirty="0" err="1" smtClean="0">
                <a:solidFill>
                  <a:schemeClr val="tx1"/>
                </a:solidFill>
                <a:latin typeface="Montserrat" panose="020B0604020202020204" charset="0"/>
              </a:rPr>
              <a:t>hyperparameters</a:t>
            </a:r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with</a:t>
            </a:r>
          </a:p>
          <a:p>
            <a:r>
              <a:rPr lang="en-US" dirty="0" err="1">
                <a:solidFill>
                  <a:schemeClr val="tx1"/>
                </a:solidFill>
                <a:latin typeface="Montserrat" panose="020B0604020202020204" charset="0"/>
              </a:rPr>
              <a:t>GridSearch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 method where </a:t>
            </a:r>
            <a:endParaRPr lang="en-US" dirty="0" smtClean="0">
              <a:solidFill>
                <a:schemeClr val="tx1"/>
              </a:solidFill>
              <a:latin typeface="Montserrat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ontserrat" panose="020B0604020202020204" charset="0"/>
              </a:rPr>
              <a:t>n_neighbors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= 4</a:t>
            </a: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, weights = "distance", </a:t>
            </a:r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metric=“</a:t>
            </a:r>
            <a:r>
              <a:rPr lang="en-US" dirty="0" err="1" smtClean="0">
                <a:solidFill>
                  <a:schemeClr val="tx1"/>
                </a:solidFill>
                <a:latin typeface="Montserrat" panose="020B0604020202020204" charset="0"/>
              </a:rPr>
              <a:t>euclidian</a:t>
            </a:r>
            <a:r>
              <a:rPr lang="en-US" dirty="0" smtClean="0">
                <a:solidFill>
                  <a:schemeClr val="tx1"/>
                </a:solidFill>
                <a:latin typeface="Montserrat" panose="020B0604020202020204" charset="0"/>
              </a:rPr>
              <a:t>“)</a:t>
            </a:r>
            <a:endParaRPr lang="en-IN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541867" y="911700"/>
            <a:ext cx="2379133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The </a:t>
            </a:r>
            <a:r>
              <a:rPr lang="en-US" sz="1600" dirty="0"/>
              <a:t>most efficient </a:t>
            </a:r>
            <a:r>
              <a:rPr lang="en-US" sz="1600" dirty="0" err="1"/>
              <a:t>hyperparameters</a:t>
            </a:r>
            <a:r>
              <a:rPr lang="en-US" sz="1600" dirty="0"/>
              <a:t> with </a:t>
            </a:r>
            <a:r>
              <a:rPr lang="en-US" sz="1600" dirty="0" err="1"/>
              <a:t>GridSearch</a:t>
            </a:r>
            <a:r>
              <a:rPr lang="en-US" sz="1600" dirty="0"/>
              <a:t> method where (criterion='entropy', </a:t>
            </a:r>
            <a:r>
              <a:rPr lang="en-US" sz="1600" dirty="0" err="1"/>
              <a:t>n_estimators</a:t>
            </a:r>
            <a:r>
              <a:rPr lang="en-US" sz="1600" dirty="0"/>
              <a:t>=500, </a:t>
            </a:r>
            <a:r>
              <a:rPr lang="en-US" sz="1600" dirty="0" err="1"/>
              <a:t>random_state</a:t>
            </a:r>
            <a:r>
              <a:rPr lang="en-US" sz="1600" dirty="0"/>
              <a:t>=42)</a:t>
            </a:r>
            <a:endParaRPr sz="1600"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2"/>
          </p:nvPr>
        </p:nvSpPr>
        <p:spPr>
          <a:xfrm>
            <a:off x="3671517" y="3801194"/>
            <a:ext cx="4809067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We can see that the test/train ratio is stable even approaching the 70%. But we can also conclude that a ratio of 33% test/train gives us a pretty good accuracy, which is optimal for our case.</a:t>
            </a:r>
            <a:endParaRPr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30" y="797808"/>
            <a:ext cx="3626436" cy="24504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1732" y="3247744"/>
            <a:ext cx="5799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anose="020B0604020202020204" charset="0"/>
              </a:rPr>
              <a:t>Accuracy of RandomForest model </a:t>
            </a:r>
            <a:r>
              <a:rPr lang="en-US" sz="1200" dirty="0" smtClean="0">
                <a:solidFill>
                  <a:schemeClr val="tx1"/>
                </a:solidFill>
                <a:latin typeface="Montserrat" panose="020B0604020202020204" charset="0"/>
              </a:rPr>
              <a:t>by test/train </a:t>
            </a:r>
            <a:r>
              <a:rPr lang="en-US" sz="1200" dirty="0">
                <a:solidFill>
                  <a:schemeClr val="tx1"/>
                </a:solidFill>
                <a:latin typeface="Montserrat" panose="020B0604020202020204" charset="0"/>
              </a:rPr>
              <a:t>ratio</a:t>
            </a:r>
            <a:endParaRPr lang="en-IN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1517" y="351805"/>
            <a:ext cx="4964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Montserrat" panose="020B0604020202020204" charset="0"/>
              </a:rPr>
              <a:t>RandomForest gives roughly a 98,02% accuracy. </a:t>
            </a:r>
            <a:endParaRPr lang="en-IN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THANK YOU!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4044" y="3667646"/>
            <a:ext cx="2020800" cy="73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</a:rPr>
              <a:t>THE AVILA DATASET</a:t>
            </a:r>
            <a:endParaRPr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3844325" y="1478371"/>
            <a:ext cx="5184960" cy="1306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The </a:t>
            </a:r>
            <a:r>
              <a:rPr lang="en-US" sz="1200" b="1" dirty="0" smtClean="0"/>
              <a:t>paleographic </a:t>
            </a:r>
            <a:r>
              <a:rPr lang="en-US" sz="1200" b="1" dirty="0"/>
              <a:t>analysis </a:t>
            </a:r>
            <a:r>
              <a:rPr lang="en-US" sz="1200" dirty="0"/>
              <a:t>of the manuscript </a:t>
            </a:r>
            <a:r>
              <a:rPr lang="en-US" sz="1200" dirty="0" smtClean="0"/>
              <a:t>has individuated </a:t>
            </a:r>
            <a:r>
              <a:rPr lang="en-US" sz="1200" dirty="0"/>
              <a:t>the presence of 12 copyists. The </a:t>
            </a:r>
            <a:r>
              <a:rPr lang="en-US" sz="1200" dirty="0" smtClean="0"/>
              <a:t>pages written </a:t>
            </a:r>
            <a:r>
              <a:rPr lang="en-US" sz="1200" dirty="0"/>
              <a:t>by each copyist are not equally numerous. </a:t>
            </a:r>
            <a:endParaRPr lang="en-US" sz="1200" dirty="0" smtClean="0"/>
          </a:p>
          <a:p>
            <a:pPr marL="171450" indent="-171450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200" dirty="0" smtClean="0"/>
              <a:t>Each pattern </a:t>
            </a:r>
            <a:r>
              <a:rPr lang="en-US" sz="1200" dirty="0"/>
              <a:t>contains 10 features and corresponds to a </a:t>
            </a:r>
            <a:r>
              <a:rPr lang="en-US" sz="1200" dirty="0" smtClean="0"/>
              <a:t>group of </a:t>
            </a:r>
            <a:r>
              <a:rPr lang="en-US" sz="1200" dirty="0"/>
              <a:t>4 consecutive rows.</a:t>
            </a:r>
            <a:endParaRPr sz="12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658096"/>
            <a:ext cx="5299675" cy="9134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200" b="1" dirty="0"/>
              <a:t>The Avila </a:t>
            </a:r>
            <a:r>
              <a:rPr lang="en-US" sz="1200" dirty="0"/>
              <a:t>data set has been extracted from 800 images </a:t>
            </a:r>
            <a:r>
              <a:rPr lang="en-US" sz="1200" dirty="0" smtClean="0"/>
              <a:t>of </a:t>
            </a:r>
            <a:r>
              <a:rPr lang="en-US" sz="1200" dirty="0"/>
              <a:t>the "Avila Bible", a giant Latin copy of the </a:t>
            </a:r>
            <a:r>
              <a:rPr lang="en-US" sz="1200" dirty="0" smtClean="0"/>
              <a:t>whole Bible </a:t>
            </a:r>
            <a:r>
              <a:rPr lang="en-US" sz="1200" dirty="0"/>
              <a:t>produced during the XII century between Italy </a:t>
            </a:r>
            <a:r>
              <a:rPr lang="en-US" sz="1200" dirty="0" smtClean="0"/>
              <a:t>and Spain</a:t>
            </a:r>
            <a:r>
              <a:rPr lang="en-US" sz="1200" dirty="0"/>
              <a:t>.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3844325" y="2841817"/>
            <a:ext cx="4842600" cy="16516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666666"/>
                </a:solidFill>
              </a:rPr>
              <a:t>The prediction task consists in associating each </a:t>
            </a:r>
            <a:r>
              <a:rPr lang="en-US" sz="1200" dirty="0" smtClean="0">
                <a:solidFill>
                  <a:srgbClr val="666666"/>
                </a:solidFill>
              </a:rPr>
              <a:t>pattern to </a:t>
            </a:r>
            <a:r>
              <a:rPr lang="en-US" sz="1200" dirty="0">
                <a:solidFill>
                  <a:srgbClr val="666666"/>
                </a:solidFill>
              </a:rPr>
              <a:t>one of the 12 copyists (labeled as: A, B, C, D, E, F, G, </a:t>
            </a:r>
            <a:r>
              <a:rPr lang="en-US" sz="1200" dirty="0" smtClean="0">
                <a:solidFill>
                  <a:srgbClr val="666666"/>
                </a:solidFill>
              </a:rPr>
              <a:t>H, I</a:t>
            </a:r>
            <a:r>
              <a:rPr lang="en-US" sz="1200" dirty="0">
                <a:solidFill>
                  <a:srgbClr val="666666"/>
                </a:solidFill>
              </a:rPr>
              <a:t>, W, X, Y). </a:t>
            </a:r>
            <a:endParaRPr lang="en-US" sz="1200" dirty="0" smtClean="0">
              <a:solidFill>
                <a:srgbClr val="666666"/>
              </a:solidFill>
            </a:endParaRPr>
          </a:p>
          <a:p>
            <a:pPr marL="0" lvl="0" indent="0">
              <a:spcBef>
                <a:spcPts val="0"/>
              </a:spcBef>
              <a:buClrTx/>
              <a:buSzPct val="100000"/>
              <a:buNone/>
            </a:pPr>
            <a:endParaRPr lang="en-US" sz="1200" dirty="0" smtClean="0">
              <a:solidFill>
                <a:srgbClr val="666666"/>
              </a:solidFill>
            </a:endParaRPr>
          </a:p>
          <a:p>
            <a:pPr marL="171450" lvl="0" indent="-17145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666666"/>
                </a:solidFill>
              </a:rPr>
              <a:t>The </a:t>
            </a:r>
            <a:r>
              <a:rPr lang="en-US" sz="1200" dirty="0">
                <a:solidFill>
                  <a:srgbClr val="666666"/>
                </a:solidFill>
              </a:rPr>
              <a:t>data have has been normalized, by </a:t>
            </a:r>
            <a:r>
              <a:rPr lang="en-US" sz="1200" dirty="0" smtClean="0">
                <a:solidFill>
                  <a:srgbClr val="666666"/>
                </a:solidFill>
              </a:rPr>
              <a:t>using the </a:t>
            </a:r>
            <a:r>
              <a:rPr lang="en-US" sz="1200" dirty="0">
                <a:solidFill>
                  <a:srgbClr val="666666"/>
                </a:solidFill>
              </a:rPr>
              <a:t>Z </a:t>
            </a:r>
            <a:r>
              <a:rPr lang="en-US" sz="1200" dirty="0" smtClean="0">
                <a:solidFill>
                  <a:srgbClr val="666666"/>
                </a:solidFill>
              </a:rPr>
              <a:t>normalization </a:t>
            </a:r>
            <a:r>
              <a:rPr lang="en-US" sz="1200" dirty="0">
                <a:solidFill>
                  <a:srgbClr val="666666"/>
                </a:solidFill>
              </a:rPr>
              <a:t>method, and divided in two </a:t>
            </a:r>
            <a:r>
              <a:rPr lang="en-US" sz="1200" dirty="0" smtClean="0">
                <a:solidFill>
                  <a:srgbClr val="666666"/>
                </a:solidFill>
              </a:rPr>
              <a:t>data sets</a:t>
            </a:r>
            <a:r>
              <a:rPr lang="en-US" sz="1200" dirty="0">
                <a:solidFill>
                  <a:srgbClr val="666666"/>
                </a:solidFill>
              </a:rPr>
              <a:t>: a training set containing 10430 samples, and a </a:t>
            </a:r>
            <a:r>
              <a:rPr lang="en-US" sz="1200" dirty="0" smtClean="0">
                <a:solidFill>
                  <a:srgbClr val="666666"/>
                </a:solidFill>
              </a:rPr>
              <a:t>test set </a:t>
            </a:r>
            <a:r>
              <a:rPr lang="en-US" sz="1200" dirty="0">
                <a:solidFill>
                  <a:srgbClr val="666666"/>
                </a:solidFill>
              </a:rPr>
              <a:t>containing the 10437 samples.</a:t>
            </a:r>
            <a:endParaRPr sz="1200" dirty="0">
              <a:solidFill>
                <a:srgbClr val="666666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83184" y="20717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DATA VISUALISATION</a:t>
            </a:r>
            <a:endParaRPr sz="36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51192" y="603237"/>
            <a:ext cx="4842600" cy="39445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The different features are </a:t>
            </a:r>
            <a:r>
              <a:rPr lang="en-IN" sz="1400" dirty="0">
                <a:solidFill>
                  <a:srgbClr val="666666"/>
                </a:solidFill>
              </a:rPr>
              <a:t>: </a:t>
            </a: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F1 </a:t>
            </a:r>
            <a:r>
              <a:rPr lang="en-IN" sz="1400" dirty="0">
                <a:solidFill>
                  <a:srgbClr val="666666"/>
                </a:solidFill>
              </a:rPr>
              <a:t>: </a:t>
            </a:r>
            <a:r>
              <a:rPr lang="en-IN" sz="1400" dirty="0" smtClean="0">
                <a:solidFill>
                  <a:srgbClr val="666666"/>
                </a:solidFill>
              </a:rPr>
              <a:t>Inter columnar distance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F2: upper margin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F3 </a:t>
            </a:r>
            <a:r>
              <a:rPr lang="en-IN" sz="1400" dirty="0">
                <a:solidFill>
                  <a:srgbClr val="666666"/>
                </a:solidFill>
              </a:rPr>
              <a:t>: </a:t>
            </a:r>
            <a:r>
              <a:rPr lang="en-IN" sz="1400" dirty="0" smtClean="0">
                <a:solidFill>
                  <a:srgbClr val="666666"/>
                </a:solidFill>
              </a:rPr>
              <a:t>lower margin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F4: exploitation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F5: row number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F6 </a:t>
            </a:r>
            <a:r>
              <a:rPr lang="en-IN" sz="1400" dirty="0">
                <a:solidFill>
                  <a:srgbClr val="666666"/>
                </a:solidFill>
              </a:rPr>
              <a:t>: </a:t>
            </a:r>
            <a:r>
              <a:rPr lang="en-IN" sz="1400" dirty="0" smtClean="0">
                <a:solidFill>
                  <a:srgbClr val="666666"/>
                </a:solidFill>
              </a:rPr>
              <a:t>modular ratio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F7: interlinear spacing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F8 </a:t>
            </a:r>
            <a:r>
              <a:rPr lang="en-IN" sz="1400" dirty="0">
                <a:solidFill>
                  <a:srgbClr val="666666"/>
                </a:solidFill>
              </a:rPr>
              <a:t>: weight</a:t>
            </a: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F9: peak number</a:t>
            </a:r>
            <a:endParaRPr lang="en-IN" sz="1400" dirty="0">
              <a:solidFill>
                <a:srgbClr val="666666"/>
              </a:solidFill>
            </a:endParaRPr>
          </a:p>
          <a:p>
            <a:pPr marL="88900" indent="0">
              <a:buNone/>
            </a:pPr>
            <a:r>
              <a:rPr lang="en-IN" sz="1400" dirty="0" smtClean="0">
                <a:solidFill>
                  <a:srgbClr val="666666"/>
                </a:solidFill>
              </a:rPr>
              <a:t>	F10 </a:t>
            </a:r>
            <a:r>
              <a:rPr lang="en-IN" sz="1400" dirty="0">
                <a:solidFill>
                  <a:srgbClr val="666666"/>
                </a:solidFill>
              </a:rPr>
              <a:t>: </a:t>
            </a:r>
            <a:r>
              <a:rPr lang="en-IN" sz="1400" dirty="0" smtClean="0">
                <a:solidFill>
                  <a:srgbClr val="666666"/>
                </a:solidFill>
              </a:rPr>
              <a:t>modular ratio/interlinear spacing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18066" y="1298227"/>
            <a:ext cx="2218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rgbClr val="666666"/>
              </a:solidFill>
              <a:latin typeface="Montserrat" panose="020B0604020202020204" charset="0"/>
            </a:endParaRPr>
          </a:p>
          <a:p>
            <a:r>
              <a:rPr lang="en-US" sz="1600" dirty="0">
                <a:solidFill>
                  <a:srgbClr val="666666"/>
                </a:solidFill>
                <a:latin typeface="Montserrat" panose="020B0604020202020204" charset="0"/>
              </a:rPr>
              <a:t>As said earlier, this dataset </a:t>
            </a:r>
            <a:r>
              <a:rPr lang="en-US" sz="1600" dirty="0" smtClean="0">
                <a:solidFill>
                  <a:srgbClr val="666666"/>
                </a:solidFill>
                <a:latin typeface="Montserrat" panose="020B0604020202020204" charset="0"/>
              </a:rPr>
              <a:t>is composed </a:t>
            </a:r>
            <a:r>
              <a:rPr lang="en-US" sz="1600" dirty="0">
                <a:solidFill>
                  <a:srgbClr val="666666"/>
                </a:solidFill>
                <a:latin typeface="Montserrat" panose="020B0604020202020204" charset="0"/>
              </a:rPr>
              <a:t>of 10 different features that each represent a particularity of a copyist.</a:t>
            </a: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150"/>
            <a:ext cx="4774051" cy="2250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33" y="3525621"/>
            <a:ext cx="4202051" cy="654284"/>
          </a:xfrm>
        </p:spPr>
        <p:txBody>
          <a:bodyPr/>
          <a:lstStyle/>
          <a:p>
            <a:r>
              <a:rPr lang="en-US" sz="1400" dirty="0" smtClean="0"/>
              <a:t>Composition of the training dataset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55" y="1204150"/>
            <a:ext cx="3768621" cy="2321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3392" y="3676070"/>
            <a:ext cx="348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Montserrat" panose="020B0604020202020204" charset="0"/>
              </a:rPr>
              <a:t>Distribution of samples by copyists</a:t>
            </a:r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PCA AND LINK BETWEEN THE FEATURES</a:t>
            </a:r>
            <a:endParaRPr sz="48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66" y="1213350"/>
            <a:ext cx="3989625" cy="2829033"/>
          </a:xfrm>
          <a:prstGeom prst="rect">
            <a:avLst/>
          </a:prstGeom>
        </p:spPr>
      </p:pic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16467" y="931333"/>
            <a:ext cx="2362199" cy="326813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400" dirty="0" smtClean="0">
                <a:solidFill>
                  <a:srgbClr val="666666"/>
                </a:solidFill>
              </a:rPr>
              <a:t>PCA makes maximum variability in the dataset more visible by rotating the axes. </a:t>
            </a:r>
            <a:br>
              <a:rPr lang="en-IN" sz="1400" dirty="0" smtClean="0">
                <a:solidFill>
                  <a:srgbClr val="666666"/>
                </a:solidFill>
              </a:rPr>
            </a:br>
            <a:r>
              <a:rPr lang="en-IN" sz="1400" dirty="0" smtClean="0">
                <a:solidFill>
                  <a:srgbClr val="666666"/>
                </a:solidFill>
              </a:rPr>
              <a:t/>
            </a:r>
            <a:br>
              <a:rPr lang="en-IN" sz="1400" dirty="0" smtClean="0">
                <a:solidFill>
                  <a:srgbClr val="666666"/>
                </a:solidFill>
              </a:rPr>
            </a:br>
            <a:r>
              <a:rPr lang="en-IN" sz="1400" dirty="0" smtClean="0">
                <a:solidFill>
                  <a:srgbClr val="666666"/>
                </a:solidFill>
              </a:rPr>
              <a:t>PCA identifies a list of the principal axes to describe the underlying dataset before ranking them according to the amount of variance captured by each</a:t>
            </a:r>
            <a:r>
              <a:rPr lang="en-IN" sz="1400" dirty="0">
                <a:solidFill>
                  <a:srgbClr val="666666"/>
                </a:solidFill>
              </a:rPr>
              <a:t>.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 flipH="1">
            <a:off x="4517066" y="3830134"/>
            <a:ext cx="4704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  <a:p>
            <a:r>
              <a:rPr lang="en-US" i="1" dirty="0" smtClean="0">
                <a:solidFill>
                  <a:srgbClr val="666666"/>
                </a:solidFill>
                <a:latin typeface="Montserrat" panose="020B0604020202020204" charset="0"/>
              </a:rPr>
              <a:t>Explained variance </a:t>
            </a:r>
            <a:r>
              <a:rPr lang="en-US" i="1" dirty="0">
                <a:solidFill>
                  <a:srgbClr val="666666"/>
                </a:solidFill>
                <a:latin typeface="Montserrat" panose="020B0604020202020204" charset="0"/>
              </a:rPr>
              <a:t>ratio of the first 10 components</a:t>
            </a:r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On this dataset, nearly 80% of the total variance is explained only by  using the 2</a:t>
            </a:r>
            <a:r>
              <a:rPr lang="en-IN" sz="1600" baseline="30000" dirty="0" smtClean="0"/>
              <a:t>nd</a:t>
            </a:r>
            <a:r>
              <a:rPr lang="en-IN" sz="1600" dirty="0" smtClean="0"/>
              <a:t> components of the PCA</a:t>
            </a:r>
            <a:r>
              <a:rPr lang="en-IN" sz="1600" dirty="0"/>
              <a:t>.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3767667" y="3937301"/>
            <a:ext cx="5261616" cy="603998"/>
          </a:xfrm>
        </p:spPr>
        <p:txBody>
          <a:bodyPr/>
          <a:lstStyle/>
          <a:p>
            <a:r>
              <a:rPr lang="en-US" dirty="0" smtClean="0"/>
              <a:t>Cumulative Explained </a:t>
            </a:r>
            <a:r>
              <a:rPr lang="en-US" dirty="0"/>
              <a:t>variance ratio of the first </a:t>
            </a:r>
            <a:r>
              <a:rPr lang="en-US" dirty="0" smtClean="0"/>
              <a:t>10 components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67" y="934400"/>
            <a:ext cx="5261617" cy="2882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32" y="841250"/>
            <a:ext cx="3525802" cy="3479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3" y="711201"/>
            <a:ext cx="4368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Correlation circle help us to visualize the correlations between the original dataset features. The principal components are shown via coordinates</a:t>
            </a:r>
            <a:r>
              <a:rPr lang="en-IN" dirty="0">
                <a:solidFill>
                  <a:srgbClr val="666666"/>
                </a:solidFill>
                <a:latin typeface="Montserrat" panose="020B0604020202020204" charset="0"/>
              </a:rPr>
              <a:t>.</a:t>
            </a:r>
          </a:p>
          <a:p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  <a:p>
            <a:pPr marL="285750" indent="-285750"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And this was predictable, because, for instance,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F6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and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F7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are representing the modular ratio and inter linear spacing of the copyist whereas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F10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is a feature composed of the modular ratio over the inter linear spacing, so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F10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is closely related to both features because it is directly composed by them</a:t>
            </a:r>
            <a:r>
              <a:rPr lang="en-IN" dirty="0">
                <a:solidFill>
                  <a:srgbClr val="666666"/>
                </a:solidFill>
                <a:latin typeface="Montserrat" panose="020B0604020202020204" charset="0"/>
              </a:rPr>
              <a:t>.</a:t>
            </a:r>
          </a:p>
          <a:p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  <a:p>
            <a:pPr marL="285750" indent="-285750">
              <a:buClr>
                <a:srgbClr val="666666"/>
              </a:buCl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The correlation circle shows that some features are very correlated like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F10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and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F6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or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F7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and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F6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, but some aren't correlated at all like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F10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and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F2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or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F4</a:t>
            </a:r>
            <a:r>
              <a:rPr lang="en-IN" dirty="0" smtClean="0">
                <a:solidFill>
                  <a:srgbClr val="666666"/>
                </a:solidFill>
                <a:latin typeface="Montserrat" panose="020B0604020202020204" charset="0"/>
              </a:rPr>
              <a:t> and </a:t>
            </a:r>
            <a:r>
              <a:rPr lang="en-IN" b="1" dirty="0" smtClean="0">
                <a:solidFill>
                  <a:srgbClr val="666666"/>
                </a:solidFill>
                <a:latin typeface="Montserrat" panose="020B0604020202020204" charset="0"/>
              </a:rPr>
              <a:t>F3</a:t>
            </a:r>
            <a:r>
              <a:rPr lang="en-IN" dirty="0">
                <a:solidFill>
                  <a:srgbClr val="666666"/>
                </a:solidFill>
                <a:latin typeface="Montserrat" panose="020B0604020202020204" charset="0"/>
              </a:rPr>
              <a:t>.</a:t>
            </a:r>
          </a:p>
          <a:p>
            <a:endParaRPr lang="en-IN" dirty="0">
              <a:solidFill>
                <a:srgbClr val="666666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605</Words>
  <Application>Microsoft Office PowerPoint</Application>
  <PresentationFormat>On-screen Show (16:9)</PresentationFormat>
  <Paragraphs>77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Light</vt:lpstr>
      <vt:lpstr>Montserrat ExtraBold</vt:lpstr>
      <vt:lpstr>Wingdings</vt:lpstr>
      <vt:lpstr>Montserrat</vt:lpstr>
      <vt:lpstr>Juliet template</vt:lpstr>
      <vt:lpstr>DATA ANALYSIS USING PYTHON  Study on AVILA BIBLE</vt:lpstr>
      <vt:lpstr>THE AVILA DATASET</vt:lpstr>
      <vt:lpstr>DATA VISUALISATION</vt:lpstr>
      <vt:lpstr>PowerPoint Presentation</vt:lpstr>
      <vt:lpstr>PowerPoint Presentation</vt:lpstr>
      <vt:lpstr>PCA AND LINK BETWEEN THE FEATURES</vt:lpstr>
      <vt:lpstr>PCA makes maximum variability in the dataset more visible by rotating the axes.   PCA identifies a list of the principal axes to describe the underlying dataset before ranking them according to the amount of variance captured by each.</vt:lpstr>
      <vt:lpstr>  On this dataset, nearly 80% of the total variance is explained only by  using the 2nd components of the PCA.</vt:lpstr>
      <vt:lpstr>PowerPoint Presentation</vt:lpstr>
      <vt:lpstr>With the correlation matrix of the two datasets, earlier assumptions are now settled. </vt:lpstr>
      <vt:lpstr>To illustrate the correlation between F6 and F10 we can use the following plots.</vt:lpstr>
      <vt:lpstr>PowerPoint Presentation</vt:lpstr>
      <vt:lpstr>PREDICTION</vt:lpstr>
      <vt:lpstr>Data have already been Z normalized, learning algorithms can also benefit from scaling the data. 13 KNeighbors accuracy by number of neighbors•  Thus, began prediction using multiple models. </vt:lpstr>
      <vt:lpstr> The most efficient hyperparameters with GridSearch method where (criterion='entropy', n_estimators=500, random_state=42)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PYTHON  Study on AVILA BIBLE</dc:title>
  <cp:lastModifiedBy>Admin</cp:lastModifiedBy>
  <cp:revision>19</cp:revision>
  <dcterms:modified xsi:type="dcterms:W3CDTF">2022-11-08T08:09:42Z</dcterms:modified>
</cp:coreProperties>
</file>