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9" r:id="rId10"/>
    <p:sldId id="265" r:id="rId11"/>
    <p:sldId id="266" r:id="rId12"/>
    <p:sldId id="268" r:id="rId13"/>
    <p:sldId id="270" r:id="rId14"/>
    <p:sldId id="267" r:id="rId15"/>
    <p:sldId id="272" r:id="rId16"/>
    <p:sldId id="271"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7F9BE357-60AE-44F0-BD2D-C47450C35611}"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1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142739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53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465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2028731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1283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00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406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819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375418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5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A174F1-ED7A-4DE0-9F31-4048FE14352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362664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A174F1-ED7A-4DE0-9F31-4048FE143521}"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BE357-60AE-44F0-BD2D-C47450C35611}"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67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A174F1-ED7A-4DE0-9F31-4048FE143521}"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BE357-60AE-44F0-BD2D-C47450C35611}"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02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174F1-ED7A-4DE0-9F31-4048FE143521}"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61269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498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extLst>
      <p:ext uri="{BB962C8B-B14F-4D97-AF65-F5344CB8AC3E}">
        <p14:creationId xmlns:p14="http://schemas.microsoft.com/office/powerpoint/2010/main" val="202378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A174F1-ED7A-4DE0-9F31-4048FE143521}" type="datetimeFigureOut">
              <a:rPr lang="en-US" smtClean="0"/>
              <a:t>4/27/2023</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9BE357-60AE-44F0-BD2D-C47450C35611}" type="slidenum">
              <a:rPr lang="en-US" smtClean="0"/>
              <a:t>‹#›</a:t>
            </a:fld>
            <a:endParaRPr lang="en-US"/>
          </a:p>
        </p:txBody>
      </p:sp>
    </p:spTree>
    <p:extLst>
      <p:ext uri="{BB962C8B-B14F-4D97-AF65-F5344CB8AC3E}">
        <p14:creationId xmlns:p14="http://schemas.microsoft.com/office/powerpoint/2010/main" val="3611310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1962" y="1411015"/>
            <a:ext cx="5856119" cy="410396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8">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6249" y="1540931"/>
            <a:ext cx="5657851"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9173373" cy="659658"/>
            <a:chOff x="-16934" y="3123631"/>
            <a:chExt cx="12231160" cy="659658"/>
          </a:xfrm>
        </p:grpSpPr>
        <p:sp>
          <p:nvSpPr>
            <p:cNvPr id="12"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4"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019298" y="1871131"/>
            <a:ext cx="5111752" cy="1515533"/>
          </a:xfrm>
        </p:spPr>
        <p:txBody>
          <a:bodyPr>
            <a:normAutofit/>
          </a:bodyPr>
          <a:lstStyle/>
          <a:p>
            <a:pPr>
              <a:lnSpc>
                <a:spcPct val="90000"/>
              </a:lnSpc>
            </a:pPr>
            <a:r>
              <a:rPr lang="en-US" sz="3400" b="1"/>
              <a:t>Train Delay Prediction Using Machine Learning</a:t>
            </a:r>
            <a:endParaRPr lang="en-US" sz="3400"/>
          </a:p>
        </p:txBody>
      </p:sp>
      <p:cxnSp>
        <p:nvCxnSpPr>
          <p:cNvPr id="17" name="Straight Connector 16">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31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a:t>
            </a:r>
          </a:p>
        </p:txBody>
      </p:sp>
      <p:sp>
        <p:nvSpPr>
          <p:cNvPr id="3" name="Content Placeholder 2"/>
          <p:cNvSpPr>
            <a:spLocks noGrp="1"/>
          </p:cNvSpPr>
          <p:nvPr>
            <p:ph idx="1"/>
          </p:nvPr>
        </p:nvSpPr>
        <p:spPr/>
        <p:txBody>
          <a:bodyPr/>
          <a:lstStyle/>
          <a:p>
            <a:pPr marL="0" indent="0" algn="ctr">
              <a:buNone/>
            </a:pPr>
            <a:r>
              <a:rPr lang="en-US" dirty="0"/>
              <a:t>Data Stats</a:t>
            </a:r>
          </a:p>
          <a:p>
            <a:endParaRPr lang="en-US" dirty="0"/>
          </a:p>
        </p:txBody>
      </p:sp>
      <p:pic>
        <p:nvPicPr>
          <p:cNvPr id="5" name="Picture 4"/>
          <p:cNvPicPr/>
          <p:nvPr/>
        </p:nvPicPr>
        <p:blipFill>
          <a:blip r:embed="rId2"/>
          <a:stretch>
            <a:fillRect/>
          </a:stretch>
        </p:blipFill>
        <p:spPr>
          <a:xfrm>
            <a:off x="1066800" y="3006194"/>
            <a:ext cx="7162800" cy="2928938"/>
          </a:xfrm>
          <a:prstGeom prst="rect">
            <a:avLst/>
          </a:prstGeom>
        </p:spPr>
      </p:pic>
    </p:spTree>
    <p:extLst>
      <p:ext uri="{BB962C8B-B14F-4D97-AF65-F5344CB8AC3E}">
        <p14:creationId xmlns:p14="http://schemas.microsoft.com/office/powerpoint/2010/main" val="414407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a:t>
            </a:r>
          </a:p>
        </p:txBody>
      </p:sp>
      <p:sp>
        <p:nvSpPr>
          <p:cNvPr id="3" name="Content Placeholder 2"/>
          <p:cNvSpPr>
            <a:spLocks noGrp="1"/>
          </p:cNvSpPr>
          <p:nvPr>
            <p:ph idx="1"/>
          </p:nvPr>
        </p:nvSpPr>
        <p:spPr/>
        <p:txBody>
          <a:bodyPr/>
          <a:lstStyle/>
          <a:p>
            <a:pPr marL="0" indent="0" algn="ctr">
              <a:buNone/>
            </a:pPr>
            <a:r>
              <a:rPr lang="en-US" dirty="0"/>
              <a:t>Data Visualization</a:t>
            </a:r>
          </a:p>
          <a:p>
            <a:endParaRPr lang="en-US" dirty="0"/>
          </a:p>
        </p:txBody>
      </p:sp>
      <p:pic>
        <p:nvPicPr>
          <p:cNvPr id="5" name="Picture 4"/>
          <p:cNvPicPr/>
          <p:nvPr/>
        </p:nvPicPr>
        <p:blipFill>
          <a:blip r:embed="rId2"/>
          <a:stretch>
            <a:fillRect/>
          </a:stretch>
        </p:blipFill>
        <p:spPr>
          <a:xfrm>
            <a:off x="990600" y="2600642"/>
            <a:ext cx="7315199" cy="3647758"/>
          </a:xfrm>
          <a:prstGeom prst="rect">
            <a:avLst/>
          </a:prstGeom>
        </p:spPr>
      </p:pic>
    </p:spTree>
    <p:extLst>
      <p:ext uri="{BB962C8B-B14F-4D97-AF65-F5344CB8AC3E}">
        <p14:creationId xmlns:p14="http://schemas.microsoft.com/office/powerpoint/2010/main" val="29016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a:t>
            </a:r>
          </a:p>
        </p:txBody>
      </p:sp>
      <p:sp>
        <p:nvSpPr>
          <p:cNvPr id="3" name="Content Placeholder 2"/>
          <p:cNvSpPr>
            <a:spLocks noGrp="1"/>
          </p:cNvSpPr>
          <p:nvPr>
            <p:ph idx="1"/>
          </p:nvPr>
        </p:nvSpPr>
        <p:spPr/>
        <p:txBody>
          <a:bodyPr/>
          <a:lstStyle/>
          <a:p>
            <a:pPr marL="0" indent="0" algn="ctr">
              <a:buNone/>
            </a:pPr>
            <a:r>
              <a:rPr lang="en-US" dirty="0"/>
              <a:t>Data Visualization</a:t>
            </a:r>
          </a:p>
          <a:p>
            <a:endParaRPr lang="en-US" dirty="0"/>
          </a:p>
        </p:txBody>
      </p:sp>
      <p:pic>
        <p:nvPicPr>
          <p:cNvPr id="5" name="Picture 4"/>
          <p:cNvPicPr/>
          <p:nvPr/>
        </p:nvPicPr>
        <p:blipFill>
          <a:blip r:embed="rId2"/>
          <a:stretch>
            <a:fillRect/>
          </a:stretch>
        </p:blipFill>
        <p:spPr>
          <a:xfrm>
            <a:off x="990600" y="2209800"/>
            <a:ext cx="7162800" cy="3962400"/>
          </a:xfrm>
          <a:prstGeom prst="rect">
            <a:avLst/>
          </a:prstGeom>
        </p:spPr>
      </p:pic>
    </p:spTree>
    <p:extLst>
      <p:ext uri="{BB962C8B-B14F-4D97-AF65-F5344CB8AC3E}">
        <p14:creationId xmlns:p14="http://schemas.microsoft.com/office/powerpoint/2010/main" val="200338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a:t>
            </a:r>
          </a:p>
        </p:txBody>
      </p:sp>
      <p:sp>
        <p:nvSpPr>
          <p:cNvPr id="5" name="Content Placeholder 4"/>
          <p:cNvSpPr>
            <a:spLocks noGrp="1"/>
          </p:cNvSpPr>
          <p:nvPr>
            <p:ph idx="1"/>
          </p:nvPr>
        </p:nvSpPr>
        <p:spPr/>
        <p:txBody>
          <a:bodyPr/>
          <a:lstStyle/>
          <a:p>
            <a:pPr marL="0" indent="0" algn="ctr">
              <a:buNone/>
            </a:pPr>
            <a:r>
              <a:rPr lang="en-US" dirty="0"/>
              <a:t>Confusion Matrix</a:t>
            </a:r>
          </a:p>
          <a:p>
            <a:endParaRPr lang="en-US" dirty="0"/>
          </a:p>
        </p:txBody>
      </p:sp>
      <p:pic>
        <p:nvPicPr>
          <p:cNvPr id="6" name="Picture 5"/>
          <p:cNvPicPr/>
          <p:nvPr/>
        </p:nvPicPr>
        <p:blipFill>
          <a:blip r:embed="rId2"/>
          <a:stretch>
            <a:fillRect/>
          </a:stretch>
        </p:blipFill>
        <p:spPr>
          <a:xfrm>
            <a:off x="1524000" y="2971800"/>
            <a:ext cx="6096000" cy="3072465"/>
          </a:xfrm>
          <a:prstGeom prst="rect">
            <a:avLst/>
          </a:prstGeom>
        </p:spPr>
      </p:pic>
    </p:spTree>
    <p:extLst>
      <p:ext uri="{BB962C8B-B14F-4D97-AF65-F5344CB8AC3E}">
        <p14:creationId xmlns:p14="http://schemas.microsoft.com/office/powerpoint/2010/main" val="199101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843423"/>
          </a:xfrm>
        </p:spPr>
        <p:txBody>
          <a:bodyPr/>
          <a:lstStyle/>
          <a:p>
            <a:r>
              <a:rPr lang="en-US" u="sng" dirty="0"/>
              <a:t>Result</a:t>
            </a:r>
          </a:p>
        </p:txBody>
      </p:sp>
      <p:sp>
        <p:nvSpPr>
          <p:cNvPr id="3" name="Content Placeholder 2"/>
          <p:cNvSpPr>
            <a:spLocks noGrp="1"/>
          </p:cNvSpPr>
          <p:nvPr>
            <p:ph idx="1"/>
          </p:nvPr>
        </p:nvSpPr>
        <p:spPr/>
        <p:txBody>
          <a:bodyPr/>
          <a:lstStyle/>
          <a:p>
            <a:pPr marL="0" indent="0">
              <a:buNone/>
            </a:pPr>
            <a:r>
              <a:rPr lang="en-US" sz="1400" dirty="0"/>
              <a:t>Classification report SVM</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endParaRPr lang="en-US" dirty="0"/>
          </a:p>
        </p:txBody>
      </p:sp>
      <p:pic>
        <p:nvPicPr>
          <p:cNvPr id="5" name="Picture 4"/>
          <p:cNvPicPr/>
          <p:nvPr/>
        </p:nvPicPr>
        <p:blipFill>
          <a:blip r:embed="rId2"/>
          <a:stretch>
            <a:fillRect/>
          </a:stretch>
        </p:blipFill>
        <p:spPr>
          <a:xfrm>
            <a:off x="1257300" y="3124200"/>
            <a:ext cx="6629399" cy="1856509"/>
          </a:xfrm>
          <a:prstGeom prst="rect">
            <a:avLst/>
          </a:prstGeom>
        </p:spPr>
      </p:pic>
    </p:spTree>
    <p:extLst>
      <p:ext uri="{BB962C8B-B14F-4D97-AF65-F5344CB8AC3E}">
        <p14:creationId xmlns:p14="http://schemas.microsoft.com/office/powerpoint/2010/main" val="137448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1964-9A28-1C8C-B865-1395F0BE2D0F}"/>
              </a:ext>
            </a:extLst>
          </p:cNvPr>
          <p:cNvSpPr>
            <a:spLocks noGrp="1"/>
          </p:cNvSpPr>
          <p:nvPr>
            <p:ph type="title"/>
          </p:nvPr>
        </p:nvSpPr>
        <p:spPr>
          <a:xfrm>
            <a:off x="1176866" y="896113"/>
            <a:ext cx="6798734" cy="1323092"/>
          </a:xfrm>
        </p:spPr>
        <p:txBody>
          <a:bodyPr/>
          <a:lstStyle/>
          <a:p>
            <a:r>
              <a:rPr lang="en-US" u="sng" dirty="0"/>
              <a:t>Result</a:t>
            </a:r>
            <a:endParaRPr lang="en-US" dirty="0"/>
          </a:p>
        </p:txBody>
      </p:sp>
      <p:pic>
        <p:nvPicPr>
          <p:cNvPr id="4" name="Content Placeholder 3">
            <a:extLst>
              <a:ext uri="{FF2B5EF4-FFF2-40B4-BE49-F238E27FC236}">
                <a16:creationId xmlns:a16="http://schemas.microsoft.com/office/drawing/2014/main" id="{CA34960D-F42E-93BB-46E8-77D25B8F1B3E}"/>
              </a:ext>
            </a:extLst>
          </p:cNvPr>
          <p:cNvPicPr>
            <a:picLocks noGrp="1" noChangeAspect="1"/>
          </p:cNvPicPr>
          <p:nvPr>
            <p:ph idx="1"/>
          </p:nvPr>
        </p:nvPicPr>
        <p:blipFill>
          <a:blip r:embed="rId2"/>
          <a:stretch>
            <a:fillRect/>
          </a:stretch>
        </p:blipFill>
        <p:spPr>
          <a:xfrm>
            <a:off x="1716697" y="3262167"/>
            <a:ext cx="5718544" cy="2071833"/>
          </a:xfrm>
          <a:prstGeom prst="rect">
            <a:avLst/>
          </a:prstGeom>
        </p:spPr>
      </p:pic>
      <p:sp>
        <p:nvSpPr>
          <p:cNvPr id="6" name="TextBox 5">
            <a:extLst>
              <a:ext uri="{FF2B5EF4-FFF2-40B4-BE49-F238E27FC236}">
                <a16:creationId xmlns:a16="http://schemas.microsoft.com/office/drawing/2014/main" id="{61EBCE79-0F2B-61F7-E19A-92AB5C514128}"/>
              </a:ext>
            </a:extLst>
          </p:cNvPr>
          <p:cNvSpPr txBox="1"/>
          <p:nvPr/>
        </p:nvSpPr>
        <p:spPr>
          <a:xfrm>
            <a:off x="1600200" y="2819400"/>
            <a:ext cx="5264658" cy="369332"/>
          </a:xfrm>
          <a:prstGeom prst="rect">
            <a:avLst/>
          </a:prstGeom>
          <a:noFill/>
        </p:spPr>
        <p:txBody>
          <a:bodyPr wrap="square">
            <a:spAutoFit/>
          </a:bodyPr>
          <a:lstStyle/>
          <a:p>
            <a:pPr marL="0" indent="0">
              <a:buNone/>
            </a:pPr>
            <a:r>
              <a:rPr lang="en-US" sz="1800" dirty="0"/>
              <a:t>Classification Report Naive Bayes</a:t>
            </a:r>
          </a:p>
        </p:txBody>
      </p:sp>
    </p:spTree>
    <p:extLst>
      <p:ext uri="{BB962C8B-B14F-4D97-AF65-F5344CB8AC3E}">
        <p14:creationId xmlns:p14="http://schemas.microsoft.com/office/powerpoint/2010/main" val="36715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References</a:t>
            </a:r>
          </a:p>
        </p:txBody>
      </p:sp>
      <p:sp>
        <p:nvSpPr>
          <p:cNvPr id="3" name="Content Placeholder 2"/>
          <p:cNvSpPr>
            <a:spLocks noGrp="1"/>
          </p:cNvSpPr>
          <p:nvPr>
            <p:ph idx="1"/>
          </p:nvPr>
        </p:nvSpPr>
        <p:spPr>
          <a:xfrm>
            <a:off x="685800" y="2590800"/>
            <a:ext cx="7772400" cy="3351863"/>
          </a:xfrm>
        </p:spPr>
        <p:txBody>
          <a:bodyPr>
            <a:noAutofit/>
          </a:bodyPr>
          <a:lstStyle/>
          <a:p>
            <a:r>
              <a:rPr lang="en-US" sz="1750" dirty="0"/>
              <a:t>[1]. P. Wang and Q. Zhang, “Train delay analysis and prediction based on big data fusion,” Transp. </a:t>
            </a:r>
            <a:r>
              <a:rPr lang="en-US" sz="1750" dirty="0" err="1"/>
              <a:t>Saf</a:t>
            </a:r>
            <a:r>
              <a:rPr lang="en-US" sz="1750" dirty="0"/>
              <a:t>. Environ., vol. 1, no. 1, pp. 79–88, 2019, </a:t>
            </a:r>
            <a:r>
              <a:rPr lang="en-US" sz="1750" dirty="0" err="1"/>
              <a:t>doi</a:t>
            </a:r>
            <a:r>
              <a:rPr lang="en-US" sz="1750" dirty="0"/>
              <a:t>: 10.1093/</a:t>
            </a:r>
            <a:r>
              <a:rPr lang="en-US" sz="1750" dirty="0" err="1"/>
              <a:t>tse</a:t>
            </a:r>
            <a:r>
              <a:rPr lang="en-US" sz="1750" dirty="0"/>
              <a:t>/tdy001. </a:t>
            </a:r>
          </a:p>
          <a:p>
            <a:r>
              <a:rPr lang="en-US" sz="1750" dirty="0"/>
              <a:t>[2]. P. Huang, C. Wen, L. Fu, Q. </a:t>
            </a:r>
            <a:r>
              <a:rPr lang="en-US" sz="1750" dirty="0" err="1"/>
              <a:t>Peng</a:t>
            </a:r>
            <a:r>
              <a:rPr lang="en-US" sz="1750" dirty="0"/>
              <a:t>, and Z. Li, “A hybrid model to improve the train running time prediction ability during high-speed railway disruptions,” </a:t>
            </a:r>
            <a:r>
              <a:rPr lang="en-US" sz="1750" dirty="0" err="1"/>
              <a:t>Saf</a:t>
            </a:r>
            <a:r>
              <a:rPr lang="en-US" sz="1750" dirty="0"/>
              <a:t>. Sci., vol. 122, no. October 2019, p. 104510, 2020, </a:t>
            </a:r>
            <a:r>
              <a:rPr lang="en-US" sz="1750" dirty="0" err="1"/>
              <a:t>doi</a:t>
            </a:r>
            <a:r>
              <a:rPr lang="en-US" sz="1750" dirty="0"/>
              <a:t>: 10.1016/j.ssci.2019.104510.</a:t>
            </a:r>
          </a:p>
          <a:p>
            <a:r>
              <a:rPr lang="en-US" sz="1750" dirty="0"/>
              <a:t>[3]. R. Nair et al., “An ensemble prediction model for train delays,” Transp. Res. Part C </a:t>
            </a:r>
            <a:r>
              <a:rPr lang="en-US" sz="1750" dirty="0" err="1"/>
              <a:t>Emerg.Technol</a:t>
            </a:r>
            <a:r>
              <a:rPr lang="en-US" sz="1750" dirty="0"/>
              <a:t>., vol. 104, no. April, pp. 196–209, 2019, </a:t>
            </a:r>
            <a:r>
              <a:rPr lang="en-US" sz="1750" dirty="0" err="1"/>
              <a:t>doi</a:t>
            </a:r>
            <a:r>
              <a:rPr lang="en-US" sz="1750" dirty="0"/>
              <a:t>: 10.1016/j.trc.2019.04.026. </a:t>
            </a:r>
          </a:p>
        </p:txBody>
      </p:sp>
    </p:spTree>
    <p:extLst>
      <p:ext uri="{BB962C8B-B14F-4D97-AF65-F5344CB8AC3E}">
        <p14:creationId xmlns:p14="http://schemas.microsoft.com/office/powerpoint/2010/main" val="338596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C493-FD48-C944-980B-E462F196AAE2}"/>
              </a:ext>
            </a:extLst>
          </p:cNvPr>
          <p:cNvSpPr>
            <a:spLocks noGrp="1"/>
          </p:cNvSpPr>
          <p:nvPr>
            <p:ph type="title"/>
          </p:nvPr>
        </p:nvSpPr>
        <p:spPr/>
        <p:txBody>
          <a:bodyPr/>
          <a:lstStyle/>
          <a:p>
            <a:r>
              <a:rPr lang="en-US" u="sng" dirty="0"/>
              <a:t>References</a:t>
            </a:r>
            <a:endParaRPr lang="en-US" dirty="0"/>
          </a:p>
        </p:txBody>
      </p:sp>
      <p:sp>
        <p:nvSpPr>
          <p:cNvPr id="3" name="Content Placeholder 2">
            <a:extLst>
              <a:ext uri="{FF2B5EF4-FFF2-40B4-BE49-F238E27FC236}">
                <a16:creationId xmlns:a16="http://schemas.microsoft.com/office/drawing/2014/main" id="{E7B9C0AB-05FC-2339-B24B-F8D0DCB1BDB8}"/>
              </a:ext>
            </a:extLst>
          </p:cNvPr>
          <p:cNvSpPr>
            <a:spLocks noGrp="1"/>
          </p:cNvSpPr>
          <p:nvPr>
            <p:ph idx="1"/>
          </p:nvPr>
        </p:nvSpPr>
        <p:spPr/>
        <p:txBody>
          <a:bodyPr>
            <a:normAutofit fontScale="92500" lnSpcReduction="20000"/>
          </a:bodyPr>
          <a:lstStyle/>
          <a:p>
            <a:r>
              <a:rPr lang="en-US" sz="2100" dirty="0"/>
              <a:t>[4]. M. A. </a:t>
            </a:r>
            <a:r>
              <a:rPr lang="en-US" sz="2100" dirty="0" err="1"/>
              <a:t>Nabian</a:t>
            </a:r>
            <a:r>
              <a:rPr lang="en-US" sz="2100" dirty="0"/>
              <a:t>, N. </a:t>
            </a:r>
            <a:r>
              <a:rPr lang="en-US" sz="2100" dirty="0" err="1"/>
              <a:t>Alemazkoor</a:t>
            </a:r>
            <a:r>
              <a:rPr lang="en-US" sz="2100" dirty="0"/>
              <a:t>, and H. </a:t>
            </a:r>
            <a:r>
              <a:rPr lang="en-US" sz="2100" dirty="0" err="1"/>
              <a:t>Meidani</a:t>
            </a:r>
            <a:r>
              <a:rPr lang="en-US" sz="2100" dirty="0"/>
              <a:t>, “Predicting Near-Term Train Schedule Performance and Delay Using Bi-Level Random Forests,” Transp. Res. Rec., vol. 2673, no. 5, pp. 564–573, 2019, </a:t>
            </a:r>
            <a:r>
              <a:rPr lang="en-US" sz="2100" dirty="0" err="1"/>
              <a:t>doi</a:t>
            </a:r>
            <a:r>
              <a:rPr lang="en-US" sz="2100" dirty="0"/>
              <a:t>: 10.1177/0361198119840339. </a:t>
            </a:r>
          </a:p>
          <a:p>
            <a:r>
              <a:rPr lang="en-US" sz="2100" dirty="0"/>
              <a:t>[5]. M. Arshad and M. Ahmed, “Prediction of Train Delay in Indian Railways through Machine Learning Techniques,” Int. J. </a:t>
            </a:r>
            <a:r>
              <a:rPr lang="en-US" sz="2100" dirty="0" err="1"/>
              <a:t>Comput</a:t>
            </a:r>
            <a:r>
              <a:rPr lang="en-US" sz="2100" dirty="0"/>
              <a:t>. Sci. Eng., vol. 7, no. 2, pp. 405–411, 2019, </a:t>
            </a:r>
            <a:r>
              <a:rPr lang="en-US" sz="2100" dirty="0" err="1"/>
              <a:t>doi</a:t>
            </a:r>
            <a:r>
              <a:rPr lang="en-US" sz="2100" dirty="0"/>
              <a:t>: 10.26438/</a:t>
            </a:r>
            <a:r>
              <a:rPr lang="en-US" sz="2100" dirty="0" err="1"/>
              <a:t>ijcse</a:t>
            </a:r>
            <a:r>
              <a:rPr lang="en-US" sz="2100" dirty="0"/>
              <a:t>/v7i2.405411. </a:t>
            </a:r>
          </a:p>
          <a:p>
            <a:r>
              <a:rPr lang="en-US" sz="2100" dirty="0"/>
              <a:t>[6]. J. Wu, L. Zhou, C. Cai, F. Dong, J. Shen, and G. Sun, “Towards a General Prediction System for the Primary Delay in Urban Railways,” 2019 IEEE </a:t>
            </a:r>
            <a:r>
              <a:rPr lang="en-US" sz="2100" dirty="0" err="1"/>
              <a:t>Intell</a:t>
            </a:r>
            <a:r>
              <a:rPr lang="en-US" sz="2100" dirty="0"/>
              <a:t>. Transp. Syst. Conf. ITSC 2019, pp. 3482–3487, 2019, </a:t>
            </a:r>
            <a:r>
              <a:rPr lang="en-US" sz="2100" dirty="0" err="1"/>
              <a:t>doi</a:t>
            </a:r>
            <a:r>
              <a:rPr lang="en-US" sz="2100" dirty="0"/>
              <a:t>: 10.1109/ITSC.2019.8916868</a:t>
            </a:r>
            <a:r>
              <a:rPr lang="en-US" sz="2100" u="sng" dirty="0"/>
              <a:t> </a:t>
            </a:r>
            <a:r>
              <a:rPr lang="en-US" sz="2100" dirty="0"/>
              <a:t> </a:t>
            </a:r>
          </a:p>
          <a:p>
            <a:endParaRPr lang="en-US" dirty="0"/>
          </a:p>
        </p:txBody>
      </p:sp>
    </p:spTree>
    <p:extLst>
      <p:ext uri="{BB962C8B-B14F-4D97-AF65-F5344CB8AC3E}">
        <p14:creationId xmlns:p14="http://schemas.microsoft.com/office/powerpoint/2010/main" val="404541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Group Member Information </a:t>
            </a:r>
          </a:p>
        </p:txBody>
      </p:sp>
      <p:sp>
        <p:nvSpPr>
          <p:cNvPr id="3" name="Content Placeholder 2"/>
          <p:cNvSpPr>
            <a:spLocks noGrp="1"/>
          </p:cNvSpPr>
          <p:nvPr>
            <p:ph idx="1"/>
          </p:nvPr>
        </p:nvSpPr>
        <p:spPr>
          <a:xfrm>
            <a:off x="1176866" y="2438400"/>
            <a:ext cx="6595534" cy="3687763"/>
          </a:xfrm>
        </p:spPr>
        <p:txBody>
          <a:bodyPr>
            <a:normAutofit/>
          </a:bodyPr>
          <a:lstStyle/>
          <a:p>
            <a:r>
              <a:rPr lang="en-US" sz="2800" dirty="0"/>
              <a:t>Varshitha Reddy Chadive-700747558</a:t>
            </a:r>
          </a:p>
          <a:p>
            <a:r>
              <a:rPr lang="en-US" sz="2800" dirty="0"/>
              <a:t>Dinesh Reddy Nandigama-700743304</a:t>
            </a:r>
          </a:p>
          <a:p>
            <a:r>
              <a:rPr lang="en-US" sz="2800" dirty="0"/>
              <a:t>Manisha Addula-700746111</a:t>
            </a:r>
          </a:p>
        </p:txBody>
      </p:sp>
    </p:spTree>
    <p:extLst>
      <p:ext uri="{BB962C8B-B14F-4D97-AF65-F5344CB8AC3E}">
        <p14:creationId xmlns:p14="http://schemas.microsoft.com/office/powerpoint/2010/main" val="46291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38200"/>
            <a:ext cx="6858000" cy="1219200"/>
          </a:xfrm>
        </p:spPr>
        <p:txBody>
          <a:bodyPr>
            <a:noAutofit/>
          </a:bodyPr>
          <a:lstStyle/>
          <a:p>
            <a:r>
              <a:rPr lang="en-US" sz="3200" u="sng" dirty="0"/>
              <a:t>Role/Responsibilities and Contribution in project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8396144"/>
              </p:ext>
            </p:extLst>
          </p:nvPr>
        </p:nvGraphicFramePr>
        <p:xfrm>
          <a:off x="838200" y="2438400"/>
          <a:ext cx="7391400" cy="3758456"/>
        </p:xfrm>
        <a:graphic>
          <a:graphicData uri="http://schemas.openxmlformats.org/drawingml/2006/table">
            <a:tbl>
              <a:tblPr firstRow="1" bandRow="1">
                <a:tableStyleId>{5C22544A-7EE6-4342-B048-85BDC9FD1C3A}</a:tableStyleId>
              </a:tblPr>
              <a:tblGrid>
                <a:gridCol w="2444937">
                  <a:extLst>
                    <a:ext uri="{9D8B030D-6E8A-4147-A177-3AD203B41FA5}">
                      <a16:colId xmlns:a16="http://schemas.microsoft.com/office/drawing/2014/main" val="20000"/>
                    </a:ext>
                  </a:extLst>
                </a:gridCol>
                <a:gridCol w="4946463">
                  <a:extLst>
                    <a:ext uri="{9D8B030D-6E8A-4147-A177-3AD203B41FA5}">
                      <a16:colId xmlns:a16="http://schemas.microsoft.com/office/drawing/2014/main" val="20001"/>
                    </a:ext>
                  </a:extLst>
                </a:gridCol>
              </a:tblGrid>
              <a:tr h="1316129">
                <a:tc>
                  <a:txBody>
                    <a:bodyPr/>
                    <a:lstStyle/>
                    <a:p>
                      <a:pPr algn="ctr"/>
                      <a:endParaRPr lang="en-US" sz="2000" b="0" dirty="0">
                        <a:solidFill>
                          <a:schemeClr val="tx1"/>
                        </a:solidFill>
                      </a:endParaRPr>
                    </a:p>
                    <a:p>
                      <a:pPr algn="ctr"/>
                      <a:r>
                        <a:rPr lang="en-US" sz="2000" b="0" dirty="0">
                          <a:solidFill>
                            <a:schemeClr val="tx1"/>
                          </a:solidFill>
                        </a:rPr>
                        <a:t>Varshitha</a:t>
                      </a:r>
                      <a:r>
                        <a:rPr lang="en-US" sz="2000" b="0" baseline="0" dirty="0">
                          <a:solidFill>
                            <a:schemeClr val="tx1"/>
                          </a:solidFill>
                        </a:rPr>
                        <a:t> Reddy </a:t>
                      </a:r>
                      <a:r>
                        <a:rPr lang="en-US" sz="2000" b="0" baseline="0" dirty="0" err="1">
                          <a:solidFill>
                            <a:schemeClr val="tx1"/>
                          </a:solidFill>
                        </a:rPr>
                        <a:t>Chadive</a:t>
                      </a:r>
                      <a:endParaRPr lang="en-US" sz="2000"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baseline="0" dirty="0">
                          <a:solidFill>
                            <a:schemeClr val="tx1"/>
                          </a:solidFill>
                        </a:rPr>
                        <a:t>Collecting data from various sources and formatted it to suit machine learning models, and then analyzing the data to use SVM for classifying trains and Naïve Bayes for Predicting Train Delay.</a:t>
                      </a:r>
                      <a:endParaRPr lang="en-US" b="0" dirty="0">
                        <a:solidFill>
                          <a:schemeClr val="tx1"/>
                        </a:solidFill>
                      </a:endParaRPr>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53607">
                <a:tc>
                  <a:txBody>
                    <a:bodyPr/>
                    <a:lstStyle/>
                    <a:p>
                      <a:pPr algn="ctr"/>
                      <a:endParaRPr lang="en-US" sz="2000" dirty="0"/>
                    </a:p>
                    <a:p>
                      <a:pPr algn="ctr"/>
                      <a:r>
                        <a:rPr lang="en-US" sz="2000" dirty="0"/>
                        <a:t>Dinesh</a:t>
                      </a:r>
                      <a:r>
                        <a:rPr lang="en-US" sz="2000" baseline="0" dirty="0"/>
                        <a:t> Reddy </a:t>
                      </a:r>
                      <a:r>
                        <a:rPr lang="en-US" sz="2000" baseline="0" dirty="0" err="1"/>
                        <a:t>Nandigama</a:t>
                      </a:r>
                      <a:endParaRPr lang="en-US" sz="2000"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Implementing</a:t>
                      </a:r>
                      <a:r>
                        <a:rPr lang="en-US" baseline="0" dirty="0"/>
                        <a:t> the SVM Algorithm and Naïve Bayes algorithm. Training data on the pre processed data and finding optimal hyper plane that separates data points of different classes.</a:t>
                      </a:r>
                      <a:endParaRPr lang="en-US"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164064">
                <a:tc>
                  <a:txBody>
                    <a:bodyPr/>
                    <a:lstStyle/>
                    <a:p>
                      <a:pPr algn="ctr"/>
                      <a:endParaRPr lang="en-US" sz="2000" dirty="0"/>
                    </a:p>
                    <a:p>
                      <a:pPr algn="ctr"/>
                      <a:r>
                        <a:rPr lang="en-US" sz="2000" dirty="0" err="1"/>
                        <a:t>Manisha</a:t>
                      </a:r>
                      <a:r>
                        <a:rPr lang="en-US" sz="2000" dirty="0"/>
                        <a:t> </a:t>
                      </a:r>
                      <a:r>
                        <a:rPr lang="en-US" sz="2000" dirty="0" err="1"/>
                        <a:t>Addula</a:t>
                      </a:r>
                      <a:endParaRPr lang="en-US" sz="2000"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Evaluating the model prepared using SVM algorithm and comparing both SVM and Naïve Bayes Models.</a:t>
                      </a:r>
                      <a:r>
                        <a:rPr lang="en-US" sz="1800" kern="1200" dirty="0">
                          <a:solidFill>
                            <a:schemeClr val="dk1"/>
                          </a:solidFill>
                          <a:effectLst/>
                          <a:latin typeface="+mn-lt"/>
                          <a:ea typeface="+mn-ea"/>
                          <a:cs typeface="+mn-cs"/>
                        </a:rPr>
                        <a:t> Evaluating</a:t>
                      </a:r>
                      <a:r>
                        <a:rPr lang="en-US" sz="1800" kern="1200" baseline="0" dirty="0">
                          <a:solidFill>
                            <a:schemeClr val="dk1"/>
                          </a:solidFill>
                          <a:effectLst/>
                          <a:latin typeface="+mn-lt"/>
                          <a:ea typeface="+mn-ea"/>
                          <a:cs typeface="+mn-cs"/>
                        </a:rPr>
                        <a:t> trained model </a:t>
                      </a:r>
                      <a:r>
                        <a:rPr lang="en-US" sz="1800" kern="1200" dirty="0">
                          <a:solidFill>
                            <a:schemeClr val="dk1"/>
                          </a:solidFill>
                          <a:effectLst/>
                          <a:latin typeface="+mn-lt"/>
                          <a:ea typeface="+mn-ea"/>
                          <a:cs typeface="+mn-cs"/>
                        </a:rPr>
                        <a:t>using a test dataset to assess its performance</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and other</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metrics. </a:t>
                      </a:r>
                      <a:endParaRPr lang="en-US" dirty="0"/>
                    </a:p>
                  </a:txBody>
                  <a:tcPr marL="75547" marR="755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706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Motivation</a:t>
            </a:r>
          </a:p>
        </p:txBody>
      </p:sp>
      <p:sp>
        <p:nvSpPr>
          <p:cNvPr id="3" name="Content Placeholder 2"/>
          <p:cNvSpPr>
            <a:spLocks noGrp="1"/>
          </p:cNvSpPr>
          <p:nvPr>
            <p:ph idx="1"/>
          </p:nvPr>
        </p:nvSpPr>
        <p:spPr/>
        <p:txBody>
          <a:bodyPr>
            <a:normAutofit/>
          </a:bodyPr>
          <a:lstStyle/>
          <a:p>
            <a:r>
              <a:rPr lang="en-US" dirty="0"/>
              <a:t>The prediction of train delays is an essential problem faced by both passengers and train operators. It can cause significant inconvenience and frustration for passengers and impact the operational efficiency of train operators. Therefore, developing accurate and reliable models for train delay prediction can help passengers plan their journeys better and allow train operators to optimize their schedules.</a:t>
            </a:r>
          </a:p>
        </p:txBody>
      </p:sp>
    </p:spTree>
    <p:extLst>
      <p:ext uri="{BB962C8B-B14F-4D97-AF65-F5344CB8AC3E}">
        <p14:creationId xmlns:p14="http://schemas.microsoft.com/office/powerpoint/2010/main" val="377810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Objectives</a:t>
            </a:r>
          </a:p>
        </p:txBody>
      </p:sp>
      <p:sp>
        <p:nvSpPr>
          <p:cNvPr id="3" name="Content Placeholder 2"/>
          <p:cNvSpPr>
            <a:spLocks noGrp="1"/>
          </p:cNvSpPr>
          <p:nvPr>
            <p:ph idx="1"/>
          </p:nvPr>
        </p:nvSpPr>
        <p:spPr/>
        <p:txBody>
          <a:bodyPr>
            <a:normAutofit fontScale="92500" lnSpcReduction="10000"/>
          </a:bodyPr>
          <a:lstStyle/>
          <a:p>
            <a:r>
              <a:rPr lang="en-US" dirty="0"/>
              <a:t>The main objective of this project is to develop models using Naive Bayes and Support Vector Machines (SVM) to predict train delays accurately. The project aims to:</a:t>
            </a:r>
          </a:p>
          <a:p>
            <a:r>
              <a:rPr lang="en-US" dirty="0"/>
              <a:t>Collect and preprocess the train schedule and delay data.</a:t>
            </a:r>
          </a:p>
          <a:p>
            <a:r>
              <a:rPr lang="en-US" dirty="0"/>
              <a:t>Analyze and compare the performance of Naive Bayes and SVM models for train delay prediction.</a:t>
            </a:r>
          </a:p>
          <a:p>
            <a:r>
              <a:rPr lang="en-US" dirty="0"/>
              <a:t>Identify the most critical factors affecting train delays.</a:t>
            </a:r>
          </a:p>
          <a:p>
            <a:r>
              <a:rPr lang="en-US" dirty="0"/>
              <a:t>Develop a user-friendly interface to display the predicted train delays to users.</a:t>
            </a:r>
          </a:p>
        </p:txBody>
      </p:sp>
    </p:spTree>
    <p:extLst>
      <p:ext uri="{BB962C8B-B14F-4D97-AF65-F5344CB8AC3E}">
        <p14:creationId xmlns:p14="http://schemas.microsoft.com/office/powerpoint/2010/main" val="378228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Related work </a:t>
            </a:r>
          </a:p>
        </p:txBody>
      </p:sp>
      <p:sp>
        <p:nvSpPr>
          <p:cNvPr id="3" name="Content Placeholder 2"/>
          <p:cNvSpPr>
            <a:spLocks noGrp="1"/>
          </p:cNvSpPr>
          <p:nvPr>
            <p:ph idx="1"/>
          </p:nvPr>
        </p:nvSpPr>
        <p:spPr/>
        <p:txBody>
          <a:bodyPr>
            <a:normAutofit lnSpcReduction="10000"/>
          </a:bodyPr>
          <a:lstStyle/>
          <a:p>
            <a:r>
              <a:rPr lang="en-US" dirty="0"/>
              <a:t>Several studies have been conducted in the area of train delay prediction. Researchers have used various machine learning algorithms such as Random Forest, Decision Trees, and Artificial Neural Networks to predict train delays. Some studies have also incorporated weather data, passenger load data, and maintenance data to improve prediction accuracy. However, to the best of our knowledge, no previous studies have compared the performance of Naive Bayes and SVM for train delay prediction.</a:t>
            </a:r>
          </a:p>
        </p:txBody>
      </p:sp>
    </p:spTree>
    <p:extLst>
      <p:ext uri="{BB962C8B-B14F-4D97-AF65-F5344CB8AC3E}">
        <p14:creationId xmlns:p14="http://schemas.microsoft.com/office/powerpoint/2010/main" val="315148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Problem Statement</a:t>
            </a:r>
          </a:p>
        </p:txBody>
      </p:sp>
      <p:sp>
        <p:nvSpPr>
          <p:cNvPr id="3" name="Content Placeholder 2"/>
          <p:cNvSpPr>
            <a:spLocks noGrp="1"/>
          </p:cNvSpPr>
          <p:nvPr>
            <p:ph idx="1"/>
          </p:nvPr>
        </p:nvSpPr>
        <p:spPr/>
        <p:txBody>
          <a:bodyPr/>
          <a:lstStyle/>
          <a:p>
            <a:r>
              <a:rPr lang="en-US" dirty="0"/>
              <a:t>The problem we are addressing in this project is to accurately predict train delays based on various factors. Specifically, we aim to predict the delay in minutes for a given train based on factors such as weather, maintenance, and track conditions.</a:t>
            </a:r>
          </a:p>
        </p:txBody>
      </p:sp>
    </p:spTree>
    <p:extLst>
      <p:ext uri="{BB962C8B-B14F-4D97-AF65-F5344CB8AC3E}">
        <p14:creationId xmlns:p14="http://schemas.microsoft.com/office/powerpoint/2010/main" val="250315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Proposed Solution </a:t>
            </a:r>
          </a:p>
        </p:txBody>
      </p:sp>
      <p:sp>
        <p:nvSpPr>
          <p:cNvPr id="3" name="Content Placeholder 2"/>
          <p:cNvSpPr>
            <a:spLocks noGrp="1"/>
          </p:cNvSpPr>
          <p:nvPr>
            <p:ph idx="1"/>
          </p:nvPr>
        </p:nvSpPr>
        <p:spPr/>
        <p:txBody>
          <a:bodyPr>
            <a:normAutofit fontScale="92500"/>
          </a:bodyPr>
          <a:lstStyle/>
          <a:p>
            <a:r>
              <a:rPr lang="en-US" dirty="0"/>
              <a:t>We propose to use machine learning models such as Naive Bayes and SVM to predict train delays. We will collect data on train delays and various factors such as weather, maintenance, and track conditions. We will preprocess the data and split it into training and testing sets. We will train and evaluate the Naive Bayes and SVM models on the dataset and compare their performance. We will also identify the factors that are most predictive of train delays and develop a web application that can take in real-time data and provide train delay predictions.</a:t>
            </a:r>
          </a:p>
        </p:txBody>
      </p:sp>
    </p:spTree>
    <p:extLst>
      <p:ext uri="{BB962C8B-B14F-4D97-AF65-F5344CB8AC3E}">
        <p14:creationId xmlns:p14="http://schemas.microsoft.com/office/powerpoint/2010/main" val="407863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 Analysis</a:t>
            </a:r>
          </a:p>
        </p:txBody>
      </p:sp>
      <p:sp>
        <p:nvSpPr>
          <p:cNvPr id="3" name="Content Placeholder 2"/>
          <p:cNvSpPr>
            <a:spLocks noGrp="1"/>
          </p:cNvSpPr>
          <p:nvPr>
            <p:ph idx="1"/>
          </p:nvPr>
        </p:nvSpPr>
        <p:spPr/>
        <p:txBody>
          <a:bodyPr>
            <a:normAutofit fontScale="85000" lnSpcReduction="10000"/>
          </a:bodyPr>
          <a:lstStyle/>
          <a:p>
            <a:r>
              <a:rPr lang="en-US" dirty="0"/>
              <a:t>Based on the results of our experiments, we can conclude that both SVM and Naive Bayes are effective in predicting train delays. The SVM model achieved an accuracy of 77%, while the Naive Bayes model achieved an accuracy of 75%.</a:t>
            </a:r>
          </a:p>
          <a:p>
            <a:r>
              <a:rPr lang="en-US" dirty="0"/>
              <a:t>The difference in accuracy between the two models may be attributed to the fact that SVM is better suited for complex datasets with many features, while Naive Bayes is better suited for datasets with fewer features and a simpler structure. In our case, SVM may have performed better due to the large number of factors we considered, including weather, maintenance, and track conditions.</a:t>
            </a:r>
          </a:p>
        </p:txBody>
      </p:sp>
    </p:spTree>
    <p:extLst>
      <p:ext uri="{BB962C8B-B14F-4D97-AF65-F5344CB8AC3E}">
        <p14:creationId xmlns:p14="http://schemas.microsoft.com/office/powerpoint/2010/main" val="36939232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250</TotalTime>
  <Words>995</Words>
  <Application>Microsoft Office PowerPoint</Application>
  <PresentationFormat>On-screen Show (4:3)</PresentationFormat>
  <Paragraphs>64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Train Delay Prediction Using Machine Learning</vt:lpstr>
      <vt:lpstr>Group Member Information </vt:lpstr>
      <vt:lpstr>Role/Responsibilities and Contribution in project </vt:lpstr>
      <vt:lpstr>Motivation</vt:lpstr>
      <vt:lpstr>Objectives</vt:lpstr>
      <vt:lpstr>Related work </vt:lpstr>
      <vt:lpstr>Problem Statement</vt:lpstr>
      <vt:lpstr>Proposed Solution </vt:lpstr>
      <vt:lpstr>Result Analysis</vt:lpstr>
      <vt:lpstr>Result</vt:lpstr>
      <vt:lpstr>Result</vt:lpstr>
      <vt:lpstr>Result</vt:lpstr>
      <vt:lpstr>Result</vt:lpstr>
      <vt:lpstr>Result</vt:lpstr>
      <vt:lpstr>Result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 Detection Using Machine Learning</dc:title>
  <dc:creator>Windows User</dc:creator>
  <cp:lastModifiedBy>Teja Sri Tummala</cp:lastModifiedBy>
  <cp:revision>14</cp:revision>
  <dcterms:created xsi:type="dcterms:W3CDTF">2023-04-26T17:51:09Z</dcterms:created>
  <dcterms:modified xsi:type="dcterms:W3CDTF">2023-04-28T01:33:54Z</dcterms:modified>
</cp:coreProperties>
</file>