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6858000" cx="9144000"/>
  <p:notesSz cx="6858000" cy="9144000"/>
  <p:embeddedFontLst>
    <p:embeddedFont>
      <p:font typeface="Libre Baskerville"/>
      <p:regular r:id="rId44"/>
      <p:bold r:id="rId45"/>
      <p: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7" roundtripDataSignature="AMtx7miFKj0uxzPuTnduSSCbSmzKTtt7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31291E-9C34-42C4-A53C-4A389EE09767}">
  <a:tblStyle styleId="{5631291E-9C34-42C4-A53C-4A389EE09767}"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AC710AE-D790-473B-B283-C1CDA16DE2BB}"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A6C059FA-F77A-418C-A3A0-73082E800F1F}"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LibreBaskerville-regular.fntdata"/><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46" Type="http://schemas.openxmlformats.org/officeDocument/2006/relationships/font" Target="fonts/LibreBaskerville-italic.fntdata"/><Relationship Id="rId23" Type="http://schemas.openxmlformats.org/officeDocument/2006/relationships/slide" Target="slides/slide16.xml"/><Relationship Id="rId45" Type="http://schemas.openxmlformats.org/officeDocument/2006/relationships/font" Target="fonts/LibreBaskerville-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47" Type="http://customschemas.google.com/relationships/presentationmetadata" Target="meta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3" name="Google Shape;183;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7fcd690e9_1_9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117fcd690e9_1_9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808104e0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11808104e0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1808104e02_0_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11808104e02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8182b0626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118182b0626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22a2205906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122a220590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17fcd690e9_1_5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117fcd690e9_1_5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7fcd690e9_1_5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117fcd690e9_1_5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808104e02_6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11808104e02_6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7fcd690e9_1_5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117fcd690e9_1_5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17fcd690e9_1_4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g117fcd690e9_1_4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8182b0626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g118182b0626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18182b0626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g118182b0626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1808104e02_1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11808104e02_1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1839c361a0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g11839c361a0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7fcd690e9_1_5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g117fcd690e9_1_5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22a2205906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g122a2205906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1808104e02_6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g11808104e02_6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16a7b6be2e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g116a7b6be2e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1808104e02_2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g11808104e02_2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17fcd690e9_1_5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g117fcd690e9_1_5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1808104e02_6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add lstm slide</a:t>
            </a:r>
            <a:endParaRPr/>
          </a:p>
          <a:p>
            <a:pPr indent="0" lvl="0" marL="0" rtl="0" algn="l">
              <a:spcBef>
                <a:spcPts val="0"/>
              </a:spcBef>
              <a:spcAft>
                <a:spcPts val="0"/>
              </a:spcAft>
              <a:buNone/>
            </a:pPr>
            <a:r>
              <a:t/>
            </a:r>
            <a:endParaRPr/>
          </a:p>
        </p:txBody>
      </p:sp>
      <p:sp>
        <p:nvSpPr>
          <p:cNvPr id="518" name="Google Shape;518;g11808104e02_6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7fcd690e9_1_4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117fcd690e9_1_4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7fcd690e9_1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117fcd690e9_1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7fcd690e9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117fcd690e9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7fcd690e9_1_7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117fcd690e9_1_7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7fcd690e9_1_8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117fcd690e9_1_8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5486400" y="624840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86" name="Google Shape;86;p24"/>
          <p:cNvPicPr preferRelativeResize="0"/>
          <p:nvPr/>
        </p:nvPicPr>
        <p:blipFill rotWithShape="1">
          <a:blip r:embed="rId2">
            <a:alphaModFix/>
          </a:blip>
          <a:srcRect b="0" l="0" r="0" t="0"/>
          <a:stretch/>
        </p:blipFill>
        <p:spPr>
          <a:xfrm>
            <a:off x="8147124" y="6209778"/>
            <a:ext cx="516255" cy="52428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93" name="Google Shape;93;p25"/>
          <p:cNvPicPr preferRelativeResize="0"/>
          <p:nvPr/>
        </p:nvPicPr>
        <p:blipFill rotWithShape="1">
          <a:blip r:embed="rId2">
            <a:alphaModFix/>
          </a:blip>
          <a:srcRect b="0" l="0" r="0" t="0"/>
          <a:stretch/>
        </p:blipFill>
        <p:spPr>
          <a:xfrm>
            <a:off x="8147124" y="6209778"/>
            <a:ext cx="516255" cy="52428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0" name="Shape 100"/>
        <p:cNvGrpSpPr/>
        <p:nvPr/>
      </p:nvGrpSpPr>
      <p:grpSpPr>
        <a:xfrm>
          <a:off x="0" y="0"/>
          <a:ext cx="0" cy="0"/>
          <a:chOff x="0" y="0"/>
          <a:chExt cx="0" cy="0"/>
        </a:xfrm>
      </p:grpSpPr>
      <p:sp>
        <p:nvSpPr>
          <p:cNvPr id="101" name="Google Shape;101;g117fcd690e9_1_759"/>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 name="Google Shape;102;g117fcd690e9_1_75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103" name="Google Shape;103;g117fcd690e9_1_75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g117fcd690e9_1_75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g117fcd690e9_1_759"/>
          <p:cNvSpPr txBox="1"/>
          <p:nvPr>
            <p:ph idx="12" type="sldNum"/>
          </p:nvPr>
        </p:nvSpPr>
        <p:spPr>
          <a:xfrm>
            <a:off x="5486400" y="624840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6" name="Shape 106"/>
        <p:cNvGrpSpPr/>
        <p:nvPr/>
      </p:nvGrpSpPr>
      <p:grpSpPr>
        <a:xfrm>
          <a:off x="0" y="0"/>
          <a:ext cx="0" cy="0"/>
          <a:chOff x="0" y="0"/>
          <a:chExt cx="0" cy="0"/>
        </a:xfrm>
      </p:grpSpPr>
      <p:sp>
        <p:nvSpPr>
          <p:cNvPr id="107" name="Google Shape;107;g117fcd690e9_1_7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g117fcd690e9_1_76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09" name="Google Shape;109;g117fcd690e9_1_76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0" name="Google Shape;110;g117fcd690e9_1_76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g117fcd690e9_1_76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12" name="Google Shape;112;g117fcd690e9_1_765"/>
          <p:cNvPicPr preferRelativeResize="0"/>
          <p:nvPr/>
        </p:nvPicPr>
        <p:blipFill rotWithShape="1">
          <a:blip r:embed="rId2">
            <a:alphaModFix/>
          </a:blip>
          <a:srcRect b="0" l="0" r="0" t="0"/>
          <a:stretch/>
        </p:blipFill>
        <p:spPr>
          <a:xfrm>
            <a:off x="8147124" y="6209778"/>
            <a:ext cx="516255" cy="52428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3" name="Shape 113"/>
        <p:cNvGrpSpPr/>
        <p:nvPr/>
      </p:nvGrpSpPr>
      <p:grpSpPr>
        <a:xfrm>
          <a:off x="0" y="0"/>
          <a:ext cx="0" cy="0"/>
          <a:chOff x="0" y="0"/>
          <a:chExt cx="0" cy="0"/>
        </a:xfrm>
      </p:grpSpPr>
      <p:sp>
        <p:nvSpPr>
          <p:cNvPr id="114" name="Google Shape;114;g117fcd690e9_1_772"/>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5" name="Google Shape;115;g117fcd690e9_1_772"/>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116" name="Google Shape;116;g117fcd690e9_1_77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g117fcd690e9_1_77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g117fcd690e9_1_77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19" name="Google Shape;119;g117fcd690e9_1_772"/>
          <p:cNvPicPr preferRelativeResize="0"/>
          <p:nvPr/>
        </p:nvPicPr>
        <p:blipFill rotWithShape="1">
          <a:blip r:embed="rId2">
            <a:alphaModFix/>
          </a:blip>
          <a:srcRect b="0" l="0" r="0" t="0"/>
          <a:stretch/>
        </p:blipFill>
        <p:spPr>
          <a:xfrm>
            <a:off x="8147124" y="6209778"/>
            <a:ext cx="516255" cy="52428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0" name="Shape 120"/>
        <p:cNvGrpSpPr/>
        <p:nvPr/>
      </p:nvGrpSpPr>
      <p:grpSpPr>
        <a:xfrm>
          <a:off x="0" y="0"/>
          <a:ext cx="0" cy="0"/>
          <a:chOff x="0" y="0"/>
          <a:chExt cx="0" cy="0"/>
        </a:xfrm>
      </p:grpSpPr>
      <p:sp>
        <p:nvSpPr>
          <p:cNvPr id="121" name="Google Shape;121;g117fcd690e9_1_7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g117fcd690e9_1_779"/>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23" name="Google Shape;123;g117fcd690e9_1_779"/>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24" name="Google Shape;124;g117fcd690e9_1_77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g117fcd690e9_1_77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g117fcd690e9_1_77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27" name="Google Shape;127;g117fcd690e9_1_779"/>
          <p:cNvPicPr preferRelativeResize="0"/>
          <p:nvPr/>
        </p:nvPicPr>
        <p:blipFill rotWithShape="1">
          <a:blip r:embed="rId2">
            <a:alphaModFix/>
          </a:blip>
          <a:srcRect b="0" l="0" r="0" t="0"/>
          <a:stretch/>
        </p:blipFill>
        <p:spPr>
          <a:xfrm>
            <a:off x="8147124" y="6209778"/>
            <a:ext cx="516255" cy="52428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8" name="Shape 128"/>
        <p:cNvGrpSpPr/>
        <p:nvPr/>
      </p:nvGrpSpPr>
      <p:grpSpPr>
        <a:xfrm>
          <a:off x="0" y="0"/>
          <a:ext cx="0" cy="0"/>
          <a:chOff x="0" y="0"/>
          <a:chExt cx="0" cy="0"/>
        </a:xfrm>
      </p:grpSpPr>
      <p:sp>
        <p:nvSpPr>
          <p:cNvPr id="129" name="Google Shape;129;g117fcd690e9_1_7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0" name="Google Shape;130;g117fcd690e9_1_78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31" name="Google Shape;131;g117fcd690e9_1_78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32" name="Google Shape;132;g117fcd690e9_1_78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33" name="Google Shape;133;g117fcd690e9_1_78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34" name="Google Shape;134;g117fcd690e9_1_78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117fcd690e9_1_78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g117fcd690e9_1_78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37" name="Google Shape;137;g117fcd690e9_1_787"/>
          <p:cNvPicPr preferRelativeResize="0"/>
          <p:nvPr/>
        </p:nvPicPr>
        <p:blipFill rotWithShape="1">
          <a:blip r:embed="rId2">
            <a:alphaModFix/>
          </a:blip>
          <a:srcRect b="0" l="0" r="0" t="0"/>
          <a:stretch/>
        </p:blipFill>
        <p:spPr>
          <a:xfrm>
            <a:off x="8147124" y="6209778"/>
            <a:ext cx="516255" cy="52428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8" name="Shape 138"/>
        <p:cNvGrpSpPr/>
        <p:nvPr/>
      </p:nvGrpSpPr>
      <p:grpSpPr>
        <a:xfrm>
          <a:off x="0" y="0"/>
          <a:ext cx="0" cy="0"/>
          <a:chOff x="0" y="0"/>
          <a:chExt cx="0" cy="0"/>
        </a:xfrm>
      </p:grpSpPr>
      <p:sp>
        <p:nvSpPr>
          <p:cNvPr id="139" name="Google Shape;139;g117fcd690e9_1_7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 name="Google Shape;140;g117fcd690e9_1_79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g117fcd690e9_1_79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g117fcd690e9_1_79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43" name="Google Shape;143;g117fcd690e9_1_797"/>
          <p:cNvPicPr preferRelativeResize="0"/>
          <p:nvPr/>
        </p:nvPicPr>
        <p:blipFill rotWithShape="1">
          <a:blip r:embed="rId2">
            <a:alphaModFix/>
          </a:blip>
          <a:srcRect b="0" l="0" r="0" t="0"/>
          <a:stretch/>
        </p:blipFill>
        <p:spPr>
          <a:xfrm>
            <a:off x="8147124" y="6209778"/>
            <a:ext cx="516255" cy="52428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4" name="Shape 144"/>
        <p:cNvGrpSpPr/>
        <p:nvPr/>
      </p:nvGrpSpPr>
      <p:grpSpPr>
        <a:xfrm>
          <a:off x="0" y="0"/>
          <a:ext cx="0" cy="0"/>
          <a:chOff x="0" y="0"/>
          <a:chExt cx="0" cy="0"/>
        </a:xfrm>
      </p:grpSpPr>
      <p:sp>
        <p:nvSpPr>
          <p:cNvPr id="145" name="Google Shape;145;g117fcd690e9_1_80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6" name="Google Shape;146;g117fcd690e9_1_80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g117fcd690e9_1_80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48" name="Google Shape;148;g117fcd690e9_1_803"/>
          <p:cNvPicPr preferRelativeResize="0"/>
          <p:nvPr/>
        </p:nvPicPr>
        <p:blipFill rotWithShape="1">
          <a:blip r:embed="rId2">
            <a:alphaModFix/>
          </a:blip>
          <a:srcRect b="0" l="0" r="0" t="0"/>
          <a:stretch/>
        </p:blipFill>
        <p:spPr>
          <a:xfrm>
            <a:off x="8147124" y="6209778"/>
            <a:ext cx="516255" cy="52428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9" name="Shape 149"/>
        <p:cNvGrpSpPr/>
        <p:nvPr/>
      </p:nvGrpSpPr>
      <p:grpSpPr>
        <a:xfrm>
          <a:off x="0" y="0"/>
          <a:ext cx="0" cy="0"/>
          <a:chOff x="0" y="0"/>
          <a:chExt cx="0" cy="0"/>
        </a:xfrm>
      </p:grpSpPr>
      <p:sp>
        <p:nvSpPr>
          <p:cNvPr id="150" name="Google Shape;150;g117fcd690e9_1_808"/>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g117fcd690e9_1_808"/>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52" name="Google Shape;152;g117fcd690e9_1_808"/>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53" name="Google Shape;153;g117fcd690e9_1_80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g117fcd690e9_1_80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g117fcd690e9_1_80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56" name="Google Shape;156;g117fcd690e9_1_808"/>
          <p:cNvPicPr preferRelativeResize="0"/>
          <p:nvPr/>
        </p:nvPicPr>
        <p:blipFill rotWithShape="1">
          <a:blip r:embed="rId2">
            <a:alphaModFix/>
          </a:blip>
          <a:srcRect b="0" l="0" r="0" t="0"/>
          <a:stretch/>
        </p:blipFill>
        <p:spPr>
          <a:xfrm>
            <a:off x="8147124" y="6209778"/>
            <a:ext cx="516255" cy="52428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7" name="Google Shape;27;p16"/>
          <p:cNvPicPr preferRelativeResize="0"/>
          <p:nvPr/>
        </p:nvPicPr>
        <p:blipFill rotWithShape="1">
          <a:blip r:embed="rId2">
            <a:alphaModFix/>
          </a:blip>
          <a:srcRect b="0" l="0" r="0" t="0"/>
          <a:stretch/>
        </p:blipFill>
        <p:spPr>
          <a:xfrm>
            <a:off x="8147124" y="6209778"/>
            <a:ext cx="516255" cy="52428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7" name="Shape 157"/>
        <p:cNvGrpSpPr/>
        <p:nvPr/>
      </p:nvGrpSpPr>
      <p:grpSpPr>
        <a:xfrm>
          <a:off x="0" y="0"/>
          <a:ext cx="0" cy="0"/>
          <a:chOff x="0" y="0"/>
          <a:chExt cx="0" cy="0"/>
        </a:xfrm>
      </p:grpSpPr>
      <p:sp>
        <p:nvSpPr>
          <p:cNvPr id="158" name="Google Shape;158;g117fcd690e9_1_816"/>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9" name="Google Shape;159;g117fcd690e9_1_816"/>
          <p:cNvSpPr/>
          <p:nvPr>
            <p:ph idx="2" type="pic"/>
          </p:nvPr>
        </p:nvSpPr>
        <p:spPr>
          <a:xfrm>
            <a:off x="1792288" y="612775"/>
            <a:ext cx="5486400" cy="4114800"/>
          </a:xfrm>
          <a:prstGeom prst="rect">
            <a:avLst/>
          </a:prstGeom>
          <a:noFill/>
          <a:ln>
            <a:noFill/>
          </a:ln>
        </p:spPr>
      </p:sp>
      <p:sp>
        <p:nvSpPr>
          <p:cNvPr id="160" name="Google Shape;160;g117fcd690e9_1_816"/>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61" name="Google Shape;161;g117fcd690e9_1_8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2" name="Google Shape;162;g117fcd690e9_1_8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3" name="Google Shape;163;g117fcd690e9_1_8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64" name="Google Shape;164;g117fcd690e9_1_816"/>
          <p:cNvPicPr preferRelativeResize="0"/>
          <p:nvPr/>
        </p:nvPicPr>
        <p:blipFill rotWithShape="1">
          <a:blip r:embed="rId2">
            <a:alphaModFix/>
          </a:blip>
          <a:srcRect b="0" l="0" r="0" t="0"/>
          <a:stretch/>
        </p:blipFill>
        <p:spPr>
          <a:xfrm>
            <a:off x="8147124" y="6209778"/>
            <a:ext cx="516255" cy="52428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5" name="Shape 165"/>
        <p:cNvGrpSpPr/>
        <p:nvPr/>
      </p:nvGrpSpPr>
      <p:grpSpPr>
        <a:xfrm>
          <a:off x="0" y="0"/>
          <a:ext cx="0" cy="0"/>
          <a:chOff x="0" y="0"/>
          <a:chExt cx="0" cy="0"/>
        </a:xfrm>
      </p:grpSpPr>
      <p:sp>
        <p:nvSpPr>
          <p:cNvPr id="166" name="Google Shape;166;g117fcd690e9_1_8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7" name="Google Shape;167;g117fcd690e9_1_824"/>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68" name="Google Shape;168;g117fcd690e9_1_8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9" name="Google Shape;169;g117fcd690e9_1_8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0" name="Google Shape;170;g117fcd690e9_1_8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71" name="Google Shape;171;g117fcd690e9_1_824"/>
          <p:cNvPicPr preferRelativeResize="0"/>
          <p:nvPr/>
        </p:nvPicPr>
        <p:blipFill rotWithShape="1">
          <a:blip r:embed="rId2">
            <a:alphaModFix/>
          </a:blip>
          <a:srcRect b="0" l="0" r="0" t="0"/>
          <a:stretch/>
        </p:blipFill>
        <p:spPr>
          <a:xfrm>
            <a:off x="8147124" y="6209778"/>
            <a:ext cx="516255" cy="524281"/>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2" name="Shape 172"/>
        <p:cNvGrpSpPr/>
        <p:nvPr/>
      </p:nvGrpSpPr>
      <p:grpSpPr>
        <a:xfrm>
          <a:off x="0" y="0"/>
          <a:ext cx="0" cy="0"/>
          <a:chOff x="0" y="0"/>
          <a:chExt cx="0" cy="0"/>
        </a:xfrm>
      </p:grpSpPr>
      <p:sp>
        <p:nvSpPr>
          <p:cNvPr id="173" name="Google Shape;173;g117fcd690e9_1_831"/>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4" name="Google Shape;174;g117fcd690e9_1_831"/>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75" name="Google Shape;175;g117fcd690e9_1_83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6" name="Google Shape;176;g117fcd690e9_1_8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7" name="Google Shape;177;g117fcd690e9_1_8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78" name="Google Shape;178;g117fcd690e9_1_831"/>
          <p:cNvPicPr preferRelativeResize="0"/>
          <p:nvPr/>
        </p:nvPicPr>
        <p:blipFill rotWithShape="1">
          <a:blip r:embed="rId2">
            <a:alphaModFix/>
          </a:blip>
          <a:srcRect b="0" l="0" r="0" t="0"/>
          <a:stretch/>
        </p:blipFill>
        <p:spPr>
          <a:xfrm>
            <a:off x="8147124" y="6209778"/>
            <a:ext cx="516255" cy="52428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1" name="Google Shape;3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4" name="Google Shape;34;p17"/>
          <p:cNvPicPr preferRelativeResize="0"/>
          <p:nvPr/>
        </p:nvPicPr>
        <p:blipFill rotWithShape="1">
          <a:blip r:embed="rId2">
            <a:alphaModFix/>
          </a:blip>
          <a:srcRect b="0" l="0" r="0" t="0"/>
          <a:stretch/>
        </p:blipFill>
        <p:spPr>
          <a:xfrm>
            <a:off x="8147124" y="6209778"/>
            <a:ext cx="516255" cy="52428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9" name="Google Shape;39;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2" name="Google Shape;42;p18"/>
          <p:cNvPicPr preferRelativeResize="0"/>
          <p:nvPr/>
        </p:nvPicPr>
        <p:blipFill rotWithShape="1">
          <a:blip r:embed="rId2">
            <a:alphaModFix/>
          </a:blip>
          <a:srcRect b="0" l="0" r="0" t="0"/>
          <a:stretch/>
        </p:blipFill>
        <p:spPr>
          <a:xfrm>
            <a:off x="8147124" y="6209778"/>
            <a:ext cx="516255" cy="52428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9" name="Google Shape;4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52" name="Google Shape;52;p19"/>
          <p:cNvPicPr preferRelativeResize="0"/>
          <p:nvPr/>
        </p:nvPicPr>
        <p:blipFill rotWithShape="1">
          <a:blip r:embed="rId2">
            <a:alphaModFix/>
          </a:blip>
          <a:srcRect b="0" l="0" r="0" t="0"/>
          <a:stretch/>
        </p:blipFill>
        <p:spPr>
          <a:xfrm>
            <a:off x="8147124" y="6209778"/>
            <a:ext cx="516255" cy="52428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58" name="Google Shape;58;p20"/>
          <p:cNvPicPr preferRelativeResize="0"/>
          <p:nvPr/>
        </p:nvPicPr>
        <p:blipFill rotWithShape="1">
          <a:blip r:embed="rId2">
            <a:alphaModFix/>
          </a:blip>
          <a:srcRect b="0" l="0" r="0" t="0"/>
          <a:stretch/>
        </p:blipFill>
        <p:spPr>
          <a:xfrm>
            <a:off x="8147124" y="6209778"/>
            <a:ext cx="516255" cy="52428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63" name="Google Shape;63;p21"/>
          <p:cNvPicPr preferRelativeResize="0"/>
          <p:nvPr/>
        </p:nvPicPr>
        <p:blipFill rotWithShape="1">
          <a:blip r:embed="rId2">
            <a:alphaModFix/>
          </a:blip>
          <a:srcRect b="0" l="0" r="0" t="0"/>
          <a:stretch/>
        </p:blipFill>
        <p:spPr>
          <a:xfrm>
            <a:off x="8147124" y="6209778"/>
            <a:ext cx="516255" cy="52428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7" name="Google Shape;67;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1" name="Google Shape;71;p22"/>
          <p:cNvPicPr preferRelativeResize="0"/>
          <p:nvPr/>
        </p:nvPicPr>
        <p:blipFill rotWithShape="1">
          <a:blip r:embed="rId2">
            <a:alphaModFix/>
          </a:blip>
          <a:srcRect b="0" l="0" r="0" t="0"/>
          <a:stretch/>
        </p:blipFill>
        <p:spPr>
          <a:xfrm>
            <a:off x="8147124" y="6209778"/>
            <a:ext cx="516255" cy="52428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3"/>
          <p:cNvSpPr/>
          <p:nvPr>
            <p:ph idx="2" type="pic"/>
          </p:nvPr>
        </p:nvSpPr>
        <p:spPr>
          <a:xfrm>
            <a:off x="1792288" y="612775"/>
            <a:ext cx="5486400" cy="4114800"/>
          </a:xfrm>
          <a:prstGeom prst="rect">
            <a:avLst/>
          </a:prstGeom>
          <a:noFill/>
          <a:ln>
            <a:noFill/>
          </a:ln>
        </p:spPr>
      </p:sp>
      <p:sp>
        <p:nvSpPr>
          <p:cNvPr id="75" name="Google Shape;75;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9" name="Google Shape;79;p23"/>
          <p:cNvPicPr preferRelativeResize="0"/>
          <p:nvPr/>
        </p:nvPicPr>
        <p:blipFill rotWithShape="1">
          <a:blip r:embed="rId2">
            <a:alphaModFix/>
          </a:blip>
          <a:srcRect b="0" l="0" r="0" t="0"/>
          <a:stretch/>
        </p:blipFill>
        <p:spPr>
          <a:xfrm>
            <a:off x="8147124" y="6209778"/>
            <a:ext cx="516255" cy="52428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g117fcd690e9_1_7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6" name="Google Shape;96;g117fcd690e9_1_75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7" name="Google Shape;97;g117fcd690e9_1_75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Google Shape;98;g117fcd690e9_1_75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g117fcd690e9_1_75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jpg"/><Relationship Id="rId4" Type="http://schemas.openxmlformats.org/officeDocument/2006/relationships/image" Target="../media/image16.jpg"/><Relationship Id="rId5" Type="http://schemas.openxmlformats.org/officeDocument/2006/relationships/image" Target="../media/image15.jpg"/><Relationship Id="rId6"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
          <p:cNvSpPr txBox="1"/>
          <p:nvPr>
            <p:ph type="ctrTitle"/>
          </p:nvPr>
        </p:nvSpPr>
        <p:spPr>
          <a:xfrm>
            <a:off x="1844950" y="104250"/>
            <a:ext cx="6250500" cy="2499300"/>
          </a:xfrm>
          <a:prstGeom prst="rect">
            <a:avLst/>
          </a:prstGeom>
          <a:solidFill>
            <a:srgbClr val="FCFCFC"/>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b="1" lang="en-US" sz="3200">
                <a:latin typeface="Times New Roman"/>
                <a:ea typeface="Times New Roman"/>
                <a:cs typeface="Times New Roman"/>
                <a:sym typeface="Times New Roman"/>
              </a:rPr>
              <a:t>St</a:t>
            </a:r>
            <a:r>
              <a:rPr b="1" lang="en-US" sz="3200">
                <a:latin typeface="Times New Roman"/>
                <a:ea typeface="Times New Roman"/>
                <a:cs typeface="Times New Roman"/>
                <a:sym typeface="Times New Roman"/>
              </a:rPr>
              <a:t>. Francis Institute of Technology</a:t>
            </a:r>
            <a:br>
              <a:rPr b="1" lang="en-US" sz="2900">
                <a:latin typeface="Times New Roman"/>
                <a:ea typeface="Times New Roman"/>
                <a:cs typeface="Times New Roman"/>
                <a:sym typeface="Times New Roman"/>
              </a:rPr>
            </a:br>
            <a:r>
              <a:rPr b="1" lang="en-US" sz="2500">
                <a:latin typeface="Times New Roman"/>
                <a:ea typeface="Times New Roman"/>
                <a:cs typeface="Times New Roman"/>
                <a:sym typeface="Times New Roman"/>
              </a:rPr>
              <a:t>Department of Computer Engineering</a:t>
            </a:r>
            <a:br>
              <a:rPr lang="en-US" sz="2900">
                <a:latin typeface="Times New Roman"/>
                <a:ea typeface="Times New Roman"/>
                <a:cs typeface="Times New Roman"/>
                <a:sym typeface="Times New Roman"/>
              </a:rPr>
            </a:br>
            <a:br>
              <a:rPr lang="en-US" sz="2900">
                <a:latin typeface="Times New Roman"/>
                <a:ea typeface="Times New Roman"/>
                <a:cs typeface="Times New Roman"/>
                <a:sym typeface="Times New Roman"/>
              </a:rPr>
            </a:br>
            <a:endParaRPr b="1" sz="2900">
              <a:latin typeface="Times New Roman"/>
              <a:ea typeface="Times New Roman"/>
              <a:cs typeface="Times New Roman"/>
              <a:sym typeface="Times New Roman"/>
            </a:endParaRPr>
          </a:p>
        </p:txBody>
      </p:sp>
      <p:sp>
        <p:nvSpPr>
          <p:cNvPr id="186" name="Google Shape;186;p1"/>
          <p:cNvSpPr txBox="1"/>
          <p:nvPr>
            <p:ph idx="1" type="subTitle"/>
          </p:nvPr>
        </p:nvSpPr>
        <p:spPr>
          <a:xfrm>
            <a:off x="307975" y="1752600"/>
            <a:ext cx="8531100" cy="8238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002060"/>
              </a:buClr>
              <a:buSzPts val="2480"/>
              <a:buNone/>
            </a:pPr>
            <a:r>
              <a:rPr b="1" lang="en-US" sz="2980">
                <a:solidFill>
                  <a:srgbClr val="002060"/>
                </a:solidFill>
                <a:latin typeface="Times New Roman"/>
                <a:ea typeface="Times New Roman"/>
                <a:cs typeface="Times New Roman"/>
                <a:sym typeface="Times New Roman"/>
              </a:rPr>
              <a:t>Project Title: </a:t>
            </a:r>
            <a:r>
              <a:rPr b="1" lang="en-US" sz="2670">
                <a:solidFill>
                  <a:srgbClr val="244061"/>
                </a:solidFill>
                <a:latin typeface="Times New Roman"/>
                <a:ea typeface="Times New Roman"/>
                <a:cs typeface="Times New Roman"/>
                <a:sym typeface="Times New Roman"/>
              </a:rPr>
              <a:t>Glaucoma Detection and Classification</a:t>
            </a:r>
            <a:endParaRPr sz="2980">
              <a:latin typeface="Times New Roman"/>
              <a:ea typeface="Times New Roman"/>
              <a:cs typeface="Times New Roman"/>
              <a:sym typeface="Times New Roman"/>
            </a:endParaRPr>
          </a:p>
          <a:p>
            <a:pPr indent="0" lvl="0" marL="0" rtl="0" algn="ctr">
              <a:lnSpc>
                <a:spcPct val="80000"/>
              </a:lnSpc>
              <a:spcBef>
                <a:spcPts val="640"/>
              </a:spcBef>
              <a:spcAft>
                <a:spcPts val="0"/>
              </a:spcAft>
              <a:buClr>
                <a:srgbClr val="888888"/>
              </a:buClr>
              <a:buSzPts val="2480"/>
              <a:buNone/>
            </a:pPr>
            <a:r>
              <a:t/>
            </a:r>
            <a:endParaRPr sz="2980"/>
          </a:p>
        </p:txBody>
      </p:sp>
      <p:sp>
        <p:nvSpPr>
          <p:cNvPr descr="Image result for sfit logo" id="187" name="Google Shape;187;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sfit logo" id="188" name="Google Shape;188;p1"/>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sfit logo" id="189" name="Google Shape;189;p1"/>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sfit logo" id="190" name="Google Shape;190;p1"/>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1" name="Google Shape;191;p1"/>
          <p:cNvPicPr preferRelativeResize="0"/>
          <p:nvPr/>
        </p:nvPicPr>
        <p:blipFill rotWithShape="1">
          <a:blip r:embed="rId3">
            <a:alphaModFix/>
          </a:blip>
          <a:srcRect b="0" l="0" r="0" t="0"/>
          <a:stretch/>
        </p:blipFill>
        <p:spPr>
          <a:xfrm>
            <a:off x="171233" y="104253"/>
            <a:ext cx="1478973" cy="1355725"/>
          </a:xfrm>
          <a:prstGeom prst="rect">
            <a:avLst/>
          </a:prstGeom>
          <a:noFill/>
          <a:ln>
            <a:noFill/>
          </a:ln>
        </p:spPr>
      </p:pic>
      <p:sp>
        <p:nvSpPr>
          <p:cNvPr id="192" name="Google Shape;192;p1"/>
          <p:cNvSpPr txBox="1"/>
          <p:nvPr/>
        </p:nvSpPr>
        <p:spPr>
          <a:xfrm>
            <a:off x="1220787" y="2317310"/>
            <a:ext cx="6705600" cy="519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2210"/>
              <a:buFont typeface="Noto Sans Symbols"/>
              <a:buNone/>
            </a:pPr>
            <a:r>
              <a:rPr b="1" lang="en-US" sz="2400" u="none">
                <a:solidFill>
                  <a:srgbClr val="0070C0"/>
                </a:solidFill>
                <a:latin typeface="Times New Roman"/>
                <a:ea typeface="Times New Roman"/>
                <a:cs typeface="Times New Roman"/>
                <a:sym typeface="Times New Roman"/>
              </a:rPr>
              <a:t>Group Members:</a:t>
            </a:r>
            <a:endParaRPr/>
          </a:p>
          <a:p>
            <a:pPr indent="0" lvl="0" marL="0" marR="0" rtl="0" algn="ctr">
              <a:spcBef>
                <a:spcPts val="0"/>
              </a:spcBef>
              <a:spcAft>
                <a:spcPts val="0"/>
              </a:spcAft>
              <a:buClr>
                <a:schemeClr val="accent1"/>
              </a:buClr>
              <a:buSzPts val="2210"/>
              <a:buFont typeface="Noto Sans Symbols"/>
              <a:buNone/>
            </a:pPr>
            <a:r>
              <a:t/>
            </a:r>
            <a:endParaRPr b="1" sz="2400" u="none">
              <a:solidFill>
                <a:srgbClr val="0070C0"/>
              </a:solidFill>
              <a:latin typeface="Times New Roman"/>
              <a:ea typeface="Times New Roman"/>
              <a:cs typeface="Times New Roman"/>
              <a:sym typeface="Times New Roman"/>
            </a:endParaRPr>
          </a:p>
          <a:p>
            <a:pPr indent="0" lvl="0" marL="0" marR="0" rtl="0" algn="ctr">
              <a:spcBef>
                <a:spcPts val="580"/>
              </a:spcBef>
              <a:spcAft>
                <a:spcPts val="0"/>
              </a:spcAft>
              <a:buClr>
                <a:schemeClr val="accent1"/>
              </a:buClr>
              <a:buSzPts val="2210"/>
              <a:buFont typeface="Noto Sans Symbols"/>
              <a:buNone/>
            </a:pPr>
            <a:r>
              <a:t/>
            </a:r>
            <a:endParaRPr b="0" i="1" sz="2600" u="none">
              <a:solidFill>
                <a:schemeClr val="dk2"/>
              </a:solidFill>
              <a:latin typeface="Libre Baskerville"/>
              <a:ea typeface="Libre Baskerville"/>
              <a:cs typeface="Libre Baskerville"/>
              <a:sym typeface="Libre Baskerville"/>
            </a:endParaRPr>
          </a:p>
          <a:p>
            <a:pPr indent="0" lvl="0" marL="0" marR="0" rtl="0" algn="ctr">
              <a:spcBef>
                <a:spcPts val="580"/>
              </a:spcBef>
              <a:spcAft>
                <a:spcPts val="0"/>
              </a:spcAft>
              <a:buClr>
                <a:schemeClr val="accent1"/>
              </a:buClr>
              <a:buSzPts val="2210"/>
              <a:buFont typeface="Noto Sans Symbols"/>
              <a:buNone/>
            </a:pPr>
            <a:r>
              <a:t/>
            </a:r>
            <a:endParaRPr b="0" i="1" sz="2600" u="none">
              <a:solidFill>
                <a:schemeClr val="dk2"/>
              </a:solidFill>
              <a:latin typeface="Libre Baskerville"/>
              <a:ea typeface="Libre Baskerville"/>
              <a:cs typeface="Libre Baskerville"/>
              <a:sym typeface="Libre Baskerville"/>
            </a:endParaRPr>
          </a:p>
          <a:p>
            <a:pPr indent="0" lvl="0" marL="0" marR="0" rtl="0" algn="ctr">
              <a:spcBef>
                <a:spcPts val="580"/>
              </a:spcBef>
              <a:spcAft>
                <a:spcPts val="0"/>
              </a:spcAft>
              <a:buClr>
                <a:schemeClr val="accent1"/>
              </a:buClr>
              <a:buSzPts val="2210"/>
              <a:buFont typeface="Noto Sans Symbols"/>
              <a:buNone/>
            </a:pPr>
            <a:r>
              <a:t/>
            </a:r>
            <a:endParaRPr b="0" i="1" sz="2600" u="none">
              <a:solidFill>
                <a:schemeClr val="dk2"/>
              </a:solidFill>
              <a:latin typeface="Libre Baskerville"/>
              <a:ea typeface="Libre Baskerville"/>
              <a:cs typeface="Libre Baskerville"/>
              <a:sym typeface="Libre Baskerville"/>
            </a:endParaRPr>
          </a:p>
          <a:p>
            <a:pPr indent="0" lvl="0" marL="0" marR="0" rtl="0" algn="ctr">
              <a:spcBef>
                <a:spcPts val="580"/>
              </a:spcBef>
              <a:spcAft>
                <a:spcPts val="0"/>
              </a:spcAft>
              <a:buClr>
                <a:schemeClr val="accent1"/>
              </a:buClr>
              <a:buSzPts val="2210"/>
              <a:buFont typeface="Noto Sans Symbols"/>
              <a:buNone/>
            </a:pPr>
            <a:r>
              <a:t/>
            </a:r>
            <a:endParaRPr b="0" i="1" sz="2600" u="none">
              <a:solidFill>
                <a:schemeClr val="dk2"/>
              </a:solidFill>
              <a:latin typeface="Libre Baskerville"/>
              <a:ea typeface="Libre Baskerville"/>
              <a:cs typeface="Libre Baskerville"/>
              <a:sym typeface="Libre Baskerville"/>
            </a:endParaRPr>
          </a:p>
        </p:txBody>
      </p:sp>
      <p:graphicFrame>
        <p:nvGraphicFramePr>
          <p:cNvPr id="193" name="Google Shape;193;p1"/>
          <p:cNvGraphicFramePr/>
          <p:nvPr/>
        </p:nvGraphicFramePr>
        <p:xfrm>
          <a:off x="2374106" y="2956560"/>
          <a:ext cx="3000000" cy="3000000"/>
        </p:xfrm>
        <a:graphic>
          <a:graphicData uri="http://schemas.openxmlformats.org/drawingml/2006/table">
            <a:tbl>
              <a:tblPr bandRow="1" firstRow="1">
                <a:noFill/>
                <a:tableStyleId>{5631291E-9C34-42C4-A53C-4A389EE09767}</a:tableStyleId>
              </a:tblPr>
              <a:tblGrid>
                <a:gridCol w="4398975"/>
              </a:tblGrid>
              <a:tr h="228600">
                <a:tc>
                  <a:txBody>
                    <a:bodyPr/>
                    <a:lstStyle/>
                    <a:p>
                      <a:pPr indent="0" lvl="0" marL="0" rtl="0" algn="ctr">
                        <a:spcBef>
                          <a:spcPts val="0"/>
                        </a:spcBef>
                        <a:spcAft>
                          <a:spcPts val="0"/>
                        </a:spcAft>
                        <a:buClr>
                          <a:schemeClr val="dk1"/>
                        </a:buClr>
                        <a:buFont typeface="Arial"/>
                        <a:buNone/>
                      </a:pPr>
                      <a:r>
                        <a:rPr lang="en-US" sz="1800">
                          <a:latin typeface="Times New Roman"/>
                          <a:ea typeface="Times New Roman"/>
                          <a:cs typeface="Times New Roman"/>
                          <a:sym typeface="Times New Roman"/>
                        </a:rPr>
                        <a:t>Royce Dcunha             37</a:t>
                      </a:r>
                      <a:endParaRPr sz="1800">
                        <a:latin typeface="Times New Roman"/>
                        <a:ea typeface="Times New Roman"/>
                        <a:cs typeface="Times New Roman"/>
                        <a:sym typeface="Times New Roman"/>
                      </a:endParaRPr>
                    </a:p>
                    <a:p>
                      <a:pPr indent="0" lvl="0" marL="0" marR="0" rtl="0" algn="ctr">
                        <a:spcBef>
                          <a:spcPts val="0"/>
                        </a:spcBef>
                        <a:spcAft>
                          <a:spcPts val="0"/>
                        </a:spcAft>
                        <a:buNone/>
                      </a:pPr>
                      <a:r>
                        <a:t/>
                      </a:r>
                      <a:endParaRPr>
                        <a:latin typeface="Times New Roman"/>
                        <a:ea typeface="Times New Roman"/>
                        <a:cs typeface="Times New Roman"/>
                        <a:sym typeface="Times New Roman"/>
                      </a:endParaRPr>
                    </a:p>
                  </a:txBody>
                  <a:tcPr marT="45725" marB="45725" marR="91450" marL="91450"/>
                </a:tc>
              </a:tr>
              <a:tr h="228600">
                <a:tc>
                  <a:txBody>
                    <a:bodyPr/>
                    <a:lstStyle/>
                    <a:p>
                      <a:pPr indent="0" lvl="0" marL="0" rtl="0" algn="ctr">
                        <a:spcBef>
                          <a:spcPts val="0"/>
                        </a:spcBef>
                        <a:spcAft>
                          <a:spcPts val="0"/>
                        </a:spcAft>
                        <a:buClr>
                          <a:schemeClr val="dk1"/>
                        </a:buClr>
                        <a:buFont typeface="Arial"/>
                        <a:buNone/>
                      </a:pPr>
                      <a:r>
                        <a:rPr lang="en-US" sz="1800">
                          <a:latin typeface="Times New Roman"/>
                          <a:ea typeface="Times New Roman"/>
                          <a:cs typeface="Times New Roman"/>
                          <a:sym typeface="Times New Roman"/>
                        </a:rPr>
                        <a:t>Aaron Rodrigues          38</a:t>
                      </a:r>
                      <a:endParaRPr>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Times New Roman"/>
                        <a:buNone/>
                      </a:pPr>
                      <a:r>
                        <a:t/>
                      </a:r>
                      <a:endParaRPr sz="1800">
                        <a:latin typeface="Times New Roman"/>
                        <a:ea typeface="Times New Roman"/>
                        <a:cs typeface="Times New Roman"/>
                        <a:sym typeface="Times New Roman"/>
                      </a:endParaRPr>
                    </a:p>
                  </a:txBody>
                  <a:tcPr marT="45725" marB="45725" marR="91450" marL="91450"/>
                </a:tc>
              </a:tr>
              <a:tr h="228600">
                <a:tc>
                  <a:txBody>
                    <a:bodyPr/>
                    <a:lstStyle/>
                    <a:p>
                      <a:pPr indent="0" lvl="0" marL="0" rtl="0" algn="ctr">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Manisha Sahu              43</a:t>
                      </a:r>
                      <a:endParaRPr>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Times New Roman"/>
                        <a:buNone/>
                      </a:pPr>
                      <a:r>
                        <a:t/>
                      </a:r>
                      <a:endParaRPr sz="1800">
                        <a:latin typeface="Times New Roman"/>
                        <a:ea typeface="Times New Roman"/>
                        <a:cs typeface="Times New Roman"/>
                        <a:sym typeface="Times New Roman"/>
                      </a:endParaRPr>
                    </a:p>
                  </a:txBody>
                  <a:tcPr marT="45725" marB="45725" marR="91450" marL="91450"/>
                </a:tc>
              </a:tr>
              <a:tr h="228600">
                <a:tc>
                  <a:txBody>
                    <a:bodyPr/>
                    <a:lstStyle/>
                    <a:p>
                      <a:pPr indent="0" lvl="0" marL="0" rtl="0" algn="ctr">
                        <a:spcBef>
                          <a:spcPts val="0"/>
                        </a:spcBef>
                        <a:spcAft>
                          <a:spcPts val="0"/>
                        </a:spcAft>
                        <a:buClr>
                          <a:schemeClr val="dk1"/>
                        </a:buClr>
                        <a:buSzPts val="1800"/>
                        <a:buFont typeface="Calibri"/>
                        <a:buNone/>
                      </a:pPr>
                      <a:r>
                        <a:rPr lang="en-US" sz="1800">
                          <a:latin typeface="Times New Roman"/>
                          <a:ea typeface="Times New Roman"/>
                          <a:cs typeface="Times New Roman"/>
                          <a:sym typeface="Times New Roman"/>
                        </a:rPr>
                        <a:t>Cassandra Rodrigues   54</a:t>
                      </a:r>
                      <a:endParaRPr>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Times New Roman"/>
                        <a:buNone/>
                      </a:pPr>
                      <a:r>
                        <a:t/>
                      </a:r>
                      <a:endParaRPr sz="1800">
                        <a:latin typeface="Times New Roman"/>
                        <a:ea typeface="Times New Roman"/>
                        <a:cs typeface="Times New Roman"/>
                        <a:sym typeface="Times New Roman"/>
                      </a:endParaRPr>
                    </a:p>
                  </a:txBody>
                  <a:tcPr marT="45725" marB="45725" marR="91450" marL="91450"/>
                </a:tc>
              </a:tr>
            </a:tbl>
          </a:graphicData>
        </a:graphic>
      </p:graphicFrame>
      <p:sp>
        <p:nvSpPr>
          <p:cNvPr id="194" name="Google Shape;194;p1"/>
          <p:cNvSpPr txBox="1"/>
          <p:nvPr>
            <p:ph idx="1" type="subTitle"/>
          </p:nvPr>
        </p:nvSpPr>
        <p:spPr>
          <a:xfrm>
            <a:off x="231775" y="5759800"/>
            <a:ext cx="8531100" cy="8238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002060"/>
              </a:buClr>
              <a:buSzPts val="2480"/>
              <a:buNone/>
            </a:pPr>
            <a:r>
              <a:rPr b="1" lang="en-US" sz="2980">
                <a:solidFill>
                  <a:srgbClr val="002060"/>
                </a:solidFill>
                <a:latin typeface="Times New Roman"/>
                <a:ea typeface="Times New Roman"/>
                <a:cs typeface="Times New Roman"/>
                <a:sym typeface="Times New Roman"/>
              </a:rPr>
              <a:t>Name of the Guide</a:t>
            </a:r>
            <a:r>
              <a:rPr b="1" lang="en-US" sz="2980">
                <a:solidFill>
                  <a:srgbClr val="002060"/>
                </a:solidFill>
                <a:latin typeface="Times New Roman"/>
                <a:ea typeface="Times New Roman"/>
                <a:cs typeface="Times New Roman"/>
                <a:sym typeface="Times New Roman"/>
              </a:rPr>
              <a:t>: </a:t>
            </a:r>
            <a:r>
              <a:rPr b="1" lang="en-US" sz="2670">
                <a:solidFill>
                  <a:srgbClr val="244061"/>
                </a:solidFill>
                <a:latin typeface="Times New Roman"/>
                <a:ea typeface="Times New Roman"/>
                <a:cs typeface="Times New Roman"/>
                <a:sym typeface="Times New Roman"/>
              </a:rPr>
              <a:t>Dr. Kavita Sonawane </a:t>
            </a:r>
            <a:endParaRPr sz="2980">
              <a:latin typeface="Times New Roman"/>
              <a:ea typeface="Times New Roman"/>
              <a:cs typeface="Times New Roman"/>
              <a:sym typeface="Times New Roman"/>
            </a:endParaRPr>
          </a:p>
          <a:p>
            <a:pPr indent="0" lvl="0" marL="0" rtl="0" algn="ctr">
              <a:lnSpc>
                <a:spcPct val="80000"/>
              </a:lnSpc>
              <a:spcBef>
                <a:spcPts val="640"/>
              </a:spcBef>
              <a:spcAft>
                <a:spcPts val="0"/>
              </a:spcAft>
              <a:buClr>
                <a:srgbClr val="888888"/>
              </a:buClr>
              <a:buSzPts val="2480"/>
              <a:buNone/>
            </a:pPr>
            <a:r>
              <a:t/>
            </a:r>
            <a:endParaRPr sz="29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17fcd690e9_1_929"/>
          <p:cNvSpPr/>
          <p:nvPr/>
        </p:nvSpPr>
        <p:spPr>
          <a:xfrm rot="10800000">
            <a:off x="-18740312" y="-566738"/>
            <a:ext cx="322674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68" name="Google Shape;268;g117fcd690e9_1_929"/>
          <p:cNvGraphicFramePr/>
          <p:nvPr/>
        </p:nvGraphicFramePr>
        <p:xfrm>
          <a:off x="0" y="139262"/>
          <a:ext cx="3000000" cy="3000000"/>
        </p:xfrm>
        <a:graphic>
          <a:graphicData uri="http://schemas.openxmlformats.org/drawingml/2006/table">
            <a:tbl>
              <a:tblPr bandRow="1" firstRow="1">
                <a:noFill/>
                <a:tableStyleId>{6AC710AE-D790-473B-B283-C1CDA16DE2BB}</a:tableStyleId>
              </a:tblPr>
              <a:tblGrid>
                <a:gridCol w="609600"/>
                <a:gridCol w="990600"/>
                <a:gridCol w="1295400"/>
                <a:gridCol w="1676400"/>
                <a:gridCol w="1752600"/>
                <a:gridCol w="939575"/>
                <a:gridCol w="1930175"/>
              </a:tblGrid>
              <a:tr h="1203500">
                <a:tc>
                  <a:txBody>
                    <a:bodyPr/>
                    <a:lstStyle/>
                    <a:p>
                      <a:pPr indent="0" lvl="0" marL="0" marR="0" rtl="0" algn="l">
                        <a:spcBef>
                          <a:spcPts val="0"/>
                        </a:spcBef>
                        <a:spcAft>
                          <a:spcPts val="0"/>
                        </a:spcAft>
                        <a:buNone/>
                      </a:pPr>
                      <a:r>
                        <a:rPr b="0" i="0" lang="en-US" sz="1800" u="none" strike="noStrike">
                          <a:solidFill>
                            <a:schemeClr val="lt1"/>
                          </a:solidFill>
                          <a:latin typeface="Times New Roman"/>
                          <a:ea typeface="Times New Roman"/>
                          <a:cs typeface="Times New Roman"/>
                          <a:sym typeface="Times New Roman"/>
                        </a:rPr>
                        <a:t>Sr. No</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u="none" strike="noStrike">
                          <a:solidFill>
                            <a:schemeClr val="lt1"/>
                          </a:solidFill>
                          <a:latin typeface="Times New Roman"/>
                          <a:ea typeface="Times New Roman"/>
                          <a:cs typeface="Times New Roman"/>
                          <a:sym typeface="Times New Roman"/>
                        </a:rPr>
                        <a:t>Algo</a:t>
                      </a:r>
                      <a:endParaRPr b="0" sz="1800">
                        <a:latin typeface="Times New Roman"/>
                        <a:ea typeface="Times New Roman"/>
                        <a:cs typeface="Times New Roman"/>
                        <a:sym typeface="Times New Roman"/>
                      </a:endParaRPr>
                    </a:p>
                    <a:p>
                      <a:pPr indent="0" lvl="0" marL="0" marR="0" rtl="0" algn="l">
                        <a:spcBef>
                          <a:spcPts val="0"/>
                        </a:spcBef>
                        <a:spcAft>
                          <a:spcPts val="0"/>
                        </a:spcAft>
                        <a:buNone/>
                      </a:pPr>
                      <a:r>
                        <a:rPr b="0" i="0" lang="en-US" sz="1800" u="none" strike="noStrike">
                          <a:solidFill>
                            <a:schemeClr val="lt1"/>
                          </a:solidFill>
                          <a:latin typeface="Times New Roman"/>
                          <a:ea typeface="Times New Roman"/>
                          <a:cs typeface="Times New Roman"/>
                          <a:sym typeface="Times New Roman"/>
                        </a:rPr>
                        <a:t>Name</a:t>
                      </a:r>
                      <a:endParaRPr b="0" sz="1800">
                        <a:latin typeface="Times New Roman"/>
                        <a:ea typeface="Times New Roman"/>
                        <a:cs typeface="Times New Roman"/>
                        <a:sym typeface="Times New Roman"/>
                      </a:endParaRPr>
                    </a:p>
                    <a:p>
                      <a:pPr indent="0" lvl="0" marL="0" marR="0" rtl="0" algn="l">
                        <a:spcBef>
                          <a:spcPts val="0"/>
                        </a:spcBef>
                        <a:spcAft>
                          <a:spcPts val="0"/>
                        </a:spcAft>
                        <a:buNone/>
                      </a:pP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u="none" strike="noStrike">
                          <a:solidFill>
                            <a:schemeClr val="lt1"/>
                          </a:solidFill>
                          <a:latin typeface="Times New Roman"/>
                          <a:ea typeface="Times New Roman"/>
                          <a:cs typeface="Times New Roman"/>
                          <a:sym typeface="Times New Roman"/>
                        </a:rPr>
                        <a:t>Advantages</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u="none" strike="noStrike">
                          <a:solidFill>
                            <a:schemeClr val="lt1"/>
                          </a:solidFill>
                          <a:latin typeface="Times New Roman"/>
                          <a:ea typeface="Times New Roman"/>
                          <a:cs typeface="Times New Roman"/>
                          <a:sym typeface="Times New Roman"/>
                        </a:rPr>
                        <a:t>Datasets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u="none" strike="noStrike">
                          <a:solidFill>
                            <a:schemeClr val="lt1"/>
                          </a:solidFill>
                          <a:latin typeface="Times New Roman"/>
                          <a:ea typeface="Times New Roman"/>
                          <a:cs typeface="Times New Roman"/>
                          <a:sym typeface="Times New Roman"/>
                        </a:rPr>
                        <a:t>Limitations</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u="none" strike="noStrike">
                          <a:solidFill>
                            <a:schemeClr val="lt1"/>
                          </a:solidFill>
                          <a:latin typeface="Times New Roman"/>
                          <a:ea typeface="Times New Roman"/>
                          <a:cs typeface="Times New Roman"/>
                          <a:sym typeface="Times New Roman"/>
                        </a:rPr>
                        <a:t>Accuracy</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u="none" strike="noStrike">
                          <a:solidFill>
                            <a:schemeClr val="lt1"/>
                          </a:solidFill>
                          <a:latin typeface="Times New Roman"/>
                          <a:ea typeface="Times New Roman"/>
                          <a:cs typeface="Times New Roman"/>
                          <a:sym typeface="Times New Roman"/>
                        </a:rPr>
                        <a:t>Performance Evaluation Parameters</a:t>
                      </a:r>
                      <a:endParaRPr>
                        <a:latin typeface="Times New Roman"/>
                        <a:ea typeface="Times New Roman"/>
                        <a:cs typeface="Times New Roman"/>
                        <a:sym typeface="Times New Roman"/>
                      </a:endParaRPr>
                    </a:p>
                  </a:txBody>
                  <a:tcPr marT="45725" marB="45725" marR="91450" marL="91450"/>
                </a:tc>
              </a:tr>
              <a:tr h="177800">
                <a:tc>
                  <a:txBody>
                    <a:bodyPr/>
                    <a:lstStyle/>
                    <a:p>
                      <a:pPr indent="0" lvl="0" marL="0" marR="0" rtl="0" algn="l">
                        <a:spcBef>
                          <a:spcPts val="0"/>
                        </a:spcBef>
                        <a:spcAft>
                          <a:spcPts val="0"/>
                        </a:spcAft>
                        <a:buNone/>
                      </a:pPr>
                      <a:r>
                        <a:rPr lang="en-US">
                          <a:latin typeface="Times New Roman"/>
                          <a:ea typeface="Times New Roman"/>
                          <a:cs typeface="Times New Roman"/>
                          <a:sym typeface="Times New Roman"/>
                        </a:rPr>
                        <a:t>   10.</a:t>
                      </a:r>
                      <a:endParaRPr>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a:latin typeface="Times New Roman"/>
                          <a:ea typeface="Times New Roman"/>
                          <a:cs typeface="Times New Roman"/>
                          <a:sym typeface="Times New Roman"/>
                        </a:rPr>
                        <a:t>VGG 16, VGG 19, Inception V3, ResNET 50, Xception (2019)</a:t>
                      </a:r>
                      <a:endParaRPr>
                        <a:latin typeface="Times New Roman"/>
                        <a:ea typeface="Times New Roman"/>
                        <a:cs typeface="Times New Roman"/>
                        <a:sym typeface="Times New Roman"/>
                      </a:endParaRPr>
                    </a:p>
                  </a:txBody>
                  <a:tcPr marT="45725" marB="45725" marR="68575" marL="68575">
                    <a:lnB cap="flat" cmpd="sng" w="12700">
                      <a:solidFill>
                        <a:srgbClr val="FFFFFF"/>
                      </a:solidFill>
                      <a:prstDash val="solid"/>
                      <a:round/>
                      <a:headEnd len="sm" w="sm" type="none"/>
                      <a:tailEnd len="sm" w="sm" type="none"/>
                    </a:lnB>
                  </a:tcPr>
                </a:tc>
                <a:tc>
                  <a:txBody>
                    <a:bodyPr/>
                    <a:lstStyle/>
                    <a:p>
                      <a:pPr indent="0" lvl="0" marL="0" marR="0" rtl="0" algn="just">
                        <a:spcBef>
                          <a:spcPts val="0"/>
                        </a:spcBef>
                        <a:spcAft>
                          <a:spcPts val="0"/>
                        </a:spcAft>
                        <a:buNone/>
                      </a:pPr>
                      <a:r>
                        <a:rPr i="0" lang="en-US" u="none" strike="noStrike">
                          <a:latin typeface="Times New Roman"/>
                          <a:ea typeface="Times New Roman"/>
                          <a:cs typeface="Times New Roman"/>
                          <a:sym typeface="Times New Roman"/>
                        </a:rPr>
                        <a:t>1.Uses huge amount of unlabeled data</a:t>
                      </a:r>
                      <a:endParaRPr>
                        <a:latin typeface="Times New Roman"/>
                        <a:ea typeface="Times New Roman"/>
                        <a:cs typeface="Times New Roman"/>
                        <a:sym typeface="Times New Roman"/>
                      </a:endParaRPr>
                    </a:p>
                    <a:p>
                      <a:pPr indent="0" lvl="0" marL="0" marR="0" rtl="0" algn="just">
                        <a:spcBef>
                          <a:spcPts val="0"/>
                        </a:spcBef>
                        <a:spcAft>
                          <a:spcPts val="0"/>
                        </a:spcAft>
                        <a:buNone/>
                      </a:pPr>
                      <a:r>
                        <a:rPr i="0" lang="en-US" u="none" strike="noStrike">
                          <a:latin typeface="Times New Roman"/>
                          <a:ea typeface="Times New Roman"/>
                          <a:cs typeface="Times New Roman"/>
                          <a:sym typeface="Times New Roman"/>
                        </a:rPr>
                        <a:t>2.The architecture of the classifier is less complex. </a:t>
                      </a:r>
                      <a:endParaRPr>
                        <a:latin typeface="Times New Roman"/>
                        <a:ea typeface="Times New Roman"/>
                        <a:cs typeface="Times New Roman"/>
                        <a:sym typeface="Times New Roman"/>
                      </a:endParaRPr>
                    </a:p>
                  </a:txBody>
                  <a:tcPr marT="45725" marB="45725" marR="68575" marL="68575">
                    <a:lnB cap="flat" cmpd="sng" w="12700">
                      <a:solidFill>
                        <a:srgbClr val="FFFFFF"/>
                      </a:solidFill>
                      <a:prstDash val="solid"/>
                      <a:round/>
                      <a:headEnd len="sm" w="sm" type="none"/>
                      <a:tailEnd len="sm" w="sm" type="none"/>
                    </a:lnB>
                  </a:tcPr>
                </a:tc>
                <a:tc>
                  <a:txBody>
                    <a:bodyPr/>
                    <a:lstStyle/>
                    <a:p>
                      <a:pPr indent="0" lvl="0" marL="0" marR="0" rtl="0" algn="just">
                        <a:spcBef>
                          <a:spcPts val="0"/>
                        </a:spcBef>
                        <a:spcAft>
                          <a:spcPts val="0"/>
                        </a:spcAft>
                        <a:buNone/>
                      </a:pPr>
                      <a:r>
                        <a:rPr lang="en-US">
                          <a:latin typeface="Times New Roman"/>
                          <a:ea typeface="Times New Roman"/>
                          <a:cs typeface="Times New Roman"/>
                          <a:sym typeface="Times New Roman"/>
                        </a:rPr>
                        <a:t>ACRIMA and Public databases</a:t>
                      </a:r>
                      <a:endParaRPr>
                        <a:latin typeface="Times New Roman"/>
                        <a:ea typeface="Times New Roman"/>
                        <a:cs typeface="Times New Roman"/>
                        <a:sym typeface="Times New Roman"/>
                      </a:endParaRPr>
                    </a:p>
                  </a:txBody>
                  <a:tcPr marT="45725" marB="45725" marR="68575" marL="68575">
                    <a:lnB cap="flat" cmpd="sng" w="12700">
                      <a:solidFill>
                        <a:srgbClr val="FFFFFF"/>
                      </a:solidFill>
                      <a:prstDash val="solid"/>
                      <a:round/>
                      <a:headEnd len="sm" w="sm" type="none"/>
                      <a:tailEnd len="sm" w="sm" type="none"/>
                    </a:lnB>
                  </a:tcPr>
                </a:tc>
                <a:tc>
                  <a:txBody>
                    <a:bodyPr/>
                    <a:lstStyle/>
                    <a:p>
                      <a:pPr indent="0" lvl="0" marL="0" marR="0" rtl="0" algn="just">
                        <a:spcBef>
                          <a:spcPts val="0"/>
                        </a:spcBef>
                        <a:spcAft>
                          <a:spcPts val="0"/>
                        </a:spcAft>
                        <a:buNone/>
                      </a:pPr>
                      <a:r>
                        <a:rPr lang="en-US">
                          <a:highlight>
                            <a:srgbClr val="CFD7E7"/>
                          </a:highlight>
                          <a:latin typeface="Times New Roman"/>
                          <a:ea typeface="Times New Roman"/>
                          <a:cs typeface="Times New Roman"/>
                          <a:sym typeface="Times New Roman"/>
                        </a:rPr>
                        <a:t>Performance decreased when testing the CNN on databases different from those used for training</a:t>
                      </a:r>
                      <a:endParaRPr>
                        <a:highlight>
                          <a:srgbClr val="CFD7E7"/>
                        </a:highlight>
                        <a:latin typeface="Times New Roman"/>
                        <a:ea typeface="Times New Roman"/>
                        <a:cs typeface="Times New Roman"/>
                        <a:sym typeface="Times New Roman"/>
                      </a:endParaRPr>
                    </a:p>
                  </a:txBody>
                  <a:tcPr marT="45725" marB="45725" marR="68575" marL="68575">
                    <a:lnB cap="flat" cmpd="sng" w="12700">
                      <a:solidFill>
                        <a:srgbClr val="FFFFFF"/>
                      </a:solidFill>
                      <a:prstDash val="solid"/>
                      <a:round/>
                      <a:headEnd len="sm" w="sm" type="none"/>
                      <a:tailEnd len="sm" w="sm" type="none"/>
                    </a:lnB>
                  </a:tcPr>
                </a:tc>
                <a:tc>
                  <a:txBody>
                    <a:bodyPr/>
                    <a:lstStyle/>
                    <a:p>
                      <a:pPr indent="0" lvl="0" marL="0" marR="0" rtl="0" algn="just">
                        <a:spcBef>
                          <a:spcPts val="0"/>
                        </a:spcBef>
                        <a:spcAft>
                          <a:spcPts val="0"/>
                        </a:spcAft>
                        <a:buNone/>
                      </a:pPr>
                      <a:r>
                        <a:rPr i="0" lang="en-US" u="none" strike="noStrike">
                          <a:latin typeface="Times New Roman"/>
                          <a:ea typeface="Times New Roman"/>
                          <a:cs typeface="Times New Roman"/>
                          <a:sym typeface="Times New Roman"/>
                        </a:rPr>
                        <a:t>90.17%</a:t>
                      </a:r>
                      <a:endParaRPr>
                        <a:latin typeface="Times New Roman"/>
                        <a:ea typeface="Times New Roman"/>
                        <a:cs typeface="Times New Roman"/>
                        <a:sym typeface="Times New Roman"/>
                      </a:endParaRPr>
                    </a:p>
                  </a:txBody>
                  <a:tcPr marT="45725" marB="45725" marR="68575" marL="68575">
                    <a:lnB cap="flat" cmpd="sng" w="12700">
                      <a:solidFill>
                        <a:srgbClr val="FFFFFF"/>
                      </a:solidFill>
                      <a:prstDash val="solid"/>
                      <a:round/>
                      <a:headEnd len="sm" w="sm" type="none"/>
                      <a:tailEnd len="sm" w="sm" type="none"/>
                    </a:lnB>
                  </a:tcPr>
                </a:tc>
                <a:tc>
                  <a:txBody>
                    <a:bodyPr/>
                    <a:lstStyle/>
                    <a:p>
                      <a:pPr indent="0" lvl="0" marL="0" marR="0" rtl="0" algn="just">
                        <a:spcBef>
                          <a:spcPts val="0"/>
                        </a:spcBef>
                        <a:spcAft>
                          <a:spcPts val="0"/>
                        </a:spcAft>
                        <a:buNone/>
                      </a:pPr>
                      <a:r>
                        <a:rPr i="0" lang="en-US" u="none" strike="noStrike">
                          <a:latin typeface="Times New Roman"/>
                          <a:ea typeface="Times New Roman"/>
                          <a:cs typeface="Times New Roman"/>
                          <a:sym typeface="Times New Roman"/>
                        </a:rPr>
                        <a:t>1.ROC curve(0.831)</a:t>
                      </a:r>
                      <a:endParaRPr>
                        <a:latin typeface="Times New Roman"/>
                        <a:ea typeface="Times New Roman"/>
                        <a:cs typeface="Times New Roman"/>
                        <a:sym typeface="Times New Roman"/>
                      </a:endParaRPr>
                    </a:p>
                    <a:p>
                      <a:pPr indent="0" lvl="0" marL="0" marR="0" rtl="0" algn="just">
                        <a:spcBef>
                          <a:spcPts val="0"/>
                        </a:spcBef>
                        <a:spcAft>
                          <a:spcPts val="0"/>
                        </a:spcAft>
                        <a:buNone/>
                      </a:pPr>
                      <a:r>
                        <a:rPr i="0" lang="en-US" u="none" strike="noStrike">
                          <a:latin typeface="Times New Roman"/>
                          <a:ea typeface="Times New Roman"/>
                          <a:cs typeface="Times New Roman"/>
                          <a:sym typeface="Times New Roman"/>
                        </a:rPr>
                        <a:t>2.AUC</a:t>
                      </a:r>
                      <a:r>
                        <a:rPr lang="en-US">
                          <a:latin typeface="Times New Roman"/>
                          <a:ea typeface="Times New Roman"/>
                          <a:cs typeface="Times New Roman"/>
                          <a:sym typeface="Times New Roman"/>
                        </a:rPr>
                        <a:t>= 0.9605</a:t>
                      </a:r>
                      <a:endParaRPr>
                        <a:latin typeface="Times New Roman"/>
                        <a:ea typeface="Times New Roman"/>
                        <a:cs typeface="Times New Roman"/>
                        <a:sym typeface="Times New Roman"/>
                      </a:endParaRPr>
                    </a:p>
                    <a:p>
                      <a:pPr indent="0" lvl="0" marL="0" marR="0" rtl="0" algn="just">
                        <a:spcBef>
                          <a:spcPts val="0"/>
                        </a:spcBef>
                        <a:spcAft>
                          <a:spcPts val="0"/>
                        </a:spcAft>
                        <a:buNone/>
                      </a:pPr>
                      <a:r>
                        <a:rPr i="0" lang="en-US" u="none" strike="noStrike">
                          <a:latin typeface="Times New Roman"/>
                          <a:ea typeface="Times New Roman"/>
                          <a:cs typeface="Times New Roman"/>
                          <a:sym typeface="Times New Roman"/>
                        </a:rPr>
                        <a:t>3.Specificity (0.</a:t>
                      </a:r>
                      <a:r>
                        <a:rPr lang="en-US">
                          <a:latin typeface="Times New Roman"/>
                          <a:ea typeface="Times New Roman"/>
                          <a:cs typeface="Times New Roman"/>
                          <a:sym typeface="Times New Roman"/>
                        </a:rPr>
                        <a:t>8580</a:t>
                      </a:r>
                      <a:r>
                        <a:rPr i="0" lang="en-US" u="none" strike="noStrike">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marR="0" rtl="0" algn="just">
                        <a:spcBef>
                          <a:spcPts val="0"/>
                        </a:spcBef>
                        <a:spcAft>
                          <a:spcPts val="0"/>
                        </a:spcAft>
                        <a:buNone/>
                      </a:pPr>
                      <a:r>
                        <a:rPr i="0" lang="en-US" u="none" strike="noStrike">
                          <a:latin typeface="Times New Roman"/>
                          <a:ea typeface="Times New Roman"/>
                          <a:cs typeface="Times New Roman"/>
                          <a:sym typeface="Times New Roman"/>
                        </a:rPr>
                        <a:t>4. Sensitivity(0.</a:t>
                      </a:r>
                      <a:r>
                        <a:rPr lang="en-US">
                          <a:latin typeface="Times New Roman"/>
                          <a:ea typeface="Times New Roman"/>
                          <a:cs typeface="Times New Roman"/>
                          <a:sym typeface="Times New Roman"/>
                        </a:rPr>
                        <a:t>9346</a:t>
                      </a:r>
                      <a:r>
                        <a:rPr i="0" lang="en-US" u="none" strike="noStrike">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marR="0" rtl="0" algn="just">
                        <a:spcBef>
                          <a:spcPts val="0"/>
                        </a:spcBef>
                        <a:spcAft>
                          <a:spcPts val="0"/>
                        </a:spcAft>
                        <a:buNone/>
                      </a:pPr>
                      <a:r>
                        <a:rPr i="0" lang="en-US" u="none" strike="noStrike">
                          <a:latin typeface="Times New Roman"/>
                          <a:ea typeface="Times New Roman"/>
                          <a:cs typeface="Times New Roman"/>
                          <a:sym typeface="Times New Roman"/>
                        </a:rPr>
                        <a:t>5.F-score (0.8429)</a:t>
                      </a:r>
                      <a:endParaRPr>
                        <a:latin typeface="Times New Roman"/>
                        <a:ea typeface="Times New Roman"/>
                        <a:cs typeface="Times New Roman"/>
                        <a:sym typeface="Times New Roman"/>
                      </a:endParaRPr>
                    </a:p>
                    <a:p>
                      <a:pPr indent="0" lvl="0" marL="0" marR="0" rtl="0" algn="l">
                        <a:spcBef>
                          <a:spcPts val="0"/>
                        </a:spcBef>
                        <a:spcAft>
                          <a:spcPts val="0"/>
                        </a:spcAft>
                        <a:buNone/>
                      </a:pP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txBody>
                  <a:tcPr marT="45725" marB="45725" marR="68575" marL="68575">
                    <a:lnB cap="flat" cmpd="sng" w="12700">
                      <a:solidFill>
                        <a:srgbClr val="FFFFFF"/>
                      </a:solidFill>
                      <a:prstDash val="solid"/>
                      <a:round/>
                      <a:headEnd len="sm" w="sm" type="none"/>
                      <a:tailEnd len="sm" w="sm" type="none"/>
                    </a:lnB>
                  </a:tcPr>
                </a:tc>
              </a:tr>
              <a:tr h="1001725">
                <a:tc>
                  <a:txBody>
                    <a:bodyPr/>
                    <a:lstStyle/>
                    <a:p>
                      <a:pPr indent="0" lvl="0" marL="0" marR="0" rtl="0" algn="l">
                        <a:spcBef>
                          <a:spcPts val="0"/>
                        </a:spcBef>
                        <a:spcAft>
                          <a:spcPts val="0"/>
                        </a:spcAft>
                        <a:buNone/>
                      </a:pPr>
                      <a:r>
                        <a:rPr lang="en-US">
                          <a:latin typeface="Times New Roman"/>
                          <a:ea typeface="Times New Roman"/>
                          <a:cs typeface="Times New Roman"/>
                          <a:sym typeface="Times New Roman"/>
                        </a:rPr>
                        <a:t>   11.</a:t>
                      </a:r>
                      <a:endParaRPr>
                        <a:latin typeface="Times New Roman"/>
                        <a:ea typeface="Times New Roman"/>
                        <a:cs typeface="Times New Roman"/>
                        <a:sym typeface="Times New Roman"/>
                      </a:endParaRPr>
                    </a:p>
                  </a:txBody>
                  <a:tcPr marT="45725" marB="45725" marR="91450" marL="91450">
                    <a:lnR cap="flat" cmpd="sng" w="12700">
                      <a:solidFill>
                        <a:srgbClr val="FFFFFF"/>
                      </a:solidFill>
                      <a:prstDash val="solid"/>
                      <a:round/>
                      <a:headEnd len="sm" w="sm" type="none"/>
                      <a:tailEnd len="sm" w="sm" type="none"/>
                    </a:lnR>
                  </a:tcPr>
                </a:tc>
                <a:tc>
                  <a:txBody>
                    <a:bodyPr/>
                    <a:lstStyle/>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UNet, and</a:t>
                      </a:r>
                      <a:endParaRPr>
                        <a:latin typeface="Times New Roman"/>
                        <a:ea typeface="Times New Roman"/>
                        <a:cs typeface="Times New Roman"/>
                        <a:sym typeface="Times New Roman"/>
                      </a:endParaRPr>
                    </a:p>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EffcientNet</a:t>
                      </a:r>
                      <a:endParaRPr>
                        <a:latin typeface="Times New Roman"/>
                        <a:ea typeface="Times New Roman"/>
                        <a:cs typeface="Times New Roman"/>
                        <a:sym typeface="Times New Roman"/>
                      </a:endParaRPr>
                    </a:p>
                    <a:p>
                      <a:pPr indent="0" lvl="0" marL="0" marR="0" rtl="0" algn="l">
                        <a:spcBef>
                          <a:spcPts val="0"/>
                        </a:spcBef>
                        <a:spcAft>
                          <a:spcPts val="0"/>
                        </a:spcAft>
                        <a:buNone/>
                      </a:pPr>
                      <a:r>
                        <a:rPr lang="en-US">
                          <a:latin typeface="Times New Roman"/>
                          <a:ea typeface="Times New Roman"/>
                          <a:cs typeface="Times New Roman"/>
                          <a:sym typeface="Times New Roman"/>
                        </a:rPr>
                        <a:t>(2022)</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txBody>
                  <a:tcPr marT="45725" marB="457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Higher Accuracy, Improved Efficiency</a:t>
                      </a:r>
                      <a:endParaRPr>
                        <a:latin typeface="Times New Roman"/>
                        <a:ea typeface="Times New Roman"/>
                        <a:cs typeface="Times New Roman"/>
                        <a:sym typeface="Times New Roman"/>
                      </a:endParaRPr>
                    </a:p>
                  </a:txBody>
                  <a:tcPr marT="45725" marB="457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DRISHTI-GS,</a:t>
                      </a:r>
                      <a:endParaRPr>
                        <a:latin typeface="Times New Roman"/>
                        <a:ea typeface="Times New Roman"/>
                        <a:cs typeface="Times New Roman"/>
                        <a:sym typeface="Times New Roman"/>
                      </a:endParaRPr>
                    </a:p>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RIM-One</a:t>
                      </a:r>
                      <a:endParaRPr>
                        <a:latin typeface="Times New Roman"/>
                        <a:ea typeface="Times New Roman"/>
                        <a:cs typeface="Times New Roman"/>
                        <a:sym typeface="Times New Roman"/>
                      </a:endParaRPr>
                    </a:p>
                  </a:txBody>
                  <a:tcPr marT="45725" marB="457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Accuracy differs according to the dataset.</a:t>
                      </a:r>
                      <a:endParaRPr>
                        <a:latin typeface="Times New Roman"/>
                        <a:ea typeface="Times New Roman"/>
                        <a:cs typeface="Times New Roman"/>
                        <a:sym typeface="Times New Roman"/>
                      </a:endParaRPr>
                    </a:p>
                  </a:txBody>
                  <a:tcPr marT="45725" marB="457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just">
                        <a:spcBef>
                          <a:spcPts val="0"/>
                        </a:spcBef>
                        <a:spcAft>
                          <a:spcPts val="0"/>
                        </a:spcAft>
                        <a:buNone/>
                      </a:pPr>
                      <a:r>
                        <a:rPr lang="en-US">
                          <a:latin typeface="Times New Roman"/>
                          <a:ea typeface="Times New Roman"/>
                          <a:cs typeface="Times New Roman"/>
                          <a:sym typeface="Times New Roman"/>
                        </a:rPr>
                        <a:t>Not mentioned</a:t>
                      </a:r>
                      <a:endParaRPr>
                        <a:latin typeface="Times New Roman"/>
                        <a:ea typeface="Times New Roman"/>
                        <a:cs typeface="Times New Roman"/>
                        <a:sym typeface="Times New Roman"/>
                      </a:endParaRPr>
                    </a:p>
                  </a:txBody>
                  <a:tcPr marT="45725" marB="457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Dice Score  = 0.96 </a:t>
                      </a:r>
                      <a:endParaRPr i="0" u="none" strike="noStrike">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Intersection Over Union</a:t>
                      </a:r>
                      <a:endParaRPr>
                        <a:latin typeface="Times New Roman"/>
                        <a:ea typeface="Times New Roman"/>
                        <a:cs typeface="Times New Roman"/>
                        <a:sym typeface="Times New Roman"/>
                      </a:endParaRPr>
                    </a:p>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 IOU) = 0.91</a:t>
                      </a:r>
                      <a:endParaRPr>
                        <a:latin typeface="Times New Roman"/>
                        <a:ea typeface="Times New Roman"/>
                        <a:cs typeface="Times New Roman"/>
                        <a:sym typeface="Times New Roman"/>
                      </a:endParaRPr>
                    </a:p>
                  </a:txBody>
                  <a:tcPr marT="45725" marB="457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36700">
                <a:tc>
                  <a:txBody>
                    <a:bodyPr/>
                    <a:lstStyle/>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   .12</a:t>
                      </a:r>
                      <a:endParaRPr>
                        <a:latin typeface="Times New Roman"/>
                        <a:ea typeface="Times New Roman"/>
                        <a:cs typeface="Times New Roman"/>
                        <a:sym typeface="Times New Roman"/>
                      </a:endParaRPr>
                    </a:p>
                  </a:txBody>
                  <a:tcPr marT="45725" marB="45725" marR="68575" marL="68575">
                    <a:lnR cap="flat" cmpd="sng" w="12700">
                      <a:solidFill>
                        <a:srgbClr val="FFFFFF"/>
                      </a:solidFill>
                      <a:prstDash val="solid"/>
                      <a:round/>
                      <a:headEnd len="sm" w="sm" type="none"/>
                      <a:tailEnd len="sm" w="sm" type="none"/>
                    </a:lnR>
                  </a:tcPr>
                </a:tc>
                <a:tc>
                  <a:txBody>
                    <a:bodyPr/>
                    <a:lstStyle/>
                    <a:p>
                      <a:pPr indent="0" lvl="0" marL="0" rtl="0" algn="just">
                        <a:spcBef>
                          <a:spcPts val="0"/>
                        </a:spcBef>
                        <a:spcAft>
                          <a:spcPts val="0"/>
                        </a:spcAft>
                        <a:buClr>
                          <a:srgbClr val="000000"/>
                        </a:buClr>
                        <a:buFont typeface="Arial"/>
                        <a:buNone/>
                      </a:pPr>
                      <a:r>
                        <a:rPr lang="en-US">
                          <a:latin typeface="Times New Roman"/>
                          <a:ea typeface="Times New Roman"/>
                          <a:cs typeface="Times New Roman"/>
                          <a:sym typeface="Times New Roman"/>
                        </a:rPr>
                        <a:t>AG-CNN</a:t>
                      </a:r>
                      <a:endParaRPr>
                        <a:latin typeface="Times New Roman"/>
                        <a:ea typeface="Times New Roman"/>
                        <a:cs typeface="Times New Roman"/>
                        <a:sym typeface="Times New Roman"/>
                      </a:endParaRPr>
                    </a:p>
                    <a:p>
                      <a:pPr indent="0" lvl="0" marL="0" marR="0" rtl="0" algn="just">
                        <a:spcBef>
                          <a:spcPts val="0"/>
                        </a:spcBef>
                        <a:spcAft>
                          <a:spcPts val="0"/>
                        </a:spcAft>
                        <a:buNone/>
                      </a:pPr>
                      <a:r>
                        <a:rPr lang="en-US">
                          <a:solidFill>
                            <a:srgbClr val="000000"/>
                          </a:solidFill>
                          <a:latin typeface="Times New Roman"/>
                          <a:ea typeface="Times New Roman"/>
                          <a:cs typeface="Times New Roman"/>
                          <a:sym typeface="Times New Roman"/>
                        </a:rPr>
                        <a:t>(2019)</a:t>
                      </a:r>
                      <a:endParaRPr>
                        <a:solidFill>
                          <a:srgbClr val="000000"/>
                        </a:solidFill>
                        <a:latin typeface="Times New Roman"/>
                        <a:ea typeface="Times New Roman"/>
                        <a:cs typeface="Times New Roman"/>
                        <a:sym typeface="Times New Roman"/>
                      </a:endParaRPr>
                    </a:p>
                  </a:txBody>
                  <a:tcPr marT="45725" marB="457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just">
                        <a:spcBef>
                          <a:spcPts val="0"/>
                        </a:spcBef>
                        <a:spcAft>
                          <a:spcPts val="0"/>
                        </a:spcAft>
                        <a:buClr>
                          <a:srgbClr val="000000"/>
                        </a:buClr>
                        <a:buFont typeface="Arial"/>
                        <a:buNone/>
                      </a:pPr>
                      <a:r>
                        <a:rPr lang="en-US">
                          <a:latin typeface="Times New Roman"/>
                          <a:ea typeface="Times New Roman"/>
                          <a:cs typeface="Times New Roman"/>
                          <a:sym typeface="Times New Roman"/>
                        </a:rPr>
                        <a:t>Used attention maps to improve the detection and pathological area localization.</a:t>
                      </a:r>
                      <a:endParaRPr>
                        <a:latin typeface="Times New Roman"/>
                        <a:ea typeface="Times New Roman"/>
                        <a:cs typeface="Times New Roman"/>
                        <a:sym typeface="Times New Roman"/>
                      </a:endParaRPr>
                    </a:p>
                    <a:p>
                      <a:pPr indent="0" lvl="0" marL="0" marR="0" rtl="0" algn="just">
                        <a:spcBef>
                          <a:spcPts val="0"/>
                        </a:spcBef>
                        <a:spcAft>
                          <a:spcPts val="0"/>
                        </a:spcAft>
                        <a:buNone/>
                      </a:pPr>
                      <a:r>
                        <a:t/>
                      </a:r>
                      <a:endParaRPr>
                        <a:solidFill>
                          <a:srgbClr val="000000"/>
                        </a:solidFill>
                        <a:latin typeface="Times New Roman"/>
                        <a:ea typeface="Times New Roman"/>
                        <a:cs typeface="Times New Roman"/>
                        <a:sym typeface="Times New Roman"/>
                      </a:endParaRPr>
                    </a:p>
                  </a:txBody>
                  <a:tcPr marT="45725" marB="457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just">
                        <a:spcBef>
                          <a:spcPts val="0"/>
                        </a:spcBef>
                        <a:spcAft>
                          <a:spcPts val="0"/>
                        </a:spcAft>
                        <a:buClr>
                          <a:srgbClr val="000000"/>
                        </a:buClr>
                        <a:buFont typeface="Arial"/>
                        <a:buNone/>
                      </a:pPr>
                      <a:r>
                        <a:rPr lang="en-US">
                          <a:latin typeface="Times New Roman"/>
                          <a:ea typeface="Times New Roman"/>
                          <a:cs typeface="Times New Roman"/>
                          <a:sym typeface="Times New Roman"/>
                        </a:rPr>
                        <a:t>LAG,RIM-ONE</a:t>
                      </a:r>
                      <a:endParaRPr>
                        <a:latin typeface="Times New Roman"/>
                        <a:ea typeface="Times New Roman"/>
                        <a:cs typeface="Times New Roman"/>
                        <a:sym typeface="Times New Roman"/>
                      </a:endParaRPr>
                    </a:p>
                    <a:p>
                      <a:pPr indent="0" lvl="0" marL="0" marR="0" rtl="0" algn="just">
                        <a:spcBef>
                          <a:spcPts val="0"/>
                        </a:spcBef>
                        <a:spcAft>
                          <a:spcPts val="0"/>
                        </a:spcAft>
                        <a:buNone/>
                      </a:pPr>
                      <a:r>
                        <a:t/>
                      </a:r>
                      <a:endParaRPr>
                        <a:solidFill>
                          <a:srgbClr val="000000"/>
                        </a:solidFill>
                        <a:latin typeface="Times New Roman"/>
                        <a:ea typeface="Times New Roman"/>
                        <a:cs typeface="Times New Roman"/>
                        <a:sym typeface="Times New Roman"/>
                      </a:endParaRPr>
                    </a:p>
                  </a:txBody>
                  <a:tcPr marT="45725" marB="457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1.Requires preprocessing and post-processing </a:t>
                      </a:r>
                      <a:endParaRPr>
                        <a:latin typeface="Times New Roman"/>
                        <a:ea typeface="Times New Roman"/>
                        <a:cs typeface="Times New Roman"/>
                        <a:sym typeface="Times New Roman"/>
                      </a:endParaRPr>
                    </a:p>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2.Need to extract individual channels for segmentation.</a:t>
                      </a:r>
                      <a:endParaRPr>
                        <a:latin typeface="Times New Roman"/>
                        <a:ea typeface="Times New Roman"/>
                        <a:cs typeface="Times New Roman"/>
                        <a:sym typeface="Times New Roman"/>
                      </a:endParaRPr>
                    </a:p>
                  </a:txBody>
                  <a:tcPr marT="45725" marB="457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just">
                        <a:spcBef>
                          <a:spcPts val="0"/>
                        </a:spcBef>
                        <a:spcAft>
                          <a:spcPts val="0"/>
                        </a:spcAft>
                        <a:buClr>
                          <a:srgbClr val="000000"/>
                        </a:buClr>
                        <a:buFont typeface="Arial"/>
                        <a:buNone/>
                      </a:pPr>
                      <a:r>
                        <a:rPr lang="en-US">
                          <a:latin typeface="Times New Roman"/>
                          <a:ea typeface="Times New Roman"/>
                          <a:cs typeface="Times New Roman"/>
                          <a:sym typeface="Times New Roman"/>
                        </a:rPr>
                        <a:t>85.2 % to 96.2%</a:t>
                      </a:r>
                      <a:endParaRPr>
                        <a:latin typeface="Times New Roman"/>
                        <a:ea typeface="Times New Roman"/>
                        <a:cs typeface="Times New Roman"/>
                        <a:sym typeface="Times New Roman"/>
                      </a:endParaRPr>
                    </a:p>
                    <a:p>
                      <a:pPr indent="0" lvl="0" marL="0" rtl="0" algn="just">
                        <a:spcBef>
                          <a:spcPts val="0"/>
                        </a:spcBef>
                        <a:spcAft>
                          <a:spcPts val="0"/>
                        </a:spcAft>
                        <a:buClr>
                          <a:srgbClr val="000000"/>
                        </a:buClr>
                        <a:buFont typeface="Arial"/>
                        <a:buNone/>
                      </a:pP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0" lvl="0" marL="0" marR="0" rtl="0" algn="just">
                        <a:spcBef>
                          <a:spcPts val="0"/>
                        </a:spcBef>
                        <a:spcAft>
                          <a:spcPts val="0"/>
                        </a:spcAft>
                        <a:buNone/>
                      </a:pPr>
                      <a:r>
                        <a:t/>
                      </a:r>
                      <a:endParaRPr>
                        <a:solidFill>
                          <a:srgbClr val="000000"/>
                        </a:solidFill>
                        <a:latin typeface="Times New Roman"/>
                        <a:ea typeface="Times New Roman"/>
                        <a:cs typeface="Times New Roman"/>
                        <a:sym typeface="Times New Roman"/>
                      </a:endParaRPr>
                    </a:p>
                  </a:txBody>
                  <a:tcPr marT="45725" marB="457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just">
                        <a:spcBef>
                          <a:spcPts val="0"/>
                        </a:spcBef>
                        <a:spcAft>
                          <a:spcPts val="0"/>
                        </a:spcAft>
                        <a:buClr>
                          <a:srgbClr val="000000"/>
                        </a:buClr>
                        <a:buSzPts val="1400"/>
                        <a:buFont typeface="Times New Roman"/>
                        <a:buNone/>
                      </a:pPr>
                      <a:r>
                        <a:rPr lang="en-US">
                          <a:latin typeface="Times New Roman"/>
                          <a:ea typeface="Times New Roman"/>
                          <a:cs typeface="Times New Roman"/>
                          <a:sym typeface="Times New Roman"/>
                        </a:rPr>
                        <a:t>Sensitivity= 84.8% to 95.4%,Specificity=85.5% to 96.7%,AUC =0.916 to 0.984,F2 Score=  0.837to 0.954</a:t>
                      </a:r>
                      <a:endParaRPr>
                        <a:latin typeface="Times New Roman"/>
                        <a:ea typeface="Times New Roman"/>
                        <a:cs typeface="Times New Roman"/>
                        <a:sym typeface="Times New Roman"/>
                      </a:endParaRPr>
                    </a:p>
                    <a:p>
                      <a:pPr indent="0" lvl="0" marL="0" marR="0" rtl="0" algn="just">
                        <a:spcBef>
                          <a:spcPts val="0"/>
                        </a:spcBef>
                        <a:spcAft>
                          <a:spcPts val="0"/>
                        </a:spcAft>
                        <a:buNone/>
                      </a:pPr>
                      <a:r>
                        <a:t/>
                      </a:r>
                      <a:endParaRPr>
                        <a:solidFill>
                          <a:srgbClr val="000000"/>
                        </a:solidFill>
                        <a:latin typeface="Times New Roman"/>
                        <a:ea typeface="Times New Roman"/>
                        <a:cs typeface="Times New Roman"/>
                        <a:sym typeface="Times New Roman"/>
                      </a:endParaRPr>
                    </a:p>
                  </a:txBody>
                  <a:tcPr marT="45725" marB="45725"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
        <p:nvSpPr>
          <p:cNvPr id="269" name="Google Shape;269;g117fcd690e9_1_929"/>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1808104e02_0_0"/>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Challenges</a:t>
            </a:r>
            <a:endParaRPr/>
          </a:p>
        </p:txBody>
      </p:sp>
      <p:sp>
        <p:nvSpPr>
          <p:cNvPr id="275" name="Google Shape;275;g11808104e02_0_0"/>
          <p:cNvSpPr txBox="1"/>
          <p:nvPr>
            <p:ph idx="1" type="body"/>
          </p:nvPr>
        </p:nvSpPr>
        <p:spPr>
          <a:xfrm>
            <a:off x="469900" y="1143000"/>
            <a:ext cx="8217000" cy="50292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63474" lvl="0" marL="256032" rtl="0" algn="just">
              <a:spcBef>
                <a:spcPts val="0"/>
              </a:spcBef>
              <a:spcAft>
                <a:spcPts val="0"/>
              </a:spcAft>
              <a:buClr>
                <a:schemeClr val="dk1"/>
              </a:buClr>
              <a:buSzPts val="2700"/>
              <a:buFont typeface="Times New Roman"/>
              <a:buChar char="•"/>
            </a:pPr>
            <a:r>
              <a:rPr lang="en-US" sz="2700">
                <a:latin typeface="Times New Roman"/>
                <a:ea typeface="Times New Roman"/>
                <a:cs typeface="Times New Roman"/>
                <a:sym typeface="Times New Roman"/>
              </a:rPr>
              <a:t>Diagnosis of glaucoma in earlier stages is important to prevent further vision loss.</a:t>
            </a:r>
            <a:endParaRPr sz="2700">
              <a:latin typeface="Times New Roman"/>
              <a:ea typeface="Times New Roman"/>
              <a:cs typeface="Times New Roman"/>
              <a:sym typeface="Times New Roman"/>
            </a:endParaRPr>
          </a:p>
          <a:p>
            <a:pPr indent="-363474" lvl="0" marL="256032" rtl="0" algn="just">
              <a:spcBef>
                <a:spcPts val="480"/>
              </a:spcBef>
              <a:spcAft>
                <a:spcPts val="0"/>
              </a:spcAft>
              <a:buClr>
                <a:schemeClr val="dk1"/>
              </a:buClr>
              <a:buSzPts val="2700"/>
              <a:buFont typeface="Times New Roman"/>
              <a:buChar char="•"/>
            </a:pPr>
            <a:r>
              <a:rPr lang="en-US" sz="2700">
                <a:latin typeface="Times New Roman"/>
                <a:ea typeface="Times New Roman"/>
                <a:cs typeface="Times New Roman"/>
                <a:sym typeface="Times New Roman"/>
              </a:rPr>
              <a:t>The number of ophthalmologists required for evaluation by direct examination becomes a limiting factor due to ageing, population growth, physical inactivity and obesity which contributes to increase the risk of vision loss.</a:t>
            </a:r>
            <a:endParaRPr sz="2700">
              <a:latin typeface="Times New Roman"/>
              <a:ea typeface="Times New Roman"/>
              <a:cs typeface="Times New Roman"/>
              <a:sym typeface="Times New Roman"/>
            </a:endParaRPr>
          </a:p>
          <a:p>
            <a:pPr indent="-363474" lvl="0" marL="256032" rtl="0" algn="just">
              <a:spcBef>
                <a:spcPts val="480"/>
              </a:spcBef>
              <a:spcAft>
                <a:spcPts val="0"/>
              </a:spcAft>
              <a:buClr>
                <a:schemeClr val="dk1"/>
              </a:buClr>
              <a:buSzPts val="2700"/>
              <a:buFont typeface="Times New Roman"/>
              <a:buChar char="•"/>
            </a:pPr>
            <a:r>
              <a:rPr lang="en-US" sz="2700">
                <a:latin typeface="Times New Roman"/>
                <a:ea typeface="Times New Roman"/>
                <a:cs typeface="Times New Roman"/>
                <a:sym typeface="Times New Roman"/>
              </a:rPr>
              <a:t>However, in large-scale screening scenario, these manual assessments are not precise, mostly in developing countries due to the insufficiency of trained experts and scarce modern imaging equipments.</a:t>
            </a:r>
            <a:endParaRPr sz="2700">
              <a:latin typeface="Times New Roman"/>
              <a:ea typeface="Times New Roman"/>
              <a:cs typeface="Times New Roman"/>
              <a:sym typeface="Times New Roman"/>
            </a:endParaRPr>
          </a:p>
        </p:txBody>
      </p:sp>
      <p:sp>
        <p:nvSpPr>
          <p:cNvPr id="276" name="Google Shape;276;g11808104e02_0_0"/>
          <p:cNvSpPr txBox="1"/>
          <p:nvPr/>
        </p:nvSpPr>
        <p:spPr>
          <a:xfrm>
            <a:off x="457200" y="63356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888888"/>
                </a:solidFill>
                <a:latin typeface="Calibri"/>
                <a:ea typeface="Calibri"/>
                <a:cs typeface="Calibri"/>
                <a:sym typeface="Calibri"/>
              </a:rPr>
              <a:t>30/04/2022</a:t>
            </a:r>
            <a:endParaRPr/>
          </a:p>
        </p:txBody>
      </p:sp>
      <p:sp>
        <p:nvSpPr>
          <p:cNvPr id="277" name="Google Shape;277;g11808104e02_0_0"/>
          <p:cNvSpPr txBox="1"/>
          <p:nvPr/>
        </p:nvSpPr>
        <p:spPr>
          <a:xfrm>
            <a:off x="3000375" y="63356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Glaucoma Detection and Classification</a:t>
            </a:r>
            <a:endParaRPr/>
          </a:p>
        </p:txBody>
      </p:sp>
      <p:sp>
        <p:nvSpPr>
          <p:cNvPr id="278" name="Google Shape;278;g11808104e02_0_0"/>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
          <p:cNvSpPr txBox="1"/>
          <p:nvPr>
            <p:ph type="title"/>
          </p:nvPr>
        </p:nvSpPr>
        <p:spPr>
          <a:xfrm>
            <a:off x="457200" y="-12"/>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Problem Statement</a:t>
            </a:r>
            <a:endParaRPr/>
          </a:p>
        </p:txBody>
      </p:sp>
      <p:sp>
        <p:nvSpPr>
          <p:cNvPr id="284" name="Google Shape;284;p5"/>
          <p:cNvSpPr txBox="1"/>
          <p:nvPr>
            <p:ph idx="1" type="body"/>
          </p:nvPr>
        </p:nvSpPr>
        <p:spPr>
          <a:xfrm>
            <a:off x="457200" y="989025"/>
            <a:ext cx="8229600" cy="51375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lnSpcReduction="20000"/>
          </a:bodyPr>
          <a:lstStyle/>
          <a:p>
            <a:pPr indent="0" lvl="0" marL="0" rtl="0" algn="just">
              <a:spcBef>
                <a:spcPts val="0"/>
              </a:spcBef>
              <a:spcAft>
                <a:spcPts val="0"/>
              </a:spcAft>
              <a:buNone/>
            </a:pPr>
            <a:r>
              <a:t/>
            </a:r>
            <a:endParaRPr sz="2700">
              <a:latin typeface="Times New Roman"/>
              <a:ea typeface="Times New Roman"/>
              <a:cs typeface="Times New Roman"/>
              <a:sym typeface="Times New Roman"/>
            </a:endParaRPr>
          </a:p>
          <a:p>
            <a:pPr indent="-400050" lvl="0" marL="342900" rtl="0" algn="just">
              <a:spcBef>
                <a:spcPts val="0"/>
              </a:spcBef>
              <a:spcAft>
                <a:spcPts val="0"/>
              </a:spcAft>
              <a:buSzPts val="2700"/>
              <a:buFont typeface="Times New Roman"/>
              <a:buChar char="•"/>
            </a:pPr>
            <a:r>
              <a:rPr lang="en-US" sz="2700">
                <a:latin typeface="Times New Roman"/>
                <a:ea typeface="Times New Roman"/>
                <a:cs typeface="Times New Roman"/>
                <a:sym typeface="Times New Roman"/>
              </a:rPr>
              <a:t>Glaucoma is a neuro-degenerative eye disease that develops when the intraocular pressure inside the retina rises too high. </a:t>
            </a:r>
            <a:endParaRPr sz="2700">
              <a:latin typeface="Times New Roman"/>
              <a:ea typeface="Times New Roman"/>
              <a:cs typeface="Times New Roman"/>
              <a:sym typeface="Times New Roman"/>
            </a:endParaRPr>
          </a:p>
          <a:p>
            <a:pPr indent="-400050" lvl="0" marL="342900" rtl="0" algn="just">
              <a:spcBef>
                <a:spcPts val="400"/>
              </a:spcBef>
              <a:spcAft>
                <a:spcPts val="0"/>
              </a:spcAft>
              <a:buSzPts val="2700"/>
              <a:buFont typeface="Times New Roman"/>
              <a:buChar char="•"/>
            </a:pPr>
            <a:r>
              <a:rPr lang="en-US" sz="2700">
                <a:latin typeface="Times New Roman"/>
                <a:ea typeface="Times New Roman"/>
                <a:cs typeface="Times New Roman"/>
                <a:sym typeface="Times New Roman"/>
              </a:rPr>
              <a:t>It is the second leading cause of blindness in the globe and if not detected early enough, it can lead to complete blindness.</a:t>
            </a:r>
            <a:endParaRPr sz="2700">
              <a:latin typeface="Times New Roman"/>
              <a:ea typeface="Times New Roman"/>
              <a:cs typeface="Times New Roman"/>
              <a:sym typeface="Times New Roman"/>
            </a:endParaRPr>
          </a:p>
          <a:p>
            <a:pPr indent="-400050" lvl="0" marL="342900" rtl="0" algn="just">
              <a:spcBef>
                <a:spcPts val="400"/>
              </a:spcBef>
              <a:spcAft>
                <a:spcPts val="0"/>
              </a:spcAft>
              <a:buSzPts val="2700"/>
              <a:buFont typeface="Times New Roman"/>
              <a:buChar char="•"/>
            </a:pPr>
            <a:r>
              <a:rPr lang="en-US" sz="2700">
                <a:latin typeface="Times New Roman"/>
                <a:ea typeface="Times New Roman"/>
                <a:cs typeface="Times New Roman"/>
                <a:sym typeface="Times New Roman"/>
              </a:rPr>
              <a:t>There is a critical need to build a system that can function successfully without the use of specialized equipment or medical practitioners, and that is also less time demanding.</a:t>
            </a:r>
            <a:endParaRPr sz="2700">
              <a:latin typeface="Times New Roman"/>
              <a:ea typeface="Times New Roman"/>
              <a:cs typeface="Times New Roman"/>
              <a:sym typeface="Times New Roman"/>
            </a:endParaRPr>
          </a:p>
          <a:p>
            <a:pPr indent="0" lvl="0" marL="0" rtl="0" algn="just">
              <a:spcBef>
                <a:spcPts val="360"/>
              </a:spcBef>
              <a:spcAft>
                <a:spcPts val="0"/>
              </a:spcAft>
              <a:buNone/>
            </a:pPr>
            <a:r>
              <a:t/>
            </a:r>
            <a:endParaRPr i="1" sz="2750">
              <a:solidFill>
                <a:srgbClr val="FF0000"/>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p:txBody>
      </p:sp>
      <p:sp>
        <p:nvSpPr>
          <p:cNvPr id="285" name="Google Shape;285;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286" name="Google Shape;286;p5"/>
          <p:cNvSpPr txBox="1"/>
          <p:nvPr>
            <p:ph idx="12" type="sldNum"/>
          </p:nvPr>
        </p:nvSpPr>
        <p:spPr>
          <a:xfrm>
            <a:off x="68580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Glaucoma Detection and Classification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11808104e02_0_114"/>
          <p:cNvSpPr txBox="1"/>
          <p:nvPr>
            <p:ph type="title"/>
          </p:nvPr>
        </p:nvSpPr>
        <p:spPr>
          <a:xfrm>
            <a:off x="457200" y="147313"/>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480"/>
              </a:spcBef>
              <a:spcAft>
                <a:spcPts val="0"/>
              </a:spcAft>
              <a:buClr>
                <a:schemeClr val="dk1"/>
              </a:buClr>
              <a:buSzPts val="990"/>
              <a:buFont typeface="Arial"/>
              <a:buNone/>
            </a:pPr>
            <a:r>
              <a:rPr lang="en-US" sz="4888">
                <a:latin typeface="Times New Roman"/>
                <a:ea typeface="Times New Roman"/>
                <a:cs typeface="Times New Roman"/>
                <a:sym typeface="Times New Roman"/>
              </a:rPr>
              <a:t>Proposed Solution</a:t>
            </a:r>
            <a:endParaRPr sz="4888">
              <a:latin typeface="Times New Roman"/>
              <a:ea typeface="Times New Roman"/>
              <a:cs typeface="Times New Roman"/>
              <a:sym typeface="Times New Roman"/>
            </a:endParaRPr>
          </a:p>
          <a:p>
            <a:pPr indent="0" lvl="0" marL="0" rtl="0" algn="ctr">
              <a:spcBef>
                <a:spcPts val="0"/>
              </a:spcBef>
              <a:spcAft>
                <a:spcPts val="0"/>
              </a:spcAft>
              <a:buClr>
                <a:schemeClr val="dk1"/>
              </a:buClr>
              <a:buSzPct val="100000"/>
              <a:buFont typeface="Times New Roman"/>
              <a:buNone/>
            </a:pPr>
            <a:r>
              <a:t/>
            </a:r>
            <a:endParaRPr>
              <a:latin typeface="Times New Roman"/>
              <a:ea typeface="Times New Roman"/>
              <a:cs typeface="Times New Roman"/>
              <a:sym typeface="Times New Roman"/>
            </a:endParaRPr>
          </a:p>
        </p:txBody>
      </p:sp>
      <p:sp>
        <p:nvSpPr>
          <p:cNvPr id="293" name="Google Shape;293;g11808104e02_0_114"/>
          <p:cNvSpPr txBox="1"/>
          <p:nvPr>
            <p:ph idx="1" type="body"/>
          </p:nvPr>
        </p:nvSpPr>
        <p:spPr>
          <a:xfrm>
            <a:off x="457200" y="989025"/>
            <a:ext cx="8229600" cy="51375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lnSpcReduction="20000"/>
          </a:bodyPr>
          <a:lstStyle/>
          <a:p>
            <a:pPr indent="0" lvl="0" marL="0" rtl="0" algn="just">
              <a:spcBef>
                <a:spcPts val="480"/>
              </a:spcBef>
              <a:spcAft>
                <a:spcPts val="0"/>
              </a:spcAft>
              <a:buNone/>
            </a:pPr>
            <a:r>
              <a:t/>
            </a:r>
            <a:endParaRPr sz="2750"/>
          </a:p>
          <a:p>
            <a:pPr indent="-400050" lvl="0" marL="342900" rtl="0" algn="just">
              <a:spcBef>
                <a:spcPts val="360"/>
              </a:spcBef>
              <a:spcAft>
                <a:spcPts val="0"/>
              </a:spcAft>
              <a:buSzPts val="2700"/>
              <a:buFont typeface="Times New Roman"/>
              <a:buChar char="•"/>
            </a:pPr>
            <a:r>
              <a:rPr lang="en-US" sz="2700">
                <a:latin typeface="Times New Roman"/>
                <a:ea typeface="Times New Roman"/>
                <a:cs typeface="Times New Roman"/>
                <a:sym typeface="Times New Roman"/>
              </a:rPr>
              <a:t>Several models are being studied for the glaucoma detection. </a:t>
            </a:r>
            <a:endParaRPr sz="2700">
              <a:latin typeface="Times New Roman"/>
              <a:ea typeface="Times New Roman"/>
              <a:cs typeface="Times New Roman"/>
              <a:sym typeface="Times New Roman"/>
            </a:endParaRPr>
          </a:p>
          <a:p>
            <a:pPr indent="-400050" lvl="0" marL="342900" rtl="0" algn="just">
              <a:spcBef>
                <a:spcPts val="360"/>
              </a:spcBef>
              <a:spcAft>
                <a:spcPts val="0"/>
              </a:spcAft>
              <a:buSzPts val="2700"/>
              <a:buFont typeface="Times New Roman"/>
              <a:buChar char="•"/>
            </a:pPr>
            <a:r>
              <a:rPr lang="en-US" sz="2700">
                <a:latin typeface="Times New Roman"/>
                <a:ea typeface="Times New Roman"/>
                <a:cs typeface="Times New Roman"/>
                <a:sym typeface="Times New Roman"/>
              </a:rPr>
              <a:t>The models chosen are: VGG19, VGG19+LSTM, InceptionV3, and  InceptionV3+LSTM.</a:t>
            </a:r>
            <a:endParaRPr sz="2700">
              <a:latin typeface="Times New Roman"/>
              <a:ea typeface="Times New Roman"/>
              <a:cs typeface="Times New Roman"/>
              <a:sym typeface="Times New Roman"/>
            </a:endParaRPr>
          </a:p>
          <a:p>
            <a:pPr indent="-400050" lvl="0" marL="342900" rtl="0" algn="just">
              <a:spcBef>
                <a:spcPts val="360"/>
              </a:spcBef>
              <a:spcAft>
                <a:spcPts val="0"/>
              </a:spcAft>
              <a:buSzPts val="2700"/>
              <a:buFont typeface="Times New Roman"/>
              <a:buChar char="•"/>
            </a:pPr>
            <a:r>
              <a:rPr lang="en-US" sz="2700">
                <a:latin typeface="Times New Roman"/>
                <a:ea typeface="Times New Roman"/>
                <a:cs typeface="Times New Roman"/>
                <a:sym typeface="Times New Roman"/>
              </a:rPr>
              <a:t>Every model is being worked with the use of K-fold cross validation and data augmentation to overcome the limitation of small dataset and the performance parameters values obtained are then compared. </a:t>
            </a:r>
            <a:endParaRPr sz="2700">
              <a:solidFill>
                <a:srgbClr val="FF0000"/>
              </a:solidFill>
              <a:latin typeface="Times New Roman"/>
              <a:ea typeface="Times New Roman"/>
              <a:cs typeface="Times New Roman"/>
              <a:sym typeface="Times New Roman"/>
            </a:endParaRPr>
          </a:p>
          <a:p>
            <a:pPr indent="-400050" lvl="0" marL="342900" rtl="0" algn="just">
              <a:spcBef>
                <a:spcPts val="360"/>
              </a:spcBef>
              <a:spcAft>
                <a:spcPts val="0"/>
              </a:spcAft>
              <a:buSzPts val="2700"/>
              <a:buFont typeface="Times New Roman"/>
              <a:buChar char="•"/>
            </a:pPr>
            <a:r>
              <a:rPr lang="en-US" sz="2700">
                <a:latin typeface="Times New Roman"/>
                <a:ea typeface="Times New Roman"/>
                <a:cs typeface="Times New Roman"/>
                <a:sym typeface="Times New Roman"/>
              </a:rPr>
              <a:t>Finally, classification is done based on these features and the input image is predicted to be either glaucomatous or healthy.</a:t>
            </a:r>
            <a:endParaRPr i="1" sz="2700">
              <a:solidFill>
                <a:srgbClr val="FF0000"/>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p:txBody>
      </p:sp>
      <p:sp>
        <p:nvSpPr>
          <p:cNvPr id="294" name="Google Shape;294;g11808104e02_0_1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295" name="Google Shape;295;g11808104e02_0_114"/>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6" name="Google Shape;296;g11808104e02_0_1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Glaucoma Detection and Classification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Work Flow of the system</a:t>
            </a:r>
            <a:endParaRPr/>
          </a:p>
        </p:txBody>
      </p:sp>
      <p:sp>
        <p:nvSpPr>
          <p:cNvPr id="302" name="Google Shape;30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303" name="Google Shape;303;p6"/>
          <p:cNvSpPr txBox="1"/>
          <p:nvPr>
            <p:ph idx="12" type="sldNum"/>
          </p:nvPr>
        </p:nvSpPr>
        <p:spPr>
          <a:xfrm>
            <a:off x="68580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4" name="Google Shape;304;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Glaucoma Detection and Classification</a:t>
            </a:r>
            <a:endParaRPr/>
          </a:p>
        </p:txBody>
      </p:sp>
      <p:pic>
        <p:nvPicPr>
          <p:cNvPr id="305" name="Google Shape;305;p6"/>
          <p:cNvPicPr preferRelativeResize="0"/>
          <p:nvPr/>
        </p:nvPicPr>
        <p:blipFill>
          <a:blip r:embed="rId3">
            <a:alphaModFix/>
          </a:blip>
          <a:stretch>
            <a:fillRect/>
          </a:stretch>
        </p:blipFill>
        <p:spPr>
          <a:xfrm>
            <a:off x="76200" y="1721650"/>
            <a:ext cx="8991601" cy="41776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7"/>
          <p:cNvSpPr txBox="1"/>
          <p:nvPr>
            <p:ph type="title"/>
          </p:nvPr>
        </p:nvSpPr>
        <p:spPr>
          <a:xfrm>
            <a:off x="457200" y="-221212"/>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solidFill>
                  <a:schemeClr val="dk1"/>
                </a:solidFill>
                <a:latin typeface="Times New Roman"/>
                <a:ea typeface="Times New Roman"/>
                <a:cs typeface="Times New Roman"/>
                <a:sym typeface="Times New Roman"/>
              </a:rPr>
              <a:t>Algorithm with Implementation Details</a:t>
            </a:r>
            <a:endParaRPr/>
          </a:p>
        </p:txBody>
      </p:sp>
      <p:sp>
        <p:nvSpPr>
          <p:cNvPr id="311" name="Google Shape;31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312" name="Google Shape;312;p7"/>
          <p:cNvSpPr txBox="1"/>
          <p:nvPr>
            <p:ph idx="12" type="sldNum"/>
          </p:nvPr>
        </p:nvSpPr>
        <p:spPr>
          <a:xfrm>
            <a:off x="68580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3" name="Google Shape;31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Glaucoma Detection and Classification</a:t>
            </a:r>
            <a:endParaRPr/>
          </a:p>
        </p:txBody>
      </p:sp>
      <p:pic>
        <p:nvPicPr>
          <p:cNvPr id="314" name="Google Shape;314;p7"/>
          <p:cNvPicPr preferRelativeResize="0"/>
          <p:nvPr/>
        </p:nvPicPr>
        <p:blipFill>
          <a:blip r:embed="rId3">
            <a:alphaModFix/>
          </a:blip>
          <a:stretch>
            <a:fillRect/>
          </a:stretch>
        </p:blipFill>
        <p:spPr>
          <a:xfrm>
            <a:off x="76200" y="834575"/>
            <a:ext cx="9144000" cy="4427025"/>
          </a:xfrm>
          <a:prstGeom prst="rect">
            <a:avLst/>
          </a:prstGeom>
          <a:noFill/>
          <a:ln>
            <a:noFill/>
          </a:ln>
        </p:spPr>
      </p:pic>
      <p:sp>
        <p:nvSpPr>
          <p:cNvPr id="315" name="Google Shape;315;p7"/>
          <p:cNvSpPr txBox="1"/>
          <p:nvPr/>
        </p:nvSpPr>
        <p:spPr>
          <a:xfrm>
            <a:off x="7715275" y="4259475"/>
            <a:ext cx="904500" cy="369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666666"/>
                </a:solidFill>
                <a:latin typeface="Calibri"/>
                <a:ea typeface="Calibri"/>
                <a:cs typeface="Calibri"/>
                <a:sym typeface="Calibri"/>
              </a:rPr>
              <a:t>S</a:t>
            </a:r>
            <a:r>
              <a:rPr lang="en-US" sz="1100">
                <a:solidFill>
                  <a:srgbClr val="666666"/>
                </a:solidFill>
                <a:latin typeface="Calibri"/>
                <a:ea typeface="Calibri"/>
                <a:cs typeface="Calibri"/>
                <a:sym typeface="Calibri"/>
              </a:rPr>
              <a:t>igmoid</a:t>
            </a:r>
            <a:endParaRPr sz="1100">
              <a:solidFill>
                <a:srgbClr val="666666"/>
              </a:solidFill>
              <a:latin typeface="Calibri"/>
              <a:ea typeface="Calibri"/>
              <a:cs typeface="Calibri"/>
              <a:sym typeface="Calibri"/>
            </a:endParaRPr>
          </a:p>
        </p:txBody>
      </p:sp>
      <p:sp>
        <p:nvSpPr>
          <p:cNvPr id="316" name="Google Shape;316;p7"/>
          <p:cNvSpPr txBox="1"/>
          <p:nvPr/>
        </p:nvSpPr>
        <p:spPr>
          <a:xfrm>
            <a:off x="624100" y="5531925"/>
            <a:ext cx="8229600" cy="554100"/>
          </a:xfrm>
          <a:prstGeom prst="rect">
            <a:avLst/>
          </a:prstGeom>
          <a:noFill/>
          <a:ln>
            <a:noFill/>
          </a:ln>
        </p:spPr>
        <p:txBody>
          <a:bodyPr anchorCtr="0" anchor="t" bIns="91425" lIns="91425" spcFirstLastPara="1" rIns="91425" wrap="square" tIns="91425">
            <a:spAutoFit/>
          </a:bodyPr>
          <a:lstStyle/>
          <a:p>
            <a:pPr indent="0" lvl="0" marL="0" rtl="0" algn="ctr">
              <a:spcBef>
                <a:spcPts val="640"/>
              </a:spcBef>
              <a:spcAft>
                <a:spcPts val="0"/>
              </a:spcAft>
              <a:buNone/>
            </a:pPr>
            <a:r>
              <a:rPr lang="en-US" sz="2400">
                <a:solidFill>
                  <a:schemeClr val="dk1"/>
                </a:solidFill>
                <a:latin typeface="Times New Roman"/>
                <a:ea typeface="Times New Roman"/>
                <a:cs typeface="Times New Roman"/>
                <a:sym typeface="Times New Roman"/>
              </a:rPr>
              <a:t>Fig 3: VGG19 Base Model</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18182b0626_0_32"/>
          <p:cNvSpPr txBox="1"/>
          <p:nvPr>
            <p:ph type="title"/>
          </p:nvPr>
        </p:nvSpPr>
        <p:spPr>
          <a:xfrm>
            <a:off x="457200" y="-221212"/>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solidFill>
                  <a:schemeClr val="dk1"/>
                </a:solidFill>
                <a:latin typeface="Times New Roman"/>
                <a:ea typeface="Times New Roman"/>
                <a:cs typeface="Times New Roman"/>
                <a:sym typeface="Times New Roman"/>
              </a:rPr>
              <a:t>Algorithm with Implementation Details</a:t>
            </a:r>
            <a:endParaRPr/>
          </a:p>
        </p:txBody>
      </p:sp>
      <p:sp>
        <p:nvSpPr>
          <p:cNvPr id="322" name="Google Shape;322;g118182b0626_0_32"/>
          <p:cNvSpPr txBox="1"/>
          <p:nvPr>
            <p:ph idx="1" type="body"/>
          </p:nvPr>
        </p:nvSpPr>
        <p:spPr>
          <a:xfrm>
            <a:off x="215800" y="669725"/>
            <a:ext cx="8775900" cy="5456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25000" lnSpcReduction="20000"/>
          </a:bodyPr>
          <a:lstStyle/>
          <a:p>
            <a:pPr indent="0" lvl="0" marL="457200" rtl="0" algn="just">
              <a:spcBef>
                <a:spcPts val="480"/>
              </a:spcBef>
              <a:spcAft>
                <a:spcPts val="0"/>
              </a:spcAft>
              <a:buNone/>
            </a:pPr>
            <a:r>
              <a:rPr b="1" lang="en-US" sz="9950">
                <a:latin typeface="Times New Roman"/>
                <a:ea typeface="Times New Roman"/>
                <a:cs typeface="Times New Roman"/>
                <a:sym typeface="Times New Roman"/>
              </a:rPr>
              <a:t>VGG 19:</a:t>
            </a:r>
            <a:endParaRPr b="1" sz="9950">
              <a:latin typeface="Times New Roman"/>
              <a:ea typeface="Times New Roman"/>
              <a:cs typeface="Times New Roman"/>
              <a:sym typeface="Times New Roman"/>
            </a:endParaRPr>
          </a:p>
          <a:p>
            <a:pPr indent="-367506" lvl="0" marL="457200" rtl="0" algn="just">
              <a:spcBef>
                <a:spcPts val="480"/>
              </a:spcBef>
              <a:spcAft>
                <a:spcPts val="0"/>
              </a:spcAft>
              <a:buSzPct val="100000"/>
              <a:buFont typeface="Times New Roman"/>
              <a:buChar char="●"/>
            </a:pPr>
            <a:r>
              <a:rPr lang="en-US" sz="8750">
                <a:latin typeface="Times New Roman"/>
                <a:ea typeface="Times New Roman"/>
                <a:cs typeface="Times New Roman"/>
                <a:sym typeface="Times New Roman"/>
              </a:rPr>
              <a:t>VGG 19 is a convolution neural network that is 19 layers deep.</a:t>
            </a:r>
            <a:endParaRPr sz="8750">
              <a:latin typeface="Times New Roman"/>
              <a:ea typeface="Times New Roman"/>
              <a:cs typeface="Times New Roman"/>
              <a:sym typeface="Times New Roman"/>
            </a:endParaRPr>
          </a:p>
          <a:p>
            <a:pPr indent="-367506" lvl="0" marL="457200" rtl="0" algn="just">
              <a:spcBef>
                <a:spcPts val="0"/>
              </a:spcBef>
              <a:spcAft>
                <a:spcPts val="0"/>
              </a:spcAft>
              <a:buSzPct val="100000"/>
              <a:buFont typeface="Times New Roman"/>
              <a:buChar char="●"/>
            </a:pPr>
            <a:r>
              <a:rPr lang="en-US" sz="8750">
                <a:latin typeface="Times New Roman"/>
                <a:ea typeface="Times New Roman"/>
                <a:cs typeface="Times New Roman"/>
                <a:sym typeface="Times New Roman"/>
              </a:rPr>
              <a:t>It consists of 16 convolution layers, 5 MaxPool Layers, 3 Fully connected Layers and 1 sigmoid Layer</a:t>
            </a:r>
            <a:endParaRPr sz="8750">
              <a:latin typeface="Times New Roman"/>
              <a:ea typeface="Times New Roman"/>
              <a:cs typeface="Times New Roman"/>
              <a:sym typeface="Times New Roman"/>
            </a:endParaRPr>
          </a:p>
          <a:p>
            <a:pPr indent="-367506" lvl="0" marL="457200" rtl="0" algn="just">
              <a:spcBef>
                <a:spcPts val="0"/>
              </a:spcBef>
              <a:spcAft>
                <a:spcPts val="0"/>
              </a:spcAft>
              <a:buSzPct val="100000"/>
              <a:buFont typeface="Times New Roman"/>
              <a:buChar char="●"/>
            </a:pPr>
            <a:r>
              <a:rPr lang="en-US" sz="8750">
                <a:latin typeface="Times New Roman"/>
                <a:ea typeface="Times New Roman"/>
                <a:cs typeface="Times New Roman"/>
                <a:sym typeface="Times New Roman"/>
              </a:rPr>
              <a:t>The first 16 layers have convolution and max pooling layers and are used for spatial feature extraction.</a:t>
            </a:r>
            <a:endParaRPr sz="8750">
              <a:latin typeface="Times New Roman"/>
              <a:ea typeface="Times New Roman"/>
              <a:cs typeface="Times New Roman"/>
              <a:sym typeface="Times New Roman"/>
            </a:endParaRPr>
          </a:p>
          <a:p>
            <a:pPr indent="-367506" lvl="0" marL="457200" rtl="0" algn="just">
              <a:spcBef>
                <a:spcPts val="0"/>
              </a:spcBef>
              <a:spcAft>
                <a:spcPts val="0"/>
              </a:spcAft>
              <a:buSzPct val="100000"/>
              <a:buFont typeface="Times New Roman"/>
              <a:buChar char="●"/>
            </a:pPr>
            <a:r>
              <a:rPr lang="en-US" sz="8750">
                <a:latin typeface="Times New Roman"/>
                <a:ea typeface="Times New Roman"/>
                <a:cs typeface="Times New Roman"/>
                <a:sym typeface="Times New Roman"/>
              </a:rPr>
              <a:t>After extracting all the features, the last 3 layers are used for image classification.</a:t>
            </a:r>
            <a:endParaRPr sz="8750">
              <a:latin typeface="Times New Roman"/>
              <a:ea typeface="Times New Roman"/>
              <a:cs typeface="Times New Roman"/>
              <a:sym typeface="Times New Roman"/>
            </a:endParaRPr>
          </a:p>
          <a:p>
            <a:pPr indent="-367506" lvl="0" marL="457200" rtl="0" algn="just">
              <a:spcBef>
                <a:spcPts val="0"/>
              </a:spcBef>
              <a:spcAft>
                <a:spcPts val="0"/>
              </a:spcAft>
              <a:buSzPct val="100000"/>
              <a:buFont typeface="Times New Roman"/>
              <a:buChar char="●"/>
            </a:pPr>
            <a:r>
              <a:rPr lang="en-US" sz="8750">
                <a:latin typeface="Times New Roman"/>
                <a:ea typeface="Times New Roman"/>
                <a:cs typeface="Times New Roman"/>
                <a:sym typeface="Times New Roman"/>
              </a:rPr>
              <a:t>A fixed image of size of (224*224) RGB image </a:t>
            </a:r>
            <a:r>
              <a:rPr lang="en-US" sz="8750">
                <a:highlight>
                  <a:srgbClr val="FFFFFF"/>
                </a:highlight>
                <a:latin typeface="Times New Roman"/>
                <a:ea typeface="Times New Roman"/>
                <a:cs typeface="Times New Roman"/>
                <a:sym typeface="Times New Roman"/>
              </a:rPr>
              <a:t>was given as input to this network which means that the matr</a:t>
            </a:r>
            <a:r>
              <a:rPr lang="en-US" sz="8750">
                <a:highlight>
                  <a:srgbClr val="FFFFFF"/>
                </a:highlight>
                <a:latin typeface="Times New Roman"/>
                <a:ea typeface="Times New Roman"/>
                <a:cs typeface="Times New Roman"/>
                <a:sym typeface="Times New Roman"/>
              </a:rPr>
              <a:t>ix was of shape (224,224,3).</a:t>
            </a:r>
            <a:endParaRPr sz="8750">
              <a:highlight>
                <a:srgbClr val="FFFFFF"/>
              </a:highlight>
              <a:latin typeface="Times New Roman"/>
              <a:ea typeface="Times New Roman"/>
              <a:cs typeface="Times New Roman"/>
              <a:sym typeface="Times New Roman"/>
            </a:endParaRPr>
          </a:p>
          <a:p>
            <a:pPr indent="-367506" lvl="0" marL="457200" rtl="0" algn="just">
              <a:spcBef>
                <a:spcPts val="0"/>
              </a:spcBef>
              <a:spcAft>
                <a:spcPts val="0"/>
              </a:spcAft>
              <a:buSzPct val="100000"/>
              <a:buFont typeface="Times New Roman"/>
              <a:buChar char="●"/>
            </a:pPr>
            <a:r>
              <a:rPr lang="en-US" sz="8750">
                <a:highlight>
                  <a:schemeClr val="lt1"/>
                </a:highlight>
                <a:latin typeface="Times New Roman"/>
                <a:ea typeface="Times New Roman"/>
                <a:cs typeface="Times New Roman"/>
                <a:sym typeface="Times New Roman"/>
              </a:rPr>
              <a:t>For instance, 112*112*128, where 112*112 is the size and 128 is the number of filters, kernels.</a:t>
            </a:r>
            <a:endParaRPr sz="8750">
              <a:highlight>
                <a:srgbClr val="FFFFFF"/>
              </a:highlight>
              <a:latin typeface="Times New Roman"/>
              <a:ea typeface="Times New Roman"/>
              <a:cs typeface="Times New Roman"/>
              <a:sym typeface="Times New Roman"/>
            </a:endParaRPr>
          </a:p>
          <a:p>
            <a:pPr indent="-367506" lvl="0" marL="457200" rtl="0" algn="just">
              <a:spcBef>
                <a:spcPts val="0"/>
              </a:spcBef>
              <a:spcAft>
                <a:spcPts val="0"/>
              </a:spcAft>
              <a:buSzPct val="100000"/>
              <a:buFont typeface="Times New Roman"/>
              <a:buChar char="●"/>
            </a:pPr>
            <a:r>
              <a:rPr lang="en-US" sz="8750">
                <a:highlight>
                  <a:srgbClr val="FFFFFF"/>
                </a:highlight>
                <a:latin typeface="Times New Roman"/>
                <a:ea typeface="Times New Roman"/>
                <a:cs typeface="Times New Roman"/>
                <a:sym typeface="Times New Roman"/>
              </a:rPr>
              <a:t>The filter size of the convolution layers are 3*3 and the stride is set to 1.</a:t>
            </a:r>
            <a:endParaRPr sz="8750">
              <a:highlight>
                <a:srgbClr val="FFFFFF"/>
              </a:highlight>
              <a:latin typeface="Times New Roman"/>
              <a:ea typeface="Times New Roman"/>
              <a:cs typeface="Times New Roman"/>
              <a:sym typeface="Times New Roman"/>
            </a:endParaRPr>
          </a:p>
          <a:p>
            <a:pPr indent="-367506" lvl="0" marL="457200" rtl="0" algn="just">
              <a:spcBef>
                <a:spcPts val="0"/>
              </a:spcBef>
              <a:spcAft>
                <a:spcPts val="0"/>
              </a:spcAft>
              <a:buSzPct val="100000"/>
              <a:buFont typeface="Times New Roman"/>
              <a:buChar char="●"/>
            </a:pPr>
            <a:r>
              <a:rPr lang="en-US" sz="8750">
                <a:highlight>
                  <a:schemeClr val="lt1"/>
                </a:highlight>
                <a:latin typeface="Times New Roman"/>
                <a:ea typeface="Times New Roman"/>
                <a:cs typeface="Times New Roman"/>
                <a:sym typeface="Times New Roman"/>
              </a:rPr>
              <a:t>The filter size of the max pooling layers are 2*2 and the stride is set to 2.</a:t>
            </a:r>
            <a:endParaRPr sz="8750">
              <a:highlight>
                <a:schemeClr val="lt1"/>
              </a:highlight>
              <a:latin typeface="Times New Roman"/>
              <a:ea typeface="Times New Roman"/>
              <a:cs typeface="Times New Roman"/>
              <a:sym typeface="Times New Roman"/>
            </a:endParaRPr>
          </a:p>
          <a:p>
            <a:pPr indent="-367506" lvl="0" marL="457200" rtl="0" algn="just">
              <a:spcBef>
                <a:spcPts val="0"/>
              </a:spcBef>
              <a:spcAft>
                <a:spcPts val="0"/>
              </a:spcAft>
              <a:buSzPct val="100000"/>
              <a:buFont typeface="Times New Roman"/>
              <a:buChar char="●"/>
            </a:pPr>
            <a:r>
              <a:rPr lang="en-US" sz="8750">
                <a:highlight>
                  <a:schemeClr val="lt1"/>
                </a:highlight>
                <a:latin typeface="Times New Roman"/>
                <a:ea typeface="Times New Roman"/>
                <a:cs typeface="Times New Roman"/>
                <a:sym typeface="Times New Roman"/>
              </a:rPr>
              <a:t>After the final pooling layer, 7*7*512 volume is flattened into Fully connected (FC) layer with 4096 channels that is then followed by a sigmoid which classifies an image as Glaucomatous or Normal.</a:t>
            </a:r>
            <a:endParaRPr sz="8750">
              <a:highlight>
                <a:schemeClr val="lt1"/>
              </a:highlight>
              <a:latin typeface="Times New Roman"/>
              <a:ea typeface="Times New Roman"/>
              <a:cs typeface="Times New Roman"/>
              <a:sym typeface="Times New Roman"/>
            </a:endParaRPr>
          </a:p>
          <a:p>
            <a:pPr indent="0" lvl="0" marL="457200" rtl="0" algn="just">
              <a:spcBef>
                <a:spcPts val="480"/>
              </a:spcBef>
              <a:spcAft>
                <a:spcPts val="0"/>
              </a:spcAft>
              <a:buNone/>
            </a:pPr>
            <a:r>
              <a:t/>
            </a:r>
            <a:endParaRPr sz="9150">
              <a:highlight>
                <a:schemeClr val="lt1"/>
              </a:highlight>
              <a:latin typeface="Times New Roman"/>
              <a:ea typeface="Times New Roman"/>
              <a:cs typeface="Times New Roman"/>
              <a:sym typeface="Times New Roman"/>
            </a:endParaRPr>
          </a:p>
          <a:p>
            <a:pPr indent="0" lvl="0" marL="457200" rtl="0" algn="just">
              <a:spcBef>
                <a:spcPts val="480"/>
              </a:spcBef>
              <a:spcAft>
                <a:spcPts val="0"/>
              </a:spcAft>
              <a:buNone/>
            </a:pPr>
            <a:r>
              <a:t/>
            </a:r>
            <a:endParaRPr sz="6750">
              <a:highlight>
                <a:schemeClr val="lt1"/>
              </a:highlight>
              <a:latin typeface="Times New Roman"/>
              <a:ea typeface="Times New Roman"/>
              <a:cs typeface="Times New Roman"/>
              <a:sym typeface="Times New Roman"/>
            </a:endParaRPr>
          </a:p>
          <a:p>
            <a:pPr indent="0" lvl="0" marL="457200" rtl="0" algn="just">
              <a:spcBef>
                <a:spcPts val="480"/>
              </a:spcBef>
              <a:spcAft>
                <a:spcPts val="0"/>
              </a:spcAft>
              <a:buNone/>
            </a:pPr>
            <a:r>
              <a:t/>
            </a:r>
            <a:endParaRPr sz="3050">
              <a:highlight>
                <a:srgbClr val="FFFFFF"/>
              </a:highlight>
            </a:endParaRPr>
          </a:p>
          <a:p>
            <a:pPr indent="0" lvl="0" marL="457200" rtl="0" algn="just">
              <a:spcBef>
                <a:spcPts val="480"/>
              </a:spcBef>
              <a:spcAft>
                <a:spcPts val="0"/>
              </a:spcAft>
              <a:buNone/>
            </a:pPr>
            <a:r>
              <a:t/>
            </a:r>
            <a:endParaRPr sz="3150"/>
          </a:p>
          <a:p>
            <a:pPr indent="0" lvl="0" marL="0" rtl="0" algn="just">
              <a:spcBef>
                <a:spcPts val="480"/>
              </a:spcBef>
              <a:spcAft>
                <a:spcPts val="0"/>
              </a:spcAft>
              <a:buNone/>
            </a:pPr>
            <a:r>
              <a:t/>
            </a:r>
            <a:endParaRPr/>
          </a:p>
          <a:p>
            <a:pPr indent="0" lvl="0" marL="0" rtl="0" algn="just">
              <a:spcBef>
                <a:spcPts val="480"/>
              </a:spcBef>
              <a:spcAft>
                <a:spcPts val="0"/>
              </a:spcAft>
              <a:buNone/>
            </a:pPr>
            <a:r>
              <a:t/>
            </a:r>
            <a:endParaRPr/>
          </a:p>
          <a:p>
            <a:pPr indent="0" lvl="0" marL="457200" rtl="0" algn="just">
              <a:spcBef>
                <a:spcPts val="480"/>
              </a:spcBef>
              <a:spcAft>
                <a:spcPts val="0"/>
              </a:spcAft>
              <a:buNone/>
            </a:pPr>
            <a:r>
              <a:t/>
            </a:r>
            <a:endParaRPr/>
          </a:p>
          <a:p>
            <a:pPr indent="0" lvl="0" marL="914400" rtl="0" algn="just">
              <a:spcBef>
                <a:spcPts val="480"/>
              </a:spcBef>
              <a:spcAft>
                <a:spcPts val="0"/>
              </a:spcAft>
              <a:buNone/>
            </a:pPr>
            <a:r>
              <a:t/>
            </a:r>
            <a:endParaRPr/>
          </a:p>
          <a:p>
            <a:pPr indent="-190500" lvl="0" marL="342900" rtl="0" algn="just">
              <a:spcBef>
                <a:spcPts val="480"/>
              </a:spcBef>
              <a:spcAft>
                <a:spcPts val="0"/>
              </a:spcAft>
              <a:buClr>
                <a:schemeClr val="dk1"/>
              </a:buClr>
              <a:buSzPct val="100000"/>
              <a:buNone/>
            </a:pPr>
            <a:r>
              <a:t/>
            </a:r>
            <a:endParaRPr i="1" sz="2400">
              <a:solidFill>
                <a:srgbClr val="FF0000"/>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ct val="100000"/>
              <a:buNone/>
            </a:pPr>
            <a:r>
              <a:t/>
            </a:r>
            <a:endParaRPr/>
          </a:p>
        </p:txBody>
      </p:sp>
      <p:sp>
        <p:nvSpPr>
          <p:cNvPr id="323" name="Google Shape;323;g118182b0626_0_3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324" name="Google Shape;324;g118182b0626_0_32"/>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5" name="Google Shape;325;g118182b0626_0_3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Glaucoma Detection and Classification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22a2205906_0_0"/>
          <p:cNvSpPr txBox="1"/>
          <p:nvPr>
            <p:ph type="title"/>
          </p:nvPr>
        </p:nvSpPr>
        <p:spPr>
          <a:xfrm>
            <a:off x="457200" y="-221212"/>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solidFill>
                  <a:schemeClr val="dk1"/>
                </a:solidFill>
                <a:latin typeface="Times New Roman"/>
                <a:ea typeface="Times New Roman"/>
                <a:cs typeface="Times New Roman"/>
                <a:sym typeface="Times New Roman"/>
              </a:rPr>
              <a:t>Algorithm with Implementation Details</a:t>
            </a:r>
            <a:endParaRPr/>
          </a:p>
        </p:txBody>
      </p:sp>
      <p:sp>
        <p:nvSpPr>
          <p:cNvPr id="331" name="Google Shape;331;g122a2205906_0_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332" name="Google Shape;332;g122a2205906_0_0"/>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3" name="Google Shape;333;g122a2205906_0_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Glaucoma Detection and Classification </a:t>
            </a:r>
            <a:endParaRPr/>
          </a:p>
        </p:txBody>
      </p:sp>
      <p:pic>
        <p:nvPicPr>
          <p:cNvPr id="334" name="Google Shape;334;g122a2205906_0_0"/>
          <p:cNvPicPr preferRelativeResize="0"/>
          <p:nvPr/>
        </p:nvPicPr>
        <p:blipFill>
          <a:blip r:embed="rId3">
            <a:alphaModFix/>
          </a:blip>
          <a:stretch>
            <a:fillRect/>
          </a:stretch>
        </p:blipFill>
        <p:spPr>
          <a:xfrm>
            <a:off x="457200" y="720450"/>
            <a:ext cx="8229600" cy="5098450"/>
          </a:xfrm>
          <a:prstGeom prst="rect">
            <a:avLst/>
          </a:prstGeom>
          <a:noFill/>
          <a:ln cap="flat" cmpd="sng" w="25400">
            <a:solidFill>
              <a:srgbClr val="000000"/>
            </a:solidFill>
            <a:prstDash val="solid"/>
            <a:miter lim="8000"/>
            <a:headEnd len="sm" w="sm" type="none"/>
            <a:tailEnd len="sm" w="sm" type="none"/>
          </a:ln>
        </p:spPr>
      </p:pic>
      <p:sp>
        <p:nvSpPr>
          <p:cNvPr id="335" name="Google Shape;335;g122a2205906_0_0"/>
          <p:cNvSpPr txBox="1"/>
          <p:nvPr/>
        </p:nvSpPr>
        <p:spPr>
          <a:xfrm>
            <a:off x="3238225" y="5953750"/>
            <a:ext cx="3550500" cy="461700"/>
          </a:xfrm>
          <a:prstGeom prst="rect">
            <a:avLst/>
          </a:prstGeom>
          <a:noFill/>
          <a:ln>
            <a:noFill/>
          </a:ln>
        </p:spPr>
        <p:txBody>
          <a:bodyPr anchorCtr="0" anchor="t" bIns="91425" lIns="91425" spcFirstLastPara="1" rIns="91425" wrap="square" tIns="91425">
            <a:spAutoFit/>
          </a:bodyPr>
          <a:lstStyle/>
          <a:p>
            <a:pPr indent="0" lvl="0" marL="0" rtl="0" algn="l">
              <a:spcBef>
                <a:spcPts val="640"/>
              </a:spcBef>
              <a:spcAft>
                <a:spcPts val="0"/>
              </a:spcAft>
              <a:buNone/>
            </a:pPr>
            <a:r>
              <a:rPr lang="en-US" sz="1800">
                <a:solidFill>
                  <a:schemeClr val="dk1"/>
                </a:solidFill>
                <a:latin typeface="Times New Roman"/>
                <a:ea typeface="Times New Roman"/>
                <a:cs typeface="Times New Roman"/>
                <a:sym typeface="Times New Roman"/>
              </a:rPr>
              <a:t>Fig 3: LSTM Base Model</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117fcd690e9_1_541"/>
          <p:cNvSpPr txBox="1"/>
          <p:nvPr>
            <p:ph type="title"/>
          </p:nvPr>
        </p:nvSpPr>
        <p:spPr>
          <a:xfrm>
            <a:off x="457200" y="-221212"/>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solidFill>
                  <a:schemeClr val="dk1"/>
                </a:solidFill>
                <a:latin typeface="Times New Roman"/>
                <a:ea typeface="Times New Roman"/>
                <a:cs typeface="Times New Roman"/>
                <a:sym typeface="Times New Roman"/>
              </a:rPr>
              <a:t>Algorithm with Implementation Details</a:t>
            </a:r>
            <a:endParaRPr/>
          </a:p>
        </p:txBody>
      </p:sp>
      <p:sp>
        <p:nvSpPr>
          <p:cNvPr id="341" name="Google Shape;341;g117fcd690e9_1_541"/>
          <p:cNvSpPr txBox="1"/>
          <p:nvPr>
            <p:ph idx="1" type="body"/>
          </p:nvPr>
        </p:nvSpPr>
        <p:spPr>
          <a:xfrm>
            <a:off x="457200" y="669725"/>
            <a:ext cx="8229600" cy="5456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77500" lnSpcReduction="10000"/>
          </a:bodyPr>
          <a:lstStyle/>
          <a:p>
            <a:pPr indent="0" lvl="0" marL="457200" rtl="0" algn="just">
              <a:spcBef>
                <a:spcPts val="480"/>
              </a:spcBef>
              <a:spcAft>
                <a:spcPts val="0"/>
              </a:spcAft>
              <a:buNone/>
            </a:pPr>
            <a:r>
              <a:t/>
            </a:r>
            <a:endParaRPr sz="2683">
              <a:solidFill>
                <a:srgbClr val="222222"/>
              </a:solidFill>
              <a:highlight>
                <a:srgbClr val="FFFFFF"/>
              </a:highlight>
              <a:latin typeface="Times New Roman"/>
              <a:ea typeface="Times New Roman"/>
              <a:cs typeface="Times New Roman"/>
              <a:sym typeface="Times New Roman"/>
            </a:endParaRPr>
          </a:p>
          <a:p>
            <a:pPr indent="-360679" lvl="0" marL="457200" rtl="0" algn="just">
              <a:spcBef>
                <a:spcPts val="480"/>
              </a:spcBef>
              <a:spcAft>
                <a:spcPts val="0"/>
              </a:spcAft>
              <a:buSzPct val="100000"/>
              <a:buFont typeface="Times New Roman"/>
              <a:buChar char="•"/>
            </a:pPr>
            <a:r>
              <a:rPr lang="en-US" sz="2683">
                <a:highlight>
                  <a:srgbClr val="FFFFFF"/>
                </a:highlight>
                <a:latin typeface="Times New Roman"/>
                <a:ea typeface="Times New Roman"/>
                <a:cs typeface="Times New Roman"/>
                <a:sym typeface="Times New Roman"/>
              </a:rPr>
              <a:t>Long short term memory (LSTM) is a model that increases the memory of recurrent neural networks.</a:t>
            </a:r>
            <a:endParaRPr sz="2683">
              <a:highlight>
                <a:srgbClr val="FFFFFF"/>
              </a:highlight>
              <a:latin typeface="Times New Roman"/>
              <a:ea typeface="Times New Roman"/>
              <a:cs typeface="Times New Roman"/>
              <a:sym typeface="Times New Roman"/>
            </a:endParaRPr>
          </a:p>
          <a:p>
            <a:pPr indent="-360679" lvl="0" marL="457200" rtl="0" algn="just">
              <a:spcBef>
                <a:spcPts val="0"/>
              </a:spcBef>
              <a:spcAft>
                <a:spcPts val="0"/>
              </a:spcAft>
              <a:buSzPct val="100000"/>
              <a:buFont typeface="Times New Roman"/>
              <a:buChar char="•"/>
            </a:pPr>
            <a:r>
              <a:rPr lang="en-US" sz="2683">
                <a:highlight>
                  <a:srgbClr val="FFFFFF"/>
                </a:highlight>
                <a:latin typeface="Times New Roman"/>
                <a:ea typeface="Times New Roman"/>
                <a:cs typeface="Times New Roman"/>
                <a:sym typeface="Times New Roman"/>
              </a:rPr>
              <a:t>LSTM networks are a type of RNN that uses special units in addition to standard units. LSTM units include a ‘memory cell’ that can maintain information in memory for long periods of time. This memory cell lets them learn longer-term dependencies.</a:t>
            </a:r>
            <a:endParaRPr sz="2683">
              <a:highlight>
                <a:srgbClr val="FFFFFF"/>
              </a:highlight>
              <a:latin typeface="Times New Roman"/>
              <a:ea typeface="Times New Roman"/>
              <a:cs typeface="Times New Roman"/>
              <a:sym typeface="Times New Roman"/>
            </a:endParaRPr>
          </a:p>
          <a:p>
            <a:pPr indent="-360679" lvl="0" marL="457200" rtl="0" algn="just">
              <a:spcBef>
                <a:spcPts val="0"/>
              </a:spcBef>
              <a:spcAft>
                <a:spcPts val="0"/>
              </a:spcAft>
              <a:buSzPct val="100000"/>
              <a:buFont typeface="Times New Roman"/>
              <a:buChar char="•"/>
            </a:pPr>
            <a:r>
              <a:rPr lang="en-US" sz="2683">
                <a:highlight>
                  <a:srgbClr val="FFFFFF"/>
                </a:highlight>
                <a:latin typeface="Times New Roman"/>
                <a:ea typeface="Times New Roman"/>
                <a:cs typeface="Times New Roman"/>
                <a:sym typeface="Times New Roman"/>
              </a:rPr>
              <a:t>LSTMs deal with vanishing and exploding gradient problem by introducing new gates, such as input and forget gates, which allow for a better control over the gradient flow and enable better preservation of long-range dependencies.</a:t>
            </a:r>
            <a:endParaRPr sz="2683">
              <a:latin typeface="Times New Roman"/>
              <a:ea typeface="Times New Roman"/>
              <a:cs typeface="Times New Roman"/>
              <a:sym typeface="Times New Roman"/>
            </a:endParaRPr>
          </a:p>
          <a:p>
            <a:pPr indent="-360679" lvl="0" marL="457200" rtl="0" algn="just">
              <a:spcBef>
                <a:spcPts val="480"/>
              </a:spcBef>
              <a:spcAft>
                <a:spcPts val="0"/>
              </a:spcAft>
              <a:buClr>
                <a:srgbClr val="303030"/>
              </a:buClr>
              <a:buSzPct val="100000"/>
              <a:buFont typeface="Times New Roman"/>
              <a:buChar char="•"/>
            </a:pPr>
            <a:r>
              <a:rPr lang="en-US" sz="2683">
                <a:latin typeface="Times New Roman"/>
                <a:ea typeface="Times New Roman"/>
                <a:cs typeface="Times New Roman"/>
                <a:sym typeface="Times New Roman"/>
              </a:rPr>
              <a:t>LSTM is being used along with VGG19 and InceptionV3 to extract features which were previously not being detected in the base model.</a:t>
            </a:r>
            <a:endParaRPr sz="2683">
              <a:solidFill>
                <a:srgbClr val="303030"/>
              </a:solidFill>
              <a:highlight>
                <a:srgbClr val="FFFFFF"/>
              </a:highlight>
              <a:latin typeface="Times New Roman"/>
              <a:ea typeface="Times New Roman"/>
              <a:cs typeface="Times New Roman"/>
              <a:sym typeface="Times New Roman"/>
            </a:endParaRPr>
          </a:p>
          <a:p>
            <a:pPr indent="0" lvl="0" marL="0" rtl="0" algn="just">
              <a:spcBef>
                <a:spcPts val="480"/>
              </a:spcBef>
              <a:spcAft>
                <a:spcPts val="0"/>
              </a:spcAft>
              <a:buNone/>
            </a:pPr>
            <a:r>
              <a:t/>
            </a:r>
            <a:endParaRPr sz="2400"/>
          </a:p>
          <a:p>
            <a:pPr indent="0" lvl="0" marL="0" rtl="0" algn="l">
              <a:spcBef>
                <a:spcPts val="0"/>
              </a:spcBef>
              <a:spcAft>
                <a:spcPts val="0"/>
              </a:spcAft>
              <a:buNone/>
            </a:pPr>
            <a:r>
              <a:t/>
            </a:r>
            <a:endParaRPr sz="2400">
              <a:solidFill>
                <a:srgbClr val="303030"/>
              </a:solidFill>
              <a:highlight>
                <a:srgbClr val="FFFFFF"/>
              </a:highlight>
            </a:endParaRPr>
          </a:p>
          <a:p>
            <a:pPr indent="0" lvl="0" marL="0" rtl="0" algn="l">
              <a:spcBef>
                <a:spcPts val="0"/>
              </a:spcBef>
              <a:spcAft>
                <a:spcPts val="0"/>
              </a:spcAft>
              <a:buNone/>
            </a:pPr>
            <a:r>
              <a:rPr lang="en-US" sz="2400">
                <a:solidFill>
                  <a:srgbClr val="303030"/>
                </a:solidFill>
                <a:highlight>
                  <a:srgbClr val="FFFFFF"/>
                </a:highlight>
              </a:rPr>
              <a:t> </a:t>
            </a:r>
            <a:endParaRPr i="1" sz="2400">
              <a:solidFill>
                <a:srgbClr val="FF0000"/>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ct val="100000"/>
              <a:buNone/>
            </a:pPr>
            <a:r>
              <a:t/>
            </a:r>
            <a:endParaRPr/>
          </a:p>
        </p:txBody>
      </p:sp>
      <p:sp>
        <p:nvSpPr>
          <p:cNvPr id="342" name="Google Shape;342;g117fcd690e9_1_54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343" name="Google Shape;343;g117fcd690e9_1_541"/>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4" name="Google Shape;344;g117fcd690e9_1_54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Glaucoma Detection and Classification</a:t>
            </a:r>
            <a:r>
              <a:rPr lang="en-U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17fcd690e9_1_531"/>
          <p:cNvSpPr txBox="1"/>
          <p:nvPr>
            <p:ph type="title"/>
          </p:nvPr>
        </p:nvSpPr>
        <p:spPr>
          <a:xfrm>
            <a:off x="457200" y="-221212"/>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solidFill>
                  <a:schemeClr val="dk1"/>
                </a:solidFill>
                <a:latin typeface="Times New Roman"/>
                <a:ea typeface="Times New Roman"/>
                <a:cs typeface="Times New Roman"/>
                <a:sym typeface="Times New Roman"/>
              </a:rPr>
              <a:t>Algorithm with Implementation Details</a:t>
            </a:r>
            <a:endParaRPr/>
          </a:p>
        </p:txBody>
      </p:sp>
      <p:sp>
        <p:nvSpPr>
          <p:cNvPr id="350" name="Google Shape;350;g117fcd690e9_1_531"/>
          <p:cNvSpPr txBox="1"/>
          <p:nvPr>
            <p:ph idx="1" type="body"/>
          </p:nvPr>
        </p:nvSpPr>
        <p:spPr>
          <a:xfrm>
            <a:off x="160725" y="669725"/>
            <a:ext cx="8830800" cy="55185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47500" lnSpcReduction="10000"/>
          </a:bodyPr>
          <a:lstStyle/>
          <a:p>
            <a:pPr indent="0" lvl="0" marL="342900" rtl="0" algn="just">
              <a:spcBef>
                <a:spcPts val="480"/>
              </a:spcBef>
              <a:spcAft>
                <a:spcPts val="0"/>
              </a:spcAft>
              <a:buNone/>
            </a:pPr>
            <a:r>
              <a:t/>
            </a:r>
            <a:endParaRPr/>
          </a:p>
          <a:p>
            <a:pPr indent="-190500" lvl="0" marL="342900" rtl="0" algn="just">
              <a:spcBef>
                <a:spcPts val="480"/>
              </a:spcBef>
              <a:spcAft>
                <a:spcPts val="0"/>
              </a:spcAft>
              <a:buClr>
                <a:schemeClr val="dk1"/>
              </a:buClr>
              <a:buSzPct val="100000"/>
              <a:buNone/>
            </a:pPr>
            <a:r>
              <a:t/>
            </a:r>
            <a:endParaRPr i="1" sz="2400">
              <a:solidFill>
                <a:srgbClr val="FF0000"/>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ct val="100000"/>
              <a:buNone/>
            </a:pPr>
            <a:r>
              <a:t/>
            </a:r>
            <a:endParaRPr/>
          </a:p>
          <a:p>
            <a:pPr indent="-139700" lvl="0" marL="342900" rtl="0" algn="l">
              <a:spcBef>
                <a:spcPts val="640"/>
              </a:spcBef>
              <a:spcAft>
                <a:spcPts val="0"/>
              </a:spcAft>
              <a:buClr>
                <a:schemeClr val="dk1"/>
              </a:buClr>
              <a:buSzPct val="100000"/>
              <a:buNone/>
            </a:pPr>
            <a:r>
              <a:t/>
            </a:r>
            <a:endParaRPr/>
          </a:p>
          <a:p>
            <a:pPr indent="-139700" lvl="0" marL="342900" rtl="0" algn="l">
              <a:spcBef>
                <a:spcPts val="640"/>
              </a:spcBef>
              <a:spcAft>
                <a:spcPts val="0"/>
              </a:spcAft>
              <a:buClr>
                <a:schemeClr val="dk1"/>
              </a:buClr>
              <a:buSzPct val="100000"/>
              <a:buNone/>
            </a:pPr>
            <a:r>
              <a:t/>
            </a:r>
            <a:endParaRPr/>
          </a:p>
          <a:p>
            <a:pPr indent="-139700" lvl="0" marL="342900" rtl="0" algn="l">
              <a:spcBef>
                <a:spcPts val="640"/>
              </a:spcBef>
              <a:spcAft>
                <a:spcPts val="0"/>
              </a:spcAft>
              <a:buClr>
                <a:schemeClr val="dk1"/>
              </a:buClr>
              <a:buSzPct val="100000"/>
              <a:buNone/>
            </a:pPr>
            <a:r>
              <a:t/>
            </a:r>
            <a:endParaRPr/>
          </a:p>
          <a:p>
            <a:pPr indent="-139700" lvl="0" marL="342900" rtl="0" algn="l">
              <a:spcBef>
                <a:spcPts val="640"/>
              </a:spcBef>
              <a:spcAft>
                <a:spcPts val="0"/>
              </a:spcAft>
              <a:buClr>
                <a:schemeClr val="dk1"/>
              </a:buClr>
              <a:buSzPct val="100000"/>
              <a:buNone/>
            </a:pPr>
            <a:r>
              <a:t/>
            </a:r>
            <a:endParaRPr/>
          </a:p>
          <a:p>
            <a:pPr indent="-139700" lvl="0" marL="342900" rtl="0" algn="l">
              <a:spcBef>
                <a:spcPts val="640"/>
              </a:spcBef>
              <a:spcAft>
                <a:spcPts val="0"/>
              </a:spcAft>
              <a:buClr>
                <a:schemeClr val="dk1"/>
              </a:buClr>
              <a:buSzPct val="100000"/>
              <a:buNone/>
            </a:pPr>
            <a:r>
              <a:t/>
            </a:r>
            <a:endParaRPr/>
          </a:p>
          <a:p>
            <a:pPr indent="-139700" lvl="0" marL="342900" rtl="0" algn="l">
              <a:spcBef>
                <a:spcPts val="640"/>
              </a:spcBef>
              <a:spcAft>
                <a:spcPts val="0"/>
              </a:spcAft>
              <a:buClr>
                <a:schemeClr val="dk1"/>
              </a:buClr>
              <a:buSzPct val="100000"/>
              <a:buNone/>
            </a:pPr>
            <a:r>
              <a:t/>
            </a:r>
            <a:endParaRPr/>
          </a:p>
          <a:p>
            <a:pPr indent="-139700" lvl="0" marL="342900" rtl="0" algn="l">
              <a:spcBef>
                <a:spcPts val="640"/>
              </a:spcBef>
              <a:spcAft>
                <a:spcPts val="0"/>
              </a:spcAft>
              <a:buClr>
                <a:schemeClr val="dk1"/>
              </a:buClr>
              <a:buSzPct val="100000"/>
              <a:buNone/>
            </a:pPr>
            <a:r>
              <a:t/>
            </a:r>
            <a:endParaRPr/>
          </a:p>
          <a:p>
            <a:pPr indent="-139700" lvl="0" marL="342900" rtl="0" algn="l">
              <a:spcBef>
                <a:spcPts val="640"/>
              </a:spcBef>
              <a:spcAft>
                <a:spcPts val="0"/>
              </a:spcAft>
              <a:buClr>
                <a:schemeClr val="dk1"/>
              </a:buClr>
              <a:buSzPct val="100000"/>
              <a:buNone/>
            </a:pPr>
            <a:r>
              <a:t/>
            </a:r>
            <a:endParaRPr/>
          </a:p>
          <a:p>
            <a:pPr indent="-139700" lvl="0" marL="342900" rtl="0" algn="l">
              <a:spcBef>
                <a:spcPts val="640"/>
              </a:spcBef>
              <a:spcAft>
                <a:spcPts val="0"/>
              </a:spcAft>
              <a:buClr>
                <a:schemeClr val="dk1"/>
              </a:buClr>
              <a:buSzPct val="100000"/>
              <a:buNone/>
            </a:pPr>
            <a:r>
              <a:t/>
            </a:r>
            <a:endParaRPr/>
          </a:p>
          <a:p>
            <a:pPr indent="-139700" lvl="0" marL="342900" rtl="0" algn="l">
              <a:spcBef>
                <a:spcPts val="640"/>
              </a:spcBef>
              <a:spcAft>
                <a:spcPts val="0"/>
              </a:spcAft>
              <a:buClr>
                <a:schemeClr val="dk1"/>
              </a:buClr>
              <a:buSzPct val="100000"/>
              <a:buNone/>
            </a:pPr>
            <a:r>
              <a:t/>
            </a:r>
            <a:endParaRPr/>
          </a:p>
          <a:p>
            <a:pPr indent="-139700" lvl="0" marL="342900" rtl="0" algn="l">
              <a:spcBef>
                <a:spcPts val="640"/>
              </a:spcBef>
              <a:spcAft>
                <a:spcPts val="0"/>
              </a:spcAft>
              <a:buClr>
                <a:schemeClr val="dk1"/>
              </a:buClr>
              <a:buSzPct val="100000"/>
              <a:buNone/>
            </a:pPr>
            <a:r>
              <a:t/>
            </a:r>
            <a:endParaRPr/>
          </a:p>
          <a:p>
            <a:pPr indent="-139700" lvl="0" marL="342900" rtl="0" algn="ctr">
              <a:spcBef>
                <a:spcPts val="640"/>
              </a:spcBef>
              <a:spcAft>
                <a:spcPts val="0"/>
              </a:spcAft>
              <a:buClr>
                <a:schemeClr val="dk1"/>
              </a:buClr>
              <a:buSzPct val="100000"/>
              <a:buNone/>
            </a:pPr>
            <a:r>
              <a:t/>
            </a:r>
            <a:endParaRPr/>
          </a:p>
          <a:p>
            <a:pPr indent="-139700" lvl="0" marL="342900" rtl="0" algn="ctr">
              <a:spcBef>
                <a:spcPts val="640"/>
              </a:spcBef>
              <a:spcAft>
                <a:spcPts val="0"/>
              </a:spcAft>
              <a:buClr>
                <a:schemeClr val="dk1"/>
              </a:buClr>
              <a:buSzPct val="100000"/>
              <a:buNone/>
            </a:pPr>
            <a:r>
              <a:t/>
            </a:r>
            <a:endParaRPr/>
          </a:p>
          <a:p>
            <a:pPr indent="-139700" lvl="0" marL="342900" rtl="0" algn="l">
              <a:spcBef>
                <a:spcPts val="640"/>
              </a:spcBef>
              <a:spcAft>
                <a:spcPts val="0"/>
              </a:spcAft>
              <a:buClr>
                <a:schemeClr val="dk1"/>
              </a:buClr>
              <a:buSzPct val="100000"/>
              <a:buNone/>
            </a:pPr>
            <a:r>
              <a:t/>
            </a:r>
            <a:endParaRPr/>
          </a:p>
          <a:p>
            <a:pPr indent="0" lvl="0" marL="0" rtl="0" algn="l">
              <a:spcBef>
                <a:spcPts val="640"/>
              </a:spcBef>
              <a:spcAft>
                <a:spcPts val="0"/>
              </a:spcAft>
              <a:buClr>
                <a:schemeClr val="dk1"/>
              </a:buClr>
              <a:buSzPct val="75247"/>
              <a:buNone/>
            </a:pPr>
            <a:r>
              <a:rPr lang="en-US" sz="4252"/>
              <a:t>                                             </a:t>
            </a:r>
            <a:r>
              <a:rPr lang="en-US" sz="4252">
                <a:latin typeface="Times New Roman"/>
                <a:ea typeface="Times New Roman"/>
                <a:cs typeface="Times New Roman"/>
                <a:sym typeface="Times New Roman"/>
              </a:rPr>
              <a:t>Fig 4: Inception v3 Base Model</a:t>
            </a:r>
            <a:endParaRPr sz="4252">
              <a:latin typeface="Times New Roman"/>
              <a:ea typeface="Times New Roman"/>
              <a:cs typeface="Times New Roman"/>
              <a:sym typeface="Times New Roman"/>
            </a:endParaRPr>
          </a:p>
          <a:p>
            <a:pPr indent="-139700" lvl="0" marL="342900" rtl="0" algn="l">
              <a:spcBef>
                <a:spcPts val="640"/>
              </a:spcBef>
              <a:spcAft>
                <a:spcPts val="0"/>
              </a:spcAft>
              <a:buClr>
                <a:schemeClr val="dk1"/>
              </a:buClr>
              <a:buSzPct val="100000"/>
              <a:buNone/>
            </a:pPr>
            <a:r>
              <a:t/>
            </a:r>
            <a:endParaRPr/>
          </a:p>
        </p:txBody>
      </p:sp>
      <p:sp>
        <p:nvSpPr>
          <p:cNvPr id="351" name="Google Shape;351;g117fcd690e9_1_53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352" name="Google Shape;352;g117fcd690e9_1_531"/>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3" name="Google Shape;353;g117fcd690e9_1_5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Glaucoma Detection and Classification</a:t>
            </a:r>
            <a:endParaRPr/>
          </a:p>
        </p:txBody>
      </p:sp>
      <p:pic>
        <p:nvPicPr>
          <p:cNvPr id="354" name="Google Shape;354;g117fcd690e9_1_531"/>
          <p:cNvPicPr preferRelativeResize="0"/>
          <p:nvPr/>
        </p:nvPicPr>
        <p:blipFill rotWithShape="1">
          <a:blip r:embed="rId3">
            <a:alphaModFix/>
          </a:blip>
          <a:srcRect b="3175" l="1640" r="4621" t="0"/>
          <a:stretch/>
        </p:blipFill>
        <p:spPr>
          <a:xfrm>
            <a:off x="312075" y="1067600"/>
            <a:ext cx="8528100" cy="4438725"/>
          </a:xfrm>
          <a:prstGeom prst="rect">
            <a:avLst/>
          </a:prstGeom>
          <a:noFill/>
          <a:ln>
            <a:noFill/>
          </a:ln>
        </p:spPr>
      </p:pic>
      <p:sp>
        <p:nvSpPr>
          <p:cNvPr id="355" name="Google Shape;355;g117fcd690e9_1_531"/>
          <p:cNvSpPr txBox="1"/>
          <p:nvPr/>
        </p:nvSpPr>
        <p:spPr>
          <a:xfrm>
            <a:off x="709950" y="4942625"/>
            <a:ext cx="1245600" cy="369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rgbClr val="666666"/>
                </a:solidFill>
                <a:latin typeface="Calibri"/>
                <a:ea typeface="Calibri"/>
                <a:cs typeface="Calibri"/>
                <a:sym typeface="Calibri"/>
              </a:rPr>
              <a:t>Sigmoid</a:t>
            </a:r>
            <a:endParaRPr b="1" sz="1200">
              <a:solidFill>
                <a:srgbClr val="666666"/>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
          <p:cNvSpPr txBox="1"/>
          <p:nvPr>
            <p:ph type="title"/>
          </p:nvPr>
        </p:nvSpPr>
        <p:spPr>
          <a:xfrm>
            <a:off x="533400" y="152400"/>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n-US">
                <a:solidFill>
                  <a:schemeClr val="dk1"/>
                </a:solidFill>
                <a:latin typeface="Times New Roman"/>
                <a:ea typeface="Times New Roman"/>
                <a:cs typeface="Times New Roman"/>
                <a:sym typeface="Times New Roman"/>
              </a:rPr>
              <a:t>Contents</a:t>
            </a:r>
            <a:endParaRPr/>
          </a:p>
        </p:txBody>
      </p:sp>
      <p:sp>
        <p:nvSpPr>
          <p:cNvPr id="200" name="Google Shape;200;p2"/>
          <p:cNvSpPr txBox="1"/>
          <p:nvPr>
            <p:ph idx="1" type="body"/>
          </p:nvPr>
        </p:nvSpPr>
        <p:spPr>
          <a:xfrm>
            <a:off x="533400" y="1066800"/>
            <a:ext cx="8229600" cy="5105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55000" lnSpcReduction="20000"/>
          </a:bodyPr>
          <a:lstStyle/>
          <a:p>
            <a:pPr indent="-263041" lvl="0" marL="274320" rtl="0" algn="l">
              <a:spcBef>
                <a:spcPts val="0"/>
              </a:spcBef>
              <a:spcAft>
                <a:spcPts val="0"/>
              </a:spcAft>
              <a:buClr>
                <a:schemeClr val="accent1"/>
              </a:buClr>
              <a:buSzPct val="91384"/>
              <a:buFont typeface="Times New Roman"/>
              <a:buChar char="●"/>
            </a:pPr>
            <a:r>
              <a:rPr lang="en-US" sz="4043">
                <a:latin typeface="Times New Roman"/>
                <a:ea typeface="Times New Roman"/>
                <a:cs typeface="Times New Roman"/>
                <a:sym typeface="Times New Roman"/>
              </a:rPr>
              <a:t>Introduction </a:t>
            </a:r>
            <a:endParaRPr sz="4043">
              <a:latin typeface="Times New Roman"/>
              <a:ea typeface="Times New Roman"/>
              <a:cs typeface="Times New Roman"/>
              <a:sym typeface="Times New Roman"/>
            </a:endParaRPr>
          </a:p>
          <a:p>
            <a:pPr indent="-263041" lvl="0" marL="274320" rtl="0" algn="l">
              <a:spcBef>
                <a:spcPts val="580"/>
              </a:spcBef>
              <a:spcAft>
                <a:spcPts val="0"/>
              </a:spcAft>
              <a:buClr>
                <a:schemeClr val="accent1"/>
              </a:buClr>
              <a:buSzPct val="91384"/>
              <a:buFont typeface="Times New Roman"/>
              <a:buChar char="●"/>
            </a:pPr>
            <a:r>
              <a:rPr lang="en-US" sz="4043">
                <a:latin typeface="Times New Roman"/>
                <a:ea typeface="Times New Roman"/>
                <a:cs typeface="Times New Roman"/>
                <a:sym typeface="Times New Roman"/>
              </a:rPr>
              <a:t>Literature</a:t>
            </a:r>
            <a:endParaRPr sz="4043">
              <a:latin typeface="Times New Roman"/>
              <a:ea typeface="Times New Roman"/>
              <a:cs typeface="Times New Roman"/>
              <a:sym typeface="Times New Roman"/>
            </a:endParaRPr>
          </a:p>
          <a:p>
            <a:pPr indent="-263041" lvl="0" marL="274320" rtl="0" algn="l">
              <a:spcBef>
                <a:spcPts val="580"/>
              </a:spcBef>
              <a:spcAft>
                <a:spcPts val="0"/>
              </a:spcAft>
              <a:buClr>
                <a:schemeClr val="accent1"/>
              </a:buClr>
              <a:buSzPct val="91384"/>
              <a:buFont typeface="Times New Roman"/>
              <a:buChar char="●"/>
            </a:pPr>
            <a:r>
              <a:rPr lang="en-US" sz="4043">
                <a:latin typeface="Times New Roman"/>
                <a:ea typeface="Times New Roman"/>
                <a:cs typeface="Times New Roman"/>
                <a:sym typeface="Times New Roman"/>
              </a:rPr>
              <a:t>Problem Statement</a:t>
            </a:r>
            <a:endParaRPr sz="4043">
              <a:latin typeface="Times New Roman"/>
              <a:ea typeface="Times New Roman"/>
              <a:cs typeface="Times New Roman"/>
              <a:sym typeface="Times New Roman"/>
            </a:endParaRPr>
          </a:p>
          <a:p>
            <a:pPr indent="-263041" lvl="1" marL="674370" rtl="0" algn="l">
              <a:spcBef>
                <a:spcPts val="580"/>
              </a:spcBef>
              <a:spcAft>
                <a:spcPts val="0"/>
              </a:spcAft>
              <a:buClr>
                <a:schemeClr val="accent1"/>
              </a:buClr>
              <a:buSzPct val="101416"/>
              <a:buFont typeface="Times New Roman"/>
              <a:buChar char="●"/>
            </a:pPr>
            <a:r>
              <a:rPr lang="en-US" sz="3643">
                <a:latin typeface="Times New Roman"/>
                <a:ea typeface="Times New Roman"/>
                <a:cs typeface="Times New Roman"/>
                <a:sym typeface="Times New Roman"/>
              </a:rPr>
              <a:t>Proposed Solution</a:t>
            </a:r>
            <a:endParaRPr sz="3643">
              <a:latin typeface="Times New Roman"/>
              <a:ea typeface="Times New Roman"/>
              <a:cs typeface="Times New Roman"/>
              <a:sym typeface="Times New Roman"/>
            </a:endParaRPr>
          </a:p>
          <a:p>
            <a:pPr indent="-263041" lvl="0" marL="274320" rtl="0" algn="l">
              <a:spcBef>
                <a:spcPts val="580"/>
              </a:spcBef>
              <a:spcAft>
                <a:spcPts val="0"/>
              </a:spcAft>
              <a:buClr>
                <a:schemeClr val="accent1"/>
              </a:buClr>
              <a:buSzPct val="91384"/>
              <a:buFont typeface="Times New Roman"/>
              <a:buChar char="●"/>
            </a:pPr>
            <a:r>
              <a:rPr lang="en-US" sz="4043">
                <a:latin typeface="Times New Roman"/>
                <a:ea typeface="Times New Roman"/>
                <a:cs typeface="Times New Roman"/>
                <a:sym typeface="Times New Roman"/>
              </a:rPr>
              <a:t>Work Flow of the system </a:t>
            </a:r>
            <a:endParaRPr sz="4043">
              <a:latin typeface="Times New Roman"/>
              <a:ea typeface="Times New Roman"/>
              <a:cs typeface="Times New Roman"/>
              <a:sym typeface="Times New Roman"/>
            </a:endParaRPr>
          </a:p>
          <a:p>
            <a:pPr indent="-263041" lvl="0" marL="274320" rtl="0" algn="l">
              <a:spcBef>
                <a:spcPts val="580"/>
              </a:spcBef>
              <a:spcAft>
                <a:spcPts val="0"/>
              </a:spcAft>
              <a:buClr>
                <a:schemeClr val="accent1"/>
              </a:buClr>
              <a:buSzPct val="91384"/>
              <a:buFont typeface="Times New Roman"/>
              <a:buChar char="●"/>
            </a:pPr>
            <a:r>
              <a:rPr lang="en-US" sz="4043">
                <a:latin typeface="Times New Roman"/>
                <a:ea typeface="Times New Roman"/>
                <a:cs typeface="Times New Roman"/>
                <a:sym typeface="Times New Roman"/>
              </a:rPr>
              <a:t>Algorithm with Implementation details</a:t>
            </a:r>
            <a:endParaRPr sz="4043">
              <a:latin typeface="Times New Roman"/>
              <a:ea typeface="Times New Roman"/>
              <a:cs typeface="Times New Roman"/>
              <a:sym typeface="Times New Roman"/>
            </a:endParaRPr>
          </a:p>
          <a:p>
            <a:pPr indent="-263041" lvl="0" marL="274320" rtl="0" algn="l">
              <a:spcBef>
                <a:spcPts val="580"/>
              </a:spcBef>
              <a:spcAft>
                <a:spcPts val="0"/>
              </a:spcAft>
              <a:buClr>
                <a:schemeClr val="accent1"/>
              </a:buClr>
              <a:buSzPct val="91384"/>
              <a:buFont typeface="Times New Roman"/>
              <a:buChar char="●"/>
            </a:pPr>
            <a:r>
              <a:rPr lang="en-US" sz="4043">
                <a:latin typeface="Times New Roman"/>
                <a:ea typeface="Times New Roman"/>
                <a:cs typeface="Times New Roman"/>
                <a:sym typeface="Times New Roman"/>
              </a:rPr>
              <a:t>Experimental </a:t>
            </a:r>
            <a:r>
              <a:rPr lang="en-US" sz="4043">
                <a:latin typeface="Times New Roman"/>
                <a:ea typeface="Times New Roman"/>
                <a:cs typeface="Times New Roman"/>
                <a:sym typeface="Times New Roman"/>
              </a:rPr>
              <a:t>Setup</a:t>
            </a:r>
            <a:endParaRPr sz="4043">
              <a:latin typeface="Times New Roman"/>
              <a:ea typeface="Times New Roman"/>
              <a:cs typeface="Times New Roman"/>
              <a:sym typeface="Times New Roman"/>
            </a:endParaRPr>
          </a:p>
          <a:p>
            <a:pPr indent="-263041" lvl="1" marL="674370" rtl="0" algn="l">
              <a:spcBef>
                <a:spcPts val="580"/>
              </a:spcBef>
              <a:spcAft>
                <a:spcPts val="0"/>
              </a:spcAft>
              <a:buClr>
                <a:schemeClr val="accent1"/>
              </a:buClr>
              <a:buSzPct val="101416"/>
              <a:buFont typeface="Times New Roman"/>
              <a:buChar char="●"/>
            </a:pPr>
            <a:r>
              <a:rPr lang="en-US" sz="3643">
                <a:latin typeface="Times New Roman"/>
                <a:ea typeface="Times New Roman"/>
                <a:cs typeface="Times New Roman"/>
                <a:sym typeface="Times New Roman"/>
              </a:rPr>
              <a:t>Data Set </a:t>
            </a:r>
            <a:endParaRPr sz="3643">
              <a:latin typeface="Times New Roman"/>
              <a:ea typeface="Times New Roman"/>
              <a:cs typeface="Times New Roman"/>
              <a:sym typeface="Times New Roman"/>
            </a:endParaRPr>
          </a:p>
          <a:p>
            <a:pPr indent="-263041" lvl="1" marL="674370" rtl="0" algn="l">
              <a:spcBef>
                <a:spcPts val="580"/>
              </a:spcBef>
              <a:spcAft>
                <a:spcPts val="0"/>
              </a:spcAft>
              <a:buClr>
                <a:schemeClr val="accent1"/>
              </a:buClr>
              <a:buSzPct val="101416"/>
              <a:buFont typeface="Times New Roman"/>
              <a:buChar char="●"/>
            </a:pPr>
            <a:r>
              <a:rPr lang="en-US" sz="3643">
                <a:latin typeface="Times New Roman"/>
                <a:ea typeface="Times New Roman"/>
                <a:cs typeface="Times New Roman"/>
                <a:sym typeface="Times New Roman"/>
              </a:rPr>
              <a:t>Performance Evaluation Parameters</a:t>
            </a:r>
            <a:endParaRPr sz="3643">
              <a:latin typeface="Times New Roman"/>
              <a:ea typeface="Times New Roman"/>
              <a:cs typeface="Times New Roman"/>
              <a:sym typeface="Times New Roman"/>
            </a:endParaRPr>
          </a:p>
          <a:p>
            <a:pPr indent="-263041" lvl="0" marL="274320" rtl="0" algn="l">
              <a:spcBef>
                <a:spcPts val="580"/>
              </a:spcBef>
              <a:spcAft>
                <a:spcPts val="0"/>
              </a:spcAft>
              <a:buClr>
                <a:schemeClr val="accent1"/>
              </a:buClr>
              <a:buSzPct val="91384"/>
              <a:buFont typeface="Times New Roman"/>
              <a:buChar char="●"/>
            </a:pPr>
            <a:r>
              <a:rPr lang="en-US" sz="4043">
                <a:latin typeface="Times New Roman"/>
                <a:ea typeface="Times New Roman"/>
                <a:cs typeface="Times New Roman"/>
                <a:sym typeface="Times New Roman"/>
              </a:rPr>
              <a:t>Validation with Test Cases</a:t>
            </a:r>
            <a:endParaRPr sz="4043">
              <a:latin typeface="Times New Roman"/>
              <a:ea typeface="Times New Roman"/>
              <a:cs typeface="Times New Roman"/>
              <a:sym typeface="Times New Roman"/>
            </a:endParaRPr>
          </a:p>
          <a:p>
            <a:pPr indent="-263041" lvl="0" marL="274320" rtl="0" algn="l">
              <a:spcBef>
                <a:spcPts val="580"/>
              </a:spcBef>
              <a:spcAft>
                <a:spcPts val="0"/>
              </a:spcAft>
              <a:buClr>
                <a:schemeClr val="accent1"/>
              </a:buClr>
              <a:buSzPct val="91384"/>
              <a:buFont typeface="Times New Roman"/>
              <a:buChar char="●"/>
            </a:pPr>
            <a:r>
              <a:rPr lang="en-US" sz="4043">
                <a:latin typeface="Times New Roman"/>
                <a:ea typeface="Times New Roman"/>
                <a:cs typeface="Times New Roman"/>
                <a:sym typeface="Times New Roman"/>
              </a:rPr>
              <a:t>Results  &amp; Discussion</a:t>
            </a:r>
            <a:endParaRPr sz="4043">
              <a:latin typeface="Times New Roman"/>
              <a:ea typeface="Times New Roman"/>
              <a:cs typeface="Times New Roman"/>
              <a:sym typeface="Times New Roman"/>
            </a:endParaRPr>
          </a:p>
          <a:p>
            <a:pPr indent="-263041" lvl="0" marL="274320" rtl="0" algn="l">
              <a:spcBef>
                <a:spcPts val="580"/>
              </a:spcBef>
              <a:spcAft>
                <a:spcPts val="0"/>
              </a:spcAft>
              <a:buClr>
                <a:schemeClr val="accent1"/>
              </a:buClr>
              <a:buSzPct val="91384"/>
              <a:buFont typeface="Times New Roman"/>
              <a:buChar char="●"/>
            </a:pPr>
            <a:r>
              <a:rPr lang="en-US" sz="4043">
                <a:latin typeface="Times New Roman"/>
                <a:ea typeface="Times New Roman"/>
                <a:cs typeface="Times New Roman"/>
                <a:sym typeface="Times New Roman"/>
              </a:rPr>
              <a:t>Conclusion</a:t>
            </a:r>
            <a:endParaRPr sz="4043">
              <a:latin typeface="Times New Roman"/>
              <a:ea typeface="Times New Roman"/>
              <a:cs typeface="Times New Roman"/>
              <a:sym typeface="Times New Roman"/>
            </a:endParaRPr>
          </a:p>
          <a:p>
            <a:pPr indent="-263041" lvl="0" marL="274320" rtl="0" algn="l">
              <a:spcBef>
                <a:spcPts val="580"/>
              </a:spcBef>
              <a:spcAft>
                <a:spcPts val="0"/>
              </a:spcAft>
              <a:buClr>
                <a:schemeClr val="accent1"/>
              </a:buClr>
              <a:buSzPct val="91384"/>
              <a:buFont typeface="Times New Roman"/>
              <a:buChar char="●"/>
            </a:pPr>
            <a:r>
              <a:rPr lang="en-US" sz="4043">
                <a:latin typeface="Times New Roman"/>
                <a:ea typeface="Times New Roman"/>
                <a:cs typeface="Times New Roman"/>
                <a:sym typeface="Times New Roman"/>
              </a:rPr>
              <a:t>References</a:t>
            </a:r>
            <a:endParaRPr sz="4043">
              <a:latin typeface="Times New Roman"/>
              <a:ea typeface="Times New Roman"/>
              <a:cs typeface="Times New Roman"/>
              <a:sym typeface="Times New Roman"/>
            </a:endParaRPr>
          </a:p>
          <a:p>
            <a:pPr indent="0" lvl="0" marL="0" rtl="0" algn="l">
              <a:spcBef>
                <a:spcPts val="580"/>
              </a:spcBef>
              <a:spcAft>
                <a:spcPts val="0"/>
              </a:spcAft>
              <a:buClr>
                <a:schemeClr val="accent1"/>
              </a:buClr>
              <a:buSzPct val="89112"/>
              <a:buNone/>
            </a:pPr>
            <a:r>
              <a:t/>
            </a:r>
            <a:endParaRPr>
              <a:solidFill>
                <a:schemeClr val="dk1"/>
              </a:solidFill>
              <a:latin typeface="Times New Roman"/>
              <a:ea typeface="Times New Roman"/>
              <a:cs typeface="Times New Roman"/>
              <a:sym typeface="Times New Roman"/>
            </a:endParaRPr>
          </a:p>
          <a:p>
            <a:pPr indent="0" lvl="0" marL="157480" rtl="0" algn="l">
              <a:spcBef>
                <a:spcPts val="496"/>
              </a:spcBef>
              <a:spcAft>
                <a:spcPts val="0"/>
              </a:spcAft>
              <a:buClr>
                <a:schemeClr val="dk1"/>
              </a:buClr>
              <a:buSzPct val="100000"/>
              <a:buNone/>
            </a:pPr>
            <a:r>
              <a:t/>
            </a:r>
            <a:endParaRPr/>
          </a:p>
        </p:txBody>
      </p:sp>
      <p:sp>
        <p:nvSpPr>
          <p:cNvPr id="201" name="Google Shape;201;p2"/>
          <p:cNvSpPr txBox="1"/>
          <p:nvPr>
            <p:ph idx="12" type="sldNum"/>
          </p:nvPr>
        </p:nvSpPr>
        <p:spPr>
          <a:xfrm>
            <a:off x="6934200" y="63246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30/04/2022</a:t>
            </a:r>
            <a:endParaRPr/>
          </a:p>
        </p:txBody>
      </p:sp>
      <p:sp>
        <p:nvSpPr>
          <p:cNvPr id="203" name="Google Shape;20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Glaucoma Detection and Classification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11808104e02_6_1"/>
          <p:cNvSpPr txBox="1"/>
          <p:nvPr>
            <p:ph type="title"/>
          </p:nvPr>
        </p:nvSpPr>
        <p:spPr>
          <a:xfrm>
            <a:off x="457200" y="-221212"/>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solidFill>
                  <a:schemeClr val="dk1"/>
                </a:solidFill>
                <a:latin typeface="Times New Roman"/>
                <a:ea typeface="Times New Roman"/>
                <a:cs typeface="Times New Roman"/>
                <a:sym typeface="Times New Roman"/>
              </a:rPr>
              <a:t>Algorithm with Implementation Details</a:t>
            </a:r>
            <a:endParaRPr/>
          </a:p>
        </p:txBody>
      </p:sp>
      <p:sp>
        <p:nvSpPr>
          <p:cNvPr id="361" name="Google Shape;361;g11808104e02_6_1"/>
          <p:cNvSpPr txBox="1"/>
          <p:nvPr>
            <p:ph idx="1" type="body"/>
          </p:nvPr>
        </p:nvSpPr>
        <p:spPr>
          <a:xfrm>
            <a:off x="215800" y="669725"/>
            <a:ext cx="8542500" cy="5456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25000" lnSpcReduction="20000"/>
          </a:bodyPr>
          <a:lstStyle/>
          <a:p>
            <a:pPr indent="0" lvl="0" marL="0" rtl="0" algn="just">
              <a:spcBef>
                <a:spcPts val="480"/>
              </a:spcBef>
              <a:spcAft>
                <a:spcPts val="0"/>
              </a:spcAft>
              <a:buNone/>
            </a:pPr>
            <a:r>
              <a:t/>
            </a:r>
            <a:endParaRPr/>
          </a:p>
          <a:p>
            <a:pPr indent="-387350" lvl="0" marL="457200" rtl="0" algn="just">
              <a:spcBef>
                <a:spcPts val="480"/>
              </a:spcBef>
              <a:spcAft>
                <a:spcPts val="0"/>
              </a:spcAft>
              <a:buSzPct val="100000"/>
              <a:buFont typeface="Times New Roman"/>
              <a:buChar char="•"/>
            </a:pPr>
            <a:r>
              <a:rPr lang="en-US" sz="10000">
                <a:highlight>
                  <a:srgbClr val="FFFFFF"/>
                </a:highlight>
                <a:latin typeface="Times New Roman"/>
                <a:ea typeface="Times New Roman"/>
                <a:cs typeface="Times New Roman"/>
                <a:sym typeface="Times New Roman"/>
              </a:rPr>
              <a:t>Inception v3 mainly focuses on burning less computational power by modifying the previous Inception architectures.it has a total of 42 layers and a lower error rate than its predecessors.</a:t>
            </a:r>
            <a:endParaRPr sz="10000">
              <a:highlight>
                <a:srgbClr val="FFFFFF"/>
              </a:highlight>
              <a:latin typeface="Times New Roman"/>
              <a:ea typeface="Times New Roman"/>
              <a:cs typeface="Times New Roman"/>
              <a:sym typeface="Times New Roman"/>
            </a:endParaRPr>
          </a:p>
          <a:p>
            <a:pPr indent="-387350" lvl="0" marL="457200" rtl="0" algn="just">
              <a:spcBef>
                <a:spcPts val="0"/>
              </a:spcBef>
              <a:spcAft>
                <a:spcPts val="0"/>
              </a:spcAft>
              <a:buSzPct val="100000"/>
              <a:buFont typeface="Times New Roman"/>
              <a:buChar char="•"/>
            </a:pPr>
            <a:r>
              <a:rPr lang="en-US" sz="10000">
                <a:highlight>
                  <a:srgbClr val="FFFFFF"/>
                </a:highlight>
                <a:latin typeface="Times New Roman"/>
                <a:ea typeface="Times New Roman"/>
                <a:cs typeface="Times New Roman"/>
                <a:sym typeface="Times New Roman"/>
              </a:rPr>
              <a:t>In comparison to VGGNet, Inception Networks (GoogLeNet/Inception v1) have proved to be more computationally efficient, both in terms of the number of parameters generated by the network and the economical cost incurred (memory and other resources)</a:t>
            </a:r>
            <a:endParaRPr sz="10000">
              <a:highlight>
                <a:srgbClr val="FFFFFF"/>
              </a:highlight>
              <a:latin typeface="Times New Roman"/>
              <a:ea typeface="Times New Roman"/>
              <a:cs typeface="Times New Roman"/>
              <a:sym typeface="Times New Roman"/>
            </a:endParaRPr>
          </a:p>
          <a:p>
            <a:pPr indent="-387350" lvl="0" marL="457200" rtl="0" algn="just">
              <a:spcBef>
                <a:spcPts val="0"/>
              </a:spcBef>
              <a:spcAft>
                <a:spcPts val="0"/>
              </a:spcAft>
              <a:buSzPct val="100000"/>
              <a:buFont typeface="Times New Roman"/>
              <a:buChar char="•"/>
            </a:pPr>
            <a:r>
              <a:rPr lang="en-US" sz="10000">
                <a:highlight>
                  <a:srgbClr val="FFFFFF"/>
                </a:highlight>
                <a:latin typeface="Times New Roman"/>
                <a:ea typeface="Times New Roman"/>
                <a:cs typeface="Times New Roman"/>
                <a:sym typeface="Times New Roman"/>
              </a:rPr>
              <a:t>Inception v3 is a widely-used image recognition model that has been shown to attain greater than 78.1% accuracy on the ImageNet dataset. </a:t>
            </a:r>
            <a:endParaRPr sz="10000">
              <a:highlight>
                <a:srgbClr val="FFFFFF"/>
              </a:highlight>
              <a:latin typeface="Times New Roman"/>
              <a:ea typeface="Times New Roman"/>
              <a:cs typeface="Times New Roman"/>
              <a:sym typeface="Times New Roman"/>
            </a:endParaRPr>
          </a:p>
          <a:p>
            <a:pPr indent="-387350" lvl="0" marL="457200" rtl="0" algn="just">
              <a:spcBef>
                <a:spcPts val="0"/>
              </a:spcBef>
              <a:spcAft>
                <a:spcPts val="0"/>
              </a:spcAft>
              <a:buSzPct val="100000"/>
              <a:buFont typeface="Times New Roman"/>
              <a:buChar char="•"/>
            </a:pPr>
            <a:r>
              <a:rPr lang="en-US" sz="10000">
                <a:highlight>
                  <a:srgbClr val="FFFFFF"/>
                </a:highlight>
                <a:latin typeface="Times New Roman"/>
                <a:ea typeface="Times New Roman"/>
                <a:cs typeface="Times New Roman"/>
                <a:sym typeface="Times New Roman"/>
              </a:rPr>
              <a:t>The model itself is made up of symmetric and asymmetric building blocks, including convolutions, average pooling, max pooling, concatenations, dropouts, and fully connected layers.</a:t>
            </a:r>
            <a:endParaRPr sz="10000">
              <a:highlight>
                <a:srgbClr val="FFFFFF"/>
              </a:highlight>
              <a:latin typeface="Times New Roman"/>
              <a:ea typeface="Times New Roman"/>
              <a:cs typeface="Times New Roman"/>
              <a:sym typeface="Times New Roman"/>
            </a:endParaRPr>
          </a:p>
          <a:p>
            <a:pPr indent="0" lvl="0" marL="0" rtl="0" algn="just">
              <a:spcBef>
                <a:spcPts val="480"/>
              </a:spcBef>
              <a:spcAft>
                <a:spcPts val="0"/>
              </a:spcAft>
              <a:buNone/>
            </a:pPr>
            <a:r>
              <a:t/>
            </a:r>
            <a:endParaRPr/>
          </a:p>
          <a:p>
            <a:pPr indent="0" lvl="0" marL="0" rtl="0" algn="just">
              <a:spcBef>
                <a:spcPts val="480"/>
              </a:spcBef>
              <a:spcAft>
                <a:spcPts val="0"/>
              </a:spcAft>
              <a:buNone/>
            </a:pPr>
            <a:r>
              <a:t/>
            </a:r>
            <a:endParaRPr/>
          </a:p>
          <a:p>
            <a:pPr indent="0" lvl="0" marL="457200" rtl="0" algn="just">
              <a:spcBef>
                <a:spcPts val="480"/>
              </a:spcBef>
              <a:spcAft>
                <a:spcPts val="0"/>
              </a:spcAft>
              <a:buNone/>
            </a:pPr>
            <a:r>
              <a:t/>
            </a:r>
            <a:endParaRPr/>
          </a:p>
          <a:p>
            <a:pPr indent="0" lvl="0" marL="914400" rtl="0" algn="just">
              <a:spcBef>
                <a:spcPts val="480"/>
              </a:spcBef>
              <a:spcAft>
                <a:spcPts val="0"/>
              </a:spcAft>
              <a:buNone/>
            </a:pPr>
            <a:r>
              <a:t/>
            </a:r>
            <a:endParaRPr/>
          </a:p>
          <a:p>
            <a:pPr indent="-190500" lvl="0" marL="342900" rtl="0" algn="just">
              <a:spcBef>
                <a:spcPts val="480"/>
              </a:spcBef>
              <a:spcAft>
                <a:spcPts val="0"/>
              </a:spcAft>
              <a:buClr>
                <a:schemeClr val="dk1"/>
              </a:buClr>
              <a:buSzPct val="100000"/>
              <a:buNone/>
            </a:pPr>
            <a:r>
              <a:t/>
            </a:r>
            <a:endParaRPr i="1" sz="2400">
              <a:solidFill>
                <a:srgbClr val="FF0000"/>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ct val="100000"/>
              <a:buNone/>
            </a:pPr>
            <a:r>
              <a:t/>
            </a:r>
            <a:endParaRPr/>
          </a:p>
        </p:txBody>
      </p:sp>
      <p:sp>
        <p:nvSpPr>
          <p:cNvPr id="362" name="Google Shape;362;g11808104e02_6_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363" name="Google Shape;363;g11808104e02_6_1"/>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4" name="Google Shape;364;g11808104e02_6_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Glaucoma Detection and Classification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17fcd690e9_1_515"/>
          <p:cNvSpPr txBox="1"/>
          <p:nvPr>
            <p:ph type="title"/>
          </p:nvPr>
        </p:nvSpPr>
        <p:spPr>
          <a:xfrm>
            <a:off x="457200" y="-221212"/>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solidFill>
                  <a:schemeClr val="dk1"/>
                </a:solidFill>
                <a:latin typeface="Times New Roman"/>
                <a:ea typeface="Times New Roman"/>
                <a:cs typeface="Times New Roman"/>
                <a:sym typeface="Times New Roman"/>
              </a:rPr>
              <a:t>Algorithm with Implementation Details</a:t>
            </a:r>
            <a:endParaRPr/>
          </a:p>
        </p:txBody>
      </p:sp>
      <p:sp>
        <p:nvSpPr>
          <p:cNvPr id="370" name="Google Shape;370;g117fcd690e9_1_515"/>
          <p:cNvSpPr txBox="1"/>
          <p:nvPr>
            <p:ph idx="1" type="body"/>
          </p:nvPr>
        </p:nvSpPr>
        <p:spPr>
          <a:xfrm>
            <a:off x="215800" y="669725"/>
            <a:ext cx="8775900" cy="5456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rtl="0" algn="ctr">
              <a:spcBef>
                <a:spcPts val="0"/>
              </a:spcBef>
              <a:spcAft>
                <a:spcPts val="0"/>
              </a:spcAft>
              <a:buClr>
                <a:schemeClr val="dk1"/>
              </a:buClr>
              <a:buFont typeface="Arial"/>
              <a:buNone/>
            </a:pPr>
            <a:r>
              <a:t/>
            </a:r>
            <a:endParaRPr/>
          </a:p>
          <a:p>
            <a:pPr indent="0" lvl="0" marL="0" rtl="0" algn="ctr">
              <a:spcBef>
                <a:spcPts val="0"/>
              </a:spcBef>
              <a:spcAft>
                <a:spcPts val="0"/>
              </a:spcAft>
              <a:buClr>
                <a:schemeClr val="dk1"/>
              </a:buClr>
              <a:buSzPts val="1100"/>
              <a:buNone/>
            </a:pPr>
            <a:r>
              <a:t/>
            </a:r>
            <a:endParaRPr sz="2000"/>
          </a:p>
          <a:p>
            <a:pPr indent="0" lvl="0" marL="0" rtl="0" algn="ctr">
              <a:spcBef>
                <a:spcPts val="0"/>
              </a:spcBef>
              <a:spcAft>
                <a:spcPts val="0"/>
              </a:spcAft>
              <a:buClr>
                <a:schemeClr val="dk1"/>
              </a:buClr>
              <a:buSzPts val="1100"/>
              <a:buNone/>
            </a:pPr>
            <a:r>
              <a:t/>
            </a:r>
            <a:endParaRPr sz="2000"/>
          </a:p>
          <a:p>
            <a:pPr indent="0" lvl="0" marL="0" rtl="0" algn="ctr">
              <a:spcBef>
                <a:spcPts val="0"/>
              </a:spcBef>
              <a:spcAft>
                <a:spcPts val="0"/>
              </a:spcAft>
              <a:buClr>
                <a:schemeClr val="dk1"/>
              </a:buClr>
              <a:buSzPts val="1100"/>
              <a:buNone/>
            </a:pPr>
            <a:r>
              <a:t/>
            </a:r>
            <a:endParaRPr sz="2000"/>
          </a:p>
          <a:p>
            <a:pPr indent="0" lvl="0" marL="0" rtl="0" algn="ctr">
              <a:spcBef>
                <a:spcPts val="0"/>
              </a:spcBef>
              <a:spcAft>
                <a:spcPts val="0"/>
              </a:spcAft>
              <a:buClr>
                <a:schemeClr val="dk1"/>
              </a:buClr>
              <a:buSzPts val="1100"/>
              <a:buNone/>
            </a:pPr>
            <a:r>
              <a:t/>
            </a:r>
            <a:endParaRPr sz="2000"/>
          </a:p>
          <a:p>
            <a:pPr indent="0" lvl="0" marL="0" rtl="0" algn="ctr">
              <a:spcBef>
                <a:spcPts val="0"/>
              </a:spcBef>
              <a:spcAft>
                <a:spcPts val="0"/>
              </a:spcAft>
              <a:buClr>
                <a:schemeClr val="dk1"/>
              </a:buClr>
              <a:buSzPts val="1100"/>
              <a:buNone/>
            </a:pPr>
            <a:r>
              <a:t/>
            </a:r>
            <a:endParaRPr sz="2000"/>
          </a:p>
          <a:p>
            <a:pPr indent="0" lvl="0" marL="0" rtl="0" algn="l">
              <a:spcBef>
                <a:spcPts val="0"/>
              </a:spcBef>
              <a:spcAft>
                <a:spcPts val="0"/>
              </a:spcAft>
              <a:buClr>
                <a:schemeClr val="dk1"/>
              </a:buClr>
              <a:buSzPts val="1100"/>
              <a:buNone/>
            </a:pPr>
            <a:r>
              <a:t/>
            </a:r>
            <a:endParaRPr sz="2000"/>
          </a:p>
          <a:p>
            <a:pPr indent="0" lvl="0" marL="0" rtl="0" algn="ctr">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Fig 4: VGG19 LSTM Model</a:t>
            </a:r>
            <a:endParaRPr i="1" sz="2400">
              <a:solidFill>
                <a:srgbClr val="FF0000"/>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None/>
            </a:pPr>
            <a:r>
              <a:t/>
            </a:r>
            <a:endParaRPr sz="2000"/>
          </a:p>
          <a:p>
            <a:pPr indent="0" lvl="0" marL="0" rtl="0" algn="ctr">
              <a:spcBef>
                <a:spcPts val="0"/>
              </a:spcBef>
              <a:spcAft>
                <a:spcPts val="0"/>
              </a:spcAft>
              <a:buClr>
                <a:schemeClr val="dk1"/>
              </a:buClr>
              <a:buSzPts val="1100"/>
              <a:buNone/>
            </a:pPr>
            <a:r>
              <a:t/>
            </a:r>
            <a:endParaRPr sz="2000"/>
          </a:p>
          <a:p>
            <a:pPr indent="0" lvl="0" marL="0" rtl="0" algn="ctr">
              <a:spcBef>
                <a:spcPts val="0"/>
              </a:spcBef>
              <a:spcAft>
                <a:spcPts val="0"/>
              </a:spcAft>
              <a:buClr>
                <a:schemeClr val="dk1"/>
              </a:buClr>
              <a:buSzPts val="1100"/>
              <a:buNone/>
            </a:pPr>
            <a:r>
              <a:t/>
            </a:r>
            <a:endParaRPr sz="2000"/>
          </a:p>
          <a:p>
            <a:pPr indent="0" lvl="0" marL="0" rtl="0" algn="ctr">
              <a:spcBef>
                <a:spcPts val="0"/>
              </a:spcBef>
              <a:spcAft>
                <a:spcPts val="0"/>
              </a:spcAft>
              <a:buClr>
                <a:schemeClr val="dk1"/>
              </a:buClr>
              <a:buSzPts val="1100"/>
              <a:buNone/>
            </a:pPr>
            <a:r>
              <a:t/>
            </a:r>
            <a:endParaRPr sz="2000"/>
          </a:p>
          <a:p>
            <a:pPr indent="0" lvl="0" marL="0" rtl="0" algn="ctr">
              <a:spcBef>
                <a:spcPts val="0"/>
              </a:spcBef>
              <a:spcAft>
                <a:spcPts val="0"/>
              </a:spcAft>
              <a:buClr>
                <a:schemeClr val="dk1"/>
              </a:buClr>
              <a:buSzPts val="1100"/>
              <a:buNone/>
            </a:pPr>
            <a:r>
              <a:t/>
            </a:r>
            <a:endParaRPr sz="2000"/>
          </a:p>
          <a:p>
            <a:pPr indent="0" lvl="0" marL="0" rtl="0" algn="ctr">
              <a:spcBef>
                <a:spcPts val="0"/>
              </a:spcBef>
              <a:spcAft>
                <a:spcPts val="0"/>
              </a:spcAft>
              <a:buClr>
                <a:schemeClr val="dk1"/>
              </a:buClr>
              <a:buSzPts val="1100"/>
              <a:buNone/>
            </a:pPr>
            <a:r>
              <a:t/>
            </a:r>
            <a:endParaRPr sz="2000"/>
          </a:p>
          <a:p>
            <a:pPr indent="0" lvl="0" marL="0" rtl="0" algn="ctr">
              <a:spcBef>
                <a:spcPts val="0"/>
              </a:spcBef>
              <a:spcAft>
                <a:spcPts val="0"/>
              </a:spcAft>
              <a:buClr>
                <a:schemeClr val="dk1"/>
              </a:buClr>
              <a:buSzPts val="1100"/>
              <a:buNone/>
            </a:pPr>
            <a:r>
              <a:t/>
            </a:r>
            <a:endParaRPr sz="2000"/>
          </a:p>
          <a:p>
            <a:pPr indent="0" lvl="0" marL="0" rtl="0" algn="ctr">
              <a:spcBef>
                <a:spcPts val="0"/>
              </a:spcBef>
              <a:spcAft>
                <a:spcPts val="0"/>
              </a:spcAft>
              <a:buClr>
                <a:schemeClr val="dk1"/>
              </a:buClr>
              <a:buSzPts val="1100"/>
              <a:buNone/>
            </a:pPr>
            <a:r>
              <a:rPr lang="en-US" sz="2000">
                <a:latin typeface="Times New Roman"/>
                <a:ea typeface="Times New Roman"/>
                <a:cs typeface="Times New Roman"/>
                <a:sym typeface="Times New Roman"/>
              </a:rPr>
              <a:t>Fig 5: InceptionV3 LSTM Model</a:t>
            </a:r>
            <a:endParaRPr sz="20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2000"/>
          </a:p>
        </p:txBody>
      </p:sp>
      <p:sp>
        <p:nvSpPr>
          <p:cNvPr id="371" name="Google Shape;371;g117fcd690e9_1_5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372" name="Google Shape;372;g117fcd690e9_1_515"/>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3" name="Google Shape;373;g117fcd690e9_1_5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Glaucoma Detection and Classification</a:t>
            </a:r>
            <a:endParaRPr/>
          </a:p>
        </p:txBody>
      </p:sp>
      <p:pic>
        <p:nvPicPr>
          <p:cNvPr id="374" name="Google Shape;374;g117fcd690e9_1_515"/>
          <p:cNvPicPr preferRelativeResize="0"/>
          <p:nvPr/>
        </p:nvPicPr>
        <p:blipFill>
          <a:blip r:embed="rId3">
            <a:alphaModFix/>
          </a:blip>
          <a:stretch>
            <a:fillRect/>
          </a:stretch>
        </p:blipFill>
        <p:spPr>
          <a:xfrm>
            <a:off x="292148" y="750125"/>
            <a:ext cx="8500075" cy="2240950"/>
          </a:xfrm>
          <a:prstGeom prst="rect">
            <a:avLst/>
          </a:prstGeom>
          <a:noFill/>
          <a:ln>
            <a:noFill/>
          </a:ln>
        </p:spPr>
      </p:pic>
      <p:pic>
        <p:nvPicPr>
          <p:cNvPr id="375" name="Google Shape;375;g117fcd690e9_1_515"/>
          <p:cNvPicPr preferRelativeResize="0"/>
          <p:nvPr/>
        </p:nvPicPr>
        <p:blipFill>
          <a:blip r:embed="rId4">
            <a:alphaModFix/>
          </a:blip>
          <a:stretch>
            <a:fillRect/>
          </a:stretch>
        </p:blipFill>
        <p:spPr>
          <a:xfrm>
            <a:off x="292150" y="3519725"/>
            <a:ext cx="8500075" cy="1884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117fcd690e9_1_425"/>
          <p:cNvSpPr txBox="1"/>
          <p:nvPr>
            <p:ph type="title"/>
          </p:nvPr>
        </p:nvSpPr>
        <p:spPr>
          <a:xfrm>
            <a:off x="457200" y="-218187"/>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Experimental Setup</a:t>
            </a:r>
            <a:endParaRPr/>
          </a:p>
        </p:txBody>
      </p:sp>
      <p:sp>
        <p:nvSpPr>
          <p:cNvPr id="381" name="Google Shape;381;g117fcd690e9_1_425"/>
          <p:cNvSpPr txBox="1"/>
          <p:nvPr>
            <p:ph idx="1" type="body"/>
          </p:nvPr>
        </p:nvSpPr>
        <p:spPr>
          <a:xfrm>
            <a:off x="142275" y="725650"/>
            <a:ext cx="8921100" cy="54495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spcBef>
                <a:spcPts val="360"/>
              </a:spcBef>
              <a:spcAft>
                <a:spcPts val="0"/>
              </a:spcAft>
              <a:buNone/>
            </a:pPr>
            <a:r>
              <a:rPr lang="en-US" sz="1800">
                <a:latin typeface="Times New Roman"/>
                <a:ea typeface="Times New Roman"/>
                <a:cs typeface="Times New Roman"/>
                <a:sym typeface="Times New Roman"/>
              </a:rPr>
              <a:t>Dataset Used: </a:t>
            </a:r>
            <a:endParaRPr sz="1800">
              <a:latin typeface="Times New Roman"/>
              <a:ea typeface="Times New Roman"/>
              <a:cs typeface="Times New Roman"/>
              <a:sym typeface="Times New Roman"/>
            </a:endParaRPr>
          </a:p>
          <a:p>
            <a:pPr indent="-342900" lvl="0" marL="457200" rtl="0" algn="just">
              <a:spcBef>
                <a:spcPts val="360"/>
              </a:spcBef>
              <a:spcAft>
                <a:spcPts val="0"/>
              </a:spcAft>
              <a:buClr>
                <a:srgbClr val="333333"/>
              </a:buClr>
              <a:buSzPts val="1800"/>
              <a:buFont typeface="Times New Roman"/>
              <a:buChar char="●"/>
            </a:pPr>
            <a:r>
              <a:rPr lang="en-US" sz="1800">
                <a:solidFill>
                  <a:srgbClr val="333333"/>
                </a:solidFill>
                <a:highlight>
                  <a:srgbClr val="FFFFFF"/>
                </a:highlight>
                <a:latin typeface="Times New Roman"/>
                <a:ea typeface="Times New Roman"/>
                <a:cs typeface="Times New Roman"/>
                <a:sym typeface="Times New Roman"/>
              </a:rPr>
              <a:t>ACRIMA dataset is being used, and it consists of 705 fundus images (396 glaucomatous and 309 normal images).</a:t>
            </a:r>
            <a:endParaRPr sz="1800">
              <a:solidFill>
                <a:srgbClr val="333333"/>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333333"/>
              </a:buClr>
              <a:buSzPts val="1800"/>
              <a:buFont typeface="Times New Roman"/>
              <a:buChar char="●"/>
            </a:pPr>
            <a:r>
              <a:rPr lang="en-US" sz="1800">
                <a:highlight>
                  <a:schemeClr val="lt1"/>
                </a:highlight>
                <a:latin typeface="Times New Roman"/>
                <a:ea typeface="Times New Roman"/>
                <a:cs typeface="Times New Roman"/>
                <a:sym typeface="Times New Roman"/>
              </a:rPr>
              <a:t>632</a:t>
            </a:r>
            <a:r>
              <a:rPr lang="en-US" sz="1800">
                <a:solidFill>
                  <a:srgbClr val="333333"/>
                </a:solidFill>
                <a:highlight>
                  <a:schemeClr val="lt1"/>
                </a:highlight>
                <a:latin typeface="Times New Roman"/>
                <a:ea typeface="Times New Roman"/>
                <a:cs typeface="Times New Roman"/>
                <a:sym typeface="Times New Roman"/>
              </a:rPr>
              <a:t> images are being used for training, and </a:t>
            </a:r>
            <a:r>
              <a:rPr lang="en-US" sz="1800">
                <a:highlight>
                  <a:schemeClr val="lt1"/>
                </a:highlight>
                <a:latin typeface="Times New Roman"/>
                <a:ea typeface="Times New Roman"/>
                <a:cs typeface="Times New Roman"/>
                <a:sym typeface="Times New Roman"/>
              </a:rPr>
              <a:t>73 </a:t>
            </a:r>
            <a:r>
              <a:rPr lang="en-US" sz="1800">
                <a:solidFill>
                  <a:srgbClr val="333333"/>
                </a:solidFill>
                <a:highlight>
                  <a:schemeClr val="lt1"/>
                </a:highlight>
                <a:latin typeface="Times New Roman"/>
                <a:ea typeface="Times New Roman"/>
                <a:cs typeface="Times New Roman"/>
                <a:sym typeface="Times New Roman"/>
              </a:rPr>
              <a:t>is being used for testing, with a 90-10 split.</a:t>
            </a:r>
            <a:endParaRPr sz="1800">
              <a:solidFill>
                <a:srgbClr val="333333"/>
              </a:solidFill>
              <a:highlight>
                <a:srgbClr val="FFFFFF"/>
              </a:highlight>
              <a:latin typeface="Times New Roman"/>
              <a:ea typeface="Times New Roman"/>
              <a:cs typeface="Times New Roman"/>
              <a:sym typeface="Times New Roman"/>
            </a:endParaRPr>
          </a:p>
          <a:p>
            <a:pPr indent="0" lvl="0" marL="0" rtl="0" algn="just">
              <a:spcBef>
                <a:spcPts val="360"/>
              </a:spcBef>
              <a:spcAft>
                <a:spcPts val="0"/>
              </a:spcAft>
              <a:buClr>
                <a:schemeClr val="dk1"/>
              </a:buClr>
              <a:buSzPts val="1800"/>
              <a:buNone/>
            </a:pPr>
            <a:r>
              <a:t/>
            </a:r>
            <a:endParaRPr sz="1800">
              <a:solidFill>
                <a:srgbClr val="333333"/>
              </a:solidFill>
              <a:highlight>
                <a:srgbClr val="FFFFFF"/>
              </a:highlight>
              <a:latin typeface="Arial"/>
              <a:ea typeface="Arial"/>
              <a:cs typeface="Arial"/>
              <a:sym typeface="Arial"/>
            </a:endParaRPr>
          </a:p>
          <a:p>
            <a:pPr indent="0" lvl="0" marL="0" rtl="0" algn="just">
              <a:spcBef>
                <a:spcPts val="360"/>
              </a:spcBef>
              <a:spcAft>
                <a:spcPts val="0"/>
              </a:spcAft>
              <a:buClr>
                <a:schemeClr val="dk1"/>
              </a:buClr>
              <a:buSzPts val="1800"/>
              <a:buNone/>
            </a:pPr>
            <a:r>
              <a:t/>
            </a:r>
            <a:endParaRPr sz="1800">
              <a:solidFill>
                <a:srgbClr val="333333"/>
              </a:solidFill>
              <a:highlight>
                <a:srgbClr val="FFFFFF"/>
              </a:highlight>
              <a:latin typeface="Arial"/>
              <a:ea typeface="Arial"/>
              <a:cs typeface="Arial"/>
              <a:sym typeface="Arial"/>
            </a:endParaRPr>
          </a:p>
        </p:txBody>
      </p:sp>
      <p:pic>
        <p:nvPicPr>
          <p:cNvPr id="382" name="Google Shape;382;g117fcd690e9_1_425"/>
          <p:cNvPicPr preferRelativeResize="0"/>
          <p:nvPr/>
        </p:nvPicPr>
        <p:blipFill rotWithShape="1">
          <a:blip r:embed="rId3">
            <a:alphaModFix/>
          </a:blip>
          <a:srcRect b="0" l="0" r="0" t="0"/>
          <a:stretch/>
        </p:blipFill>
        <p:spPr>
          <a:xfrm>
            <a:off x="921426" y="4178600"/>
            <a:ext cx="1914525" cy="161787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383" name="Google Shape;383;g117fcd690e9_1_425"/>
          <p:cNvPicPr preferRelativeResize="0"/>
          <p:nvPr/>
        </p:nvPicPr>
        <p:blipFill rotWithShape="1">
          <a:blip r:embed="rId4">
            <a:alphaModFix/>
          </a:blip>
          <a:srcRect b="0" l="0" r="0" t="0"/>
          <a:stretch/>
        </p:blipFill>
        <p:spPr>
          <a:xfrm>
            <a:off x="921425" y="2311901"/>
            <a:ext cx="1914525" cy="161787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384" name="Google Shape;384;g117fcd690e9_1_425"/>
          <p:cNvPicPr preferRelativeResize="0"/>
          <p:nvPr/>
        </p:nvPicPr>
        <p:blipFill rotWithShape="1">
          <a:blip r:embed="rId5">
            <a:alphaModFix/>
          </a:blip>
          <a:srcRect b="0" l="0" r="0" t="0"/>
          <a:stretch/>
        </p:blipFill>
        <p:spPr>
          <a:xfrm>
            <a:off x="5983975" y="2376175"/>
            <a:ext cx="1914525" cy="155360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385" name="Google Shape;385;g117fcd690e9_1_425"/>
          <p:cNvPicPr preferRelativeResize="0"/>
          <p:nvPr/>
        </p:nvPicPr>
        <p:blipFill rotWithShape="1">
          <a:blip r:embed="rId6">
            <a:alphaModFix/>
          </a:blip>
          <a:srcRect b="0" l="0" r="0" t="0"/>
          <a:stretch/>
        </p:blipFill>
        <p:spPr>
          <a:xfrm>
            <a:off x="6004638" y="4210738"/>
            <a:ext cx="1873201" cy="155360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386" name="Google Shape;386;g117fcd690e9_1_425"/>
          <p:cNvSpPr txBox="1"/>
          <p:nvPr/>
        </p:nvSpPr>
        <p:spPr>
          <a:xfrm>
            <a:off x="262200" y="5836449"/>
            <a:ext cx="8424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        	 </a:t>
            </a:r>
            <a:r>
              <a:rPr i="0" lang="en-US" sz="1400" u="none" cap="none" strike="noStrike">
                <a:solidFill>
                  <a:srgbClr val="000000"/>
                </a:solidFill>
                <a:latin typeface="Times New Roman"/>
                <a:ea typeface="Times New Roman"/>
                <a:cs typeface="Times New Roman"/>
                <a:sym typeface="Times New Roman"/>
              </a:rPr>
              <a:t> </a:t>
            </a:r>
            <a:r>
              <a:rPr i="0" lang="en-US" sz="1600" u="none" cap="none" strike="noStrike">
                <a:solidFill>
                  <a:srgbClr val="000000"/>
                </a:solidFill>
                <a:latin typeface="Times New Roman"/>
                <a:ea typeface="Times New Roman"/>
                <a:cs typeface="Times New Roman"/>
                <a:sym typeface="Times New Roman"/>
              </a:rPr>
              <a:t>Fig 1: </a:t>
            </a:r>
            <a:r>
              <a:rPr i="0" lang="en-US" sz="1600" cap="none">
                <a:solidFill>
                  <a:srgbClr val="0C0C0C"/>
                </a:solidFill>
                <a:latin typeface="Times New Roman"/>
                <a:ea typeface="Times New Roman"/>
                <a:cs typeface="Times New Roman"/>
                <a:sym typeface="Times New Roman"/>
              </a:rPr>
              <a:t>G</a:t>
            </a:r>
            <a:r>
              <a:rPr lang="en-US" sz="1600" u="none" strike="noStrike">
                <a:solidFill>
                  <a:srgbClr val="0C0C0C"/>
                </a:solidFill>
                <a:latin typeface="Times New Roman"/>
                <a:ea typeface="Times New Roman"/>
                <a:cs typeface="Times New Roman"/>
                <a:sym typeface="Times New Roman"/>
              </a:rPr>
              <a:t>laucomatous</a:t>
            </a:r>
            <a:r>
              <a:rPr i="0" lang="en-US" sz="1600" u="none" cap="none" strike="noStrike">
                <a:solidFill>
                  <a:srgbClr val="0C0C0C"/>
                </a:solidFill>
                <a:latin typeface="Times New Roman"/>
                <a:ea typeface="Times New Roman"/>
                <a:cs typeface="Times New Roman"/>
                <a:sym typeface="Times New Roman"/>
              </a:rPr>
              <a:t> Eye        </a:t>
            </a:r>
            <a:r>
              <a:rPr i="0" lang="en-US" sz="1600" u="none" cap="none" strike="noStrike">
                <a:solidFill>
                  <a:srgbClr val="000000"/>
                </a:solidFill>
                <a:latin typeface="Times New Roman"/>
                <a:ea typeface="Times New Roman"/>
                <a:cs typeface="Times New Roman"/>
                <a:sym typeface="Times New Roman"/>
              </a:rPr>
              <a:t>		</a:t>
            </a:r>
            <a:r>
              <a:rPr lang="en-US" sz="1600">
                <a:solidFill>
                  <a:srgbClr val="000000"/>
                </a:solidFill>
                <a:latin typeface="Times New Roman"/>
                <a:ea typeface="Times New Roman"/>
                <a:cs typeface="Times New Roman"/>
                <a:sym typeface="Times New Roman"/>
              </a:rPr>
              <a:t>  	                                   </a:t>
            </a:r>
            <a:r>
              <a:rPr i="0" lang="en-US" sz="1600" u="none" cap="none" strike="noStrike">
                <a:solidFill>
                  <a:srgbClr val="000000"/>
                </a:solidFill>
                <a:latin typeface="Times New Roman"/>
                <a:ea typeface="Times New Roman"/>
                <a:cs typeface="Times New Roman"/>
                <a:sym typeface="Times New Roman"/>
              </a:rPr>
              <a:t>Fig 2: Normal Eye</a:t>
            </a:r>
            <a:endParaRPr sz="1600">
              <a:latin typeface="Times New Roman"/>
              <a:ea typeface="Times New Roman"/>
              <a:cs typeface="Times New Roman"/>
              <a:sym typeface="Times New Roman"/>
            </a:endParaRPr>
          </a:p>
        </p:txBody>
      </p:sp>
      <p:sp>
        <p:nvSpPr>
          <p:cNvPr id="387" name="Google Shape;387;g117fcd690e9_1_425"/>
          <p:cNvSpPr txBox="1"/>
          <p:nvPr/>
        </p:nvSpPr>
        <p:spPr>
          <a:xfrm>
            <a:off x="142275" y="63490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888888"/>
                </a:solidFill>
                <a:latin typeface="Calibri"/>
                <a:ea typeface="Calibri"/>
                <a:cs typeface="Calibri"/>
                <a:sym typeface="Calibri"/>
              </a:rPr>
              <a:t>30/04/2022</a:t>
            </a:r>
            <a:endParaRPr/>
          </a:p>
        </p:txBody>
      </p:sp>
      <p:sp>
        <p:nvSpPr>
          <p:cNvPr id="388" name="Google Shape;388;g117fcd690e9_1_425"/>
          <p:cNvSpPr txBox="1"/>
          <p:nvPr/>
        </p:nvSpPr>
        <p:spPr>
          <a:xfrm>
            <a:off x="3072000" y="63490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Glaucoma Detection and Classification</a:t>
            </a:r>
            <a:endParaRPr/>
          </a:p>
        </p:txBody>
      </p:sp>
      <p:sp>
        <p:nvSpPr>
          <p:cNvPr id="389" name="Google Shape;389;g117fcd690e9_1_425"/>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118182b0626_0_7"/>
          <p:cNvSpPr txBox="1"/>
          <p:nvPr>
            <p:ph type="title"/>
          </p:nvPr>
        </p:nvSpPr>
        <p:spPr>
          <a:xfrm>
            <a:off x="457200" y="1236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Experimental Setup</a:t>
            </a:r>
            <a:endParaRPr/>
          </a:p>
        </p:txBody>
      </p:sp>
      <p:sp>
        <p:nvSpPr>
          <p:cNvPr id="395" name="Google Shape;395;g118182b0626_0_7"/>
          <p:cNvSpPr txBox="1"/>
          <p:nvPr>
            <p:ph idx="1" type="body"/>
          </p:nvPr>
        </p:nvSpPr>
        <p:spPr>
          <a:xfrm>
            <a:off x="457200" y="1221698"/>
            <a:ext cx="8305800" cy="4904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spcBef>
                <a:spcPts val="360"/>
              </a:spcBef>
              <a:spcAft>
                <a:spcPts val="0"/>
              </a:spcAft>
              <a:buClr>
                <a:schemeClr val="dk1"/>
              </a:buClr>
              <a:buSzPts val="1800"/>
              <a:buNone/>
            </a:pPr>
            <a:r>
              <a:rPr b="1" lang="en-US" sz="2000">
                <a:latin typeface="Times New Roman"/>
                <a:ea typeface="Times New Roman"/>
                <a:cs typeface="Times New Roman"/>
                <a:sym typeface="Times New Roman"/>
              </a:rPr>
              <a:t>Performance </a:t>
            </a:r>
            <a:r>
              <a:rPr b="1" lang="en-US" sz="2000">
                <a:latin typeface="Times New Roman"/>
                <a:ea typeface="Times New Roman"/>
                <a:cs typeface="Times New Roman"/>
                <a:sym typeface="Times New Roman"/>
              </a:rPr>
              <a:t>evaluation</a:t>
            </a:r>
            <a:r>
              <a:rPr b="1" lang="en-US" sz="2000">
                <a:latin typeface="Times New Roman"/>
                <a:ea typeface="Times New Roman"/>
                <a:cs typeface="Times New Roman"/>
                <a:sym typeface="Times New Roman"/>
              </a:rPr>
              <a:t> parameters: </a:t>
            </a:r>
            <a:endParaRPr b="1" sz="2000">
              <a:latin typeface="Times New Roman"/>
              <a:ea typeface="Times New Roman"/>
              <a:cs typeface="Times New Roman"/>
              <a:sym typeface="Times New Roman"/>
            </a:endParaRPr>
          </a:p>
          <a:p>
            <a:pPr indent="-355600" lvl="0" marL="457200" rtl="0" algn="just">
              <a:spcBef>
                <a:spcPts val="360"/>
              </a:spcBef>
              <a:spcAft>
                <a:spcPts val="0"/>
              </a:spcAft>
              <a:buSzPts val="2000"/>
              <a:buFont typeface="Times New Roman"/>
              <a:buChar char="●"/>
            </a:pPr>
            <a:r>
              <a:rPr lang="en-US" sz="2000">
                <a:latin typeface="Times New Roman"/>
                <a:ea typeface="Times New Roman"/>
                <a:cs typeface="Times New Roman"/>
                <a:sym typeface="Times New Roman"/>
              </a:rPr>
              <a:t>Accuracy: It is the proportion of the systems correct predictions for the overall number of predictions. It determines how often the classifier will show the correct output. The ideal value is 1, and the worst case value is 0.</a:t>
            </a:r>
            <a:endParaRPr sz="2000">
              <a:latin typeface="Times New Roman"/>
              <a:ea typeface="Times New Roman"/>
              <a:cs typeface="Times New Roman"/>
              <a:sym typeface="Times New Roman"/>
            </a:endParaRPr>
          </a:p>
          <a:p>
            <a:pPr indent="0" lvl="0" marL="0" rtl="0" algn="just">
              <a:spcBef>
                <a:spcPts val="360"/>
              </a:spcBef>
              <a:spcAft>
                <a:spcPts val="0"/>
              </a:spcAft>
              <a:buNone/>
            </a:pPr>
            <a:r>
              <a:t/>
            </a:r>
            <a:endParaRPr sz="2000">
              <a:latin typeface="Times New Roman"/>
              <a:ea typeface="Times New Roman"/>
              <a:cs typeface="Times New Roman"/>
              <a:sym typeface="Times New Roman"/>
            </a:endParaRPr>
          </a:p>
          <a:p>
            <a:pPr indent="0" lvl="0" marL="0" rtl="0" algn="just">
              <a:spcBef>
                <a:spcPts val="360"/>
              </a:spcBef>
              <a:spcAft>
                <a:spcPts val="0"/>
              </a:spcAft>
              <a:buNone/>
            </a:pPr>
            <a:r>
              <a:t/>
            </a:r>
            <a:endParaRPr sz="2000">
              <a:latin typeface="Times New Roman"/>
              <a:ea typeface="Times New Roman"/>
              <a:cs typeface="Times New Roman"/>
              <a:sym typeface="Times New Roman"/>
            </a:endParaRPr>
          </a:p>
          <a:p>
            <a:pPr indent="0" lvl="0" marL="0" rtl="0" algn="just">
              <a:spcBef>
                <a:spcPts val="36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360"/>
              </a:spcBef>
              <a:spcAft>
                <a:spcPts val="0"/>
              </a:spcAft>
              <a:buSzPts val="2000"/>
              <a:buFont typeface="Times New Roman"/>
              <a:buChar char="●"/>
            </a:pPr>
            <a:r>
              <a:rPr lang="en-US" sz="2000">
                <a:latin typeface="Times New Roman"/>
                <a:ea typeface="Times New Roman"/>
                <a:cs typeface="Times New Roman"/>
                <a:sym typeface="Times New Roman"/>
              </a:rPr>
              <a:t>F1-Score: It is an indicator of the accuracy of a model on a dataset. It is used to test binary classification systems that classify examples as “positive” or “negative”. It is the harmonic mean of the precision and recall of the model. </a:t>
            </a:r>
            <a:r>
              <a:rPr lang="en-US" sz="2000">
                <a:latin typeface="Times New Roman"/>
                <a:ea typeface="Times New Roman"/>
                <a:cs typeface="Times New Roman"/>
                <a:sym typeface="Times New Roman"/>
              </a:rPr>
              <a:t>The ideal value is 1 ,and the worst case value is 0.</a:t>
            </a:r>
            <a:endParaRPr sz="2000">
              <a:latin typeface="Times New Roman"/>
              <a:ea typeface="Times New Roman"/>
              <a:cs typeface="Times New Roman"/>
              <a:sym typeface="Times New Roman"/>
            </a:endParaRPr>
          </a:p>
          <a:p>
            <a:pPr indent="0" lvl="0" marL="457200" rtl="0" algn="just">
              <a:spcBef>
                <a:spcPts val="360"/>
              </a:spcBef>
              <a:spcAft>
                <a:spcPts val="0"/>
              </a:spcAft>
              <a:buNone/>
            </a:pPr>
            <a:r>
              <a:t/>
            </a:r>
            <a:endParaRPr sz="18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800"/>
              <a:buNone/>
            </a:pPr>
            <a:r>
              <a:t/>
            </a:r>
            <a:endParaRPr sz="1800">
              <a:solidFill>
                <a:srgbClr val="333333"/>
              </a:solidFill>
              <a:highlight>
                <a:srgbClr val="FFFFFF"/>
              </a:highlight>
              <a:latin typeface="Times New Roman"/>
              <a:ea typeface="Times New Roman"/>
              <a:cs typeface="Times New Roman"/>
              <a:sym typeface="Times New Roman"/>
            </a:endParaRPr>
          </a:p>
        </p:txBody>
      </p:sp>
      <p:pic>
        <p:nvPicPr>
          <p:cNvPr id="396" name="Google Shape;396;g118182b0626_0_7"/>
          <p:cNvPicPr preferRelativeResize="0"/>
          <p:nvPr/>
        </p:nvPicPr>
        <p:blipFill rotWithShape="1">
          <a:blip r:embed="rId3">
            <a:alphaModFix/>
          </a:blip>
          <a:srcRect b="18475" l="0" r="0" t="59893"/>
          <a:stretch/>
        </p:blipFill>
        <p:spPr>
          <a:xfrm>
            <a:off x="2568788" y="2690400"/>
            <a:ext cx="3798100" cy="682950"/>
          </a:xfrm>
          <a:prstGeom prst="rect">
            <a:avLst/>
          </a:prstGeom>
          <a:noFill/>
          <a:ln>
            <a:noFill/>
          </a:ln>
        </p:spPr>
      </p:pic>
      <p:pic>
        <p:nvPicPr>
          <p:cNvPr id="397" name="Google Shape;397;g118182b0626_0_7"/>
          <p:cNvPicPr preferRelativeResize="0"/>
          <p:nvPr/>
        </p:nvPicPr>
        <p:blipFill rotWithShape="1">
          <a:blip r:embed="rId3">
            <a:alphaModFix/>
          </a:blip>
          <a:srcRect b="39977" l="0" r="-2490" t="38391"/>
          <a:stretch/>
        </p:blipFill>
        <p:spPr>
          <a:xfrm>
            <a:off x="2521537" y="5082363"/>
            <a:ext cx="3892575" cy="682950"/>
          </a:xfrm>
          <a:prstGeom prst="rect">
            <a:avLst/>
          </a:prstGeom>
          <a:noFill/>
          <a:ln>
            <a:noFill/>
          </a:ln>
        </p:spPr>
      </p:pic>
      <p:sp>
        <p:nvSpPr>
          <p:cNvPr id="398" name="Google Shape;398;g118182b0626_0_7"/>
          <p:cNvSpPr txBox="1"/>
          <p:nvPr/>
        </p:nvSpPr>
        <p:spPr>
          <a:xfrm>
            <a:off x="457200" y="63356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888888"/>
                </a:solidFill>
                <a:latin typeface="Calibri"/>
                <a:ea typeface="Calibri"/>
                <a:cs typeface="Calibri"/>
                <a:sym typeface="Calibri"/>
              </a:rPr>
              <a:t>30/04/2022</a:t>
            </a:r>
            <a:endParaRPr/>
          </a:p>
        </p:txBody>
      </p:sp>
      <p:sp>
        <p:nvSpPr>
          <p:cNvPr id="399" name="Google Shape;399;g118182b0626_0_7"/>
          <p:cNvSpPr txBox="1"/>
          <p:nvPr/>
        </p:nvSpPr>
        <p:spPr>
          <a:xfrm>
            <a:off x="3072000" y="633560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Glaucoma Detection and Classification</a:t>
            </a:r>
            <a:endParaRPr/>
          </a:p>
        </p:txBody>
      </p:sp>
      <p:sp>
        <p:nvSpPr>
          <p:cNvPr id="400" name="Google Shape;400;g118182b0626_0_7"/>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118182b0626_0_17"/>
          <p:cNvSpPr txBox="1"/>
          <p:nvPr>
            <p:ph type="title"/>
          </p:nvPr>
        </p:nvSpPr>
        <p:spPr>
          <a:xfrm>
            <a:off x="457200" y="7868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Experimental Setup</a:t>
            </a:r>
            <a:endParaRPr/>
          </a:p>
        </p:txBody>
      </p:sp>
      <p:sp>
        <p:nvSpPr>
          <p:cNvPr id="406" name="Google Shape;406;g118182b0626_0_17"/>
          <p:cNvSpPr txBox="1"/>
          <p:nvPr>
            <p:ph idx="1" type="body"/>
          </p:nvPr>
        </p:nvSpPr>
        <p:spPr>
          <a:xfrm>
            <a:off x="457200" y="1052900"/>
            <a:ext cx="8305800" cy="5073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spcBef>
                <a:spcPts val="360"/>
              </a:spcBef>
              <a:spcAft>
                <a:spcPts val="0"/>
              </a:spcAft>
              <a:buClr>
                <a:schemeClr val="dk1"/>
              </a:buClr>
              <a:buSzPts val="1800"/>
              <a:buNone/>
            </a:pPr>
            <a:r>
              <a:rPr b="1" lang="en-US" sz="2000">
                <a:latin typeface="Times New Roman"/>
                <a:ea typeface="Times New Roman"/>
                <a:cs typeface="Times New Roman"/>
                <a:sym typeface="Times New Roman"/>
              </a:rPr>
              <a:t>Performance </a:t>
            </a:r>
            <a:r>
              <a:rPr b="1" lang="en-US" sz="2000">
                <a:latin typeface="Times New Roman"/>
                <a:ea typeface="Times New Roman"/>
                <a:cs typeface="Times New Roman"/>
                <a:sym typeface="Times New Roman"/>
              </a:rPr>
              <a:t>evaluation</a:t>
            </a:r>
            <a:r>
              <a:rPr b="1" lang="en-US" sz="2000">
                <a:latin typeface="Times New Roman"/>
                <a:ea typeface="Times New Roman"/>
                <a:cs typeface="Times New Roman"/>
                <a:sym typeface="Times New Roman"/>
              </a:rPr>
              <a:t> parameters: </a:t>
            </a:r>
            <a:endParaRPr b="1" sz="20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800"/>
              <a:buNone/>
            </a:pPr>
            <a:r>
              <a:t/>
            </a:r>
            <a:endParaRPr sz="2000">
              <a:latin typeface="Times New Roman"/>
              <a:ea typeface="Times New Roman"/>
              <a:cs typeface="Times New Roman"/>
              <a:sym typeface="Times New Roman"/>
            </a:endParaRPr>
          </a:p>
          <a:p>
            <a:pPr indent="-355600" lvl="0" marL="457200" rtl="0" algn="just">
              <a:spcBef>
                <a:spcPts val="360"/>
              </a:spcBef>
              <a:spcAft>
                <a:spcPts val="0"/>
              </a:spcAft>
              <a:buSzPts val="2000"/>
              <a:buFont typeface="Times New Roman"/>
              <a:buChar char="●"/>
            </a:pPr>
            <a:r>
              <a:rPr lang="en-US" sz="2000">
                <a:latin typeface="Times New Roman"/>
                <a:ea typeface="Times New Roman"/>
                <a:cs typeface="Times New Roman"/>
                <a:sym typeface="Times New Roman"/>
              </a:rPr>
              <a:t>Precision: It is the proportion of True Positives divided by the number of True Positive and False Positive. </a:t>
            </a:r>
            <a:r>
              <a:rPr lang="en-US" sz="2000">
                <a:latin typeface="Times New Roman"/>
                <a:ea typeface="Times New Roman"/>
                <a:cs typeface="Times New Roman"/>
                <a:sym typeface="Times New Roman"/>
              </a:rPr>
              <a:t>The ideal value is 1 ,and the worst case value is 0.</a:t>
            </a:r>
            <a:endParaRPr sz="2000">
              <a:latin typeface="Times New Roman"/>
              <a:ea typeface="Times New Roman"/>
              <a:cs typeface="Times New Roman"/>
              <a:sym typeface="Times New Roman"/>
            </a:endParaRPr>
          </a:p>
          <a:p>
            <a:pPr indent="0" lvl="0" marL="457200" rtl="0" algn="just">
              <a:spcBef>
                <a:spcPts val="360"/>
              </a:spcBef>
              <a:spcAft>
                <a:spcPts val="0"/>
              </a:spcAft>
              <a:buNone/>
            </a:pPr>
            <a:r>
              <a:t/>
            </a:r>
            <a:endParaRPr sz="2000">
              <a:latin typeface="Times New Roman"/>
              <a:ea typeface="Times New Roman"/>
              <a:cs typeface="Times New Roman"/>
              <a:sym typeface="Times New Roman"/>
            </a:endParaRPr>
          </a:p>
          <a:p>
            <a:pPr indent="0" lvl="0" marL="457200" rtl="0" algn="just">
              <a:spcBef>
                <a:spcPts val="360"/>
              </a:spcBef>
              <a:spcAft>
                <a:spcPts val="0"/>
              </a:spcAft>
              <a:buNone/>
            </a:pPr>
            <a:r>
              <a:t/>
            </a:r>
            <a:endParaRPr sz="2000">
              <a:latin typeface="Times New Roman"/>
              <a:ea typeface="Times New Roman"/>
              <a:cs typeface="Times New Roman"/>
              <a:sym typeface="Times New Roman"/>
            </a:endParaRPr>
          </a:p>
          <a:p>
            <a:pPr indent="0" lvl="0" marL="457200" rtl="0" algn="just">
              <a:spcBef>
                <a:spcPts val="36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360"/>
              </a:spcBef>
              <a:spcAft>
                <a:spcPts val="0"/>
              </a:spcAft>
              <a:buSzPts val="2000"/>
              <a:buFont typeface="Times New Roman"/>
              <a:buChar char="●"/>
            </a:pPr>
            <a:r>
              <a:rPr lang="en-US" sz="2000">
                <a:latin typeface="Times New Roman"/>
                <a:ea typeface="Times New Roman"/>
                <a:cs typeface="Times New Roman"/>
                <a:sym typeface="Times New Roman"/>
              </a:rPr>
              <a:t>Recall:</a:t>
            </a:r>
            <a:r>
              <a:rPr lang="en-US" sz="2000">
                <a:highlight>
                  <a:srgbClr val="FFFFFF"/>
                </a:highlight>
                <a:latin typeface="Times New Roman"/>
                <a:ea typeface="Times New Roman"/>
                <a:cs typeface="Times New Roman"/>
                <a:sym typeface="Times New Roman"/>
              </a:rPr>
              <a:t> Recall is calculated as the number of true positives divided by the total number of true positives and false negatives. </a:t>
            </a:r>
            <a:r>
              <a:rPr lang="en-US" sz="2000">
                <a:latin typeface="Times New Roman"/>
                <a:ea typeface="Times New Roman"/>
                <a:cs typeface="Times New Roman"/>
                <a:sym typeface="Times New Roman"/>
              </a:rPr>
              <a:t>The ideal value is 1,and the worst case value is 0.</a:t>
            </a:r>
            <a:endParaRPr sz="2000">
              <a:latin typeface="Times New Roman"/>
              <a:ea typeface="Times New Roman"/>
              <a:cs typeface="Times New Roman"/>
              <a:sym typeface="Times New Roman"/>
            </a:endParaRPr>
          </a:p>
          <a:p>
            <a:pPr indent="0" lvl="0" marL="457200" rtl="0" algn="just">
              <a:spcBef>
                <a:spcPts val="360"/>
              </a:spcBef>
              <a:spcAft>
                <a:spcPts val="0"/>
              </a:spcAft>
              <a:buNone/>
            </a:pPr>
            <a:r>
              <a:t/>
            </a:r>
            <a:endParaRPr sz="1800">
              <a:latin typeface="Arial"/>
              <a:ea typeface="Arial"/>
              <a:cs typeface="Arial"/>
              <a:sym typeface="Arial"/>
            </a:endParaRPr>
          </a:p>
          <a:p>
            <a:pPr indent="0" lvl="0" marL="457200" rtl="0" algn="just">
              <a:spcBef>
                <a:spcPts val="360"/>
              </a:spcBef>
              <a:spcAft>
                <a:spcPts val="0"/>
              </a:spcAft>
              <a:buNone/>
            </a:pPr>
            <a:r>
              <a:t/>
            </a:r>
            <a:endParaRPr sz="1800">
              <a:latin typeface="Arial"/>
              <a:ea typeface="Arial"/>
              <a:cs typeface="Arial"/>
              <a:sym typeface="Arial"/>
            </a:endParaRPr>
          </a:p>
          <a:p>
            <a:pPr indent="0" lvl="0" marL="0" rtl="0" algn="just">
              <a:spcBef>
                <a:spcPts val="360"/>
              </a:spcBef>
              <a:spcAft>
                <a:spcPts val="0"/>
              </a:spcAft>
              <a:buClr>
                <a:schemeClr val="dk1"/>
              </a:buClr>
              <a:buSzPts val="1800"/>
              <a:buNone/>
            </a:pPr>
            <a:r>
              <a:t/>
            </a:r>
            <a:endParaRPr sz="1800">
              <a:solidFill>
                <a:srgbClr val="333333"/>
              </a:solidFill>
              <a:highlight>
                <a:srgbClr val="FFFFFF"/>
              </a:highlight>
              <a:latin typeface="Arial"/>
              <a:ea typeface="Arial"/>
              <a:cs typeface="Arial"/>
              <a:sym typeface="Arial"/>
            </a:endParaRPr>
          </a:p>
        </p:txBody>
      </p:sp>
      <p:pic>
        <p:nvPicPr>
          <p:cNvPr id="407" name="Google Shape;407;g118182b0626_0_17"/>
          <p:cNvPicPr preferRelativeResize="0"/>
          <p:nvPr/>
        </p:nvPicPr>
        <p:blipFill rotWithShape="1">
          <a:blip r:embed="rId3">
            <a:alphaModFix/>
          </a:blip>
          <a:srcRect b="60125" l="0" r="0" t="18243"/>
          <a:stretch/>
        </p:blipFill>
        <p:spPr>
          <a:xfrm>
            <a:off x="1813550" y="4890250"/>
            <a:ext cx="4469900" cy="822325"/>
          </a:xfrm>
          <a:prstGeom prst="rect">
            <a:avLst/>
          </a:prstGeom>
          <a:noFill/>
          <a:ln>
            <a:noFill/>
          </a:ln>
        </p:spPr>
      </p:pic>
      <p:pic>
        <p:nvPicPr>
          <p:cNvPr id="408" name="Google Shape;408;g118182b0626_0_17"/>
          <p:cNvPicPr preferRelativeResize="0"/>
          <p:nvPr/>
        </p:nvPicPr>
        <p:blipFill rotWithShape="1">
          <a:blip r:embed="rId3">
            <a:alphaModFix/>
          </a:blip>
          <a:srcRect b="80726" l="0" r="0" t="0"/>
          <a:stretch/>
        </p:blipFill>
        <p:spPr>
          <a:xfrm>
            <a:off x="2174675" y="2812000"/>
            <a:ext cx="4469900" cy="716175"/>
          </a:xfrm>
          <a:prstGeom prst="rect">
            <a:avLst/>
          </a:prstGeom>
          <a:noFill/>
          <a:ln>
            <a:noFill/>
          </a:ln>
        </p:spPr>
      </p:pic>
      <p:sp>
        <p:nvSpPr>
          <p:cNvPr id="409" name="Google Shape;409;g118182b0626_0_17"/>
          <p:cNvSpPr txBox="1"/>
          <p:nvPr/>
        </p:nvSpPr>
        <p:spPr>
          <a:xfrm>
            <a:off x="457200" y="63758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888888"/>
                </a:solidFill>
                <a:latin typeface="Calibri"/>
                <a:ea typeface="Calibri"/>
                <a:cs typeface="Calibri"/>
                <a:sym typeface="Calibri"/>
              </a:rPr>
              <a:t>30/04/2022</a:t>
            </a:r>
            <a:endParaRPr/>
          </a:p>
        </p:txBody>
      </p:sp>
      <p:sp>
        <p:nvSpPr>
          <p:cNvPr id="410" name="Google Shape;410;g118182b0626_0_17"/>
          <p:cNvSpPr txBox="1"/>
          <p:nvPr/>
        </p:nvSpPr>
        <p:spPr>
          <a:xfrm>
            <a:off x="3072000" y="637580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Glaucoma Detection and Classification</a:t>
            </a:r>
            <a:endParaRPr/>
          </a:p>
        </p:txBody>
      </p:sp>
      <p:sp>
        <p:nvSpPr>
          <p:cNvPr id="411" name="Google Shape;411;g118182b0626_0_17"/>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11808104e02_10_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Validation with Test cases</a:t>
            </a:r>
            <a:endParaRPr/>
          </a:p>
        </p:txBody>
      </p:sp>
      <p:sp>
        <p:nvSpPr>
          <p:cNvPr id="417" name="Google Shape;417;g11808104e02_10_8"/>
          <p:cNvSpPr txBox="1"/>
          <p:nvPr>
            <p:ph idx="1" type="body"/>
          </p:nvPr>
        </p:nvSpPr>
        <p:spPr>
          <a:xfrm>
            <a:off x="196175" y="1244101"/>
            <a:ext cx="8573700" cy="48909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spcBef>
                <a:spcPts val="480"/>
              </a:spcBef>
              <a:spcAft>
                <a:spcPts val="0"/>
              </a:spcAft>
              <a:buNone/>
            </a:pPr>
            <a:r>
              <a:t/>
            </a:r>
            <a:endParaRPr i="1" sz="2400">
              <a:solidFill>
                <a:srgbClr val="FF0000"/>
              </a:solidFill>
              <a:latin typeface="Times New Roman"/>
              <a:ea typeface="Times New Roman"/>
              <a:cs typeface="Times New Roman"/>
              <a:sym typeface="Times New Roman"/>
            </a:endParaRPr>
          </a:p>
          <a:p>
            <a:pPr indent="0" lvl="0" marL="342900" rtl="0" algn="just">
              <a:spcBef>
                <a:spcPts val="480"/>
              </a:spcBef>
              <a:spcAft>
                <a:spcPts val="0"/>
              </a:spcAft>
              <a:buNone/>
            </a:pPr>
            <a:r>
              <a:t/>
            </a:r>
            <a:endParaRPr i="1" sz="2400">
              <a:solidFill>
                <a:srgbClr val="FF0000"/>
              </a:solidFill>
              <a:latin typeface="Times New Roman"/>
              <a:ea typeface="Times New Roman"/>
              <a:cs typeface="Times New Roman"/>
              <a:sym typeface="Times New Roman"/>
            </a:endParaRPr>
          </a:p>
        </p:txBody>
      </p:sp>
      <p:sp>
        <p:nvSpPr>
          <p:cNvPr id="418" name="Google Shape;418;g11808104e02_10_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419" name="Google Shape;419;g11808104e02_10_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Glaucoma Detection and Classification</a:t>
            </a:r>
            <a:endParaRPr/>
          </a:p>
        </p:txBody>
      </p:sp>
      <p:pic>
        <p:nvPicPr>
          <p:cNvPr id="420" name="Google Shape;420;g11808104e02_10_8"/>
          <p:cNvPicPr preferRelativeResize="0"/>
          <p:nvPr/>
        </p:nvPicPr>
        <p:blipFill>
          <a:blip r:embed="rId3">
            <a:alphaModFix/>
          </a:blip>
          <a:stretch>
            <a:fillRect/>
          </a:stretch>
        </p:blipFill>
        <p:spPr>
          <a:xfrm>
            <a:off x="366175" y="1417650"/>
            <a:ext cx="3976217" cy="3678000"/>
          </a:xfrm>
          <a:prstGeom prst="rect">
            <a:avLst/>
          </a:prstGeom>
          <a:noFill/>
          <a:ln>
            <a:noFill/>
          </a:ln>
        </p:spPr>
      </p:pic>
      <p:sp>
        <p:nvSpPr>
          <p:cNvPr id="421" name="Google Shape;421;g11808104e02_10_8"/>
          <p:cNvSpPr txBox="1"/>
          <p:nvPr/>
        </p:nvSpPr>
        <p:spPr>
          <a:xfrm>
            <a:off x="578375" y="5188950"/>
            <a:ext cx="8108400" cy="431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Fig : VGG19 confusion matrix				              Fig : VGG19 LSTM confusion matrix</a:t>
            </a:r>
            <a:endParaRPr sz="1600">
              <a:latin typeface="Calibri"/>
              <a:ea typeface="Calibri"/>
              <a:cs typeface="Calibri"/>
              <a:sym typeface="Calibri"/>
            </a:endParaRPr>
          </a:p>
        </p:txBody>
      </p:sp>
      <p:pic>
        <p:nvPicPr>
          <p:cNvPr id="422" name="Google Shape;422;g11808104e02_10_8"/>
          <p:cNvPicPr preferRelativeResize="0"/>
          <p:nvPr/>
        </p:nvPicPr>
        <p:blipFill>
          <a:blip r:embed="rId4">
            <a:alphaModFix/>
          </a:blip>
          <a:stretch>
            <a:fillRect/>
          </a:stretch>
        </p:blipFill>
        <p:spPr>
          <a:xfrm>
            <a:off x="4710579" y="1404792"/>
            <a:ext cx="3976225" cy="3703712"/>
          </a:xfrm>
          <a:prstGeom prst="rect">
            <a:avLst/>
          </a:prstGeom>
          <a:noFill/>
          <a:ln>
            <a:noFill/>
          </a:ln>
        </p:spPr>
      </p:pic>
      <p:sp>
        <p:nvSpPr>
          <p:cNvPr id="423" name="Google Shape;423;g11808104e02_10_8"/>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Validation with Test cases</a:t>
            </a:r>
            <a:endParaRPr/>
          </a:p>
        </p:txBody>
      </p:sp>
      <p:sp>
        <p:nvSpPr>
          <p:cNvPr id="429" name="Google Shape;429;p9"/>
          <p:cNvSpPr txBox="1"/>
          <p:nvPr>
            <p:ph idx="1" type="body"/>
          </p:nvPr>
        </p:nvSpPr>
        <p:spPr>
          <a:xfrm>
            <a:off x="285150" y="1244101"/>
            <a:ext cx="8573700" cy="48909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spcBef>
                <a:spcPts val="480"/>
              </a:spcBef>
              <a:spcAft>
                <a:spcPts val="0"/>
              </a:spcAft>
              <a:buNone/>
            </a:pPr>
            <a:r>
              <a:t/>
            </a:r>
            <a:endParaRPr i="1" sz="2400">
              <a:solidFill>
                <a:srgbClr val="FF0000"/>
              </a:solidFill>
              <a:latin typeface="Times New Roman"/>
              <a:ea typeface="Times New Roman"/>
              <a:cs typeface="Times New Roman"/>
              <a:sym typeface="Times New Roman"/>
            </a:endParaRPr>
          </a:p>
          <a:p>
            <a:pPr indent="0" lvl="0" marL="342900" rtl="0" algn="just">
              <a:spcBef>
                <a:spcPts val="480"/>
              </a:spcBef>
              <a:spcAft>
                <a:spcPts val="0"/>
              </a:spcAft>
              <a:buNone/>
            </a:pPr>
            <a:r>
              <a:t/>
            </a:r>
            <a:endParaRPr i="1" sz="2400">
              <a:solidFill>
                <a:srgbClr val="FF0000"/>
              </a:solidFill>
              <a:latin typeface="Times New Roman"/>
              <a:ea typeface="Times New Roman"/>
              <a:cs typeface="Times New Roman"/>
              <a:sym typeface="Times New Roman"/>
            </a:endParaRPr>
          </a:p>
        </p:txBody>
      </p:sp>
      <p:sp>
        <p:nvSpPr>
          <p:cNvPr id="430" name="Google Shape;43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431" name="Google Shape;43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Glaucoma Detection and Classification</a:t>
            </a:r>
            <a:endParaRPr/>
          </a:p>
        </p:txBody>
      </p:sp>
      <p:pic>
        <p:nvPicPr>
          <p:cNvPr id="432" name="Google Shape;432;p9"/>
          <p:cNvPicPr preferRelativeResize="0"/>
          <p:nvPr/>
        </p:nvPicPr>
        <p:blipFill rotWithShape="1">
          <a:blip r:embed="rId3">
            <a:alphaModFix/>
          </a:blip>
          <a:srcRect b="0" l="0" r="6603" t="0"/>
          <a:stretch/>
        </p:blipFill>
        <p:spPr>
          <a:xfrm>
            <a:off x="4572000" y="1574028"/>
            <a:ext cx="4161300" cy="3794447"/>
          </a:xfrm>
          <a:prstGeom prst="rect">
            <a:avLst/>
          </a:prstGeom>
          <a:noFill/>
          <a:ln>
            <a:noFill/>
          </a:ln>
        </p:spPr>
      </p:pic>
      <p:sp>
        <p:nvSpPr>
          <p:cNvPr id="433" name="Google Shape;433;p9"/>
          <p:cNvSpPr txBox="1"/>
          <p:nvPr/>
        </p:nvSpPr>
        <p:spPr>
          <a:xfrm>
            <a:off x="624900" y="5497363"/>
            <a:ext cx="8108400" cy="431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Fig : Inception v3 confusion matrix				Fig : Inception v3 LSTM confusion matrix</a:t>
            </a:r>
            <a:endParaRPr sz="1600">
              <a:latin typeface="Calibri"/>
              <a:ea typeface="Calibri"/>
              <a:cs typeface="Calibri"/>
              <a:sym typeface="Calibri"/>
            </a:endParaRPr>
          </a:p>
        </p:txBody>
      </p:sp>
      <p:pic>
        <p:nvPicPr>
          <p:cNvPr id="434" name="Google Shape;434;p9"/>
          <p:cNvPicPr preferRelativeResize="0"/>
          <p:nvPr/>
        </p:nvPicPr>
        <p:blipFill rotWithShape="1">
          <a:blip r:embed="rId4">
            <a:alphaModFix/>
          </a:blip>
          <a:srcRect b="0" l="0" r="8917" t="0"/>
          <a:stretch/>
        </p:blipFill>
        <p:spPr>
          <a:xfrm>
            <a:off x="539825" y="1840213"/>
            <a:ext cx="3898950" cy="3501304"/>
          </a:xfrm>
          <a:prstGeom prst="rect">
            <a:avLst/>
          </a:prstGeom>
          <a:noFill/>
          <a:ln>
            <a:noFill/>
          </a:ln>
        </p:spPr>
      </p:pic>
      <p:sp>
        <p:nvSpPr>
          <p:cNvPr id="435" name="Google Shape;435;p9"/>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11839c361a0_0_7"/>
          <p:cNvSpPr txBox="1"/>
          <p:nvPr>
            <p:ph type="title"/>
          </p:nvPr>
        </p:nvSpPr>
        <p:spPr>
          <a:xfrm>
            <a:off x="457200" y="-247762"/>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lang="en-US" sz="4000">
                <a:solidFill>
                  <a:schemeClr val="dk1"/>
                </a:solidFill>
                <a:latin typeface="Times New Roman"/>
                <a:ea typeface="Times New Roman"/>
                <a:cs typeface="Times New Roman"/>
                <a:sym typeface="Times New Roman"/>
              </a:rPr>
              <a:t>Results and Discussions</a:t>
            </a:r>
            <a:endParaRPr/>
          </a:p>
        </p:txBody>
      </p:sp>
      <p:sp>
        <p:nvSpPr>
          <p:cNvPr id="441" name="Google Shape;441;g11839c361a0_0_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442" name="Google Shape;442;g11839c361a0_0_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Glaucoma Detection and Classification</a:t>
            </a:r>
            <a:endParaRPr/>
          </a:p>
        </p:txBody>
      </p:sp>
      <p:pic>
        <p:nvPicPr>
          <p:cNvPr id="443" name="Google Shape;443;g11839c361a0_0_7"/>
          <p:cNvPicPr preferRelativeResize="0"/>
          <p:nvPr/>
        </p:nvPicPr>
        <p:blipFill>
          <a:blip r:embed="rId3">
            <a:alphaModFix/>
          </a:blip>
          <a:stretch>
            <a:fillRect/>
          </a:stretch>
        </p:blipFill>
        <p:spPr>
          <a:xfrm>
            <a:off x="152400" y="1047650"/>
            <a:ext cx="8839200" cy="4951375"/>
          </a:xfrm>
          <a:prstGeom prst="rect">
            <a:avLst/>
          </a:prstGeom>
          <a:noFill/>
          <a:ln>
            <a:noFill/>
          </a:ln>
        </p:spPr>
      </p:pic>
      <p:sp>
        <p:nvSpPr>
          <p:cNvPr id="444" name="Google Shape;444;g11839c361a0_0_7"/>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117fcd690e9_1_550"/>
          <p:cNvSpPr txBox="1"/>
          <p:nvPr>
            <p:ph type="title"/>
          </p:nvPr>
        </p:nvSpPr>
        <p:spPr>
          <a:xfrm>
            <a:off x="457200" y="-247762"/>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lang="en-US" sz="4000">
                <a:solidFill>
                  <a:schemeClr val="dk1"/>
                </a:solidFill>
                <a:latin typeface="Times New Roman"/>
                <a:ea typeface="Times New Roman"/>
                <a:cs typeface="Times New Roman"/>
                <a:sym typeface="Times New Roman"/>
              </a:rPr>
              <a:t>Results and Discussions</a:t>
            </a:r>
            <a:endParaRPr/>
          </a:p>
        </p:txBody>
      </p:sp>
      <p:sp>
        <p:nvSpPr>
          <p:cNvPr id="450" name="Google Shape;450;g117fcd690e9_1_55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451" name="Google Shape;451;g117fcd690e9_1_55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Glaucoma Detection and Classification</a:t>
            </a:r>
            <a:endParaRPr/>
          </a:p>
        </p:txBody>
      </p:sp>
      <p:sp>
        <p:nvSpPr>
          <p:cNvPr id="452" name="Google Shape;452;g117fcd690e9_1_550"/>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53" name="Google Shape;453;g117fcd690e9_1_550"/>
          <p:cNvPicPr preferRelativeResize="0"/>
          <p:nvPr/>
        </p:nvPicPr>
        <p:blipFill>
          <a:blip r:embed="rId3">
            <a:alphaModFix/>
          </a:blip>
          <a:stretch>
            <a:fillRect/>
          </a:stretch>
        </p:blipFill>
        <p:spPr>
          <a:xfrm>
            <a:off x="304800" y="803575"/>
            <a:ext cx="8534400" cy="5001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122a2205906_0_16"/>
          <p:cNvSpPr txBox="1"/>
          <p:nvPr>
            <p:ph type="title"/>
          </p:nvPr>
        </p:nvSpPr>
        <p:spPr>
          <a:xfrm>
            <a:off x="457200" y="-247762"/>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lang="en-US" sz="4000">
                <a:solidFill>
                  <a:schemeClr val="dk1"/>
                </a:solidFill>
                <a:latin typeface="Times New Roman"/>
                <a:ea typeface="Times New Roman"/>
                <a:cs typeface="Times New Roman"/>
                <a:sym typeface="Times New Roman"/>
              </a:rPr>
              <a:t>Results and Discussions</a:t>
            </a:r>
            <a:endParaRPr/>
          </a:p>
        </p:txBody>
      </p:sp>
      <p:sp>
        <p:nvSpPr>
          <p:cNvPr id="459" name="Google Shape;459;g122a2205906_0_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460" name="Google Shape;460;g122a2205906_0_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Glaucoma Detection and Classification</a:t>
            </a:r>
            <a:endParaRPr/>
          </a:p>
        </p:txBody>
      </p:sp>
      <p:sp>
        <p:nvSpPr>
          <p:cNvPr id="461" name="Google Shape;461;g122a2205906_0_16"/>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62" name="Google Shape;462;g122a2205906_0_16"/>
          <p:cNvGraphicFramePr/>
          <p:nvPr/>
        </p:nvGraphicFramePr>
        <p:xfrm>
          <a:off x="692725" y="1191500"/>
          <a:ext cx="3000000" cy="3000000"/>
        </p:xfrm>
        <a:graphic>
          <a:graphicData uri="http://schemas.openxmlformats.org/drawingml/2006/table">
            <a:tbl>
              <a:tblPr>
                <a:noFill/>
                <a:tableStyleId>{A6C059FA-F77A-418C-A3A0-73082E800F1F}</a:tableStyleId>
              </a:tblPr>
              <a:tblGrid>
                <a:gridCol w="901550"/>
                <a:gridCol w="2951650"/>
                <a:gridCol w="1729000"/>
                <a:gridCol w="2321800"/>
              </a:tblGrid>
              <a:tr h="5503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Test case ID</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Test Case( Actions performed)</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Expected result</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Actual Outcome</a:t>
                      </a:r>
                      <a:endParaRPr sz="2000">
                        <a:latin typeface="Times New Roman"/>
                        <a:ea typeface="Times New Roman"/>
                        <a:cs typeface="Times New Roman"/>
                        <a:sym typeface="Times New Roman"/>
                      </a:endParaRPr>
                    </a:p>
                  </a:txBody>
                  <a:tcPr marT="63500" marB="63500" marR="63500" marL="63500"/>
                </a:tc>
              </a:tr>
              <a:tr h="578325">
                <a:tc>
                  <a:txBody>
                    <a:bodyPr/>
                    <a:lstStyle/>
                    <a:p>
                      <a:pPr indent="0" lvl="0" marL="0" rtl="0" algn="ctr">
                        <a:spcBef>
                          <a:spcPts val="0"/>
                        </a:spcBef>
                        <a:spcAft>
                          <a:spcPts val="0"/>
                        </a:spcAft>
                        <a:buNone/>
                      </a:pPr>
                      <a:r>
                        <a:rPr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Sample from ACRIMA dataset</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Normal</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Normal</a:t>
                      </a:r>
                      <a:endParaRPr sz="2000">
                        <a:latin typeface="Times New Roman"/>
                        <a:ea typeface="Times New Roman"/>
                        <a:cs typeface="Times New Roman"/>
                        <a:sym typeface="Times New Roman"/>
                      </a:endParaRPr>
                    </a:p>
                  </a:txBody>
                  <a:tcPr marT="63500" marB="63500" marR="63500" marL="63500"/>
                </a:tc>
              </a:tr>
              <a:tr h="578325">
                <a:tc>
                  <a:txBody>
                    <a:bodyPr/>
                    <a:lstStyle/>
                    <a:p>
                      <a:pPr indent="0" lvl="0" marL="0" rtl="0" algn="ctr">
                        <a:spcBef>
                          <a:spcPts val="0"/>
                        </a:spcBef>
                        <a:spcAft>
                          <a:spcPts val="0"/>
                        </a:spcAft>
                        <a:buNone/>
                      </a:pPr>
                      <a:r>
                        <a:rPr lang="en-US" sz="2000">
                          <a:latin typeface="Times New Roman"/>
                          <a:ea typeface="Times New Roman"/>
                          <a:cs typeface="Times New Roman"/>
                          <a:sym typeface="Times New Roman"/>
                        </a:rPr>
                        <a:t>2</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Sample from RIM-ONE dataset</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Normal</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Glaucomatous</a:t>
                      </a:r>
                      <a:endParaRPr sz="2000">
                        <a:latin typeface="Times New Roman"/>
                        <a:ea typeface="Times New Roman"/>
                        <a:cs typeface="Times New Roman"/>
                        <a:sym typeface="Times New Roman"/>
                      </a:endParaRPr>
                    </a:p>
                  </a:txBody>
                  <a:tcPr marT="63500" marB="63500" marR="63500" marL="63500"/>
                </a:tc>
              </a:tr>
              <a:tr h="578325">
                <a:tc>
                  <a:txBody>
                    <a:bodyPr/>
                    <a:lstStyle/>
                    <a:p>
                      <a:pPr indent="0" lvl="0" marL="0" rtl="0" algn="ctr">
                        <a:spcBef>
                          <a:spcPts val="0"/>
                        </a:spcBef>
                        <a:spcAft>
                          <a:spcPts val="0"/>
                        </a:spcAft>
                        <a:buNone/>
                      </a:pPr>
                      <a:r>
                        <a:rPr lang="en-US"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Sample from ACRIMA dataset</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Glaucomatous</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Glaucomatous</a:t>
                      </a:r>
                      <a:endParaRPr sz="2000">
                        <a:latin typeface="Times New Roman"/>
                        <a:ea typeface="Times New Roman"/>
                        <a:cs typeface="Times New Roman"/>
                        <a:sym typeface="Times New Roman"/>
                      </a:endParaRPr>
                    </a:p>
                  </a:txBody>
                  <a:tcPr marT="63500" marB="63500" marR="63500" marL="63500"/>
                </a:tc>
              </a:tr>
              <a:tr h="578325">
                <a:tc>
                  <a:txBody>
                    <a:bodyPr/>
                    <a:lstStyle/>
                    <a:p>
                      <a:pPr indent="0" lvl="0" marL="0" rtl="0" algn="ctr">
                        <a:spcBef>
                          <a:spcPts val="0"/>
                        </a:spcBef>
                        <a:spcAft>
                          <a:spcPts val="0"/>
                        </a:spcAft>
                        <a:buNone/>
                      </a:pPr>
                      <a:r>
                        <a:rPr lang="en-US" sz="2000">
                          <a:latin typeface="Times New Roman"/>
                          <a:ea typeface="Times New Roman"/>
                          <a:cs typeface="Times New Roman"/>
                          <a:sym typeface="Times New Roman"/>
                        </a:rPr>
                        <a:t>4</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Sample from ACRIMA dataset</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Glaucomatous</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Glaucomatous</a:t>
                      </a:r>
                      <a:endParaRPr sz="2000">
                        <a:latin typeface="Times New Roman"/>
                        <a:ea typeface="Times New Roman"/>
                        <a:cs typeface="Times New Roman"/>
                        <a:sym typeface="Times New Roman"/>
                      </a:endParaRPr>
                    </a:p>
                  </a:txBody>
                  <a:tcPr marT="63500" marB="63500" marR="63500" marL="63500"/>
                </a:tc>
              </a:tr>
              <a:tr h="578325">
                <a:tc>
                  <a:txBody>
                    <a:bodyPr/>
                    <a:lstStyle/>
                    <a:p>
                      <a:pPr indent="0" lvl="0" marL="0" rtl="0" algn="ctr">
                        <a:spcBef>
                          <a:spcPts val="0"/>
                        </a:spcBef>
                        <a:spcAft>
                          <a:spcPts val="0"/>
                        </a:spcAft>
                        <a:buNone/>
                      </a:pPr>
                      <a:r>
                        <a:rPr lang="en-US" sz="2000">
                          <a:latin typeface="Times New Roman"/>
                          <a:ea typeface="Times New Roman"/>
                          <a:cs typeface="Times New Roman"/>
                          <a:sym typeface="Times New Roman"/>
                        </a:rPr>
                        <a:t>5</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Sample from RIM-ONE dataset</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Glaucomatous</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Glaucomatous</a:t>
                      </a:r>
                      <a:endParaRPr sz="20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Introduction</a:t>
            </a:r>
            <a:endParaRPr/>
          </a:p>
        </p:txBody>
      </p:sp>
      <p:sp>
        <p:nvSpPr>
          <p:cNvPr id="209" name="Google Shape;209;p3"/>
          <p:cNvSpPr txBox="1"/>
          <p:nvPr>
            <p:ph idx="1" type="body"/>
          </p:nvPr>
        </p:nvSpPr>
        <p:spPr>
          <a:xfrm>
            <a:off x="457200" y="1524001"/>
            <a:ext cx="8229600" cy="4495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lnSpcReduction="20000"/>
          </a:bodyPr>
          <a:lstStyle/>
          <a:p>
            <a:pPr indent="-381000" lvl="0" marL="342900" rtl="0" algn="just">
              <a:spcBef>
                <a:spcPts val="480"/>
              </a:spcBef>
              <a:spcAft>
                <a:spcPts val="0"/>
              </a:spcAft>
              <a:buSzPts val="2400"/>
              <a:buFont typeface="Times New Roman"/>
              <a:buChar char="•"/>
            </a:pPr>
            <a:r>
              <a:rPr lang="en-US" sz="2400">
                <a:latin typeface="Times New Roman"/>
                <a:ea typeface="Times New Roman"/>
                <a:cs typeface="Times New Roman"/>
                <a:sym typeface="Times New Roman"/>
              </a:rPr>
              <a:t>Glaucoma is a chronic eye disease that results from visual nerve</a:t>
            </a:r>
            <a:r>
              <a:rPr lang="en-US" sz="2400">
                <a:latin typeface="Times New Roman"/>
                <a:ea typeface="Times New Roman"/>
                <a:cs typeface="Times New Roman"/>
                <a:sym typeface="Times New Roman"/>
              </a:rPr>
              <a:t> damage caused by intraocular pressure in the eye.</a:t>
            </a:r>
            <a:endParaRPr sz="2400">
              <a:latin typeface="Times New Roman"/>
              <a:ea typeface="Times New Roman"/>
              <a:cs typeface="Times New Roman"/>
              <a:sym typeface="Times New Roman"/>
            </a:endParaRPr>
          </a:p>
          <a:p>
            <a:pPr indent="-381000" lvl="0" marL="342900" rtl="0" algn="just">
              <a:spcBef>
                <a:spcPts val="480"/>
              </a:spcBef>
              <a:spcAft>
                <a:spcPts val="0"/>
              </a:spcAft>
              <a:buSzPts val="2400"/>
              <a:buFont typeface="Times New Roman"/>
              <a:buChar char="•"/>
            </a:pPr>
            <a:r>
              <a:rPr lang="en-US" sz="2400">
                <a:latin typeface="Times New Roman"/>
                <a:ea typeface="Times New Roman"/>
                <a:cs typeface="Times New Roman"/>
                <a:sym typeface="Times New Roman"/>
              </a:rPr>
              <a:t>According to the World Health Organization (WHO), glaucoma affects more than 65 million people around the globe.</a:t>
            </a:r>
            <a:endParaRPr sz="2400">
              <a:latin typeface="Times New Roman"/>
              <a:ea typeface="Times New Roman"/>
              <a:cs typeface="Times New Roman"/>
              <a:sym typeface="Times New Roman"/>
            </a:endParaRPr>
          </a:p>
          <a:p>
            <a:pPr indent="-381000" lvl="0" marL="342900" rtl="0" algn="just">
              <a:spcBef>
                <a:spcPts val="480"/>
              </a:spcBef>
              <a:spcAft>
                <a:spcPts val="0"/>
              </a:spcAft>
              <a:buSzPts val="2400"/>
              <a:buFont typeface="Times New Roman"/>
              <a:buChar char="•"/>
            </a:pPr>
            <a:r>
              <a:rPr lang="en-US" sz="2400">
                <a:latin typeface="Times New Roman"/>
                <a:ea typeface="Times New Roman"/>
                <a:cs typeface="Times New Roman"/>
                <a:sym typeface="Times New Roman"/>
              </a:rPr>
              <a:t>In the early stages of glaucoma, there are no symptoms of vision loss, but as it progresses, it may result in irreversible blindness.</a:t>
            </a:r>
            <a:endParaRPr sz="2400">
              <a:latin typeface="Times New Roman"/>
              <a:ea typeface="Times New Roman"/>
              <a:cs typeface="Times New Roman"/>
              <a:sym typeface="Times New Roman"/>
            </a:endParaRPr>
          </a:p>
          <a:p>
            <a:pPr indent="-381000" lvl="0" marL="342900" rtl="0" algn="just">
              <a:spcBef>
                <a:spcPts val="480"/>
              </a:spcBef>
              <a:spcAft>
                <a:spcPts val="0"/>
              </a:spcAft>
              <a:buSzPts val="2400"/>
              <a:buFont typeface="Times New Roman"/>
              <a:buChar char="•"/>
            </a:pPr>
            <a:r>
              <a:rPr lang="en-US" sz="2400">
                <a:latin typeface="Times New Roman"/>
                <a:ea typeface="Times New Roman"/>
                <a:cs typeface="Times New Roman"/>
                <a:sym typeface="Times New Roman"/>
              </a:rPr>
              <a:t>It is often associated with an accumulation of pressure within your eye.</a:t>
            </a:r>
            <a:endParaRPr sz="2400">
              <a:latin typeface="Times New Roman"/>
              <a:ea typeface="Times New Roman"/>
              <a:cs typeface="Times New Roman"/>
              <a:sym typeface="Times New Roman"/>
            </a:endParaRPr>
          </a:p>
          <a:p>
            <a:pPr indent="-381000" lvl="0" marL="342900" rtl="0" algn="just">
              <a:spcBef>
                <a:spcPts val="480"/>
              </a:spcBef>
              <a:spcAft>
                <a:spcPts val="0"/>
              </a:spcAft>
              <a:buSzPts val="2400"/>
              <a:buFont typeface="Times New Roman"/>
              <a:buChar char="•"/>
            </a:pPr>
            <a:r>
              <a:rPr lang="en-US" sz="2400">
                <a:latin typeface="Times New Roman"/>
                <a:ea typeface="Times New Roman"/>
                <a:cs typeface="Times New Roman"/>
                <a:sym typeface="Times New Roman"/>
              </a:rPr>
              <a:t>Glaucoma is common among families. It usually happens later in life.</a:t>
            </a:r>
            <a:endParaRPr sz="2400">
              <a:latin typeface="Times New Roman"/>
              <a:ea typeface="Times New Roman"/>
              <a:cs typeface="Times New Roman"/>
              <a:sym typeface="Times New Roman"/>
            </a:endParaRPr>
          </a:p>
          <a:p>
            <a:pPr indent="0" lvl="0" marL="0" rtl="0" algn="just">
              <a:spcBef>
                <a:spcPts val="480"/>
              </a:spcBef>
              <a:spcAft>
                <a:spcPts val="0"/>
              </a:spcAft>
              <a:buNone/>
            </a:pPr>
            <a:r>
              <a:t/>
            </a:r>
            <a:endParaRPr sz="2400"/>
          </a:p>
        </p:txBody>
      </p:sp>
      <p:sp>
        <p:nvSpPr>
          <p:cNvPr id="210" name="Google Shape;21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211" name="Google Shape;211;p3"/>
          <p:cNvSpPr txBox="1"/>
          <p:nvPr>
            <p:ph idx="12" type="sldNum"/>
          </p:nvPr>
        </p:nvSpPr>
        <p:spPr>
          <a:xfrm>
            <a:off x="6858000" y="640080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2" name="Google Shape;212;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Glaucoma Detection and Classification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11808104e02_6_15"/>
          <p:cNvSpPr txBox="1"/>
          <p:nvPr>
            <p:ph type="title"/>
          </p:nvPr>
        </p:nvSpPr>
        <p:spPr>
          <a:xfrm>
            <a:off x="457200" y="7868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Results and Discussions</a:t>
            </a:r>
            <a:endParaRPr/>
          </a:p>
        </p:txBody>
      </p:sp>
      <p:sp>
        <p:nvSpPr>
          <p:cNvPr id="468" name="Google Shape;468;g11808104e02_6_15"/>
          <p:cNvSpPr txBox="1"/>
          <p:nvPr>
            <p:ph idx="1" type="body"/>
          </p:nvPr>
        </p:nvSpPr>
        <p:spPr>
          <a:xfrm>
            <a:off x="457200" y="1052900"/>
            <a:ext cx="8305800" cy="5073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lnSpcReduction="10000"/>
          </a:bodyPr>
          <a:lstStyle/>
          <a:p>
            <a:pPr indent="-381000" lvl="0" marL="457200" rtl="0" algn="just">
              <a:spcBef>
                <a:spcPts val="360"/>
              </a:spcBef>
              <a:spcAft>
                <a:spcPts val="0"/>
              </a:spcAft>
              <a:buSzPts val="2400"/>
              <a:buFont typeface="Times New Roman"/>
              <a:buChar char="●"/>
            </a:pPr>
            <a:r>
              <a:rPr lang="en-US" sz="2400">
                <a:latin typeface="Times New Roman"/>
                <a:ea typeface="Times New Roman"/>
                <a:cs typeface="Times New Roman"/>
                <a:sym typeface="Times New Roman"/>
              </a:rPr>
              <a:t>The combination of VGG19 and LSTM achieved the highest performance.</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To determine the best performance for each model, we ran several experiments varying the number of epochs, batch size and learning rate.</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US" sz="2400">
                <a:latin typeface="Times New Roman"/>
                <a:ea typeface="Times New Roman"/>
                <a:cs typeface="Times New Roman"/>
                <a:sym typeface="Times New Roman"/>
              </a:rPr>
              <a:t>A batch size of eight, 35 epochs, and a learning rate of 0.0001 were determined as the optimum values to achieve the best performance. </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Char char="●"/>
            </a:pPr>
            <a:r>
              <a:rPr lang="en-US" sz="2400">
                <a:solidFill>
                  <a:srgbClr val="222222"/>
                </a:solidFill>
                <a:highlight>
                  <a:srgbClr val="FFFFFF"/>
                </a:highlight>
                <a:latin typeface="Times New Roman"/>
                <a:ea typeface="Times New Roman"/>
                <a:cs typeface="Times New Roman"/>
                <a:sym typeface="Times New Roman"/>
              </a:rPr>
              <a:t>This study demonstrates that extracting spatial features from fundus images using a VGG19 and LSTM, can markedly enhance the accuracy of glaucoma detection.</a:t>
            </a:r>
            <a:endParaRPr sz="2400">
              <a:latin typeface="Times New Roman"/>
              <a:ea typeface="Times New Roman"/>
              <a:cs typeface="Times New Roman"/>
              <a:sym typeface="Times New Roman"/>
            </a:endParaRPr>
          </a:p>
          <a:p>
            <a:pPr indent="0" lvl="0" marL="457200" rtl="0" algn="just">
              <a:spcBef>
                <a:spcPts val="360"/>
              </a:spcBef>
              <a:spcAft>
                <a:spcPts val="0"/>
              </a:spcAft>
              <a:buNone/>
            </a:pPr>
            <a:r>
              <a:t/>
            </a:r>
            <a:endParaRPr sz="1800">
              <a:latin typeface="Arial"/>
              <a:ea typeface="Arial"/>
              <a:cs typeface="Arial"/>
              <a:sym typeface="Arial"/>
            </a:endParaRPr>
          </a:p>
          <a:p>
            <a:pPr indent="0" lvl="0" marL="457200" rtl="0" algn="just">
              <a:spcBef>
                <a:spcPts val="360"/>
              </a:spcBef>
              <a:spcAft>
                <a:spcPts val="0"/>
              </a:spcAft>
              <a:buNone/>
            </a:pPr>
            <a:r>
              <a:t/>
            </a:r>
            <a:endParaRPr sz="1800">
              <a:latin typeface="Arial"/>
              <a:ea typeface="Arial"/>
              <a:cs typeface="Arial"/>
              <a:sym typeface="Arial"/>
            </a:endParaRPr>
          </a:p>
          <a:p>
            <a:pPr indent="0" lvl="0" marL="914400" rtl="0" algn="just">
              <a:spcBef>
                <a:spcPts val="360"/>
              </a:spcBef>
              <a:spcAft>
                <a:spcPts val="0"/>
              </a:spcAft>
              <a:buNone/>
            </a:pPr>
            <a:r>
              <a:t/>
            </a:r>
            <a:endParaRPr sz="1800">
              <a:solidFill>
                <a:srgbClr val="333333"/>
              </a:solidFill>
              <a:highlight>
                <a:srgbClr val="FFFFFF"/>
              </a:highlight>
              <a:latin typeface="Arial"/>
              <a:ea typeface="Arial"/>
              <a:cs typeface="Arial"/>
              <a:sym typeface="Arial"/>
            </a:endParaRPr>
          </a:p>
        </p:txBody>
      </p:sp>
      <p:sp>
        <p:nvSpPr>
          <p:cNvPr id="469" name="Google Shape;469;g11808104e02_6_15"/>
          <p:cNvSpPr txBox="1"/>
          <p:nvPr/>
        </p:nvSpPr>
        <p:spPr>
          <a:xfrm>
            <a:off x="457200" y="63758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888888"/>
                </a:solidFill>
                <a:latin typeface="Calibri"/>
                <a:ea typeface="Calibri"/>
                <a:cs typeface="Calibri"/>
                <a:sym typeface="Calibri"/>
              </a:rPr>
              <a:t>30/04/2022</a:t>
            </a:r>
            <a:endParaRPr/>
          </a:p>
        </p:txBody>
      </p:sp>
      <p:sp>
        <p:nvSpPr>
          <p:cNvPr id="470" name="Google Shape;470;g11808104e02_6_15"/>
          <p:cNvSpPr txBox="1"/>
          <p:nvPr/>
        </p:nvSpPr>
        <p:spPr>
          <a:xfrm>
            <a:off x="3072000" y="637580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Glaucoma Detection and Classification</a:t>
            </a:r>
            <a:endParaRPr/>
          </a:p>
        </p:txBody>
      </p:sp>
      <p:sp>
        <p:nvSpPr>
          <p:cNvPr id="471" name="Google Shape;471;g11808104e02_6_15"/>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274320" lvl="0" marL="274320" rtl="0" algn="ctr">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Conclusion &amp; Futu</a:t>
            </a:r>
            <a:r>
              <a:rPr lang="en-US">
                <a:latin typeface="Times New Roman"/>
                <a:ea typeface="Times New Roman"/>
                <a:cs typeface="Times New Roman"/>
                <a:sym typeface="Times New Roman"/>
              </a:rPr>
              <a:t>re Scope</a:t>
            </a:r>
            <a:endParaRPr/>
          </a:p>
        </p:txBody>
      </p:sp>
      <p:sp>
        <p:nvSpPr>
          <p:cNvPr id="477" name="Google Shape;477;p11"/>
          <p:cNvSpPr txBox="1"/>
          <p:nvPr>
            <p:ph idx="1" type="body"/>
          </p:nvPr>
        </p:nvSpPr>
        <p:spPr>
          <a:xfrm>
            <a:off x="457200" y="1218901"/>
            <a:ext cx="8229600" cy="4907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55600" lvl="0" marL="342900" rtl="0" algn="just">
              <a:spcBef>
                <a:spcPts val="0"/>
              </a:spcBef>
              <a:spcAft>
                <a:spcPts val="0"/>
              </a:spcAft>
              <a:buClr>
                <a:srgbClr val="333333"/>
              </a:buClr>
              <a:buSzPts val="2000"/>
              <a:buFont typeface="Times New Roman"/>
              <a:buChar char="•"/>
            </a:pPr>
            <a:r>
              <a:rPr lang="en-US" sz="2000">
                <a:solidFill>
                  <a:srgbClr val="333333"/>
                </a:solidFill>
                <a:latin typeface="Times New Roman"/>
                <a:ea typeface="Times New Roman"/>
                <a:cs typeface="Times New Roman"/>
                <a:sym typeface="Times New Roman"/>
              </a:rPr>
              <a:t>Globally every year numerous people are affected by a retinal disease, which is known as glaucoma. If not detected early, it causes permanent blindness. </a:t>
            </a:r>
            <a:endParaRPr sz="2000">
              <a:latin typeface="Times New Roman"/>
              <a:ea typeface="Times New Roman"/>
              <a:cs typeface="Times New Roman"/>
              <a:sym typeface="Times New Roman"/>
            </a:endParaRPr>
          </a:p>
          <a:p>
            <a:pPr indent="-355600" lvl="0" marL="342900" rtl="0" algn="just">
              <a:spcBef>
                <a:spcPts val="480"/>
              </a:spcBef>
              <a:spcAft>
                <a:spcPts val="0"/>
              </a:spcAft>
              <a:buClr>
                <a:srgbClr val="333333"/>
              </a:buClr>
              <a:buSzPts val="2000"/>
              <a:buFont typeface="Times New Roman"/>
              <a:buChar char="•"/>
            </a:pPr>
            <a:r>
              <a:rPr lang="en-US" sz="2000">
                <a:latin typeface="Times New Roman"/>
                <a:ea typeface="Times New Roman"/>
                <a:cs typeface="Times New Roman"/>
                <a:sym typeface="Times New Roman"/>
              </a:rPr>
              <a:t>The aim of this project is to provide an effective, fast, and efficient solution for exposure of glaucoma in the eye. </a:t>
            </a:r>
            <a:endParaRPr sz="2000">
              <a:solidFill>
                <a:srgbClr val="333333"/>
              </a:solidFill>
              <a:latin typeface="Times New Roman"/>
              <a:ea typeface="Times New Roman"/>
              <a:cs typeface="Times New Roman"/>
              <a:sym typeface="Times New Roman"/>
            </a:endParaRPr>
          </a:p>
          <a:p>
            <a:pPr indent="-355600" lvl="0" marL="342900" rtl="0" algn="just">
              <a:lnSpc>
                <a:spcPct val="100000"/>
              </a:lnSpc>
              <a:spcBef>
                <a:spcPts val="480"/>
              </a:spcBef>
              <a:spcAft>
                <a:spcPts val="0"/>
              </a:spcAft>
              <a:buClr>
                <a:srgbClr val="333333"/>
              </a:buClr>
              <a:buSzPts val="2000"/>
              <a:buFont typeface="Times New Roman"/>
              <a:buChar char="•"/>
            </a:pPr>
            <a:r>
              <a:rPr lang="en-US" sz="2000">
                <a:solidFill>
                  <a:srgbClr val="333333"/>
                </a:solidFill>
                <a:latin typeface="Times New Roman"/>
                <a:ea typeface="Times New Roman"/>
                <a:cs typeface="Times New Roman"/>
                <a:sym typeface="Times New Roman"/>
              </a:rPr>
              <a:t>Our proposed model VGG -19 + LSTM predicted two classes (glaucoma and non-glaucoma) with an accuracy of 94.52%.</a:t>
            </a:r>
            <a:endParaRPr sz="2000">
              <a:solidFill>
                <a:srgbClr val="333333"/>
              </a:solidFill>
              <a:latin typeface="Times New Roman"/>
              <a:ea typeface="Times New Roman"/>
              <a:cs typeface="Times New Roman"/>
              <a:sym typeface="Times New Roman"/>
            </a:endParaRPr>
          </a:p>
          <a:p>
            <a:pPr indent="-355600" lvl="0" marL="342900" rtl="0" algn="just">
              <a:lnSpc>
                <a:spcPct val="100000"/>
              </a:lnSpc>
              <a:spcBef>
                <a:spcPts val="0"/>
              </a:spcBef>
              <a:spcAft>
                <a:spcPts val="0"/>
              </a:spcAft>
              <a:buClr>
                <a:srgbClr val="333333"/>
              </a:buClr>
              <a:buSzPts val="2000"/>
              <a:buFont typeface="Times New Roman"/>
              <a:buChar char="•"/>
            </a:pPr>
            <a:r>
              <a:rPr lang="en-US" sz="2000">
                <a:solidFill>
                  <a:srgbClr val="333333"/>
                </a:solidFill>
                <a:latin typeface="Times New Roman"/>
                <a:ea typeface="Times New Roman"/>
                <a:cs typeface="Times New Roman"/>
                <a:sym typeface="Times New Roman"/>
              </a:rPr>
              <a:t>A model like this will be beneficial to both ophthalmologists and patients. </a:t>
            </a:r>
            <a:endParaRPr sz="2000">
              <a:solidFill>
                <a:srgbClr val="333333"/>
              </a:solidFill>
              <a:latin typeface="Times New Roman"/>
              <a:ea typeface="Times New Roman"/>
              <a:cs typeface="Times New Roman"/>
              <a:sym typeface="Times New Roman"/>
            </a:endParaRPr>
          </a:p>
          <a:p>
            <a:pPr indent="-355600" lvl="0" marL="342900" rtl="0" algn="just">
              <a:lnSpc>
                <a:spcPct val="100000"/>
              </a:lnSpc>
              <a:spcBef>
                <a:spcPts val="0"/>
              </a:spcBef>
              <a:spcAft>
                <a:spcPts val="0"/>
              </a:spcAft>
              <a:buClr>
                <a:srgbClr val="333333"/>
              </a:buClr>
              <a:buSzPts val="2000"/>
              <a:buFont typeface="Times New Roman"/>
              <a:buChar char="•"/>
            </a:pPr>
            <a:r>
              <a:rPr lang="en-US" sz="2000">
                <a:solidFill>
                  <a:srgbClr val="333333"/>
                </a:solidFill>
                <a:latin typeface="Times New Roman"/>
                <a:ea typeface="Times New Roman"/>
                <a:cs typeface="Times New Roman"/>
                <a:sym typeface="Times New Roman"/>
              </a:rPr>
              <a:t>The potential for future application of this concept is boundless, and it must be studied and pushed to new heights to uncover everything that can be accomplished. </a:t>
            </a:r>
            <a:endParaRPr sz="2000">
              <a:solidFill>
                <a:srgbClr val="333333"/>
              </a:solidFill>
              <a:latin typeface="Times New Roman"/>
              <a:ea typeface="Times New Roman"/>
              <a:cs typeface="Times New Roman"/>
              <a:sym typeface="Times New Roman"/>
            </a:endParaRPr>
          </a:p>
          <a:p>
            <a:pPr indent="-355600" lvl="0" marL="342900" rtl="0" algn="just">
              <a:lnSpc>
                <a:spcPct val="100000"/>
              </a:lnSpc>
              <a:spcBef>
                <a:spcPts val="0"/>
              </a:spcBef>
              <a:spcAft>
                <a:spcPts val="0"/>
              </a:spcAft>
              <a:buClr>
                <a:srgbClr val="333333"/>
              </a:buClr>
              <a:buSzPts val="2000"/>
              <a:buFont typeface="Times New Roman"/>
              <a:buChar char="•"/>
            </a:pPr>
            <a:r>
              <a:rPr lang="en-US" sz="2000">
                <a:solidFill>
                  <a:srgbClr val="333333"/>
                </a:solidFill>
                <a:latin typeface="Times New Roman"/>
                <a:ea typeface="Times New Roman"/>
                <a:cs typeface="Times New Roman"/>
                <a:sym typeface="Times New Roman"/>
              </a:rPr>
              <a:t>We can try to collect real- life data and wider datasets from hospitals all over India in order to study any changes in the retina due to different geographical locations. Also, we can work on categories based on the severity of Glaucoma.</a:t>
            </a:r>
            <a:endParaRPr sz="2000">
              <a:solidFill>
                <a:srgbClr val="333333"/>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t/>
            </a:r>
            <a:endParaRPr sz="2000">
              <a:solidFill>
                <a:srgbClr val="333333"/>
              </a:solidFill>
              <a:latin typeface="Times New Roman"/>
              <a:ea typeface="Times New Roman"/>
              <a:cs typeface="Times New Roman"/>
              <a:sym typeface="Times New Roman"/>
            </a:endParaRPr>
          </a:p>
        </p:txBody>
      </p:sp>
      <p:sp>
        <p:nvSpPr>
          <p:cNvPr id="478" name="Google Shape;47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479" name="Google Shape;479;p11"/>
          <p:cNvSpPr txBox="1"/>
          <p:nvPr>
            <p:ph idx="12" type="sldNum"/>
          </p:nvPr>
        </p:nvSpPr>
        <p:spPr>
          <a:xfrm>
            <a:off x="68580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0" name="Google Shape;480;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Glaucoma Detection and Classification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12"/>
          <p:cNvSpPr txBox="1"/>
          <p:nvPr>
            <p:ph type="title"/>
          </p:nvPr>
        </p:nvSpPr>
        <p:spPr>
          <a:xfrm>
            <a:off x="457200" y="152400"/>
            <a:ext cx="84582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References</a:t>
            </a:r>
            <a:endParaRPr/>
          </a:p>
        </p:txBody>
      </p:sp>
      <p:sp>
        <p:nvSpPr>
          <p:cNvPr id="486" name="Google Shape;486;p12"/>
          <p:cNvSpPr txBox="1"/>
          <p:nvPr>
            <p:ph idx="1" type="body"/>
          </p:nvPr>
        </p:nvSpPr>
        <p:spPr>
          <a:xfrm>
            <a:off x="457200" y="1371600"/>
            <a:ext cx="8458200" cy="475456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47500" lnSpcReduction="20000"/>
          </a:bodyPr>
          <a:lstStyle/>
          <a:p>
            <a:pPr indent="0" lvl="0" marL="0" rtl="0" algn="just">
              <a:spcBef>
                <a:spcPts val="360"/>
              </a:spcBef>
              <a:spcAft>
                <a:spcPts val="0"/>
              </a:spcAft>
              <a:buClr>
                <a:schemeClr val="dk1"/>
              </a:buClr>
              <a:buSzPct val="100000"/>
              <a:buNone/>
            </a:pPr>
            <a:r>
              <a:t/>
            </a:r>
            <a:endParaRPr sz="1800">
              <a:latin typeface="Times New Roman"/>
              <a:ea typeface="Times New Roman"/>
              <a:cs typeface="Times New Roman"/>
              <a:sym typeface="Times New Roman"/>
            </a:endParaRPr>
          </a:p>
          <a:p>
            <a:pPr indent="0" lvl="0" marL="0" rtl="0" algn="just">
              <a:spcBef>
                <a:spcPts val="360"/>
              </a:spcBef>
              <a:spcAft>
                <a:spcPts val="0"/>
              </a:spcAft>
              <a:buClr>
                <a:schemeClr val="dk1"/>
              </a:buClr>
              <a:buSzPct val="41379"/>
              <a:buNone/>
            </a:pPr>
            <a:r>
              <a:rPr lang="en-US" sz="4350">
                <a:latin typeface="Times New Roman"/>
                <a:ea typeface="Times New Roman"/>
                <a:cs typeface="Times New Roman"/>
                <a:sym typeface="Times New Roman"/>
              </a:rPr>
              <a:t>[1] </a:t>
            </a:r>
            <a:r>
              <a:rPr lang="en-US" sz="4350">
                <a:latin typeface="Times New Roman"/>
                <a:ea typeface="Times New Roman"/>
                <a:cs typeface="Times New Roman"/>
                <a:sym typeface="Times New Roman"/>
              </a:rPr>
              <a:t>Sharmila C. &amp; Shanthi N.. (2021). Retinal Image Analysis for Glaucoma Detection Using Transfer Learning. 10.1007/978-981-15-9019-1_21. </a:t>
            </a:r>
            <a:endParaRPr sz="4350">
              <a:latin typeface="Times New Roman"/>
              <a:ea typeface="Times New Roman"/>
              <a:cs typeface="Times New Roman"/>
              <a:sym typeface="Times New Roman"/>
            </a:endParaRPr>
          </a:p>
          <a:p>
            <a:pPr indent="0" lvl="0" marL="0" rtl="0" algn="just">
              <a:spcBef>
                <a:spcPts val="360"/>
              </a:spcBef>
              <a:spcAft>
                <a:spcPts val="0"/>
              </a:spcAft>
              <a:buClr>
                <a:schemeClr val="dk1"/>
              </a:buClr>
              <a:buSzPct val="41379"/>
              <a:buNone/>
            </a:pPr>
            <a:r>
              <a:rPr lang="en-US" sz="4350">
                <a:latin typeface="Times New Roman"/>
                <a:ea typeface="Times New Roman"/>
                <a:cs typeface="Times New Roman"/>
                <a:sym typeface="Times New Roman"/>
              </a:rPr>
              <a:t>[2] A. Saxena, A. Vyas, L. Parashar and U. Singh, "A Glaucoma Detection using Convolutional Neural Network," 2020 International Conference on Electronics and Sustainable Communication Systems (ICESC), 2020, pp. 815-820, doi: 10.1109/ICESC48915.2020.9155930.</a:t>
            </a:r>
            <a:endParaRPr sz="4350">
              <a:latin typeface="Times New Roman"/>
              <a:ea typeface="Times New Roman"/>
              <a:cs typeface="Times New Roman"/>
              <a:sym typeface="Times New Roman"/>
            </a:endParaRPr>
          </a:p>
          <a:p>
            <a:pPr indent="0" lvl="0" marL="0" rtl="0" algn="just">
              <a:spcBef>
                <a:spcPts val="360"/>
              </a:spcBef>
              <a:spcAft>
                <a:spcPts val="0"/>
              </a:spcAft>
              <a:buClr>
                <a:schemeClr val="dk1"/>
              </a:buClr>
              <a:buSzPct val="41379"/>
              <a:buNone/>
            </a:pPr>
            <a:r>
              <a:rPr lang="en-US" sz="4350">
                <a:latin typeface="Times New Roman"/>
                <a:ea typeface="Times New Roman"/>
                <a:cs typeface="Times New Roman"/>
                <a:sym typeface="Times New Roman"/>
              </a:rPr>
              <a:t>[3] A. Serener and S. Serte, "Transfer Learning for Early and Advanced Glaucoma Detection with Convolutional Neural Networks," 2019 Medical Technologies Congress (TIPTEKNO), 2019, pp. 1-4, doi: 10.1109/TIPTEKNO.2019.8894965.</a:t>
            </a:r>
            <a:endParaRPr sz="4350">
              <a:latin typeface="Times New Roman"/>
              <a:ea typeface="Times New Roman"/>
              <a:cs typeface="Times New Roman"/>
              <a:sym typeface="Times New Roman"/>
            </a:endParaRPr>
          </a:p>
          <a:p>
            <a:pPr indent="0" lvl="0" marL="0" rtl="0" algn="just">
              <a:spcBef>
                <a:spcPts val="360"/>
              </a:spcBef>
              <a:spcAft>
                <a:spcPts val="0"/>
              </a:spcAft>
              <a:buClr>
                <a:schemeClr val="dk1"/>
              </a:buClr>
              <a:buSzPct val="41379"/>
              <a:buNone/>
            </a:pPr>
            <a:r>
              <a:rPr lang="en-US" sz="4350">
                <a:latin typeface="Times New Roman"/>
                <a:ea typeface="Times New Roman"/>
                <a:cs typeface="Times New Roman"/>
                <a:sym typeface="Times New Roman"/>
              </a:rPr>
              <a:t>[4]</a:t>
            </a:r>
            <a:r>
              <a:rPr lang="en-US" sz="4350">
                <a:highlight>
                  <a:srgbClr val="FFFFFF"/>
                </a:highlight>
                <a:latin typeface="Times New Roman"/>
                <a:ea typeface="Times New Roman"/>
                <a:cs typeface="Times New Roman"/>
                <a:sym typeface="Times New Roman"/>
              </a:rPr>
              <a:t>Demir F, Taşcı B. An Effective and Robust Approach Based on R-CNN+LSTM Model and NCAR Feature Selection for Ophthalmological Disease Detection from Fundus Images. J Pers Med. 2021 Dec 2;11(12):1276. doi: 10.3390/jpm11121276. PMID: 34945747; PMCID: PMC8709012.</a:t>
            </a:r>
            <a:endParaRPr sz="4350">
              <a:latin typeface="Times New Roman"/>
              <a:ea typeface="Times New Roman"/>
              <a:cs typeface="Times New Roman"/>
              <a:sym typeface="Times New Roman"/>
            </a:endParaRPr>
          </a:p>
          <a:p>
            <a:pPr indent="0" lvl="0" marL="0" rtl="0" algn="just">
              <a:spcBef>
                <a:spcPts val="360"/>
              </a:spcBef>
              <a:spcAft>
                <a:spcPts val="0"/>
              </a:spcAft>
              <a:buClr>
                <a:schemeClr val="dk1"/>
              </a:buClr>
              <a:buSzPct val="52254"/>
              <a:buNone/>
            </a:pPr>
            <a:r>
              <a:t/>
            </a:r>
            <a:endParaRPr sz="3444">
              <a:latin typeface="Times New Roman"/>
              <a:ea typeface="Times New Roman"/>
              <a:cs typeface="Times New Roman"/>
              <a:sym typeface="Times New Roman"/>
            </a:endParaRPr>
          </a:p>
          <a:p>
            <a:pPr indent="0" lvl="0" marL="0" rtl="0" algn="just">
              <a:spcBef>
                <a:spcPts val="360"/>
              </a:spcBef>
              <a:spcAft>
                <a:spcPts val="0"/>
              </a:spcAft>
              <a:buClr>
                <a:srgbClr val="FF0000"/>
              </a:buClr>
              <a:buSzPct val="51309"/>
              <a:buNone/>
            </a:pPr>
            <a:r>
              <a:t/>
            </a:r>
            <a:endParaRPr sz="3508"/>
          </a:p>
        </p:txBody>
      </p:sp>
      <p:sp>
        <p:nvSpPr>
          <p:cNvPr id="487" name="Google Shape;48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488" name="Google Shape;488;p12"/>
          <p:cNvSpPr txBox="1"/>
          <p:nvPr>
            <p:ph idx="12" type="sldNum"/>
          </p:nvPr>
        </p:nvSpPr>
        <p:spPr>
          <a:xfrm>
            <a:off x="68580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9" name="Google Shape;48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Glaucoma Detection and Classification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g116a7b6be2e_0_4"/>
          <p:cNvSpPr txBox="1"/>
          <p:nvPr>
            <p:ph type="title"/>
          </p:nvPr>
        </p:nvSpPr>
        <p:spPr>
          <a:xfrm>
            <a:off x="457200" y="152400"/>
            <a:ext cx="84582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References</a:t>
            </a:r>
            <a:endParaRPr/>
          </a:p>
        </p:txBody>
      </p:sp>
      <p:sp>
        <p:nvSpPr>
          <p:cNvPr id="495" name="Google Shape;495;g116a7b6be2e_0_4"/>
          <p:cNvSpPr txBox="1"/>
          <p:nvPr>
            <p:ph idx="1" type="body"/>
          </p:nvPr>
        </p:nvSpPr>
        <p:spPr>
          <a:xfrm>
            <a:off x="457200" y="1448525"/>
            <a:ext cx="8458200" cy="47547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just">
              <a:spcBef>
                <a:spcPts val="360"/>
              </a:spcBef>
              <a:spcAft>
                <a:spcPts val="0"/>
              </a:spcAft>
              <a:buClr>
                <a:schemeClr val="dk1"/>
              </a:buClr>
              <a:buSzPts val="1800"/>
              <a:buNone/>
            </a:pPr>
            <a:r>
              <a:rPr lang="en-US" sz="2000">
                <a:latin typeface="Times New Roman"/>
                <a:ea typeface="Times New Roman"/>
                <a:cs typeface="Times New Roman"/>
                <a:sym typeface="Times New Roman"/>
              </a:rPr>
              <a:t>[5] </a:t>
            </a:r>
            <a:r>
              <a:rPr lang="en-US" sz="2000">
                <a:highlight>
                  <a:srgbClr val="FCFCFC"/>
                </a:highlight>
                <a:latin typeface="Times New Roman"/>
                <a:ea typeface="Times New Roman"/>
                <a:cs typeface="Times New Roman"/>
                <a:sym typeface="Times New Roman"/>
              </a:rPr>
              <a:t>Olivas, L.G., Alférez, G.H. &amp; Castillo, J. Glaucoma detection in Latino population through OCT’s RNFL thickness map using transfer learning. Int Ophthalmol 41, 3727-3741 (2021). https://doi.org/10.1007/s10792-021-01931-w.</a:t>
            </a:r>
            <a:endParaRPr sz="2000">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1395"/>
              <a:buNone/>
            </a:pPr>
            <a:r>
              <a:rPr lang="en-US" sz="2000">
                <a:latin typeface="Times New Roman"/>
                <a:ea typeface="Times New Roman"/>
                <a:cs typeface="Times New Roman"/>
                <a:sym typeface="Times New Roman"/>
              </a:rPr>
              <a:t>[6] Tasnim Afroze, Shumia Akther, Mohammed Armanuzzaman Chowdhury, Emam Hossain, Mohammad Shahadat Hossain, and Karl Andersson. (2021). Glaucoma Detection Using Inception Con</a:t>
            </a:r>
            <a:r>
              <a:rPr lang="en-US" sz="2000">
                <a:latin typeface="Times New Roman"/>
                <a:ea typeface="Times New Roman"/>
                <a:cs typeface="Times New Roman"/>
                <a:sym typeface="Times New Roman"/>
              </a:rPr>
              <a:t>volutional Neural Network V3. Springer International Publishing. Cham. </a:t>
            </a:r>
            <a:r>
              <a:rPr lang="en-US" sz="2000">
                <a:highlight>
                  <a:srgbClr val="FFFFFF"/>
                </a:highlight>
                <a:latin typeface="Times New Roman"/>
                <a:ea typeface="Times New Roman"/>
                <a:cs typeface="Times New Roman"/>
                <a:sym typeface="Times New Roman"/>
              </a:rPr>
              <a:t>DOI: 10.1007/978-3-030-82269-9_2</a:t>
            </a:r>
            <a:endParaRPr sz="2000">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1395"/>
              <a:buNone/>
            </a:pPr>
            <a:r>
              <a:rPr lang="en-US" sz="2000">
                <a:latin typeface="Times New Roman"/>
                <a:ea typeface="Times New Roman"/>
                <a:cs typeface="Times New Roman"/>
                <a:sym typeface="Times New Roman"/>
              </a:rPr>
              <a:t>[7] Ajitha S, Dr. M V Judy, Dr. Meera N, Dr. Rohith N. (2020). Automated Identification of Glaucoma from Fundus Images using Deep learning Techniques. European Journal of Molecular &amp; Clinical Medicine. Volume 07, Issue 02, 2020.</a:t>
            </a:r>
            <a:endParaRPr sz="2000">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1395"/>
              <a:buNone/>
            </a:pPr>
            <a:r>
              <a:rPr lang="en-US" sz="2000">
                <a:latin typeface="Times New Roman"/>
                <a:ea typeface="Times New Roman"/>
                <a:cs typeface="Times New Roman"/>
                <a:sym typeface="Times New Roman"/>
              </a:rPr>
              <a:t>[8]A. Sallam et al., "Early Detection of Glaucoma using Transfer Learning from Pre-trained CNN Models," 2021 International Conference of Technology, Science and Administration (ICTS</a:t>
            </a:r>
            <a:r>
              <a:rPr lang="en-US" sz="2000">
                <a:latin typeface="Times New Roman"/>
                <a:ea typeface="Times New Roman"/>
                <a:cs typeface="Times New Roman"/>
                <a:sym typeface="Times New Roman"/>
              </a:rPr>
              <a:t>z</a:t>
            </a:r>
            <a:r>
              <a:rPr lang="en-US" sz="2000">
                <a:latin typeface="Times New Roman"/>
                <a:ea typeface="Times New Roman"/>
                <a:cs typeface="Times New Roman"/>
                <a:sym typeface="Times New Roman"/>
              </a:rPr>
              <a:t>A), 2021, pp. 1-5, doi: 10.1109/ICTSA52017.2021.9406522.</a:t>
            </a:r>
            <a:endParaRPr sz="2000">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1395"/>
              <a:buNone/>
            </a:pPr>
            <a:r>
              <a:t/>
            </a:r>
            <a:endParaRPr sz="2400">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1395"/>
              <a:buNone/>
            </a:pPr>
            <a:r>
              <a:t/>
            </a:r>
            <a:endParaRPr sz="1800"/>
          </a:p>
        </p:txBody>
      </p:sp>
      <p:sp>
        <p:nvSpPr>
          <p:cNvPr id="496" name="Google Shape;496;g116a7b6be2e_0_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497" name="Google Shape;497;g116a7b6be2e_0_4"/>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8" name="Google Shape;498;g116a7b6be2e_0_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Glaucoma Detection and Classification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g11808104e02_2_13"/>
          <p:cNvSpPr txBox="1"/>
          <p:nvPr>
            <p:ph type="title"/>
          </p:nvPr>
        </p:nvSpPr>
        <p:spPr>
          <a:xfrm>
            <a:off x="457200" y="152400"/>
            <a:ext cx="84582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References</a:t>
            </a:r>
            <a:endParaRPr/>
          </a:p>
        </p:txBody>
      </p:sp>
      <p:sp>
        <p:nvSpPr>
          <p:cNvPr id="504" name="Google Shape;504;g11808104e02_2_13"/>
          <p:cNvSpPr txBox="1"/>
          <p:nvPr>
            <p:ph idx="1" type="body"/>
          </p:nvPr>
        </p:nvSpPr>
        <p:spPr>
          <a:xfrm>
            <a:off x="457200" y="1448525"/>
            <a:ext cx="8458200" cy="47547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just">
              <a:lnSpc>
                <a:spcPct val="90000"/>
              </a:lnSpc>
              <a:spcBef>
                <a:spcPts val="360"/>
              </a:spcBef>
              <a:spcAft>
                <a:spcPts val="0"/>
              </a:spcAft>
              <a:buClr>
                <a:schemeClr val="dk1"/>
              </a:buClr>
              <a:buSzPts val="1395"/>
              <a:buNone/>
            </a:pPr>
            <a:r>
              <a:t/>
            </a:r>
            <a:endParaRPr sz="2000">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1395"/>
              <a:buNone/>
            </a:pPr>
            <a:r>
              <a:rPr lang="en-US" sz="2000">
                <a:latin typeface="Times New Roman"/>
                <a:ea typeface="Times New Roman"/>
                <a:cs typeface="Times New Roman"/>
                <a:sym typeface="Times New Roman"/>
              </a:rPr>
              <a:t>[9]Fu, Huazhu &amp; Cheng, Jun &amp; Xu, Yanwu &amp; Liu, Jiang. (2019). Glaucoma Detection Based on Deep Learning Network in Fundus Image. 10.1007/978-3-030-13969-8_6. </a:t>
            </a:r>
            <a:endParaRPr sz="2000">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1395"/>
              <a:buNone/>
            </a:pPr>
            <a:r>
              <a:rPr lang="en-US" sz="2000">
                <a:latin typeface="Times New Roman"/>
                <a:ea typeface="Times New Roman"/>
                <a:cs typeface="Times New Roman"/>
                <a:sym typeface="Times New Roman"/>
              </a:rPr>
              <a:t>[10]</a:t>
            </a:r>
            <a:r>
              <a:rPr lang="en-US" sz="2000">
                <a:highlight>
                  <a:schemeClr val="lt1"/>
                </a:highlight>
                <a:latin typeface="Times New Roman"/>
                <a:ea typeface="Times New Roman"/>
                <a:cs typeface="Times New Roman"/>
                <a:sym typeface="Times New Roman"/>
              </a:rPr>
              <a:t>Diaz-Pinto, A., Morales, S., Naranjo, V. et al. CNNs for automatic glaucoma assessment using fundus images: an extensive validation. BioMed Eng OnLine 18, 29 (2019). https://doi.org/10.1186/s12938-019-0649-y.</a:t>
            </a:r>
            <a:endParaRPr sz="2000">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1395"/>
              <a:buNone/>
            </a:pPr>
            <a:r>
              <a:rPr lang="en-US" sz="2000">
                <a:latin typeface="Times New Roman"/>
                <a:ea typeface="Times New Roman"/>
                <a:cs typeface="Times New Roman"/>
                <a:sym typeface="Times New Roman"/>
              </a:rPr>
              <a:t>[</a:t>
            </a:r>
            <a:r>
              <a:rPr lang="en-US" sz="2000">
                <a:latin typeface="Times New Roman"/>
                <a:ea typeface="Times New Roman"/>
                <a:cs typeface="Times New Roman"/>
                <a:sym typeface="Times New Roman"/>
              </a:rPr>
              <a:t>11] </a:t>
            </a:r>
            <a:r>
              <a:rPr lang="en-US" sz="2000">
                <a:highlight>
                  <a:srgbClr val="FCFCFC"/>
                </a:highlight>
                <a:latin typeface="Times New Roman"/>
                <a:ea typeface="Times New Roman"/>
                <a:cs typeface="Times New Roman"/>
                <a:sym typeface="Times New Roman"/>
              </a:rPr>
              <a:t>Garg, H., Gupta, N., Agrawal, R. et al. A real time cloud-based framework for glaucoma screening using EfficientNet. Multimed Tools Appl (2022). https://doi.org/10.1007/s11042-021-11559-8</a:t>
            </a:r>
            <a:endParaRPr sz="2000">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1395"/>
              <a:buNone/>
            </a:pPr>
            <a:r>
              <a:rPr lang="en-US" sz="2000">
                <a:latin typeface="Times New Roman"/>
                <a:ea typeface="Times New Roman"/>
                <a:cs typeface="Times New Roman"/>
                <a:sym typeface="Times New Roman"/>
              </a:rPr>
              <a:t>[12]Xu, Mai &amp; Liu, Hanruo &amp; Li, Yang &amp; Wang, Xiaofei &amp; Jiang, Lai &amp; Wang, Zulin &amp; Fan, Xiang &amp; Wang, Ningli. (2019). A Large-Scale Database and a CNN Model for Attention-Based Glaucoma Detection. IEEE transactions on medical imaging. PP. 10.1109/TMI.2019.2927226. </a:t>
            </a:r>
            <a:endParaRPr sz="2000">
              <a:latin typeface="Times New Roman"/>
              <a:ea typeface="Times New Roman"/>
              <a:cs typeface="Times New Roman"/>
              <a:sym typeface="Times New Roman"/>
            </a:endParaRPr>
          </a:p>
          <a:p>
            <a:pPr indent="0" lvl="0" marL="0" rtl="0" algn="just">
              <a:lnSpc>
                <a:spcPct val="90000"/>
              </a:lnSpc>
              <a:spcBef>
                <a:spcPts val="360"/>
              </a:spcBef>
              <a:spcAft>
                <a:spcPts val="0"/>
              </a:spcAft>
              <a:buClr>
                <a:srgbClr val="FF0000"/>
              </a:buClr>
              <a:buSzPts val="1395"/>
              <a:buFont typeface="Arial"/>
              <a:buNone/>
            </a:pPr>
            <a:r>
              <a:t/>
            </a:r>
            <a:endParaRPr sz="1800"/>
          </a:p>
          <a:p>
            <a:pPr indent="0" lvl="0" marL="0" rtl="0" algn="just">
              <a:lnSpc>
                <a:spcPct val="90000"/>
              </a:lnSpc>
              <a:spcBef>
                <a:spcPts val="360"/>
              </a:spcBef>
              <a:spcAft>
                <a:spcPts val="0"/>
              </a:spcAft>
              <a:buClr>
                <a:schemeClr val="dk1"/>
              </a:buClr>
              <a:buSzPts val="1395"/>
              <a:buNone/>
            </a:pPr>
            <a:r>
              <a:t/>
            </a:r>
            <a:endParaRPr sz="1800">
              <a:latin typeface="Times New Roman"/>
              <a:ea typeface="Times New Roman"/>
              <a:cs typeface="Times New Roman"/>
              <a:sym typeface="Times New Roman"/>
            </a:endParaRPr>
          </a:p>
          <a:p>
            <a:pPr indent="0" lvl="0" marL="0" rtl="0" algn="just">
              <a:lnSpc>
                <a:spcPct val="90000"/>
              </a:lnSpc>
              <a:spcBef>
                <a:spcPts val="360"/>
              </a:spcBef>
              <a:spcAft>
                <a:spcPts val="0"/>
              </a:spcAft>
              <a:buClr>
                <a:srgbClr val="FF0000"/>
              </a:buClr>
              <a:buSzPts val="1395"/>
              <a:buNone/>
            </a:pPr>
            <a:r>
              <a:t/>
            </a:r>
            <a:endParaRPr sz="1800"/>
          </a:p>
        </p:txBody>
      </p:sp>
      <p:sp>
        <p:nvSpPr>
          <p:cNvPr id="505" name="Google Shape;505;g11808104e02_2_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506" name="Google Shape;506;g11808104e02_2_13"/>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7" name="Google Shape;507;g11808104e02_2_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Glaucoma Detection and Classification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g117fcd690e9_1_559"/>
          <p:cNvSpPr txBox="1"/>
          <p:nvPr>
            <p:ph idx="1" type="body"/>
          </p:nvPr>
        </p:nvSpPr>
        <p:spPr>
          <a:xfrm>
            <a:off x="457200" y="1066800"/>
            <a:ext cx="8458200" cy="50595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000"/>
              <a:buNone/>
            </a:pPr>
            <a:r>
              <a:t/>
            </a:r>
            <a:endParaRPr b="1" sz="2000" cap="none"/>
          </a:p>
          <a:p>
            <a:pPr indent="0" lvl="0" marL="0" rtl="0" algn="ctr">
              <a:spcBef>
                <a:spcPts val="400"/>
              </a:spcBef>
              <a:spcAft>
                <a:spcPts val="0"/>
              </a:spcAft>
              <a:buClr>
                <a:schemeClr val="dk1"/>
              </a:buClr>
              <a:buSzPts val="2000"/>
              <a:buNone/>
            </a:pPr>
            <a:r>
              <a:t/>
            </a:r>
            <a:endParaRPr b="1" sz="2000"/>
          </a:p>
          <a:p>
            <a:pPr indent="0" lvl="0" marL="0" rtl="0" algn="ctr">
              <a:spcBef>
                <a:spcPts val="400"/>
              </a:spcBef>
              <a:spcAft>
                <a:spcPts val="0"/>
              </a:spcAft>
              <a:buClr>
                <a:schemeClr val="dk1"/>
              </a:buClr>
              <a:buSzPts val="2000"/>
              <a:buNone/>
            </a:pPr>
            <a:r>
              <a:t/>
            </a:r>
            <a:endParaRPr b="1" sz="2000" cap="none"/>
          </a:p>
          <a:p>
            <a:pPr indent="0" lvl="0" marL="0" rtl="0" algn="ctr">
              <a:spcBef>
                <a:spcPts val="400"/>
              </a:spcBef>
              <a:spcAft>
                <a:spcPts val="0"/>
              </a:spcAft>
              <a:buClr>
                <a:schemeClr val="dk1"/>
              </a:buClr>
              <a:buSzPts val="2000"/>
              <a:buNone/>
            </a:pPr>
            <a:r>
              <a:t/>
            </a:r>
            <a:endParaRPr b="1" sz="2000"/>
          </a:p>
          <a:p>
            <a:pPr indent="0" lvl="0" marL="0" rtl="0" algn="ctr">
              <a:spcBef>
                <a:spcPts val="1080"/>
              </a:spcBef>
              <a:spcAft>
                <a:spcPts val="0"/>
              </a:spcAft>
              <a:buClr>
                <a:schemeClr val="dk1"/>
              </a:buClr>
              <a:buSzPts val="5400"/>
              <a:buNone/>
            </a:pPr>
            <a:r>
              <a:rPr b="1" lang="en-US" sz="5400" cap="none"/>
              <a:t>Thank you</a:t>
            </a:r>
            <a:r>
              <a:rPr b="1" lang="en-US" sz="5400"/>
              <a:t> :)</a:t>
            </a:r>
            <a:endParaRPr/>
          </a:p>
          <a:p>
            <a:pPr indent="0" lvl="0" marL="0" rtl="0" algn="ctr">
              <a:spcBef>
                <a:spcPts val="1080"/>
              </a:spcBef>
              <a:spcAft>
                <a:spcPts val="0"/>
              </a:spcAft>
              <a:buClr>
                <a:schemeClr val="dk1"/>
              </a:buClr>
              <a:buSzPts val="5400"/>
              <a:buNone/>
            </a:pPr>
            <a:r>
              <a:rPr b="1" lang="en-US" sz="5400" cap="none"/>
              <a:t>Q &amp; A</a:t>
            </a:r>
            <a:r>
              <a:rPr b="1" lang="en-US" sz="5400"/>
              <a:t>?</a:t>
            </a:r>
            <a:endParaRPr/>
          </a:p>
          <a:p>
            <a:pPr indent="0" lvl="0" marL="0" rtl="0" algn="l">
              <a:spcBef>
                <a:spcPts val="360"/>
              </a:spcBef>
              <a:spcAft>
                <a:spcPts val="0"/>
              </a:spcAft>
              <a:buClr>
                <a:schemeClr val="dk1"/>
              </a:buClr>
              <a:buSzPts val="1800"/>
              <a:buNone/>
            </a:pPr>
            <a:r>
              <a:t/>
            </a:r>
            <a:endParaRPr b="0" i="0" sz="1800">
              <a:solidFill>
                <a:srgbClr val="202124"/>
              </a:solidFill>
              <a:latin typeface="Times New Roman"/>
              <a:ea typeface="Times New Roman"/>
              <a:cs typeface="Times New Roman"/>
              <a:sym typeface="Times New Roman"/>
            </a:endParaRPr>
          </a:p>
          <a:p>
            <a:pPr indent="0" lvl="0" marL="0" rtl="0" algn="l">
              <a:spcBef>
                <a:spcPts val="360"/>
              </a:spcBef>
              <a:spcAft>
                <a:spcPts val="0"/>
              </a:spcAft>
              <a:buClr>
                <a:schemeClr val="dk1"/>
              </a:buClr>
              <a:buSzPts val="1800"/>
              <a:buNone/>
            </a:pPr>
            <a:r>
              <a:t/>
            </a:r>
            <a:endParaRPr sz="1800">
              <a:solidFill>
                <a:srgbClr val="FF0000"/>
              </a:solidFill>
              <a:latin typeface="Times New Roman"/>
              <a:ea typeface="Times New Roman"/>
              <a:cs typeface="Times New Roman"/>
              <a:sym typeface="Times New Roman"/>
            </a:endParaRPr>
          </a:p>
          <a:p>
            <a:pPr indent="0" lvl="0" marL="0" rtl="0" algn="just">
              <a:spcBef>
                <a:spcPts val="360"/>
              </a:spcBef>
              <a:spcAft>
                <a:spcPts val="0"/>
              </a:spcAft>
              <a:buClr>
                <a:schemeClr val="dk1"/>
              </a:buClr>
              <a:buSzPts val="1800"/>
              <a:buNone/>
            </a:pPr>
            <a:r>
              <a:t/>
            </a:r>
            <a:endParaRPr sz="1800">
              <a:solidFill>
                <a:srgbClr val="FF0000"/>
              </a:solidFill>
              <a:latin typeface="Times New Roman"/>
              <a:ea typeface="Times New Roman"/>
              <a:cs typeface="Times New Roman"/>
              <a:sym typeface="Times New Roman"/>
            </a:endParaRPr>
          </a:p>
        </p:txBody>
      </p:sp>
      <p:sp>
        <p:nvSpPr>
          <p:cNvPr id="513" name="Google Shape;513;g117fcd690e9_1_559"/>
          <p:cNvSpPr txBox="1"/>
          <p:nvPr/>
        </p:nvSpPr>
        <p:spPr>
          <a:xfrm>
            <a:off x="457200" y="63891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888888"/>
                </a:solidFill>
                <a:latin typeface="Calibri"/>
                <a:ea typeface="Calibri"/>
                <a:cs typeface="Calibri"/>
                <a:sym typeface="Calibri"/>
              </a:rPr>
              <a:t>30/04/2022</a:t>
            </a:r>
            <a:endParaRPr/>
          </a:p>
        </p:txBody>
      </p:sp>
      <p:sp>
        <p:nvSpPr>
          <p:cNvPr id="514" name="Google Shape;514;g117fcd690e9_1_559"/>
          <p:cNvSpPr txBox="1"/>
          <p:nvPr/>
        </p:nvSpPr>
        <p:spPr>
          <a:xfrm>
            <a:off x="3186300" y="638917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Glaucoma Detection and Classification</a:t>
            </a:r>
            <a:endParaRPr/>
          </a:p>
        </p:txBody>
      </p:sp>
      <p:sp>
        <p:nvSpPr>
          <p:cNvPr id="515" name="Google Shape;515;g117fcd690e9_1_559"/>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11808104e02_6_28"/>
          <p:cNvSpPr txBox="1"/>
          <p:nvPr>
            <p:ph idx="1" type="body"/>
          </p:nvPr>
        </p:nvSpPr>
        <p:spPr>
          <a:xfrm>
            <a:off x="302252" y="167400"/>
            <a:ext cx="8768100" cy="65232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85000" lnSpcReduction="20000"/>
          </a:bodyPr>
          <a:lstStyle/>
          <a:p>
            <a:pPr indent="-287972" lvl="0" marL="457200" rtl="0" algn="l">
              <a:lnSpc>
                <a:spcPct val="115000"/>
              </a:lnSpc>
              <a:spcBef>
                <a:spcPts val="1200"/>
              </a:spcBef>
              <a:spcAft>
                <a:spcPts val="0"/>
              </a:spcAft>
              <a:buSzPct val="100000"/>
              <a:buFont typeface="Arial"/>
              <a:buAutoNum type="arabicPeriod"/>
            </a:pPr>
            <a:r>
              <a:rPr lang="en-US" sz="1100">
                <a:latin typeface="Arial"/>
                <a:ea typeface="Arial"/>
                <a:cs typeface="Arial"/>
                <a:sym typeface="Arial"/>
              </a:rPr>
              <a:t>Why is Inception v3 good? </a:t>
            </a:r>
            <a:r>
              <a:rPr lang="en-US" sz="1100">
                <a:solidFill>
                  <a:srgbClr val="202124"/>
                </a:solidFill>
                <a:highlight>
                  <a:srgbClr val="FFFFFF"/>
                </a:highlight>
                <a:latin typeface="Arial"/>
                <a:ea typeface="Arial"/>
                <a:cs typeface="Arial"/>
                <a:sym typeface="Arial"/>
              </a:rPr>
              <a:t>Inception v3 was trained on ImageNet and compared with other contemporary models, </a:t>
            </a:r>
            <a:r>
              <a:rPr b="1" lang="en-US" sz="1100">
                <a:solidFill>
                  <a:srgbClr val="202124"/>
                </a:solidFill>
                <a:highlight>
                  <a:srgbClr val="FFFFFF"/>
                </a:highlight>
                <a:latin typeface="Arial"/>
                <a:ea typeface="Arial"/>
                <a:cs typeface="Arial"/>
                <a:sym typeface="Arial"/>
              </a:rPr>
              <a:t>when augmented with an auxiliary classifier(small cnn inserted between layers during training), f, and label smoothing(to prevent overfitting), Inception v3 can achieve the lowest error rates compared to its contemporaries</a:t>
            </a:r>
            <a:r>
              <a:rPr lang="en-US" sz="1100">
                <a:solidFill>
                  <a:srgbClr val="202124"/>
                </a:solidFill>
                <a:highlight>
                  <a:srgbClr val="FFFFFF"/>
                </a:highlight>
                <a:latin typeface="Arial"/>
                <a:ea typeface="Arial"/>
                <a:cs typeface="Arial"/>
                <a:sym typeface="Arial"/>
              </a:rPr>
              <a:t>. Higher efficiency. The inception V3 is just the advanced and optimized version of the inception V1 model.  It has higher efficiency It has a deeper network compared to the Inception V1 and V2 models, but its speed isn't compromised. It is computationally less expensive.</a:t>
            </a:r>
            <a:endParaRPr sz="1100">
              <a:solidFill>
                <a:srgbClr val="2021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ct val="100000"/>
              <a:buFont typeface="Arial"/>
              <a:buNone/>
            </a:pPr>
            <a:r>
              <a:rPr lang="en-US" sz="1100">
                <a:solidFill>
                  <a:srgbClr val="202124"/>
                </a:solidFill>
                <a:highlight>
                  <a:srgbClr val="FFFFFF"/>
                </a:highlight>
                <a:latin typeface="Arial"/>
                <a:ea typeface="Arial"/>
                <a:cs typeface="Arial"/>
                <a:sym typeface="Arial"/>
              </a:rPr>
              <a:t>2	</a:t>
            </a:r>
            <a:r>
              <a:rPr b="1" lang="en-US" sz="1100">
                <a:solidFill>
                  <a:srgbClr val="202124"/>
                </a:solidFill>
                <a:highlight>
                  <a:srgbClr val="FFFFFF"/>
                </a:highlight>
                <a:latin typeface="Arial"/>
                <a:ea typeface="Arial"/>
                <a:cs typeface="Arial"/>
                <a:sym typeface="Arial"/>
              </a:rPr>
              <a:t>Why is VGG good: </a:t>
            </a:r>
            <a:r>
              <a:rPr lang="en-US" sz="1100">
                <a:solidFill>
                  <a:srgbClr val="202124"/>
                </a:solidFill>
                <a:highlight>
                  <a:srgbClr val="FFFFFF"/>
                </a:highlight>
                <a:latin typeface="Arial"/>
                <a:ea typeface="Arial"/>
                <a:cs typeface="Arial"/>
                <a:sym typeface="Arial"/>
              </a:rPr>
              <a:t>VGG19 is an advanced CNN with 19 pre-trained layers and a great understanding of what defines an    image in terms of shape, color, and structure. VGG19 is very deep and has been trained on millions of diverse images with complex classification tasks.</a:t>
            </a:r>
            <a:endParaRPr sz="1100">
              <a:solidFill>
                <a:srgbClr val="2021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ct val="100000"/>
              <a:buFont typeface="Arial"/>
              <a:buNone/>
            </a:pPr>
            <a:r>
              <a:rPr lang="en-US" sz="1100">
                <a:solidFill>
                  <a:srgbClr val="202124"/>
                </a:solidFill>
                <a:highlight>
                  <a:srgbClr val="FFFFFF"/>
                </a:highlight>
                <a:latin typeface="Arial"/>
                <a:ea typeface="Arial"/>
                <a:cs typeface="Arial"/>
                <a:sym typeface="Arial"/>
              </a:rPr>
              <a:t>EXTRA: To improve model efficiency, reduce the model load:</a:t>
            </a:r>
            <a:endParaRPr sz="1100">
              <a:solidFill>
                <a:srgbClr val="2021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ct val="100000"/>
              <a:buFont typeface="Arial"/>
              <a:buNone/>
            </a:pPr>
            <a:r>
              <a:rPr lang="en-US" sz="1100">
                <a:solidFill>
                  <a:srgbClr val="202124"/>
                </a:solidFill>
                <a:highlight>
                  <a:srgbClr val="FFFFFF"/>
                </a:highlight>
                <a:latin typeface="Arial"/>
                <a:ea typeface="Arial"/>
                <a:cs typeface="Arial"/>
                <a:sym typeface="Arial"/>
              </a:rPr>
              <a:t>Try early stopping to prevent overfitting; if your model reaches a peak accuracy, it will stop looking for an even higher accuracy after a specific number of epochs</a:t>
            </a:r>
            <a:endParaRPr sz="1100">
              <a:solidFill>
                <a:srgbClr val="2021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ct val="100000"/>
              <a:buFont typeface="Arial"/>
              <a:buNone/>
            </a:pPr>
            <a:r>
              <a:rPr lang="en-US" sz="1100">
                <a:solidFill>
                  <a:srgbClr val="202124"/>
                </a:solidFill>
                <a:highlight>
                  <a:srgbClr val="FFFFFF"/>
                </a:highlight>
                <a:latin typeface="Arial"/>
                <a:ea typeface="Arial"/>
                <a:cs typeface="Arial"/>
                <a:sym typeface="Arial"/>
              </a:rPr>
              <a:t>Train on fewer epochs to cut the processing time</a:t>
            </a:r>
            <a:endParaRPr sz="1100">
              <a:solidFill>
                <a:srgbClr val="2021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ct val="100000"/>
              <a:buFont typeface="Arial"/>
              <a:buNone/>
            </a:pPr>
            <a:r>
              <a:rPr lang="en-US" sz="1100">
                <a:solidFill>
                  <a:srgbClr val="202124"/>
                </a:solidFill>
                <a:highlight>
                  <a:srgbClr val="FFFFFF"/>
                </a:highlight>
                <a:latin typeface="Arial"/>
                <a:ea typeface="Arial"/>
                <a:cs typeface="Arial"/>
                <a:sym typeface="Arial"/>
              </a:rPr>
              <a:t>Try a different activation function, like</a:t>
            </a:r>
            <a:r>
              <a:rPr b="1" lang="en-US" sz="1100">
                <a:solidFill>
                  <a:srgbClr val="202124"/>
                </a:solidFill>
                <a:highlight>
                  <a:srgbClr val="FFFFFF"/>
                </a:highlight>
                <a:latin typeface="Arial"/>
                <a:ea typeface="Arial"/>
                <a:cs typeface="Arial"/>
                <a:sym typeface="Arial"/>
              </a:rPr>
              <a:t> ReLU</a:t>
            </a:r>
            <a:r>
              <a:rPr lang="en-US" sz="1100">
                <a:solidFill>
                  <a:srgbClr val="202124"/>
                </a:solidFill>
                <a:highlight>
                  <a:srgbClr val="FFFFFF"/>
                </a:highlight>
                <a:latin typeface="Arial"/>
                <a:ea typeface="Arial"/>
                <a:cs typeface="Arial"/>
                <a:sym typeface="Arial"/>
              </a:rPr>
              <a:t> which only activates certain neurons, making it more efficient compared to sigmoid or tanh and also prevents overfitting</a:t>
            </a:r>
            <a:endParaRPr sz="1100">
              <a:solidFill>
                <a:srgbClr val="2021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ct val="100000"/>
              <a:buFont typeface="Arial"/>
              <a:buNone/>
            </a:pPr>
            <a:r>
              <a:rPr lang="en-US" sz="1100">
                <a:solidFill>
                  <a:srgbClr val="202124"/>
                </a:solidFill>
                <a:highlight>
                  <a:srgbClr val="FFFFFF"/>
                </a:highlight>
                <a:latin typeface="Arial"/>
                <a:ea typeface="Arial"/>
                <a:cs typeface="Arial"/>
                <a:sym typeface="Arial"/>
              </a:rPr>
              <a:t>Try dropout so randomly selected neurons are ignored during training, thus creating less network computation</a:t>
            </a:r>
            <a:endParaRPr sz="1100">
              <a:solidFill>
                <a:srgbClr val="2021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ct val="100000"/>
              <a:buFont typeface="Arial"/>
              <a:buNone/>
            </a:pPr>
            <a:r>
              <a:rPr lang="en-US" sz="1100">
                <a:solidFill>
                  <a:srgbClr val="202124"/>
                </a:solidFill>
                <a:highlight>
                  <a:srgbClr val="FFFFFF"/>
                </a:highlight>
                <a:latin typeface="Arial"/>
                <a:ea typeface="Arial"/>
                <a:cs typeface="Arial"/>
                <a:sym typeface="Arial"/>
              </a:rPr>
              <a:t>Avoid large pixel images as adding more image clarity doesn’t improve learning much (224 by 224 pixels is standard)</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ct val="100000"/>
              <a:buFont typeface="Arial"/>
              <a:buNone/>
            </a:pPr>
            <a:r>
              <a:rPr b="1" lang="en-US" sz="1100">
                <a:latin typeface="Arial"/>
                <a:ea typeface="Arial"/>
                <a:cs typeface="Arial"/>
                <a:sym typeface="Arial"/>
              </a:rPr>
              <a:t>What are weights in a neural network: </a:t>
            </a:r>
            <a:r>
              <a:rPr lang="en-US" sz="1100">
                <a:latin typeface="Arial"/>
                <a:ea typeface="Arial"/>
                <a:cs typeface="Arial"/>
                <a:sym typeface="Arial"/>
              </a:rPr>
              <a:t>Weight decides how much influence the input will have on the output. Weights have to be between 0 and 1. Negative </a:t>
            </a:r>
            <a:r>
              <a:rPr lang="en-US" sz="1150">
                <a:highlight>
                  <a:schemeClr val="lt1"/>
                </a:highlight>
                <a:latin typeface="Arial"/>
                <a:ea typeface="Arial"/>
                <a:cs typeface="Arial"/>
                <a:sym typeface="Arial"/>
              </a:rPr>
              <a:t>weights means increasing the input will decrease the output. 0 weight means input won't make any diff on output. For eg: Dog has features like ears, eyes, nose. If we think nose can be the most distinctive feature we will assign it the highest weight.</a:t>
            </a:r>
            <a:endParaRPr sz="1150">
              <a:highlight>
                <a:schemeClr val="lt1"/>
              </a:highlight>
              <a:latin typeface="Arial"/>
              <a:ea typeface="Arial"/>
              <a:cs typeface="Arial"/>
              <a:sym typeface="Arial"/>
            </a:endParaRPr>
          </a:p>
          <a:p>
            <a:pPr indent="0" lvl="0" marL="0" rtl="0" algn="l">
              <a:lnSpc>
                <a:spcPct val="115000"/>
              </a:lnSpc>
              <a:spcBef>
                <a:spcPts val="1200"/>
              </a:spcBef>
              <a:spcAft>
                <a:spcPts val="0"/>
              </a:spcAft>
              <a:buClr>
                <a:schemeClr val="dk1"/>
              </a:buClr>
              <a:buSzPct val="95652"/>
              <a:buFont typeface="Arial"/>
              <a:buNone/>
            </a:pPr>
            <a:r>
              <a:rPr lang="en-US" sz="1150">
                <a:highlight>
                  <a:schemeClr val="lt1"/>
                </a:highlight>
                <a:latin typeface="Arial"/>
                <a:ea typeface="Arial"/>
                <a:cs typeface="Arial"/>
                <a:sym typeface="Arial"/>
              </a:rPr>
              <a:t>Training loss vs validation loss:The training loss indicates how well the model is fitting the training data, while the validation loss indicates how well the model fits new data.</a:t>
            </a:r>
            <a:endParaRPr sz="1150">
              <a:highlight>
                <a:schemeClr val="lt1"/>
              </a:highlight>
              <a:latin typeface="Arial"/>
              <a:ea typeface="Arial"/>
              <a:cs typeface="Arial"/>
              <a:sym typeface="Arial"/>
            </a:endParaRPr>
          </a:p>
          <a:p>
            <a:pPr indent="0" lvl="0" marL="0" rtl="0" algn="l">
              <a:lnSpc>
                <a:spcPct val="115000"/>
              </a:lnSpc>
              <a:spcBef>
                <a:spcPts val="1200"/>
              </a:spcBef>
              <a:spcAft>
                <a:spcPts val="0"/>
              </a:spcAft>
              <a:buClr>
                <a:schemeClr val="dk1"/>
              </a:buClr>
              <a:buSzPct val="95652"/>
              <a:buFont typeface="Arial"/>
              <a:buNone/>
            </a:pPr>
            <a:r>
              <a:rPr lang="en-US" sz="1150">
                <a:highlight>
                  <a:schemeClr val="lt1"/>
                </a:highlight>
                <a:latin typeface="Arial"/>
                <a:ea typeface="Arial"/>
                <a:cs typeface="Arial"/>
                <a:sym typeface="Arial"/>
              </a:rPr>
              <a:t>Importance of learning rate,The amount that the weights are update during training.learning rate can impact two things: 1) how fast the algorithm learns and 2) whether the cost function is minimized or not.</a:t>
            </a:r>
            <a:endParaRPr sz="1150">
              <a:highlight>
                <a:schemeClr val="lt1"/>
              </a:highlight>
              <a:latin typeface="Arial"/>
              <a:ea typeface="Arial"/>
              <a:cs typeface="Arial"/>
              <a:sym typeface="Arial"/>
            </a:endParaRPr>
          </a:p>
          <a:p>
            <a:pPr indent="0" lvl="0" marL="0" rtl="0" algn="l">
              <a:lnSpc>
                <a:spcPct val="115000"/>
              </a:lnSpc>
              <a:spcBef>
                <a:spcPts val="1200"/>
              </a:spcBef>
              <a:spcAft>
                <a:spcPts val="0"/>
              </a:spcAft>
              <a:buClr>
                <a:schemeClr val="dk1"/>
              </a:buClr>
              <a:buSzPct val="95652"/>
              <a:buFont typeface="Arial"/>
              <a:buNone/>
            </a:pPr>
            <a:r>
              <a:rPr lang="en-US" sz="1150">
                <a:highlight>
                  <a:schemeClr val="lt1"/>
                </a:highlight>
                <a:latin typeface="Arial"/>
                <a:ea typeface="Arial"/>
                <a:cs typeface="Arial"/>
                <a:sym typeface="Arial"/>
              </a:rPr>
              <a:t>An optimizer is a function or an algorithm that modifies the attributes of the neural network, such as weights and learning rate. Thus, it </a:t>
            </a:r>
            <a:r>
              <a:rPr b="1" lang="en-US" sz="1150">
                <a:highlight>
                  <a:schemeClr val="lt1"/>
                </a:highlight>
                <a:latin typeface="Arial"/>
                <a:ea typeface="Arial"/>
                <a:cs typeface="Arial"/>
                <a:sym typeface="Arial"/>
              </a:rPr>
              <a:t>helps in reducing the overall loss and improve the accuracy</a:t>
            </a:r>
            <a:endParaRPr sz="1150">
              <a:highlight>
                <a:schemeClr val="lt1"/>
              </a:highlight>
              <a:latin typeface="Arial"/>
              <a:ea typeface="Arial"/>
              <a:cs typeface="Arial"/>
              <a:sym typeface="Arial"/>
            </a:endParaRPr>
          </a:p>
          <a:p>
            <a:pPr indent="0" lvl="0" marL="0" rtl="0" algn="l">
              <a:lnSpc>
                <a:spcPct val="115000"/>
              </a:lnSpc>
              <a:spcBef>
                <a:spcPts val="1200"/>
              </a:spcBef>
              <a:spcAft>
                <a:spcPts val="0"/>
              </a:spcAft>
              <a:buClr>
                <a:schemeClr val="dk1"/>
              </a:buClr>
              <a:buSzPct val="100000"/>
              <a:buFont typeface="Arial"/>
              <a:buNone/>
            </a:pPr>
            <a:r>
              <a:rPr lang="en-US" sz="1100">
                <a:latin typeface="Arial"/>
                <a:ea typeface="Arial"/>
                <a:cs typeface="Arial"/>
                <a:sym typeface="Arial"/>
              </a:rPr>
              <a:t>See dataset details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ct val="100000"/>
              <a:buFont typeface="Arial"/>
              <a:buNone/>
            </a:pPr>
            <a:r>
              <a:rPr lang="en-US" sz="1100">
                <a:latin typeface="Arial"/>
                <a:ea typeface="Arial"/>
                <a:cs typeface="Arial"/>
                <a:sym typeface="Arial"/>
              </a:rPr>
              <a:t>See how data is split 90 10</a:t>
            </a:r>
            <a:endParaRPr sz="1100">
              <a:latin typeface="Arial"/>
              <a:ea typeface="Arial"/>
              <a:cs typeface="Arial"/>
              <a:sym typeface="Arial"/>
            </a:endParaRPr>
          </a:p>
          <a:p>
            <a:pPr indent="0" lvl="0" marL="0" rtl="0" algn="l">
              <a:lnSpc>
                <a:spcPct val="115000"/>
              </a:lnSpc>
              <a:spcBef>
                <a:spcPts val="1200"/>
              </a:spcBef>
              <a:spcAft>
                <a:spcPts val="1200"/>
              </a:spcAft>
              <a:buClr>
                <a:schemeClr val="dk1"/>
              </a:buClr>
              <a:buSzPct val="34375"/>
              <a:buFont typeface="Arial"/>
              <a:buNone/>
            </a:pPr>
            <a:r>
              <a:t/>
            </a:r>
            <a:endParaRPr/>
          </a:p>
        </p:txBody>
      </p:sp>
      <p:sp>
        <p:nvSpPr>
          <p:cNvPr id="521" name="Google Shape;521;g11808104e02_6_28"/>
          <p:cNvSpPr txBox="1"/>
          <p:nvPr/>
        </p:nvSpPr>
        <p:spPr>
          <a:xfrm>
            <a:off x="457200" y="63891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888888"/>
                </a:solidFill>
                <a:latin typeface="Calibri"/>
                <a:ea typeface="Calibri"/>
                <a:cs typeface="Calibri"/>
                <a:sym typeface="Calibri"/>
              </a:rPr>
              <a:t>30/04/2022</a:t>
            </a:r>
            <a:endParaRPr/>
          </a:p>
        </p:txBody>
      </p:sp>
      <p:sp>
        <p:nvSpPr>
          <p:cNvPr id="522" name="Google Shape;522;g11808104e02_6_28"/>
          <p:cNvSpPr txBox="1"/>
          <p:nvPr/>
        </p:nvSpPr>
        <p:spPr>
          <a:xfrm>
            <a:off x="3186300" y="638917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Glaucoma Detection and Classification</a:t>
            </a:r>
            <a:endParaRPr/>
          </a:p>
        </p:txBody>
      </p:sp>
      <p:sp>
        <p:nvSpPr>
          <p:cNvPr id="523" name="Google Shape;523;g11808104e02_6_28"/>
          <p:cNvSpPr txBox="1"/>
          <p:nvPr/>
        </p:nvSpPr>
        <p:spPr>
          <a:xfrm flipH="1" rot="10800000">
            <a:off x="457200" y="611400"/>
            <a:ext cx="8586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17fcd690e9_1_4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Introduction</a:t>
            </a:r>
            <a:endParaRPr/>
          </a:p>
        </p:txBody>
      </p:sp>
      <p:sp>
        <p:nvSpPr>
          <p:cNvPr id="218" name="Google Shape;218;g117fcd690e9_1_409"/>
          <p:cNvSpPr txBox="1"/>
          <p:nvPr>
            <p:ph idx="1" type="body"/>
          </p:nvPr>
        </p:nvSpPr>
        <p:spPr>
          <a:xfrm>
            <a:off x="457200" y="1524001"/>
            <a:ext cx="8229600" cy="4495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lnSpcReduction="10000"/>
          </a:bodyPr>
          <a:lstStyle/>
          <a:p>
            <a:pPr indent="-381000" lvl="0" marL="342900" rtl="0" algn="just">
              <a:spcBef>
                <a:spcPts val="480"/>
              </a:spcBef>
              <a:spcAft>
                <a:spcPts val="0"/>
              </a:spcAft>
              <a:buSzPts val="2400"/>
              <a:buFont typeface="Times New Roman"/>
              <a:buChar char="•"/>
            </a:pPr>
            <a:r>
              <a:rPr lang="en-US" sz="2400">
                <a:latin typeface="Times New Roman"/>
                <a:ea typeface="Times New Roman"/>
                <a:cs typeface="Times New Roman"/>
                <a:sym typeface="Times New Roman"/>
              </a:rPr>
              <a:t>Diagnosis of glaucoma in the clinical environment includes intraocular pressure measurement, visual field testing, or examination of the optical disk of fundus images.</a:t>
            </a:r>
            <a:endParaRPr sz="2400">
              <a:latin typeface="Times New Roman"/>
              <a:ea typeface="Times New Roman"/>
              <a:cs typeface="Times New Roman"/>
              <a:sym typeface="Times New Roman"/>
            </a:endParaRPr>
          </a:p>
          <a:p>
            <a:pPr indent="-381000" lvl="0" marL="342900" rtl="0" algn="just">
              <a:spcBef>
                <a:spcPts val="480"/>
              </a:spcBef>
              <a:spcAft>
                <a:spcPts val="0"/>
              </a:spcAft>
              <a:buSzPts val="2400"/>
              <a:buFont typeface="Times New Roman"/>
              <a:buChar char="•"/>
            </a:pPr>
            <a:r>
              <a:rPr lang="en-US" sz="2400">
                <a:latin typeface="Times New Roman"/>
                <a:ea typeface="Times New Roman"/>
                <a:cs typeface="Times New Roman"/>
                <a:sym typeface="Times New Roman"/>
              </a:rPr>
              <a:t>The majority of people have no symptoms. If symptoms occur, it is usually around the end of the illness. That's why glaucoma is often called the "sneaky vision thief". The primary sign is generally a loss of lateral vision or peripheral vision.</a:t>
            </a:r>
            <a:endParaRPr sz="2400">
              <a:latin typeface="Times New Roman"/>
              <a:ea typeface="Times New Roman"/>
              <a:cs typeface="Times New Roman"/>
              <a:sym typeface="Times New Roman"/>
            </a:endParaRPr>
          </a:p>
          <a:p>
            <a:pPr indent="-381000" lvl="0" marL="342900" rtl="0" algn="just">
              <a:spcBef>
                <a:spcPts val="480"/>
              </a:spcBef>
              <a:spcAft>
                <a:spcPts val="0"/>
              </a:spcAft>
              <a:buSzPts val="2400"/>
              <a:buFont typeface="Times New Roman"/>
              <a:buChar char="•"/>
            </a:pPr>
            <a:r>
              <a:rPr lang="en-US" sz="2400">
                <a:latin typeface="Times New Roman"/>
                <a:ea typeface="Times New Roman"/>
                <a:cs typeface="Times New Roman"/>
                <a:sym typeface="Times New Roman"/>
              </a:rPr>
              <a:t>There's no way to prevent glaucoma. But if you find it early, you may reduce your chance of eye damage. Therefore, one should carry out regular eye examinations and follow  doctor's instructions.</a:t>
            </a:r>
            <a:endParaRPr sz="2400">
              <a:latin typeface="Times New Roman"/>
              <a:ea typeface="Times New Roman"/>
              <a:cs typeface="Times New Roman"/>
              <a:sym typeface="Times New Roman"/>
            </a:endParaRPr>
          </a:p>
          <a:p>
            <a:pPr indent="0" lvl="0" marL="0" rtl="0" algn="just">
              <a:spcBef>
                <a:spcPts val="480"/>
              </a:spcBef>
              <a:spcAft>
                <a:spcPts val="0"/>
              </a:spcAft>
              <a:buNone/>
            </a:pPr>
            <a:r>
              <a:t/>
            </a:r>
            <a:endParaRPr sz="2400"/>
          </a:p>
        </p:txBody>
      </p:sp>
      <p:sp>
        <p:nvSpPr>
          <p:cNvPr id="219" name="Google Shape;219;g117fcd690e9_1_40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220" name="Google Shape;220;g117fcd690e9_1_409"/>
          <p:cNvSpPr txBox="1"/>
          <p:nvPr>
            <p:ph idx="12" type="sldNum"/>
          </p:nvPr>
        </p:nvSpPr>
        <p:spPr>
          <a:xfrm>
            <a:off x="6858000" y="640080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g117fcd690e9_1_40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Glaucoma Detection and Classification</a:t>
            </a: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rmAutofit/>
          </a:bodyPr>
          <a:lstStyle/>
          <a:p>
            <a:pPr indent="-274320" lvl="0" marL="274320" rtl="0" algn="ctr">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Literature </a:t>
            </a:r>
            <a:endParaRPr/>
          </a:p>
        </p:txBody>
      </p:sp>
      <p:sp>
        <p:nvSpPr>
          <p:cNvPr id="227" name="Google Shape;227;p4"/>
          <p:cNvSpPr txBox="1"/>
          <p:nvPr>
            <p:ph idx="1" type="body"/>
          </p:nvPr>
        </p:nvSpPr>
        <p:spPr>
          <a:xfrm>
            <a:off x="457200" y="1371600"/>
            <a:ext cx="8229600" cy="43746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77500" lnSpcReduction="10000"/>
          </a:bodyPr>
          <a:lstStyle/>
          <a:p>
            <a:pPr indent="0" lvl="0" marL="0" rtl="0" algn="just">
              <a:spcBef>
                <a:spcPts val="400"/>
              </a:spcBef>
              <a:spcAft>
                <a:spcPts val="0"/>
              </a:spcAft>
              <a:buNone/>
            </a:pPr>
            <a:r>
              <a:rPr lang="en-US" sz="2000"/>
              <a:t> </a:t>
            </a:r>
            <a:endParaRPr sz="2000"/>
          </a:p>
          <a:p>
            <a:pPr indent="-337266" lvl="0" marL="457200" rtl="0" algn="just">
              <a:spcBef>
                <a:spcPts val="400"/>
              </a:spcBef>
              <a:spcAft>
                <a:spcPts val="0"/>
              </a:spcAft>
              <a:buSzPct val="100000"/>
              <a:buFont typeface="Times New Roman"/>
              <a:buChar char="•"/>
            </a:pPr>
            <a:r>
              <a:rPr lang="en-US" sz="2208">
                <a:latin typeface="Times New Roman"/>
                <a:ea typeface="Times New Roman"/>
                <a:cs typeface="Times New Roman"/>
                <a:sym typeface="Times New Roman"/>
              </a:rPr>
              <a:t>This paper studied by C. Sharmila and N. Shanthi [1] uses Transfer learning which is a machine learning method where a model developed for one task is reused as the starting point for a model on a second task and</a:t>
            </a:r>
            <a:r>
              <a:rPr lang="en-US" sz="2208">
                <a:latin typeface="Times New Roman"/>
                <a:ea typeface="Times New Roman"/>
                <a:cs typeface="Times New Roman"/>
                <a:sym typeface="Times New Roman"/>
              </a:rPr>
              <a:t> </a:t>
            </a:r>
            <a:r>
              <a:rPr lang="en-US" sz="2208">
                <a:latin typeface="Times New Roman"/>
                <a:ea typeface="Times New Roman"/>
                <a:cs typeface="Times New Roman"/>
                <a:sym typeface="Times New Roman"/>
              </a:rPr>
              <a:t>is mostly used to improve accuracy.</a:t>
            </a:r>
            <a:endParaRPr sz="2208">
              <a:latin typeface="Times New Roman"/>
              <a:ea typeface="Times New Roman"/>
              <a:cs typeface="Times New Roman"/>
              <a:sym typeface="Times New Roman"/>
            </a:endParaRPr>
          </a:p>
          <a:p>
            <a:pPr indent="-337266" lvl="0" marL="457200" rtl="0" algn="just">
              <a:spcBef>
                <a:spcPts val="0"/>
              </a:spcBef>
              <a:spcAft>
                <a:spcPts val="0"/>
              </a:spcAft>
              <a:buSzPct val="100000"/>
              <a:buFont typeface="Times New Roman"/>
              <a:buChar char="•"/>
            </a:pPr>
            <a:r>
              <a:rPr lang="en-US" sz="2208">
                <a:latin typeface="Times New Roman"/>
                <a:ea typeface="Times New Roman"/>
                <a:cs typeface="Times New Roman"/>
                <a:sym typeface="Times New Roman"/>
              </a:rPr>
              <a:t>The pre-trained model Inception V3 is employed as transfer learning for glaucoma diagnosis.</a:t>
            </a:r>
            <a:endParaRPr sz="2208">
              <a:latin typeface="Times New Roman"/>
              <a:ea typeface="Times New Roman"/>
              <a:cs typeface="Times New Roman"/>
              <a:sym typeface="Times New Roman"/>
            </a:endParaRPr>
          </a:p>
          <a:p>
            <a:pPr indent="-337266" lvl="0" marL="457200" rtl="0" algn="just">
              <a:spcBef>
                <a:spcPts val="0"/>
              </a:spcBef>
              <a:spcAft>
                <a:spcPts val="0"/>
              </a:spcAft>
              <a:buSzPct val="100000"/>
              <a:buFont typeface="Times New Roman"/>
              <a:buChar char="•"/>
            </a:pPr>
            <a:r>
              <a:rPr lang="en-US" sz="2208">
                <a:latin typeface="Times New Roman"/>
                <a:ea typeface="Times New Roman"/>
                <a:cs typeface="Times New Roman"/>
                <a:sym typeface="Times New Roman"/>
              </a:rPr>
              <a:t>Transfer learning with both feature extraction perspective and fine-tuning procedure is used. Adam, an optimization algorithm has been utilized to optimize the network weights.</a:t>
            </a:r>
            <a:endParaRPr sz="2208">
              <a:latin typeface="Times New Roman"/>
              <a:ea typeface="Times New Roman"/>
              <a:cs typeface="Times New Roman"/>
              <a:sym typeface="Times New Roman"/>
            </a:endParaRPr>
          </a:p>
          <a:p>
            <a:pPr indent="-337266" lvl="0" marL="457200" rtl="0" algn="just">
              <a:spcBef>
                <a:spcPts val="0"/>
              </a:spcBef>
              <a:spcAft>
                <a:spcPts val="0"/>
              </a:spcAft>
              <a:buSzPct val="100000"/>
              <a:buFont typeface="Times New Roman"/>
              <a:buChar char="•"/>
            </a:pPr>
            <a:r>
              <a:rPr lang="en-US" sz="2208">
                <a:latin typeface="Times New Roman"/>
                <a:ea typeface="Times New Roman"/>
                <a:cs typeface="Times New Roman"/>
                <a:sym typeface="Times New Roman"/>
              </a:rPr>
              <a:t>The model predicted two classes (glaucoma and non-glaucoma)with a test accuracy of 91.36%.</a:t>
            </a:r>
            <a:endParaRPr sz="2208">
              <a:latin typeface="Times New Roman"/>
              <a:ea typeface="Times New Roman"/>
              <a:cs typeface="Times New Roman"/>
              <a:sym typeface="Times New Roman"/>
            </a:endParaRPr>
          </a:p>
          <a:p>
            <a:pPr indent="-337266" lvl="0" marL="457200" rtl="0" algn="just">
              <a:spcBef>
                <a:spcPts val="0"/>
              </a:spcBef>
              <a:spcAft>
                <a:spcPts val="0"/>
              </a:spcAft>
              <a:buSzPct val="100000"/>
              <a:buFont typeface="Times New Roman"/>
              <a:buChar char="•"/>
            </a:pPr>
            <a:r>
              <a:rPr lang="en-US" sz="2208">
                <a:latin typeface="Times New Roman"/>
                <a:ea typeface="Times New Roman"/>
                <a:cs typeface="Times New Roman"/>
                <a:sym typeface="Times New Roman"/>
              </a:rPr>
              <a:t>The performance of the automatic glaucoma diagnostic system is analyzed by sensitivity, specificity and accuracy metrics. 82.60% of sensitivity and 95.30% of specificity have been achieved.</a:t>
            </a:r>
            <a:endParaRPr sz="2208">
              <a:latin typeface="Times New Roman"/>
              <a:ea typeface="Times New Roman"/>
              <a:cs typeface="Times New Roman"/>
              <a:sym typeface="Times New Roman"/>
            </a:endParaRPr>
          </a:p>
          <a:p>
            <a:pPr indent="-337266" lvl="0" marL="457200" rtl="0" algn="just">
              <a:spcBef>
                <a:spcPts val="0"/>
              </a:spcBef>
              <a:spcAft>
                <a:spcPts val="0"/>
              </a:spcAft>
              <a:buSzPct val="100000"/>
              <a:buFont typeface="Times New Roman"/>
              <a:buChar char="•"/>
            </a:pPr>
            <a:r>
              <a:rPr lang="en-US" sz="2208">
                <a:latin typeface="Times New Roman"/>
                <a:ea typeface="Times New Roman"/>
                <a:cs typeface="Times New Roman"/>
                <a:sym typeface="Times New Roman"/>
              </a:rPr>
              <a:t>A strategy  is needed  to carry out the study using additional dataset in the near future in order to improve the accuracy of the automatic glaucoma detection algorithm.</a:t>
            </a:r>
            <a:endParaRPr sz="2208">
              <a:latin typeface="Times New Roman"/>
              <a:ea typeface="Times New Roman"/>
              <a:cs typeface="Times New Roman"/>
              <a:sym typeface="Times New Roman"/>
            </a:endParaRPr>
          </a:p>
          <a:p>
            <a:pPr indent="0" lvl="0" marL="457200" rtl="0" algn="just">
              <a:lnSpc>
                <a:spcPct val="80000"/>
              </a:lnSpc>
              <a:spcBef>
                <a:spcPts val="400"/>
              </a:spcBef>
              <a:spcAft>
                <a:spcPts val="0"/>
              </a:spcAft>
              <a:buNone/>
            </a:pPr>
            <a:r>
              <a:rPr lang="en-US" sz="2000"/>
              <a:t> </a:t>
            </a:r>
            <a:endParaRPr/>
          </a:p>
        </p:txBody>
      </p:sp>
      <p:sp>
        <p:nvSpPr>
          <p:cNvPr id="228" name="Google Shape;228;p4"/>
          <p:cNvSpPr txBox="1"/>
          <p:nvPr>
            <p:ph idx="12" type="sldNum"/>
          </p:nvPr>
        </p:nvSpPr>
        <p:spPr>
          <a:xfrm>
            <a:off x="68580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9" name="Google Shape;229;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230" name="Google Shape;230;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Glaucoma Detection and Classification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7fcd690e9_1_8"/>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rmAutofit/>
          </a:bodyPr>
          <a:lstStyle/>
          <a:p>
            <a:pPr indent="-274320" lvl="0" marL="274320" rtl="0" algn="ctr">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Literature </a:t>
            </a:r>
            <a:endParaRPr/>
          </a:p>
        </p:txBody>
      </p:sp>
      <p:sp>
        <p:nvSpPr>
          <p:cNvPr id="236" name="Google Shape;236;g117fcd690e9_1_8"/>
          <p:cNvSpPr txBox="1"/>
          <p:nvPr>
            <p:ph idx="1" type="body"/>
          </p:nvPr>
        </p:nvSpPr>
        <p:spPr>
          <a:xfrm>
            <a:off x="457200" y="1371600"/>
            <a:ext cx="8229600" cy="47547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55600" lvl="0" marL="457200" rtl="0" algn="just">
              <a:spcBef>
                <a:spcPts val="0"/>
              </a:spcBef>
              <a:spcAft>
                <a:spcPts val="0"/>
              </a:spcAft>
              <a:buSzPts val="2000"/>
              <a:buFont typeface="Times New Roman"/>
              <a:buChar char="•"/>
            </a:pPr>
            <a:r>
              <a:rPr lang="en-US" sz="2000">
                <a:latin typeface="Times New Roman"/>
                <a:ea typeface="Times New Roman"/>
                <a:cs typeface="Times New Roman"/>
                <a:sym typeface="Times New Roman"/>
              </a:rPr>
              <a:t>Arkaja Saxena, Abhilasha Vyas, Lokesh Parashar, Upendra Singh [2] state that </a:t>
            </a:r>
            <a:r>
              <a:rPr lang="en-US" sz="2000">
                <a:solidFill>
                  <a:srgbClr val="333333"/>
                </a:solidFill>
                <a:highlight>
                  <a:srgbClr val="FFFFFF"/>
                </a:highlight>
                <a:latin typeface="Times New Roman"/>
                <a:ea typeface="Times New Roman"/>
                <a:cs typeface="Times New Roman"/>
                <a:sym typeface="Times New Roman"/>
              </a:rPr>
              <a:t>Glaucoma is a disease that relates to the vision of the human eye.</a:t>
            </a:r>
            <a:endParaRPr sz="2000">
              <a:latin typeface="Times New Roman"/>
              <a:ea typeface="Times New Roman"/>
              <a:cs typeface="Times New Roman"/>
              <a:sym typeface="Times New Roman"/>
            </a:endParaRPr>
          </a:p>
          <a:p>
            <a:pPr indent="-355600" lvl="0" marL="457200" rtl="0" algn="just">
              <a:spcBef>
                <a:spcPts val="0"/>
              </a:spcBef>
              <a:spcAft>
                <a:spcPts val="0"/>
              </a:spcAft>
              <a:buClr>
                <a:srgbClr val="333333"/>
              </a:buClr>
              <a:buSzPts val="2000"/>
              <a:buFont typeface="Times New Roman"/>
              <a:buChar char="•"/>
            </a:pPr>
            <a:r>
              <a:rPr lang="en-US" sz="2000">
                <a:solidFill>
                  <a:srgbClr val="333333"/>
                </a:solidFill>
                <a:highlight>
                  <a:srgbClr val="FFFFFF"/>
                </a:highlight>
                <a:latin typeface="Times New Roman"/>
                <a:ea typeface="Times New Roman"/>
                <a:cs typeface="Times New Roman"/>
                <a:sym typeface="Times New Roman"/>
              </a:rPr>
              <a:t>This disease is considered as the irreversible disease that results in the vision deterioration. </a:t>
            </a:r>
            <a:endParaRPr sz="2000">
              <a:solidFill>
                <a:srgbClr val="333333"/>
              </a:solidFill>
              <a:highlight>
                <a:srgbClr val="FFFFFF"/>
              </a:highlight>
              <a:latin typeface="Times New Roman"/>
              <a:ea typeface="Times New Roman"/>
              <a:cs typeface="Times New Roman"/>
              <a:sym typeface="Times New Roman"/>
            </a:endParaRPr>
          </a:p>
          <a:p>
            <a:pPr indent="-355600" lvl="0" marL="457200" rtl="0" algn="just">
              <a:spcBef>
                <a:spcPts val="0"/>
              </a:spcBef>
              <a:spcAft>
                <a:spcPts val="0"/>
              </a:spcAft>
              <a:buClr>
                <a:srgbClr val="333333"/>
              </a:buClr>
              <a:buSzPts val="2000"/>
              <a:buFont typeface="Times New Roman"/>
              <a:buChar char="•"/>
            </a:pPr>
            <a:r>
              <a:rPr lang="en-US" sz="2000">
                <a:solidFill>
                  <a:srgbClr val="333333"/>
                </a:solidFill>
                <a:highlight>
                  <a:srgbClr val="FFFFFF"/>
                </a:highlight>
                <a:latin typeface="Times New Roman"/>
                <a:ea typeface="Times New Roman"/>
                <a:cs typeface="Times New Roman"/>
                <a:sym typeface="Times New Roman"/>
              </a:rPr>
              <a:t>This paper presents architecture for the proper glaucoma detection based on the deep learning by making use of the convolutional neural network (CNN). </a:t>
            </a:r>
            <a:endParaRPr sz="2000">
              <a:solidFill>
                <a:srgbClr val="333333"/>
              </a:solidFill>
              <a:highlight>
                <a:srgbClr val="FFFFFF"/>
              </a:highlight>
              <a:latin typeface="Times New Roman"/>
              <a:ea typeface="Times New Roman"/>
              <a:cs typeface="Times New Roman"/>
              <a:sym typeface="Times New Roman"/>
            </a:endParaRPr>
          </a:p>
          <a:p>
            <a:pPr indent="-355600" lvl="0" marL="457200" rtl="0" algn="just">
              <a:spcBef>
                <a:spcPts val="0"/>
              </a:spcBef>
              <a:spcAft>
                <a:spcPts val="0"/>
              </a:spcAft>
              <a:buClr>
                <a:srgbClr val="333333"/>
              </a:buClr>
              <a:buSzPts val="2000"/>
              <a:buFont typeface="Times New Roman"/>
              <a:buChar char="•"/>
            </a:pPr>
            <a:r>
              <a:rPr lang="en-US" sz="2000">
                <a:solidFill>
                  <a:srgbClr val="333333"/>
                </a:solidFill>
                <a:highlight>
                  <a:srgbClr val="FFFFFF"/>
                </a:highlight>
                <a:latin typeface="Times New Roman"/>
                <a:ea typeface="Times New Roman"/>
                <a:cs typeface="Times New Roman"/>
                <a:sym typeface="Times New Roman"/>
              </a:rPr>
              <a:t>The CNN provides a hierarchical structure of the images for differentiation. </a:t>
            </a:r>
            <a:endParaRPr sz="2000">
              <a:solidFill>
                <a:srgbClr val="333333"/>
              </a:solidFill>
              <a:highlight>
                <a:srgbClr val="FFFFFF"/>
              </a:highlight>
              <a:latin typeface="Times New Roman"/>
              <a:ea typeface="Times New Roman"/>
              <a:cs typeface="Times New Roman"/>
              <a:sym typeface="Times New Roman"/>
            </a:endParaRPr>
          </a:p>
          <a:p>
            <a:pPr indent="-355600" lvl="0" marL="457200" rtl="0" algn="just">
              <a:spcBef>
                <a:spcPts val="0"/>
              </a:spcBef>
              <a:spcAft>
                <a:spcPts val="0"/>
              </a:spcAft>
              <a:buClr>
                <a:srgbClr val="333333"/>
              </a:buClr>
              <a:buSzPts val="2000"/>
              <a:buFont typeface="Times New Roman"/>
              <a:buChar char="•"/>
            </a:pPr>
            <a:r>
              <a:rPr lang="en-US" sz="2000">
                <a:solidFill>
                  <a:srgbClr val="333333"/>
                </a:solidFill>
                <a:highlight>
                  <a:srgbClr val="FFFFFF"/>
                </a:highlight>
                <a:latin typeface="Times New Roman"/>
                <a:ea typeface="Times New Roman"/>
                <a:cs typeface="Times New Roman"/>
                <a:sym typeface="Times New Roman"/>
              </a:rPr>
              <a:t>Proposed work can be evaluated with a total of six layers. </a:t>
            </a:r>
            <a:endParaRPr sz="2000">
              <a:solidFill>
                <a:srgbClr val="333333"/>
              </a:solidFill>
              <a:highlight>
                <a:srgbClr val="FFFFFF"/>
              </a:highlight>
              <a:latin typeface="Times New Roman"/>
              <a:ea typeface="Times New Roman"/>
              <a:cs typeface="Times New Roman"/>
              <a:sym typeface="Times New Roman"/>
            </a:endParaRPr>
          </a:p>
          <a:p>
            <a:pPr indent="-355600" lvl="0" marL="457200" rtl="0" algn="just">
              <a:spcBef>
                <a:spcPts val="0"/>
              </a:spcBef>
              <a:spcAft>
                <a:spcPts val="0"/>
              </a:spcAft>
              <a:buClr>
                <a:srgbClr val="333333"/>
              </a:buClr>
              <a:buSzPts val="2000"/>
              <a:buFont typeface="Times New Roman"/>
              <a:buChar char="•"/>
            </a:pPr>
            <a:r>
              <a:rPr lang="en-US" sz="2000">
                <a:solidFill>
                  <a:srgbClr val="333333"/>
                </a:solidFill>
                <a:highlight>
                  <a:srgbClr val="FFFFFF"/>
                </a:highlight>
                <a:latin typeface="Times New Roman"/>
                <a:ea typeface="Times New Roman"/>
                <a:cs typeface="Times New Roman"/>
                <a:sym typeface="Times New Roman"/>
              </a:rPr>
              <a:t>Here the dropout mechanism is also used for achieving the adequate performance in the glaucoma detection. </a:t>
            </a:r>
            <a:endParaRPr sz="2000">
              <a:solidFill>
                <a:srgbClr val="333333"/>
              </a:solidFill>
              <a:highlight>
                <a:srgbClr val="FFFFFF"/>
              </a:highlight>
              <a:latin typeface="Times New Roman"/>
              <a:ea typeface="Times New Roman"/>
              <a:cs typeface="Times New Roman"/>
              <a:sym typeface="Times New Roman"/>
            </a:endParaRPr>
          </a:p>
          <a:p>
            <a:pPr indent="-355600" lvl="0" marL="457200" rtl="0" algn="just">
              <a:spcBef>
                <a:spcPts val="0"/>
              </a:spcBef>
              <a:spcAft>
                <a:spcPts val="0"/>
              </a:spcAft>
              <a:buClr>
                <a:srgbClr val="333333"/>
              </a:buClr>
              <a:buSzPts val="2000"/>
              <a:buFont typeface="Times New Roman"/>
              <a:buChar char="•"/>
            </a:pPr>
            <a:r>
              <a:rPr lang="en-US" sz="2000">
                <a:solidFill>
                  <a:srgbClr val="333333"/>
                </a:solidFill>
                <a:highlight>
                  <a:srgbClr val="FFFFFF"/>
                </a:highlight>
                <a:latin typeface="Times New Roman"/>
                <a:ea typeface="Times New Roman"/>
                <a:cs typeface="Times New Roman"/>
                <a:sym typeface="Times New Roman"/>
              </a:rPr>
              <a:t>The datasets used for the experiments are the SCES and ORIGA. The analysis is performed for both the dataset and the obtained values are      . 82.2% and 88.2% for the ORIGA and SCES dataset respectively.</a:t>
            </a:r>
            <a:endParaRPr sz="2000">
              <a:latin typeface="Times New Roman"/>
              <a:ea typeface="Times New Roman"/>
              <a:cs typeface="Times New Roman"/>
              <a:sym typeface="Times New Roman"/>
            </a:endParaRPr>
          </a:p>
          <a:p>
            <a:pPr indent="0" lvl="0" marL="342900" rtl="0" algn="just">
              <a:spcBef>
                <a:spcPts val="400"/>
              </a:spcBef>
              <a:spcAft>
                <a:spcPts val="0"/>
              </a:spcAft>
              <a:buNone/>
            </a:pPr>
            <a:r>
              <a:t/>
            </a:r>
            <a:endParaRPr sz="2000"/>
          </a:p>
        </p:txBody>
      </p:sp>
      <p:sp>
        <p:nvSpPr>
          <p:cNvPr id="237" name="Google Shape;237;g117fcd690e9_1_8"/>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8" name="Google Shape;238;g117fcd690e9_1_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239" name="Google Shape;239;g117fcd690e9_1_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Glaucoma Detection and Classification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17fcd690e9_1_0"/>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rmAutofit/>
          </a:bodyPr>
          <a:lstStyle/>
          <a:p>
            <a:pPr indent="-274320" lvl="0" marL="274320" rtl="0" algn="ctr">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Literature </a:t>
            </a:r>
            <a:endParaRPr/>
          </a:p>
        </p:txBody>
      </p:sp>
      <p:sp>
        <p:nvSpPr>
          <p:cNvPr id="245" name="Google Shape;245;g117fcd690e9_1_0"/>
          <p:cNvSpPr txBox="1"/>
          <p:nvPr>
            <p:ph idx="1" type="body"/>
          </p:nvPr>
        </p:nvSpPr>
        <p:spPr>
          <a:xfrm>
            <a:off x="457200" y="1371600"/>
            <a:ext cx="8229600" cy="47547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55600" lvl="0" marL="342900" rtl="0" algn="just">
              <a:spcBef>
                <a:spcPts val="0"/>
              </a:spcBef>
              <a:spcAft>
                <a:spcPts val="0"/>
              </a:spcAft>
              <a:buSzPts val="2000"/>
              <a:buFont typeface="Times New Roman"/>
              <a:buChar char="•"/>
            </a:pPr>
            <a:r>
              <a:rPr lang="en-US" sz="2000">
                <a:latin typeface="Times New Roman"/>
                <a:ea typeface="Times New Roman"/>
                <a:cs typeface="Times New Roman"/>
                <a:sym typeface="Times New Roman"/>
              </a:rPr>
              <a:t>Ali Serener, Sertan Serte [3] studied Transfer Learning for Early and Advanced Glaucoma Detection with Convolutional Neural Networks</a:t>
            </a:r>
            <a:endParaRPr sz="2000">
              <a:latin typeface="Times New Roman"/>
              <a:ea typeface="Times New Roman"/>
              <a:cs typeface="Times New Roman"/>
              <a:sym typeface="Times New Roman"/>
            </a:endParaRPr>
          </a:p>
          <a:p>
            <a:pPr indent="-355600" lvl="0" marL="342900" rtl="0" algn="just">
              <a:spcBef>
                <a:spcPts val="400"/>
              </a:spcBef>
              <a:spcAft>
                <a:spcPts val="0"/>
              </a:spcAft>
              <a:buSzPts val="2000"/>
              <a:buFont typeface="Times New Roman"/>
              <a:buChar char="•"/>
            </a:pPr>
            <a:r>
              <a:rPr lang="en-US" sz="2000">
                <a:latin typeface="Times New Roman"/>
                <a:ea typeface="Times New Roman"/>
                <a:cs typeface="Times New Roman"/>
                <a:sym typeface="Times New Roman"/>
              </a:rPr>
              <a:t>This paper uses deep convolutional neural networks to detect early and advanced stages of glaucoma on fundus images.</a:t>
            </a:r>
            <a:endParaRPr sz="2000">
              <a:latin typeface="Times New Roman"/>
              <a:ea typeface="Times New Roman"/>
              <a:cs typeface="Times New Roman"/>
              <a:sym typeface="Times New Roman"/>
            </a:endParaRPr>
          </a:p>
          <a:p>
            <a:pPr indent="-355600" lvl="0" marL="342900" rtl="0" algn="just">
              <a:spcBef>
                <a:spcPts val="400"/>
              </a:spcBef>
              <a:spcAft>
                <a:spcPts val="0"/>
              </a:spcAft>
              <a:buSzPts val="2000"/>
              <a:buFont typeface="Times New Roman"/>
              <a:buChar char="•"/>
            </a:pPr>
            <a:r>
              <a:rPr lang="en-US" sz="2000">
                <a:latin typeface="Times New Roman"/>
                <a:ea typeface="Times New Roman"/>
                <a:cs typeface="Times New Roman"/>
                <a:sym typeface="Times New Roman"/>
              </a:rPr>
              <a:t>The proposed model is performed on fundus images using two deep learning methods, ResNet50 and GoogLeNet.</a:t>
            </a:r>
            <a:endParaRPr sz="2000">
              <a:latin typeface="Times New Roman"/>
              <a:ea typeface="Times New Roman"/>
              <a:cs typeface="Times New Roman"/>
              <a:sym typeface="Times New Roman"/>
            </a:endParaRPr>
          </a:p>
          <a:p>
            <a:pPr indent="-355600" lvl="0" marL="342900" rtl="0" algn="just">
              <a:spcBef>
                <a:spcPts val="400"/>
              </a:spcBef>
              <a:spcAft>
                <a:spcPts val="0"/>
              </a:spcAft>
              <a:buSzPts val="2000"/>
              <a:buFont typeface="Times New Roman"/>
              <a:buChar char="•"/>
            </a:pPr>
            <a:r>
              <a:rPr lang="en-US" sz="2000">
                <a:latin typeface="Times New Roman"/>
                <a:ea typeface="Times New Roman"/>
                <a:cs typeface="Times New Roman"/>
                <a:sym typeface="Times New Roman"/>
              </a:rPr>
              <a:t>The performances of the two models are evaluated in terms of accuracy, sensitivity, specificity and the area under the ROC curve. </a:t>
            </a:r>
            <a:endParaRPr sz="2000">
              <a:latin typeface="Times New Roman"/>
              <a:ea typeface="Times New Roman"/>
              <a:cs typeface="Times New Roman"/>
              <a:sym typeface="Times New Roman"/>
            </a:endParaRPr>
          </a:p>
          <a:p>
            <a:pPr indent="-355600" lvl="0" marL="342900" rtl="0" algn="just">
              <a:spcBef>
                <a:spcPts val="400"/>
              </a:spcBef>
              <a:spcAft>
                <a:spcPts val="0"/>
              </a:spcAft>
              <a:buSzPts val="2000"/>
              <a:buFont typeface="Times New Roman"/>
              <a:buChar char="•"/>
            </a:pPr>
            <a:r>
              <a:rPr lang="en-US" sz="2000">
                <a:latin typeface="Times New Roman"/>
                <a:ea typeface="Times New Roman"/>
                <a:cs typeface="Times New Roman"/>
                <a:sym typeface="Times New Roman"/>
              </a:rPr>
              <a:t>The results show that for early, advanced as well as overall glaucoma detection GoogLeNet outperforms ResNet-50.</a:t>
            </a:r>
            <a:endParaRPr sz="2000">
              <a:latin typeface="Times New Roman"/>
              <a:ea typeface="Times New Roman"/>
              <a:cs typeface="Times New Roman"/>
              <a:sym typeface="Times New Roman"/>
            </a:endParaRPr>
          </a:p>
          <a:p>
            <a:pPr indent="-355600" lvl="0" marL="342900" rtl="0" algn="just">
              <a:spcBef>
                <a:spcPts val="400"/>
              </a:spcBef>
              <a:spcAft>
                <a:spcPts val="0"/>
              </a:spcAft>
              <a:buSzPts val="2000"/>
              <a:buFont typeface="Times New Roman"/>
              <a:buChar char="•"/>
            </a:pPr>
            <a:r>
              <a:rPr lang="en-US" sz="2000">
                <a:latin typeface="Times New Roman"/>
                <a:ea typeface="Times New Roman"/>
                <a:cs typeface="Times New Roman"/>
                <a:sym typeface="Times New Roman"/>
              </a:rPr>
              <a:t>The accuracy performance of this classification for ResNet50 is 0.86, the sensitivity is 0.21, the specificity is 0.93. On the other hand, the performance accuracy of this classification for the GoogLeNet model is 0.85, the sensitivity is 0.29, the specificity is 0.91.</a:t>
            </a:r>
            <a:endParaRPr sz="2000">
              <a:latin typeface="Times New Roman"/>
              <a:ea typeface="Times New Roman"/>
              <a:cs typeface="Times New Roman"/>
              <a:sym typeface="Times New Roman"/>
            </a:endParaRPr>
          </a:p>
        </p:txBody>
      </p:sp>
      <p:sp>
        <p:nvSpPr>
          <p:cNvPr id="246" name="Google Shape;246;g117fcd690e9_1_0"/>
          <p:cNvSpPr txBox="1"/>
          <p:nvPr>
            <p:ph idx="12" type="sldNum"/>
          </p:nvPr>
        </p:nvSpPr>
        <p:spPr>
          <a:xfrm>
            <a:off x="68580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7" name="Google Shape;247;g117fcd690e9_1_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30/04/2022</a:t>
            </a:r>
            <a:endParaRPr/>
          </a:p>
        </p:txBody>
      </p:sp>
      <p:sp>
        <p:nvSpPr>
          <p:cNvPr id="248" name="Google Shape;248;g117fcd690e9_1_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Glaucoma Detection and Classification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17fcd690e9_1_74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4" name="Google Shape;254;g117fcd690e9_1_747"/>
          <p:cNvSpPr/>
          <p:nvPr/>
        </p:nvSpPr>
        <p:spPr>
          <a:xfrm rot="10800000">
            <a:off x="-18740312" y="-1252538"/>
            <a:ext cx="322674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55" name="Google Shape;255;g117fcd690e9_1_747"/>
          <p:cNvGraphicFramePr/>
          <p:nvPr/>
        </p:nvGraphicFramePr>
        <p:xfrm>
          <a:off x="-3" y="-363875"/>
          <a:ext cx="3000000" cy="3000000"/>
        </p:xfrm>
        <a:graphic>
          <a:graphicData uri="http://schemas.openxmlformats.org/drawingml/2006/table">
            <a:tbl>
              <a:tblPr bandRow="1" firstRow="1">
                <a:noFill/>
                <a:tableStyleId>{6AC710AE-D790-473B-B283-C1CDA16DE2BB}</a:tableStyleId>
              </a:tblPr>
              <a:tblGrid>
                <a:gridCol w="774250"/>
                <a:gridCol w="1280700"/>
                <a:gridCol w="1307475"/>
                <a:gridCol w="1221825"/>
                <a:gridCol w="1371600"/>
                <a:gridCol w="1914625"/>
                <a:gridCol w="1590575"/>
              </a:tblGrid>
              <a:tr h="482925">
                <a:tc>
                  <a:txBody>
                    <a:bodyPr/>
                    <a:lstStyle/>
                    <a:p>
                      <a:pPr indent="0" lvl="0" marL="0" marR="0" rtl="0" algn="l">
                        <a:spcBef>
                          <a:spcPts val="0"/>
                        </a:spcBef>
                        <a:spcAft>
                          <a:spcPts val="0"/>
                        </a:spcAft>
                        <a:buNone/>
                      </a:pPr>
                      <a:r>
                        <a:t/>
                      </a:r>
                      <a:endParaRPr b="0" sz="1800">
                        <a:latin typeface="Times New Roman"/>
                        <a:ea typeface="Times New Roman"/>
                        <a:cs typeface="Times New Roman"/>
                        <a:sym typeface="Times New Roman"/>
                      </a:endParaRPr>
                    </a:p>
                    <a:p>
                      <a:pPr indent="0" lvl="0" marL="0" marR="0" rtl="0" algn="l">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Sr. No</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b="0" sz="1800">
                        <a:latin typeface="Times New Roman"/>
                        <a:ea typeface="Times New Roman"/>
                        <a:cs typeface="Times New Roman"/>
                        <a:sym typeface="Times New Roman"/>
                      </a:endParaRPr>
                    </a:p>
                    <a:p>
                      <a:pPr indent="0" lvl="0" marL="0" marR="0" rtl="0" algn="l">
                        <a:spcBef>
                          <a:spcPts val="0"/>
                        </a:spcBef>
                        <a:spcAft>
                          <a:spcPts val="0"/>
                        </a:spcAft>
                        <a:buNone/>
                      </a:pPr>
                      <a:r>
                        <a:rPr b="0" i="0" lang="en-US" sz="1800" u="none" strike="noStrike">
                          <a:solidFill>
                            <a:schemeClr val="lt1"/>
                          </a:solidFill>
                          <a:latin typeface="Times New Roman"/>
                          <a:ea typeface="Times New Roman"/>
                          <a:cs typeface="Times New Roman"/>
                          <a:sym typeface="Times New Roman"/>
                        </a:rPr>
                        <a:t>Algorithm</a:t>
                      </a: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b="0" sz="1800">
                        <a:latin typeface="Times New Roman"/>
                        <a:ea typeface="Times New Roman"/>
                        <a:cs typeface="Times New Roman"/>
                        <a:sym typeface="Times New Roman"/>
                      </a:endParaRPr>
                    </a:p>
                    <a:p>
                      <a:pPr indent="0" lvl="0" marL="0" marR="0" rtl="0" algn="l">
                        <a:spcBef>
                          <a:spcPts val="0"/>
                        </a:spcBef>
                        <a:spcAft>
                          <a:spcPts val="0"/>
                        </a:spcAft>
                        <a:buNone/>
                      </a:pPr>
                      <a:r>
                        <a:rPr b="0" i="0" lang="en-US" sz="1800" u="none" strike="noStrike">
                          <a:solidFill>
                            <a:schemeClr val="lt1"/>
                          </a:solidFill>
                          <a:latin typeface="Times New Roman"/>
                          <a:ea typeface="Times New Roman"/>
                          <a:cs typeface="Times New Roman"/>
                          <a:sym typeface="Times New Roman"/>
                        </a:rPr>
                        <a:t>Advantages</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b="0" sz="1800">
                        <a:latin typeface="Times New Roman"/>
                        <a:ea typeface="Times New Roman"/>
                        <a:cs typeface="Times New Roman"/>
                        <a:sym typeface="Times New Roman"/>
                      </a:endParaRPr>
                    </a:p>
                    <a:p>
                      <a:pPr indent="0" lvl="0" marL="0" marR="0" rtl="0" algn="l">
                        <a:spcBef>
                          <a:spcPts val="0"/>
                        </a:spcBef>
                        <a:spcAft>
                          <a:spcPts val="0"/>
                        </a:spcAft>
                        <a:buNone/>
                      </a:pPr>
                      <a:r>
                        <a:rPr b="0" i="0" lang="en-US" sz="1800" u="none" strike="noStrike">
                          <a:solidFill>
                            <a:schemeClr val="lt1"/>
                          </a:solidFill>
                          <a:latin typeface="Times New Roman"/>
                          <a:ea typeface="Times New Roman"/>
                          <a:cs typeface="Times New Roman"/>
                          <a:sym typeface="Times New Roman"/>
                        </a:rPr>
                        <a:t>Datasets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b="0" sz="1800">
                        <a:latin typeface="Times New Roman"/>
                        <a:ea typeface="Times New Roman"/>
                        <a:cs typeface="Times New Roman"/>
                        <a:sym typeface="Times New Roman"/>
                      </a:endParaRPr>
                    </a:p>
                    <a:p>
                      <a:pPr indent="0" lvl="0" marL="0" marR="0" rtl="0" algn="l">
                        <a:spcBef>
                          <a:spcPts val="0"/>
                        </a:spcBef>
                        <a:spcAft>
                          <a:spcPts val="0"/>
                        </a:spcAft>
                        <a:buNone/>
                      </a:pPr>
                      <a:r>
                        <a:rPr b="0" i="0" lang="en-US" sz="1800" u="none" strike="noStrike">
                          <a:solidFill>
                            <a:schemeClr val="lt1"/>
                          </a:solidFill>
                          <a:latin typeface="Times New Roman"/>
                          <a:ea typeface="Times New Roman"/>
                          <a:cs typeface="Times New Roman"/>
                          <a:sym typeface="Times New Roman"/>
                        </a:rPr>
                        <a:t>Limitations</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t/>
                      </a:r>
                      <a:endParaRPr b="0" sz="1800">
                        <a:latin typeface="Times New Roman"/>
                        <a:ea typeface="Times New Roman"/>
                        <a:cs typeface="Times New Roman"/>
                        <a:sym typeface="Times New Roman"/>
                      </a:endParaRPr>
                    </a:p>
                    <a:p>
                      <a:pPr indent="0" lvl="0" marL="0" marR="0" rtl="0" algn="l">
                        <a:spcBef>
                          <a:spcPts val="0"/>
                        </a:spcBef>
                        <a:spcAft>
                          <a:spcPts val="0"/>
                        </a:spcAft>
                        <a:buNone/>
                      </a:pPr>
                      <a:r>
                        <a:rPr b="0" i="0" lang="en-US" sz="1800" u="none" strike="noStrike">
                          <a:solidFill>
                            <a:schemeClr val="lt1"/>
                          </a:solidFill>
                          <a:latin typeface="Times New Roman"/>
                          <a:ea typeface="Times New Roman"/>
                          <a:cs typeface="Times New Roman"/>
                          <a:sym typeface="Times New Roman"/>
                        </a:rPr>
                        <a:t>Accuracy</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u="none" strike="noStrike">
                          <a:solidFill>
                            <a:schemeClr val="lt1"/>
                          </a:solidFill>
                          <a:latin typeface="Times New Roman"/>
                          <a:ea typeface="Times New Roman"/>
                          <a:cs typeface="Times New Roman"/>
                          <a:sym typeface="Times New Roman"/>
                        </a:rPr>
                        <a:t>Performance Evaluation Parameters</a:t>
                      </a:r>
                      <a:endParaRPr>
                        <a:latin typeface="Times New Roman"/>
                        <a:ea typeface="Times New Roman"/>
                        <a:cs typeface="Times New Roman"/>
                        <a:sym typeface="Times New Roman"/>
                      </a:endParaRPr>
                    </a:p>
                  </a:txBody>
                  <a:tcPr marT="45725" marB="45725" marR="91450" marL="91450"/>
                </a:tc>
              </a:tr>
              <a:tr h="1008300">
                <a:tc>
                  <a:txBody>
                    <a:bodyPr/>
                    <a:lstStyle/>
                    <a:p>
                      <a:pPr indent="0" lvl="0" marL="0" marR="0" rtl="0" algn="ctr">
                        <a:spcBef>
                          <a:spcPts val="0"/>
                        </a:spcBef>
                        <a:spcAft>
                          <a:spcPts val="0"/>
                        </a:spcAft>
                        <a:buNone/>
                      </a:pPr>
                      <a:r>
                        <a:rPr lang="en-US">
                          <a:solidFill>
                            <a:srgbClr val="000000"/>
                          </a:solidFill>
                          <a:latin typeface="Times New Roman"/>
                          <a:ea typeface="Times New Roman"/>
                          <a:cs typeface="Times New Roman"/>
                          <a:sym typeface="Times New Roman"/>
                        </a:rPr>
                        <a:t>1.</a:t>
                      </a:r>
                      <a:endParaRPr>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a:solidFill>
                          <a:srgbClr val="000000"/>
                        </a:solidFill>
                        <a:latin typeface="Times New Roman"/>
                        <a:ea typeface="Times New Roman"/>
                        <a:cs typeface="Times New Roman"/>
                        <a:sym typeface="Times New Roman"/>
                      </a:endParaRPr>
                    </a:p>
                  </a:txBody>
                  <a:tcPr marT="45725" marB="45725" marR="68575" marL="68575"/>
                </a:tc>
                <a:tc>
                  <a:txBody>
                    <a:bodyPr/>
                    <a:lstStyle/>
                    <a:p>
                      <a:pPr indent="0" lvl="0" marL="0" rtl="0" algn="just">
                        <a:spcBef>
                          <a:spcPts val="0"/>
                        </a:spcBef>
                        <a:spcAft>
                          <a:spcPts val="0"/>
                        </a:spcAft>
                        <a:buClr>
                          <a:schemeClr val="dk1"/>
                        </a:buClr>
                        <a:buFont typeface="Arial"/>
                        <a:buNone/>
                      </a:pPr>
                      <a:r>
                        <a:rPr lang="en-US">
                          <a:latin typeface="Times New Roman"/>
                          <a:ea typeface="Times New Roman"/>
                          <a:cs typeface="Times New Roman"/>
                          <a:sym typeface="Times New Roman"/>
                        </a:rPr>
                        <a:t>Inception V3</a:t>
                      </a:r>
                      <a:endParaRPr>
                        <a:latin typeface="Times New Roman"/>
                        <a:ea typeface="Times New Roman"/>
                        <a:cs typeface="Times New Roman"/>
                        <a:sym typeface="Times New Roman"/>
                      </a:endParaRPr>
                    </a:p>
                    <a:p>
                      <a:pPr indent="0" lvl="0" marL="0" marR="0" rtl="0" algn="just">
                        <a:spcBef>
                          <a:spcPts val="0"/>
                        </a:spcBef>
                        <a:spcAft>
                          <a:spcPts val="0"/>
                        </a:spcAft>
                        <a:buNone/>
                      </a:pPr>
                      <a:r>
                        <a:rPr lang="en-US">
                          <a:solidFill>
                            <a:srgbClr val="000000"/>
                          </a:solidFill>
                          <a:latin typeface="Times New Roman"/>
                          <a:ea typeface="Times New Roman"/>
                          <a:cs typeface="Times New Roman"/>
                          <a:sym typeface="Times New Roman"/>
                        </a:rPr>
                        <a:t> (2021)</a:t>
                      </a:r>
                      <a:endParaRPr>
                        <a:solidFill>
                          <a:srgbClr val="000000"/>
                        </a:solidFill>
                        <a:latin typeface="Times New Roman"/>
                        <a:ea typeface="Times New Roman"/>
                        <a:cs typeface="Times New Roman"/>
                        <a:sym typeface="Times New Roman"/>
                      </a:endParaRPr>
                    </a:p>
                  </a:txBody>
                  <a:tcPr marT="45725" marB="45725" marR="68575" marL="68575">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i="0" lang="en-US" u="none" strike="noStrike">
                          <a:solidFill>
                            <a:schemeClr val="dk1"/>
                          </a:solidFill>
                          <a:latin typeface="Times New Roman"/>
                          <a:ea typeface="Times New Roman"/>
                          <a:cs typeface="Times New Roman"/>
                          <a:sym typeface="Times New Roman"/>
                        </a:rPr>
                        <a:t>Uses techniques to classify early and advanced glaucoma.</a:t>
                      </a:r>
                      <a:endParaRPr>
                        <a:latin typeface="Times New Roman"/>
                        <a:ea typeface="Times New Roman"/>
                        <a:cs typeface="Times New Roman"/>
                        <a:sym typeface="Times New Roman"/>
                      </a:endParaRPr>
                    </a:p>
                  </a:txBody>
                  <a:tcPr marT="45725" marB="45725" marR="68575" marL="68575">
                    <a:lnB cap="flat" cmpd="sng" w="38100">
                      <a:solidFill>
                        <a:schemeClr val="lt1"/>
                      </a:solidFill>
                      <a:prstDash val="solid"/>
                      <a:round/>
                      <a:headEnd len="sm" w="sm" type="none"/>
                      <a:tailEnd len="sm" w="sm" type="none"/>
                    </a:lnB>
                  </a:tcPr>
                </a:tc>
                <a:tc>
                  <a:txBody>
                    <a:bodyPr/>
                    <a:lstStyle/>
                    <a:p>
                      <a:pPr indent="0" lvl="0" marL="0" marR="0" rtl="0" algn="just">
                        <a:spcBef>
                          <a:spcPts val="0"/>
                        </a:spcBef>
                        <a:spcAft>
                          <a:spcPts val="0"/>
                        </a:spcAft>
                        <a:buNone/>
                      </a:pPr>
                      <a:r>
                        <a:rPr lang="en-US">
                          <a:solidFill>
                            <a:srgbClr val="000000"/>
                          </a:solidFill>
                          <a:latin typeface="Times New Roman"/>
                          <a:ea typeface="Times New Roman"/>
                          <a:cs typeface="Times New Roman"/>
                          <a:sym typeface="Times New Roman"/>
                        </a:rPr>
                        <a:t>ORIGA</a:t>
                      </a:r>
                      <a:endParaRPr>
                        <a:latin typeface="Times New Roman"/>
                        <a:ea typeface="Times New Roman"/>
                        <a:cs typeface="Times New Roman"/>
                        <a:sym typeface="Times New Roman"/>
                      </a:endParaRPr>
                    </a:p>
                  </a:txBody>
                  <a:tcPr marT="45725" marB="45725" marR="68575" marL="68575">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a:latin typeface="Times New Roman"/>
                          <a:ea typeface="Times New Roman"/>
                          <a:cs typeface="Times New Roman"/>
                          <a:sym typeface="Times New Roman"/>
                        </a:rPr>
                        <a:t>Not Mentioned</a:t>
                      </a:r>
                      <a:endParaRPr>
                        <a:latin typeface="Times New Roman"/>
                        <a:ea typeface="Times New Roman"/>
                        <a:cs typeface="Times New Roman"/>
                        <a:sym typeface="Times New Roman"/>
                      </a:endParaRPr>
                    </a:p>
                  </a:txBody>
                  <a:tcPr marT="45725" marB="45725" marR="68575" marL="68575">
                    <a:lnB cap="flat" cmpd="sng" w="38100">
                      <a:solidFill>
                        <a:schemeClr val="lt1"/>
                      </a:solidFill>
                      <a:prstDash val="solid"/>
                      <a:round/>
                      <a:headEnd len="sm" w="sm" type="none"/>
                      <a:tailEnd len="sm" w="sm" type="none"/>
                    </a:lnB>
                  </a:tcPr>
                </a:tc>
                <a:tc>
                  <a:txBody>
                    <a:bodyPr/>
                    <a:lstStyle/>
                    <a:p>
                      <a:pPr indent="0" lvl="0" marL="0" marR="0" rtl="0" algn="just">
                        <a:spcBef>
                          <a:spcPts val="0"/>
                        </a:spcBef>
                        <a:spcAft>
                          <a:spcPts val="0"/>
                        </a:spcAft>
                        <a:buNone/>
                      </a:pPr>
                      <a:r>
                        <a:rPr lang="en-US">
                          <a:solidFill>
                            <a:srgbClr val="000000"/>
                          </a:solidFill>
                          <a:latin typeface="Times New Roman"/>
                          <a:ea typeface="Times New Roman"/>
                          <a:cs typeface="Times New Roman"/>
                          <a:sym typeface="Times New Roman"/>
                        </a:rPr>
                        <a:t>91.36%</a:t>
                      </a:r>
                      <a:endParaRPr>
                        <a:latin typeface="Times New Roman"/>
                        <a:ea typeface="Times New Roman"/>
                        <a:cs typeface="Times New Roman"/>
                        <a:sym typeface="Times New Roman"/>
                      </a:endParaRPr>
                    </a:p>
                  </a:txBody>
                  <a:tcPr marT="45725" marB="45725" marR="68575" marL="68575">
                    <a:lnB cap="flat" cmpd="sng" w="38100">
                      <a:solidFill>
                        <a:schemeClr val="lt1"/>
                      </a:solidFill>
                      <a:prstDash val="solid"/>
                      <a:round/>
                      <a:headEnd len="sm" w="sm" type="none"/>
                      <a:tailEnd len="sm" w="sm" type="none"/>
                    </a:lnB>
                  </a:tcPr>
                </a:tc>
                <a:tc>
                  <a:txBody>
                    <a:bodyPr/>
                    <a:lstStyle/>
                    <a:p>
                      <a:pPr indent="0" lvl="0" marL="0" rtl="0" algn="l">
                        <a:spcBef>
                          <a:spcPts val="400"/>
                        </a:spcBef>
                        <a:spcAft>
                          <a:spcPts val="0"/>
                        </a:spcAft>
                        <a:buClr>
                          <a:schemeClr val="dk1"/>
                        </a:buClr>
                        <a:buSzPts val="1100"/>
                        <a:buFont typeface="Arial"/>
                        <a:buNone/>
                      </a:pPr>
                      <a:r>
                        <a:rPr lang="en-US">
                          <a:latin typeface="Times New Roman"/>
                          <a:ea typeface="Times New Roman"/>
                          <a:cs typeface="Times New Roman"/>
                          <a:sym typeface="Times New Roman"/>
                        </a:rPr>
                        <a:t>Sensitivity: 82.60%</a:t>
                      </a:r>
                      <a:endParaRPr>
                        <a:latin typeface="Times New Roman"/>
                        <a:ea typeface="Times New Roman"/>
                        <a:cs typeface="Times New Roman"/>
                        <a:sym typeface="Times New Roman"/>
                      </a:endParaRPr>
                    </a:p>
                    <a:p>
                      <a:pPr indent="0" lvl="0" marL="0" rtl="0" algn="l">
                        <a:spcBef>
                          <a:spcPts val="400"/>
                        </a:spcBef>
                        <a:spcAft>
                          <a:spcPts val="0"/>
                        </a:spcAft>
                        <a:buClr>
                          <a:schemeClr val="dk1"/>
                        </a:buClr>
                        <a:buSzPts val="1100"/>
                        <a:buFont typeface="Arial"/>
                        <a:buNone/>
                      </a:pPr>
                      <a:r>
                        <a:rPr lang="en-US">
                          <a:latin typeface="Times New Roman"/>
                          <a:ea typeface="Times New Roman"/>
                          <a:cs typeface="Times New Roman"/>
                          <a:sym typeface="Times New Roman"/>
                        </a:rPr>
                        <a:t>Specificity: 95.30% </a:t>
                      </a:r>
                      <a:endParaRPr>
                        <a:latin typeface="Times New Roman"/>
                        <a:ea typeface="Times New Roman"/>
                        <a:cs typeface="Times New Roman"/>
                        <a:sym typeface="Times New Roman"/>
                      </a:endParaRPr>
                    </a:p>
                    <a:p>
                      <a:pPr indent="0" lvl="0" marL="0" rtl="0" algn="l">
                        <a:spcBef>
                          <a:spcPts val="40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marR="0" rtl="0" algn="l">
                        <a:spcBef>
                          <a:spcPts val="0"/>
                        </a:spcBef>
                        <a:spcAft>
                          <a:spcPts val="0"/>
                        </a:spcAft>
                        <a:buNone/>
                      </a:pPr>
                      <a:r>
                        <a:t/>
                      </a:r>
                      <a:endParaRPr>
                        <a:latin typeface="Times New Roman"/>
                        <a:ea typeface="Times New Roman"/>
                        <a:cs typeface="Times New Roman"/>
                        <a:sym typeface="Times New Roman"/>
                      </a:endParaRPr>
                    </a:p>
                  </a:txBody>
                  <a:tcPr marT="45725" marB="45725" marR="68575" marL="68575">
                    <a:lnB cap="flat" cmpd="sng" w="38100">
                      <a:solidFill>
                        <a:schemeClr val="lt1"/>
                      </a:solidFill>
                      <a:prstDash val="solid"/>
                      <a:round/>
                      <a:headEnd len="sm" w="sm" type="none"/>
                      <a:tailEnd len="sm" w="sm" type="none"/>
                    </a:lnB>
                  </a:tcPr>
                </a:tc>
              </a:tr>
              <a:tr h="1092550">
                <a:tc>
                  <a:txBody>
                    <a:bodyPr/>
                    <a:lstStyle/>
                    <a:p>
                      <a:pPr indent="0" lvl="0" marL="0" marR="0" rtl="0" algn="l">
                        <a:spcBef>
                          <a:spcPts val="0"/>
                        </a:spcBef>
                        <a:spcAft>
                          <a:spcPts val="0"/>
                        </a:spcAft>
                        <a:buNone/>
                      </a:pPr>
                      <a:r>
                        <a:rPr lang="en-US">
                          <a:latin typeface="Times New Roman"/>
                          <a:ea typeface="Times New Roman"/>
                          <a:cs typeface="Times New Roman"/>
                          <a:sym typeface="Times New Roman"/>
                        </a:rPr>
                        <a:t>   2.</a:t>
                      </a:r>
                      <a:endParaRPr>
                        <a:latin typeface="Times New Roman"/>
                        <a:ea typeface="Times New Roman"/>
                        <a:cs typeface="Times New Roman"/>
                        <a:sym typeface="Times New Roman"/>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Convolutional neural network (CNN) (202</a:t>
                      </a:r>
                      <a:r>
                        <a:rPr lang="en-US">
                          <a:solidFill>
                            <a:srgbClr val="000000"/>
                          </a:solidFill>
                          <a:latin typeface="Times New Roman"/>
                          <a:ea typeface="Times New Roman"/>
                          <a:cs typeface="Times New Roman"/>
                          <a:sym typeface="Times New Roman"/>
                        </a:rPr>
                        <a:t>0</a:t>
                      </a:r>
                      <a:r>
                        <a:rPr i="0" lang="en-US" u="none" strike="noStrike">
                          <a:solidFill>
                            <a:srgbClr val="000000"/>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Higher Detection capability,</a:t>
                      </a:r>
                      <a:endParaRPr>
                        <a:latin typeface="Times New Roman"/>
                        <a:ea typeface="Times New Roman"/>
                        <a:cs typeface="Times New Roman"/>
                        <a:sym typeface="Times New Roman"/>
                      </a:endParaRPr>
                    </a:p>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Achieved high accuracy.   </a:t>
                      </a:r>
                      <a:endParaRPr>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SCES</a:t>
                      </a:r>
                      <a:r>
                        <a:rPr i="0" lang="en-US" u="none" strike="noStrike">
                          <a:solidFill>
                            <a:schemeClr val="dk1"/>
                          </a:solidFill>
                          <a:latin typeface="Times New Roman"/>
                          <a:ea typeface="Times New Roman"/>
                          <a:cs typeface="Times New Roman"/>
                          <a:sym typeface="Times New Roman"/>
                        </a:rPr>
                        <a:t>, </a:t>
                      </a:r>
                      <a:r>
                        <a:rPr i="0" lang="en-US" u="none" strike="noStrike">
                          <a:solidFill>
                            <a:srgbClr val="000000"/>
                          </a:solidFill>
                          <a:latin typeface="Times New Roman"/>
                          <a:ea typeface="Times New Roman"/>
                          <a:cs typeface="Times New Roman"/>
                          <a:sym typeface="Times New Roman"/>
                        </a:rPr>
                        <a:t>ORIGA </a:t>
                      </a:r>
                      <a:endParaRPr>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Accuracy differs according to the dataset.</a:t>
                      </a:r>
                      <a:endParaRPr>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a:latin typeface="Times New Roman"/>
                          <a:ea typeface="Times New Roman"/>
                          <a:cs typeface="Times New Roman"/>
                          <a:sym typeface="Times New Roman"/>
                        </a:rPr>
                        <a:t>Accuracy between 82.2% to 88.2%</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Sensitivity: 0.21 to 0.29</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Specificity is 0.91 to 0.93</a:t>
                      </a:r>
                      <a:endParaRPr>
                        <a:latin typeface="Times New Roman"/>
                        <a:ea typeface="Times New Roman"/>
                        <a:cs typeface="Times New Roman"/>
                        <a:sym typeface="Times New Roman"/>
                      </a:endParaRPr>
                    </a:p>
                    <a:p>
                      <a:pPr indent="0" lvl="0" marL="0" marR="0" rtl="0" algn="just">
                        <a:spcBef>
                          <a:spcPts val="0"/>
                        </a:spcBef>
                        <a:spcAft>
                          <a:spcPts val="0"/>
                        </a:spcAft>
                        <a:buNone/>
                      </a:pPr>
                      <a:r>
                        <a:t/>
                      </a:r>
                      <a:endParaRPr>
                        <a:solidFill>
                          <a:srgbClr val="000000"/>
                        </a:solidFill>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735275">
                <a:tc>
                  <a:txBody>
                    <a:bodyPr/>
                    <a:lstStyle/>
                    <a:p>
                      <a:pPr indent="0" lvl="0" marL="0" marR="0" rtl="0" algn="l">
                        <a:spcBef>
                          <a:spcPts val="0"/>
                        </a:spcBef>
                        <a:spcAft>
                          <a:spcPts val="0"/>
                        </a:spcAft>
                        <a:buNone/>
                      </a:pPr>
                      <a:r>
                        <a:rPr lang="en-US">
                          <a:latin typeface="Times New Roman"/>
                          <a:ea typeface="Times New Roman"/>
                          <a:cs typeface="Times New Roman"/>
                          <a:sym typeface="Times New Roman"/>
                        </a:rPr>
                        <a:t>   3.</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a:latin typeface="Times New Roman"/>
                          <a:ea typeface="Times New Roman"/>
                          <a:cs typeface="Times New Roman"/>
                          <a:sym typeface="Times New Roman"/>
                        </a:rPr>
                        <a:t>GoogleLeNet and ResNet</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t>
                      </a:r>
                      <a:r>
                        <a:rPr lang="en-US">
                          <a:latin typeface="Times New Roman"/>
                          <a:ea typeface="Times New Roman"/>
                          <a:cs typeface="Times New Roman"/>
                          <a:sym typeface="Times New Roman"/>
                        </a:rPr>
                        <a:t>2019</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45725" marB="45725" marR="68575" marL="68575">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spcBef>
                          <a:spcPts val="0"/>
                        </a:spcBef>
                        <a:spcAft>
                          <a:spcPts val="0"/>
                        </a:spcAft>
                        <a:buNone/>
                      </a:pPr>
                      <a:r>
                        <a:rPr lang="en-US">
                          <a:solidFill>
                            <a:srgbClr val="000000"/>
                          </a:solidFill>
                          <a:latin typeface="Times New Roman"/>
                          <a:ea typeface="Times New Roman"/>
                          <a:cs typeface="Times New Roman"/>
                          <a:sym typeface="Times New Roman"/>
                        </a:rPr>
                        <a:t>Approximately one million images of ImageNet dataset are used to pre-train these models. </a:t>
                      </a:r>
                      <a:endParaRPr>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RIM-ONE</a:t>
                      </a:r>
                      <a:endParaRPr>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400"/>
                        <a:buFont typeface="Times New Roman"/>
                        <a:buNone/>
                      </a:pPr>
                      <a:r>
                        <a:rPr lang="en-US">
                          <a:latin typeface="Times New Roman"/>
                          <a:ea typeface="Times New Roman"/>
                          <a:cs typeface="Times New Roman"/>
                          <a:sym typeface="Times New Roman"/>
                        </a:rPr>
                        <a:t>Not mentioned</a:t>
                      </a:r>
                      <a:endParaRPr>
                        <a:latin typeface="Times New Roman"/>
                        <a:ea typeface="Times New Roman"/>
                        <a:cs typeface="Times New Roman"/>
                        <a:sym typeface="Times New Roman"/>
                      </a:endParaRPr>
                    </a:p>
                    <a:p>
                      <a:pPr indent="0" lvl="0" marL="0" marR="0" rtl="0" algn="just">
                        <a:spcBef>
                          <a:spcPts val="0"/>
                        </a:spcBef>
                        <a:spcAft>
                          <a:spcPts val="0"/>
                        </a:spcAft>
                        <a:buNone/>
                      </a:pPr>
                      <a:r>
                        <a:t/>
                      </a:r>
                      <a:endParaRPr>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85% to</a:t>
                      </a:r>
                      <a:r>
                        <a:rPr lang="en-US">
                          <a:solidFill>
                            <a:srgbClr val="000000"/>
                          </a:solidFill>
                          <a:latin typeface="Times New Roman"/>
                          <a:ea typeface="Times New Roman"/>
                          <a:cs typeface="Times New Roman"/>
                          <a:sym typeface="Times New Roman"/>
                        </a:rPr>
                        <a:t> 86%</a:t>
                      </a:r>
                      <a:endParaRPr>
                        <a:latin typeface="Times New Roman"/>
                        <a:ea typeface="Times New Roman"/>
                        <a:cs typeface="Times New Roman"/>
                        <a:sym typeface="Times New Roman"/>
                      </a:endParaRPr>
                    </a:p>
                    <a:p>
                      <a:pPr indent="0" lvl="0" marL="0" marR="0" rtl="0" algn="just">
                        <a:spcBef>
                          <a:spcPts val="0"/>
                        </a:spcBef>
                        <a:spcAft>
                          <a:spcPts val="0"/>
                        </a:spcAft>
                        <a:buNone/>
                      </a:pP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Times New Roman"/>
                        <a:buNone/>
                      </a:pPr>
                      <a:r>
                        <a:rPr i="0" lang="en-US" u="none" strike="noStrike">
                          <a:solidFill>
                            <a:srgbClr val="000000"/>
                          </a:solidFill>
                          <a:latin typeface="Times New Roman"/>
                          <a:ea typeface="Times New Roman"/>
                          <a:cs typeface="Times New Roman"/>
                          <a:sym typeface="Times New Roman"/>
                        </a:rPr>
                        <a:t>Sensitivity= </a:t>
                      </a:r>
                      <a:r>
                        <a:rPr lang="en-US">
                          <a:solidFill>
                            <a:srgbClr val="000000"/>
                          </a:solidFill>
                          <a:latin typeface="Times New Roman"/>
                          <a:ea typeface="Times New Roman"/>
                          <a:cs typeface="Times New Roman"/>
                          <a:sym typeface="Times New Roman"/>
                        </a:rPr>
                        <a:t>0.21 to 0.29</a:t>
                      </a:r>
                      <a:endParaRPr>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Times New Roman"/>
                        <a:buNone/>
                      </a:pPr>
                      <a:r>
                        <a:rPr lang="en-US">
                          <a:solidFill>
                            <a:srgbClr val="000000"/>
                          </a:solidFill>
                          <a:latin typeface="Times New Roman"/>
                          <a:ea typeface="Times New Roman"/>
                          <a:cs typeface="Times New Roman"/>
                          <a:sym typeface="Times New Roman"/>
                        </a:rPr>
                        <a:t>Specificity=0.91 to 0.93</a:t>
                      </a:r>
                      <a:endParaRPr>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Times New Roman"/>
                        <a:buNone/>
                      </a:pPr>
                      <a:r>
                        <a:rPr lang="en-US">
                          <a:solidFill>
                            <a:srgbClr val="000000"/>
                          </a:solidFill>
                          <a:latin typeface="Times New Roman"/>
                          <a:ea typeface="Times New Roman"/>
                          <a:cs typeface="Times New Roman"/>
                          <a:sym typeface="Times New Roman"/>
                        </a:rPr>
                        <a:t>ROC= 0.74 TO 0.75</a:t>
                      </a:r>
                      <a:endParaRPr>
                        <a:solidFill>
                          <a:srgbClr val="000000"/>
                        </a:solidFill>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853025">
                <a:tc>
                  <a:txBody>
                    <a:bodyPr/>
                    <a:lstStyle/>
                    <a:p>
                      <a:pPr indent="0" lvl="0" marL="0" marR="0" rtl="0" algn="l">
                        <a:spcBef>
                          <a:spcPts val="0"/>
                        </a:spcBef>
                        <a:spcAft>
                          <a:spcPts val="0"/>
                        </a:spcAft>
                        <a:buNone/>
                      </a:pPr>
                      <a:r>
                        <a:rPr lang="en-US">
                          <a:latin typeface="Times New Roman"/>
                          <a:ea typeface="Times New Roman"/>
                          <a:cs typeface="Times New Roman"/>
                          <a:sym typeface="Times New Roman"/>
                        </a:rPr>
                        <a:t>   4.</a:t>
                      </a:r>
                      <a:endParaRPr>
                        <a:latin typeface="Times New Roman"/>
                        <a:ea typeface="Times New Roman"/>
                        <a:cs typeface="Times New Roman"/>
                        <a:sym typeface="Times New Roman"/>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just">
                        <a:spcBef>
                          <a:spcPts val="0"/>
                        </a:spcBef>
                        <a:spcAft>
                          <a:spcPts val="0"/>
                        </a:spcAft>
                        <a:buNone/>
                      </a:pPr>
                      <a:r>
                        <a:rPr lang="en-US">
                          <a:solidFill>
                            <a:srgbClr val="000000"/>
                          </a:solidFill>
                          <a:latin typeface="Times New Roman"/>
                          <a:ea typeface="Times New Roman"/>
                          <a:cs typeface="Times New Roman"/>
                          <a:sym typeface="Times New Roman"/>
                        </a:rPr>
                        <a:t>CNN + LSTM</a:t>
                      </a:r>
                      <a:endParaRPr>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rPr lang="en-US">
                          <a:solidFill>
                            <a:srgbClr val="000000"/>
                          </a:solidFill>
                          <a:latin typeface="Times New Roman"/>
                          <a:ea typeface="Times New Roman"/>
                          <a:cs typeface="Times New Roman"/>
                          <a:sym typeface="Times New Roman"/>
                        </a:rPr>
                        <a:t> (2021)</a:t>
                      </a:r>
                      <a:endParaRPr>
                        <a:solidFill>
                          <a:srgbClr val="000000"/>
                        </a:solidFill>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Reduced glaucoma prediction time, High accuracy</a:t>
                      </a:r>
                      <a:endParaRPr>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RIMONE,</a:t>
                      </a:r>
                      <a:endParaRPr>
                        <a:latin typeface="Times New Roman"/>
                        <a:ea typeface="Times New Roman"/>
                        <a:cs typeface="Times New Roman"/>
                        <a:sym typeface="Times New Roman"/>
                      </a:endParaRPr>
                    </a:p>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DRISHTI-GS,</a:t>
                      </a:r>
                      <a:endParaRPr>
                        <a:latin typeface="Times New Roman"/>
                        <a:ea typeface="Times New Roman"/>
                        <a:cs typeface="Times New Roman"/>
                        <a:sym typeface="Times New Roman"/>
                      </a:endParaRPr>
                    </a:p>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DRIONS-DB</a:t>
                      </a:r>
                      <a:endParaRPr>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spcBef>
                          <a:spcPts val="0"/>
                        </a:spcBef>
                        <a:spcAft>
                          <a:spcPts val="0"/>
                        </a:spcAft>
                        <a:buClr>
                          <a:srgbClr val="000000"/>
                        </a:buClr>
                        <a:buSzPts val="1400"/>
                        <a:buFont typeface="Times New Roman"/>
                        <a:buNone/>
                      </a:pPr>
                      <a:r>
                        <a:rPr i="0" lang="en-US" u="none" strike="noStrike">
                          <a:solidFill>
                            <a:srgbClr val="000000"/>
                          </a:solidFill>
                          <a:latin typeface="Times New Roman"/>
                          <a:ea typeface="Times New Roman"/>
                          <a:cs typeface="Times New Roman"/>
                          <a:sym typeface="Times New Roman"/>
                        </a:rPr>
                        <a:t>Cannot be trained without a labelled  dataset. </a:t>
                      </a:r>
                      <a:endParaRPr>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Around 90%</a:t>
                      </a:r>
                      <a:endParaRPr>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Sensitivity= 95.4%</a:t>
                      </a:r>
                      <a:endParaRPr>
                        <a:latin typeface="Times New Roman"/>
                        <a:ea typeface="Times New Roman"/>
                        <a:cs typeface="Times New Roman"/>
                        <a:sym typeface="Times New Roman"/>
                      </a:endParaRPr>
                    </a:p>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Specificity= 96.7%</a:t>
                      </a:r>
                      <a:endParaRPr>
                        <a:latin typeface="Times New Roman"/>
                        <a:ea typeface="Times New Roman"/>
                        <a:cs typeface="Times New Roman"/>
                        <a:sym typeface="Times New Roman"/>
                      </a:endParaRPr>
                    </a:p>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AUC = 0.984</a:t>
                      </a:r>
                      <a:endParaRPr>
                        <a:latin typeface="Times New Roman"/>
                        <a:ea typeface="Times New Roman"/>
                        <a:cs typeface="Times New Roman"/>
                        <a:sym typeface="Times New Roman"/>
                      </a:endParaRPr>
                    </a:p>
                    <a:p>
                      <a:pPr indent="0" lvl="0" marL="0" marR="0" rtl="0" algn="l">
                        <a:spcBef>
                          <a:spcPts val="0"/>
                        </a:spcBef>
                        <a:spcAft>
                          <a:spcPts val="0"/>
                        </a:spcAft>
                        <a:buNone/>
                      </a:pP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993375">
                <a:tc>
                  <a:txBody>
                    <a:bodyPr/>
                    <a:lstStyle/>
                    <a:p>
                      <a:pPr indent="0" lvl="0" marL="0" marR="0" rtl="0" algn="l">
                        <a:spcBef>
                          <a:spcPts val="0"/>
                        </a:spcBef>
                        <a:spcAft>
                          <a:spcPts val="0"/>
                        </a:spcAft>
                        <a:buNone/>
                      </a:pPr>
                      <a:r>
                        <a:rPr lang="en-US">
                          <a:latin typeface="Times New Roman"/>
                          <a:ea typeface="Times New Roman"/>
                          <a:cs typeface="Times New Roman"/>
                          <a:sym typeface="Times New Roman"/>
                        </a:rPr>
                        <a:t>    5.</a:t>
                      </a:r>
                      <a:endParaRPr>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a:latin typeface="Times New Roman"/>
                          <a:ea typeface="Times New Roman"/>
                          <a:cs typeface="Times New Roman"/>
                          <a:sym typeface="Times New Roman"/>
                        </a:rPr>
                        <a:t>MobileNet and Inception V3  </a:t>
                      </a:r>
                      <a:r>
                        <a:rPr lang="en-US">
                          <a:latin typeface="Times New Roman"/>
                          <a:ea typeface="Times New Roman"/>
                          <a:cs typeface="Times New Roman"/>
                          <a:sym typeface="Times New Roman"/>
                        </a:rPr>
                        <a:t>(2021)</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txBody>
                  <a:tcPr marT="45725" marB="45725" marR="68575" marL="68575">
                    <a:lnT cap="flat" cmpd="sng" w="38100">
                      <a:solidFill>
                        <a:schemeClr val="lt1"/>
                      </a:solidFill>
                      <a:prstDash val="solid"/>
                      <a:round/>
                      <a:headEnd len="sm" w="sm" type="none"/>
                      <a:tailEnd len="sm" w="sm" type="none"/>
                    </a:lnT>
                  </a:tcPr>
                </a:tc>
                <a:tc>
                  <a:txBody>
                    <a:bodyPr/>
                    <a:lstStyle/>
                    <a:p>
                      <a:pPr indent="0" lvl="0" marL="0" marR="0" rtl="0" algn="just">
                        <a:spcBef>
                          <a:spcPts val="0"/>
                        </a:spcBef>
                        <a:spcAft>
                          <a:spcPts val="0"/>
                        </a:spcAft>
                        <a:buNone/>
                      </a:pPr>
                      <a:r>
                        <a:rPr lang="en-US">
                          <a:latin typeface="Times New Roman"/>
                          <a:ea typeface="Times New Roman"/>
                          <a:cs typeface="Times New Roman"/>
                          <a:sym typeface="Times New Roman"/>
                        </a:rPr>
                        <a:t>Improvement in Accuracy</a:t>
                      </a:r>
                      <a:endParaRPr>
                        <a:latin typeface="Times New Roman"/>
                        <a:ea typeface="Times New Roman"/>
                        <a:cs typeface="Times New Roman"/>
                        <a:sym typeface="Times New Roman"/>
                      </a:endParaRPr>
                    </a:p>
                  </a:txBody>
                  <a:tcPr marT="45725" marB="45725" marR="68575" marL="68575">
                    <a:lnT cap="flat" cmpd="sng" w="12700">
                      <a:solidFill>
                        <a:schemeClr val="lt1"/>
                      </a:solidFill>
                      <a:prstDash val="solid"/>
                      <a:round/>
                      <a:headEnd len="sm" w="sm" type="none"/>
                      <a:tailEnd len="sm" w="sm" type="none"/>
                    </a:lnT>
                  </a:tcPr>
                </a:tc>
                <a:tc>
                  <a:txBody>
                    <a:bodyPr/>
                    <a:lstStyle/>
                    <a:p>
                      <a:pPr indent="0" lvl="0" marL="0" marR="0" rtl="0" algn="just">
                        <a:spcBef>
                          <a:spcPts val="0"/>
                        </a:spcBef>
                        <a:spcAft>
                          <a:spcPts val="0"/>
                        </a:spcAft>
                        <a:buNone/>
                      </a:pPr>
                      <a:r>
                        <a:rPr lang="en-US">
                          <a:latin typeface="Times New Roman"/>
                          <a:ea typeface="Times New Roman"/>
                          <a:cs typeface="Times New Roman"/>
                          <a:sym typeface="Times New Roman"/>
                        </a:rPr>
                        <a:t>ORIGA, SCES</a:t>
                      </a:r>
                      <a:endParaRPr>
                        <a:latin typeface="Times New Roman"/>
                        <a:ea typeface="Times New Roman"/>
                        <a:cs typeface="Times New Roman"/>
                        <a:sym typeface="Times New Roman"/>
                      </a:endParaRPr>
                    </a:p>
                  </a:txBody>
                  <a:tcPr marT="45725" marB="45725" marR="68575" marL="68575">
                    <a:lnT cap="flat" cmpd="sng" w="12700">
                      <a:solidFill>
                        <a:schemeClr val="lt1"/>
                      </a:solidFill>
                      <a:prstDash val="solid"/>
                      <a:round/>
                      <a:headEnd len="sm" w="sm" type="none"/>
                      <a:tailEnd len="sm" w="sm" type="none"/>
                    </a:lnT>
                  </a:tcPr>
                </a:tc>
                <a:tc>
                  <a:txBody>
                    <a:bodyPr/>
                    <a:lstStyle/>
                    <a:p>
                      <a:pPr indent="0" lvl="0" marL="0" marR="0" rtl="0" algn="just">
                        <a:spcBef>
                          <a:spcPts val="0"/>
                        </a:spcBef>
                        <a:spcAft>
                          <a:spcPts val="0"/>
                        </a:spcAft>
                        <a:buNone/>
                      </a:pPr>
                      <a:r>
                        <a:rPr lang="en-US">
                          <a:latin typeface="Times New Roman"/>
                          <a:ea typeface="Times New Roman"/>
                          <a:cs typeface="Times New Roman"/>
                          <a:sym typeface="Times New Roman"/>
                        </a:rPr>
                        <a:t>A </a:t>
                      </a:r>
                      <a:r>
                        <a:rPr lang="en-US">
                          <a:latin typeface="Times New Roman"/>
                          <a:ea typeface="Times New Roman"/>
                          <a:cs typeface="Times New Roman"/>
                          <a:sym typeface="Times New Roman"/>
                        </a:rPr>
                        <a:t>few cases that were misdiagnosed in terms of distributed colors and shapes</a:t>
                      </a:r>
                      <a:endParaRPr>
                        <a:latin typeface="Times New Roman"/>
                        <a:ea typeface="Times New Roman"/>
                        <a:cs typeface="Times New Roman"/>
                        <a:sym typeface="Times New Roman"/>
                      </a:endParaRPr>
                    </a:p>
                  </a:txBody>
                  <a:tcPr marT="45725" marB="45725" marR="68575" marL="68575">
                    <a:lnT cap="flat" cmpd="sng" w="12700">
                      <a:solidFill>
                        <a:schemeClr val="lt1"/>
                      </a:solidFill>
                      <a:prstDash val="solid"/>
                      <a:round/>
                      <a:headEnd len="sm" w="sm" type="none"/>
                      <a:tailEnd len="sm" w="sm" type="none"/>
                    </a:lnT>
                  </a:tcPr>
                </a:tc>
                <a:tc>
                  <a:txBody>
                    <a:bodyPr/>
                    <a:lstStyle/>
                    <a:p>
                      <a:pPr indent="0" lvl="0" marL="0" marR="0" rtl="0" algn="l">
                        <a:spcBef>
                          <a:spcPts val="0"/>
                        </a:spcBef>
                        <a:spcAft>
                          <a:spcPts val="0"/>
                        </a:spcAft>
                        <a:buNone/>
                      </a:pPr>
                      <a:r>
                        <a:rPr lang="en-US">
                          <a:latin typeface="Times New Roman"/>
                          <a:ea typeface="Times New Roman"/>
                          <a:cs typeface="Times New Roman"/>
                          <a:sym typeface="Times New Roman"/>
                        </a:rPr>
                        <a:t>0.86 for MobileNet</a:t>
                      </a:r>
                      <a:endParaRPr>
                        <a:latin typeface="Times New Roman"/>
                        <a:ea typeface="Times New Roman"/>
                        <a:cs typeface="Times New Roman"/>
                        <a:sym typeface="Times New Roman"/>
                      </a:endParaRPr>
                    </a:p>
                    <a:p>
                      <a:pPr indent="0" lvl="0" marL="0" marR="0" rtl="0" algn="l">
                        <a:spcBef>
                          <a:spcPts val="0"/>
                        </a:spcBef>
                        <a:spcAft>
                          <a:spcPts val="0"/>
                        </a:spcAft>
                        <a:buNone/>
                      </a:pPr>
                      <a:r>
                        <a:rPr lang="en-US">
                          <a:latin typeface="Times New Roman"/>
                          <a:ea typeface="Times New Roman"/>
                          <a:cs typeface="Times New Roman"/>
                          <a:sym typeface="Times New Roman"/>
                        </a:rPr>
                        <a:t>0.90 for Inception V3</a:t>
                      </a:r>
                      <a:endParaRPr>
                        <a:latin typeface="Times New Roman"/>
                        <a:ea typeface="Times New Roman"/>
                        <a:cs typeface="Times New Roman"/>
                        <a:sym typeface="Times New Roman"/>
                      </a:endParaRPr>
                    </a:p>
                  </a:txBody>
                  <a:tcPr marT="45725" marB="45725" marR="68575" marL="68575">
                    <a:lnT cap="flat" cmpd="sng" w="12700">
                      <a:solidFill>
                        <a:schemeClr val="lt1"/>
                      </a:solidFill>
                      <a:prstDash val="solid"/>
                      <a:round/>
                      <a:headEnd len="sm" w="sm" type="none"/>
                      <a:tailEnd len="sm" w="sm" type="none"/>
                    </a:lnT>
                  </a:tcPr>
                </a:tc>
                <a:tc>
                  <a:txBody>
                    <a:bodyPr/>
                    <a:lstStyle/>
                    <a:p>
                      <a:pPr indent="0" lvl="0" marL="0" marR="0" rtl="0" algn="just">
                        <a:spcBef>
                          <a:spcPts val="0"/>
                        </a:spcBef>
                        <a:spcAft>
                          <a:spcPts val="0"/>
                        </a:spcAft>
                        <a:buNone/>
                      </a:pPr>
                      <a:r>
                        <a:rPr lang="en-US">
                          <a:latin typeface="Times New Roman"/>
                          <a:ea typeface="Times New Roman"/>
                          <a:cs typeface="Times New Roman"/>
                          <a:sym typeface="Times New Roman"/>
                        </a:rPr>
                        <a:t>Precision= 0.87 to 0.90</a:t>
                      </a:r>
                      <a:endParaRPr>
                        <a:latin typeface="Times New Roman"/>
                        <a:ea typeface="Times New Roman"/>
                        <a:cs typeface="Times New Roman"/>
                        <a:sym typeface="Times New Roman"/>
                      </a:endParaRPr>
                    </a:p>
                    <a:p>
                      <a:pPr indent="0" lvl="0" marL="0" marR="0" rtl="0" algn="just">
                        <a:spcBef>
                          <a:spcPts val="0"/>
                        </a:spcBef>
                        <a:spcAft>
                          <a:spcPts val="0"/>
                        </a:spcAft>
                        <a:buNone/>
                      </a:pPr>
                      <a:r>
                        <a:rPr lang="en-US">
                          <a:latin typeface="Times New Roman"/>
                          <a:ea typeface="Times New Roman"/>
                          <a:cs typeface="Times New Roman"/>
                          <a:sym typeface="Times New Roman"/>
                        </a:rPr>
                        <a:t>Recall = 0.87 to 0.90</a:t>
                      </a:r>
                      <a:endParaRPr>
                        <a:latin typeface="Times New Roman"/>
                        <a:ea typeface="Times New Roman"/>
                        <a:cs typeface="Times New Roman"/>
                        <a:sym typeface="Times New Roman"/>
                      </a:endParaRPr>
                    </a:p>
                    <a:p>
                      <a:pPr indent="0" lvl="0" marL="0" marR="0" rtl="0" algn="just">
                        <a:spcBef>
                          <a:spcPts val="0"/>
                        </a:spcBef>
                        <a:spcAft>
                          <a:spcPts val="0"/>
                        </a:spcAft>
                        <a:buNone/>
                      </a:pPr>
                      <a:r>
                        <a:rPr lang="en-US">
                          <a:latin typeface="Times New Roman"/>
                          <a:ea typeface="Times New Roman"/>
                          <a:cs typeface="Times New Roman"/>
                          <a:sym typeface="Times New Roman"/>
                        </a:rPr>
                        <a:t>F1 score= 0.87 to 0.90</a:t>
                      </a:r>
                      <a:endParaRPr>
                        <a:latin typeface="Times New Roman"/>
                        <a:ea typeface="Times New Roman"/>
                        <a:cs typeface="Times New Roman"/>
                        <a:sym typeface="Times New Roman"/>
                      </a:endParaRPr>
                    </a:p>
                    <a:p>
                      <a:pPr indent="0" lvl="0" marL="0" marR="0" rtl="0" algn="just">
                        <a:spcBef>
                          <a:spcPts val="0"/>
                        </a:spcBef>
                        <a:spcAft>
                          <a:spcPts val="0"/>
                        </a:spcAft>
                        <a:buNone/>
                      </a:pPr>
                      <a:r>
                        <a:rPr lang="en-US">
                          <a:latin typeface="Times New Roman"/>
                          <a:ea typeface="Times New Roman"/>
                          <a:cs typeface="Times New Roman"/>
                          <a:sym typeface="Times New Roman"/>
                        </a:rPr>
                        <a:t>AUC = 83.1% to 88.7%</a:t>
                      </a:r>
                      <a:endParaRPr>
                        <a:latin typeface="Times New Roman"/>
                        <a:ea typeface="Times New Roman"/>
                        <a:cs typeface="Times New Roman"/>
                        <a:sym typeface="Times New Roman"/>
                      </a:endParaRPr>
                    </a:p>
                  </a:txBody>
                  <a:tcPr marT="45725" marB="45725" marR="68575" marL="68575">
                    <a:lnT cap="flat" cmpd="sng" w="12700">
                      <a:solidFill>
                        <a:schemeClr val="lt1"/>
                      </a:solidFill>
                      <a:prstDash val="solid"/>
                      <a:round/>
                      <a:headEnd len="sm" w="sm" type="none"/>
                      <a:tailEnd len="sm" w="sm" type="none"/>
                    </a:lnT>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17fcd690e9_1_83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61" name="Google Shape;261;g117fcd690e9_1_838"/>
          <p:cNvSpPr/>
          <p:nvPr/>
        </p:nvSpPr>
        <p:spPr>
          <a:xfrm rot="10800000">
            <a:off x="-18740312" y="-1252538"/>
            <a:ext cx="322674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62" name="Google Shape;262;g117fcd690e9_1_838"/>
          <p:cNvGraphicFramePr/>
          <p:nvPr/>
        </p:nvGraphicFramePr>
        <p:xfrm>
          <a:off x="0" y="-13138"/>
          <a:ext cx="3000000" cy="3000000"/>
        </p:xfrm>
        <a:graphic>
          <a:graphicData uri="http://schemas.openxmlformats.org/drawingml/2006/table">
            <a:tbl>
              <a:tblPr bandRow="1" firstRow="1">
                <a:noFill/>
                <a:tableStyleId>{6AC710AE-D790-473B-B283-C1CDA16DE2BB}</a:tableStyleId>
              </a:tblPr>
              <a:tblGrid>
                <a:gridCol w="609600"/>
                <a:gridCol w="1128525"/>
                <a:gridCol w="1386075"/>
                <a:gridCol w="1219200"/>
                <a:gridCol w="1524000"/>
                <a:gridCol w="1396775"/>
                <a:gridCol w="1930175"/>
              </a:tblGrid>
              <a:tr h="1120375">
                <a:tc>
                  <a:txBody>
                    <a:bodyPr/>
                    <a:lstStyle/>
                    <a:p>
                      <a:pPr indent="0" lvl="0" marL="0" marR="0" rtl="0" algn="l">
                        <a:spcBef>
                          <a:spcPts val="0"/>
                        </a:spcBef>
                        <a:spcAft>
                          <a:spcPts val="0"/>
                        </a:spcAft>
                        <a:buNone/>
                      </a:pPr>
                      <a:r>
                        <a:rPr b="0" i="0" lang="en-US" sz="1800" u="none" strike="noStrike">
                          <a:solidFill>
                            <a:schemeClr val="lt1"/>
                          </a:solidFill>
                          <a:latin typeface="Times New Roman"/>
                          <a:ea typeface="Times New Roman"/>
                          <a:cs typeface="Times New Roman"/>
                          <a:sym typeface="Times New Roman"/>
                        </a:rPr>
                        <a:t>Sr. No</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u="none" strike="noStrike">
                          <a:solidFill>
                            <a:schemeClr val="lt1"/>
                          </a:solidFill>
                          <a:latin typeface="Times New Roman"/>
                          <a:ea typeface="Times New Roman"/>
                          <a:cs typeface="Times New Roman"/>
                          <a:sym typeface="Times New Roman"/>
                        </a:rPr>
                        <a:t>Algo</a:t>
                      </a:r>
                      <a:endParaRPr b="0" sz="1800">
                        <a:latin typeface="Times New Roman"/>
                        <a:ea typeface="Times New Roman"/>
                        <a:cs typeface="Times New Roman"/>
                        <a:sym typeface="Times New Roman"/>
                      </a:endParaRPr>
                    </a:p>
                    <a:p>
                      <a:pPr indent="0" lvl="0" marL="0" marR="0" rtl="0" algn="l">
                        <a:spcBef>
                          <a:spcPts val="0"/>
                        </a:spcBef>
                        <a:spcAft>
                          <a:spcPts val="0"/>
                        </a:spcAft>
                        <a:buNone/>
                      </a:pPr>
                      <a:r>
                        <a:rPr b="0" i="0" lang="en-US" sz="1800" u="none" strike="noStrike">
                          <a:solidFill>
                            <a:schemeClr val="lt1"/>
                          </a:solidFill>
                          <a:latin typeface="Times New Roman"/>
                          <a:ea typeface="Times New Roman"/>
                          <a:cs typeface="Times New Roman"/>
                          <a:sym typeface="Times New Roman"/>
                        </a:rPr>
                        <a:t>Name</a:t>
                      </a:r>
                      <a:endParaRPr b="0" sz="1800">
                        <a:latin typeface="Times New Roman"/>
                        <a:ea typeface="Times New Roman"/>
                        <a:cs typeface="Times New Roman"/>
                        <a:sym typeface="Times New Roman"/>
                      </a:endParaRPr>
                    </a:p>
                    <a:p>
                      <a:pPr indent="0" lvl="0" marL="0" marR="0" rtl="0" algn="l">
                        <a:spcBef>
                          <a:spcPts val="0"/>
                        </a:spcBef>
                        <a:spcAft>
                          <a:spcPts val="0"/>
                        </a:spcAft>
                        <a:buNone/>
                      </a:pP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800" u="none" strike="noStrike">
                          <a:solidFill>
                            <a:schemeClr val="lt1"/>
                          </a:solidFill>
                          <a:latin typeface="Times New Roman"/>
                          <a:ea typeface="Times New Roman"/>
                          <a:cs typeface="Times New Roman"/>
                          <a:sym typeface="Times New Roman"/>
                        </a:rPr>
                        <a:t>Advantages</a:t>
                      </a:r>
                      <a:endParaRPr sz="1800">
                        <a:latin typeface="Times New Roman"/>
                        <a:ea typeface="Times New Roman"/>
                        <a:cs typeface="Times New Roman"/>
                        <a:sym typeface="Times New Roman"/>
                      </a:endParaRPr>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800" u="none" strike="noStrike">
                          <a:solidFill>
                            <a:schemeClr val="lt1"/>
                          </a:solidFill>
                          <a:latin typeface="Times New Roman"/>
                          <a:ea typeface="Times New Roman"/>
                          <a:cs typeface="Times New Roman"/>
                          <a:sym typeface="Times New Roman"/>
                        </a:rPr>
                        <a:t>Datasets </a:t>
                      </a:r>
                      <a:endParaRPr sz="1800">
                        <a:latin typeface="Times New Roman"/>
                        <a:ea typeface="Times New Roman"/>
                        <a:cs typeface="Times New Roman"/>
                        <a:sym typeface="Times New Roman"/>
                      </a:endParaRPr>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800" u="none" strike="noStrike">
                          <a:solidFill>
                            <a:schemeClr val="lt1"/>
                          </a:solidFill>
                          <a:latin typeface="Times New Roman"/>
                          <a:ea typeface="Times New Roman"/>
                          <a:cs typeface="Times New Roman"/>
                          <a:sym typeface="Times New Roman"/>
                        </a:rPr>
                        <a:t>Limitations</a:t>
                      </a:r>
                      <a:endParaRPr sz="1800">
                        <a:latin typeface="Times New Roman"/>
                        <a:ea typeface="Times New Roman"/>
                        <a:cs typeface="Times New Roman"/>
                        <a:sym typeface="Times New Roman"/>
                      </a:endParaRPr>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800" u="none" strike="noStrike">
                          <a:solidFill>
                            <a:schemeClr val="lt1"/>
                          </a:solidFill>
                          <a:latin typeface="Times New Roman"/>
                          <a:ea typeface="Times New Roman"/>
                          <a:cs typeface="Times New Roman"/>
                          <a:sym typeface="Times New Roman"/>
                        </a:rPr>
                        <a:t>Accuracy</a:t>
                      </a:r>
                      <a:endParaRPr sz="1800">
                        <a:latin typeface="Times New Roman"/>
                        <a:ea typeface="Times New Roman"/>
                        <a:cs typeface="Times New Roman"/>
                        <a:sym typeface="Times New Roman"/>
                      </a:endParaRPr>
                    </a:p>
                  </a:txBody>
                  <a:tcPr marT="45725" marB="45725" marR="91450" marL="91450">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800" u="none" strike="noStrike">
                          <a:solidFill>
                            <a:schemeClr val="lt1"/>
                          </a:solidFill>
                          <a:latin typeface="Times New Roman"/>
                          <a:ea typeface="Times New Roman"/>
                          <a:cs typeface="Times New Roman"/>
                          <a:sym typeface="Times New Roman"/>
                        </a:rPr>
                        <a:t>Performance Evaluation Parameters</a:t>
                      </a:r>
                      <a:endParaRPr>
                        <a:latin typeface="Times New Roman"/>
                        <a:ea typeface="Times New Roman"/>
                        <a:cs typeface="Times New Roman"/>
                        <a:sym typeface="Times New Roman"/>
                      </a:endParaRPr>
                    </a:p>
                  </a:txBody>
                  <a:tcPr marT="45725" marB="45725" marR="91450" marL="91450">
                    <a:lnB cap="flat" cmpd="sng" w="12700">
                      <a:solidFill>
                        <a:schemeClr val="lt1"/>
                      </a:solidFill>
                      <a:prstDash val="solid"/>
                      <a:round/>
                      <a:headEnd len="sm" w="sm" type="none"/>
                      <a:tailEnd len="sm" w="sm" type="none"/>
                    </a:lnB>
                  </a:tcPr>
                </a:tc>
              </a:tr>
              <a:tr h="1171825">
                <a:tc>
                  <a:txBody>
                    <a:bodyPr/>
                    <a:lstStyle/>
                    <a:p>
                      <a:pPr indent="0" lvl="0" marL="0" marR="0" rtl="0" algn="l">
                        <a:spcBef>
                          <a:spcPts val="0"/>
                        </a:spcBef>
                        <a:spcAft>
                          <a:spcPts val="0"/>
                        </a:spcAft>
                        <a:buNone/>
                      </a:pPr>
                      <a:r>
                        <a:rPr lang="en-US">
                          <a:latin typeface="Times New Roman"/>
                          <a:ea typeface="Times New Roman"/>
                          <a:cs typeface="Times New Roman"/>
                          <a:sym typeface="Times New Roman"/>
                        </a:rPr>
                        <a:t>    6.</a:t>
                      </a:r>
                      <a:endParaRPr>
                        <a:latin typeface="Times New Roman"/>
                        <a:ea typeface="Times New Roman"/>
                        <a:cs typeface="Times New Roman"/>
                        <a:sym typeface="Times New Roman"/>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marR="0" rtl="0" algn="just">
                        <a:spcBef>
                          <a:spcPts val="0"/>
                        </a:spcBef>
                        <a:spcAft>
                          <a:spcPts val="0"/>
                        </a:spcAft>
                        <a:buNone/>
                      </a:pPr>
                      <a:r>
                        <a:rPr lang="en-US">
                          <a:latin typeface="Times New Roman"/>
                          <a:ea typeface="Times New Roman"/>
                          <a:cs typeface="Times New Roman"/>
                          <a:sym typeface="Times New Roman"/>
                        </a:rPr>
                        <a:t>Inception  v3</a:t>
                      </a:r>
                      <a:endParaRPr>
                        <a:latin typeface="Times New Roman"/>
                        <a:ea typeface="Times New Roman"/>
                        <a:cs typeface="Times New Roman"/>
                        <a:sym typeface="Times New Roman"/>
                      </a:endParaRPr>
                    </a:p>
                    <a:p>
                      <a:pPr indent="0" lvl="0" marL="0" marR="0" rtl="0" algn="just">
                        <a:spcBef>
                          <a:spcPts val="0"/>
                        </a:spcBef>
                        <a:spcAft>
                          <a:spcPts val="0"/>
                        </a:spcAft>
                        <a:buNone/>
                      </a:pPr>
                      <a:r>
                        <a:rPr lang="en-US">
                          <a:latin typeface="Times New Roman"/>
                          <a:ea typeface="Times New Roman"/>
                          <a:cs typeface="Times New Roman"/>
                          <a:sym typeface="Times New Roman"/>
                        </a:rPr>
                        <a:t> (2021)</a:t>
                      </a:r>
                      <a:endParaRPr>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just">
                        <a:spcBef>
                          <a:spcPts val="0"/>
                        </a:spcBef>
                        <a:spcAft>
                          <a:spcPts val="0"/>
                        </a:spcAft>
                        <a:buNone/>
                      </a:pPr>
                      <a:r>
                        <a:rPr i="0" lang="en-US" u="none" strike="noStrike">
                          <a:latin typeface="Times New Roman"/>
                          <a:ea typeface="Times New Roman"/>
                          <a:cs typeface="Times New Roman"/>
                          <a:sym typeface="Times New Roman"/>
                        </a:rPr>
                        <a:t>Reduced glaucoma prediction time, High accuracy</a:t>
                      </a:r>
                      <a:endParaRPr>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spcBef>
                          <a:spcPts val="0"/>
                        </a:spcBef>
                        <a:spcAft>
                          <a:spcPts val="0"/>
                        </a:spcAft>
                        <a:buNone/>
                      </a:pPr>
                      <a:r>
                        <a:rPr lang="en-US">
                          <a:latin typeface="Times New Roman"/>
                          <a:ea typeface="Times New Roman"/>
                          <a:cs typeface="Times New Roman"/>
                          <a:sym typeface="Times New Roman"/>
                        </a:rPr>
                        <a:t>ACRIMA, LAG</a:t>
                      </a:r>
                      <a:endParaRPr>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spcBef>
                          <a:spcPts val="0"/>
                        </a:spcBef>
                        <a:spcAft>
                          <a:spcPts val="0"/>
                        </a:spcAft>
                        <a:buClr>
                          <a:srgbClr val="000000"/>
                        </a:buClr>
                        <a:buSzPts val="1400"/>
                        <a:buFont typeface="Times New Roman"/>
                        <a:buNone/>
                      </a:pPr>
                      <a:r>
                        <a:rPr i="0" lang="en-US" u="none" strike="noStrike">
                          <a:latin typeface="Times New Roman"/>
                          <a:ea typeface="Times New Roman"/>
                          <a:cs typeface="Times New Roman"/>
                          <a:sym typeface="Times New Roman"/>
                        </a:rPr>
                        <a:t>Cannot be trained without a labelled  dataset. </a:t>
                      </a:r>
                      <a:endParaRPr>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spcBef>
                          <a:spcPts val="0"/>
                        </a:spcBef>
                        <a:spcAft>
                          <a:spcPts val="0"/>
                        </a:spcAft>
                        <a:buNone/>
                      </a:pPr>
                      <a:r>
                        <a:rPr lang="en-US">
                          <a:latin typeface="Times New Roman"/>
                          <a:ea typeface="Times New Roman"/>
                          <a:cs typeface="Times New Roman"/>
                          <a:sym typeface="Times New Roman"/>
                        </a:rPr>
                        <a:t>85.29%</a:t>
                      </a:r>
                      <a:endParaRPr>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spcBef>
                          <a:spcPts val="0"/>
                        </a:spcBef>
                        <a:spcAft>
                          <a:spcPts val="0"/>
                        </a:spcAft>
                        <a:buNone/>
                      </a:pPr>
                      <a:r>
                        <a:rPr i="0" lang="en-US" u="none" strike="noStrike">
                          <a:latin typeface="Times New Roman"/>
                          <a:ea typeface="Times New Roman"/>
                          <a:cs typeface="Times New Roman"/>
                          <a:sym typeface="Times New Roman"/>
                        </a:rPr>
                        <a:t>Sensitivity= 95.4%</a:t>
                      </a:r>
                      <a:endParaRPr>
                        <a:latin typeface="Times New Roman"/>
                        <a:ea typeface="Times New Roman"/>
                        <a:cs typeface="Times New Roman"/>
                        <a:sym typeface="Times New Roman"/>
                      </a:endParaRPr>
                    </a:p>
                    <a:p>
                      <a:pPr indent="0" lvl="0" marL="0" marR="0" rtl="0" algn="just">
                        <a:spcBef>
                          <a:spcPts val="0"/>
                        </a:spcBef>
                        <a:spcAft>
                          <a:spcPts val="0"/>
                        </a:spcAft>
                        <a:buNone/>
                      </a:pPr>
                      <a:r>
                        <a:rPr i="0" lang="en-US" u="none" strike="noStrike">
                          <a:latin typeface="Times New Roman"/>
                          <a:ea typeface="Times New Roman"/>
                          <a:cs typeface="Times New Roman"/>
                          <a:sym typeface="Times New Roman"/>
                        </a:rPr>
                        <a:t>Specificity= 96.7%</a:t>
                      </a:r>
                      <a:endParaRPr>
                        <a:latin typeface="Times New Roman"/>
                        <a:ea typeface="Times New Roman"/>
                        <a:cs typeface="Times New Roman"/>
                        <a:sym typeface="Times New Roman"/>
                      </a:endParaRPr>
                    </a:p>
                    <a:p>
                      <a:pPr indent="0" lvl="0" marL="0" marR="0" rtl="0" algn="just">
                        <a:spcBef>
                          <a:spcPts val="0"/>
                        </a:spcBef>
                        <a:spcAft>
                          <a:spcPts val="0"/>
                        </a:spcAft>
                        <a:buNone/>
                      </a:pPr>
                      <a:r>
                        <a:rPr i="0" lang="en-US" u="none" strike="noStrike">
                          <a:latin typeface="Times New Roman"/>
                          <a:ea typeface="Times New Roman"/>
                          <a:cs typeface="Times New Roman"/>
                          <a:sym typeface="Times New Roman"/>
                        </a:rPr>
                        <a:t>AUC = 0.984</a:t>
                      </a:r>
                      <a:endParaRPr>
                        <a:latin typeface="Times New Roman"/>
                        <a:ea typeface="Times New Roman"/>
                        <a:cs typeface="Times New Roman"/>
                        <a:sym typeface="Times New Roman"/>
                      </a:endParaRPr>
                    </a:p>
                    <a:p>
                      <a:pPr indent="0" lvl="0" marL="0" marR="0" rtl="0" algn="l">
                        <a:spcBef>
                          <a:spcPts val="0"/>
                        </a:spcBef>
                        <a:spcAft>
                          <a:spcPts val="0"/>
                        </a:spcAft>
                        <a:buNone/>
                      </a:pP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txBody>
                  <a:tcPr marT="45725" marB="457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172650">
                <a:tc>
                  <a:txBody>
                    <a:bodyPr/>
                    <a:lstStyle/>
                    <a:p>
                      <a:pPr indent="0" lvl="0" marL="0" marR="0" rtl="0" algn="l">
                        <a:spcBef>
                          <a:spcPts val="0"/>
                        </a:spcBef>
                        <a:spcAft>
                          <a:spcPts val="0"/>
                        </a:spcAft>
                        <a:buNone/>
                      </a:pPr>
                      <a:r>
                        <a:rPr lang="en-US">
                          <a:latin typeface="Times New Roman"/>
                          <a:ea typeface="Times New Roman"/>
                          <a:cs typeface="Times New Roman"/>
                          <a:sym typeface="Times New Roman"/>
                        </a:rPr>
                        <a:t>    7.</a:t>
                      </a:r>
                      <a:endParaRPr>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a:latin typeface="Times New Roman"/>
                          <a:ea typeface="Times New Roman"/>
                          <a:cs typeface="Times New Roman"/>
                          <a:sym typeface="Times New Roman"/>
                        </a:rPr>
                        <a:t>AlexNet, SVM</a:t>
                      </a:r>
                      <a:endParaRPr>
                        <a:latin typeface="Times New Roman"/>
                        <a:ea typeface="Times New Roman"/>
                        <a:cs typeface="Times New Roman"/>
                        <a:sym typeface="Times New Roman"/>
                      </a:endParaRPr>
                    </a:p>
                    <a:p>
                      <a:pPr indent="0" lvl="0" marL="0" marR="0" rtl="0" algn="just">
                        <a:spcBef>
                          <a:spcPts val="0"/>
                        </a:spcBef>
                        <a:spcAft>
                          <a:spcPts val="0"/>
                        </a:spcAft>
                        <a:buNone/>
                      </a:pPr>
                      <a:r>
                        <a:rPr lang="en-US">
                          <a:latin typeface="Times New Roman"/>
                          <a:ea typeface="Times New Roman"/>
                          <a:cs typeface="Times New Roman"/>
                          <a:sym typeface="Times New Roman"/>
                        </a:rPr>
                        <a:t>(2020)</a:t>
                      </a:r>
                      <a:endParaRPr>
                        <a:latin typeface="Times New Roman"/>
                        <a:ea typeface="Times New Roman"/>
                        <a:cs typeface="Times New Roman"/>
                        <a:sym typeface="Times New Roman"/>
                      </a:endParaRPr>
                    </a:p>
                  </a:txBody>
                  <a:tcPr marT="45725" marB="45725" marR="68575" marL="68575">
                    <a:lnT cap="flat" cmpd="sng" w="38100">
                      <a:solidFill>
                        <a:schemeClr val="lt1"/>
                      </a:solidFill>
                      <a:prstDash val="solid"/>
                      <a:round/>
                      <a:headEnd len="sm" w="sm" type="none"/>
                      <a:tailEnd len="sm" w="sm" type="none"/>
                    </a:lnT>
                  </a:tcPr>
                </a:tc>
                <a:tc>
                  <a:txBody>
                    <a:bodyPr/>
                    <a:lstStyle/>
                    <a:p>
                      <a:pPr indent="0" lvl="0" marL="0" marR="0" rtl="0" algn="l">
                        <a:spcBef>
                          <a:spcPts val="0"/>
                        </a:spcBef>
                        <a:spcAft>
                          <a:spcPts val="0"/>
                        </a:spcAft>
                        <a:buNone/>
                      </a:pPr>
                      <a:r>
                        <a:rPr lang="en-US">
                          <a:latin typeface="Times New Roman"/>
                          <a:ea typeface="Times New Roman"/>
                          <a:cs typeface="Times New Roman"/>
                          <a:sym typeface="Times New Roman"/>
                        </a:rPr>
                        <a:t>Combining CNN and SVM resulted in greater accuracy than low-performance extraction methods.</a:t>
                      </a:r>
                      <a:endParaRPr>
                        <a:latin typeface="Times New Roman"/>
                        <a:ea typeface="Times New Roman"/>
                        <a:cs typeface="Times New Roman"/>
                        <a:sym typeface="Times New Roman"/>
                      </a:endParaRPr>
                    </a:p>
                  </a:txBody>
                  <a:tcPr marT="45725" marB="45725" marR="68575" marL="68575">
                    <a:lnT cap="flat" cmpd="sng" w="12700">
                      <a:solidFill>
                        <a:schemeClr val="lt1"/>
                      </a:solidFill>
                      <a:prstDash val="solid"/>
                      <a:round/>
                      <a:headEnd len="sm" w="sm" type="none"/>
                      <a:tailEnd len="sm" w="sm" type="none"/>
                    </a:lnT>
                  </a:tcPr>
                </a:tc>
                <a:tc>
                  <a:txBody>
                    <a:bodyPr/>
                    <a:lstStyle/>
                    <a:p>
                      <a:pPr indent="0" lvl="0" marL="0" marR="0" rtl="0" algn="just">
                        <a:spcBef>
                          <a:spcPts val="0"/>
                        </a:spcBef>
                        <a:spcAft>
                          <a:spcPts val="0"/>
                        </a:spcAft>
                        <a:buNone/>
                      </a:pPr>
                      <a:r>
                        <a:rPr lang="en-US">
                          <a:latin typeface="Times New Roman"/>
                          <a:ea typeface="Times New Roman"/>
                          <a:cs typeface="Times New Roman"/>
                          <a:sym typeface="Times New Roman"/>
                        </a:rPr>
                        <a:t>HRF, Origa and Drishti_GS1</a:t>
                      </a:r>
                      <a:endParaRPr>
                        <a:latin typeface="Times New Roman"/>
                        <a:ea typeface="Times New Roman"/>
                        <a:cs typeface="Times New Roman"/>
                        <a:sym typeface="Times New Roman"/>
                      </a:endParaRPr>
                    </a:p>
                  </a:txBody>
                  <a:tcPr marT="45725" marB="45725" marR="68575" marL="68575">
                    <a:lnT cap="flat" cmpd="sng" w="12700">
                      <a:solidFill>
                        <a:schemeClr val="lt1"/>
                      </a:solidFill>
                      <a:prstDash val="solid"/>
                      <a:round/>
                      <a:headEnd len="sm" w="sm" type="none"/>
                      <a:tailEnd len="sm" w="sm" type="none"/>
                    </a:lnT>
                  </a:tcPr>
                </a:tc>
                <a:tc>
                  <a:txBody>
                    <a:bodyPr/>
                    <a:lstStyle/>
                    <a:p>
                      <a:pPr indent="0" lvl="0" marL="0" marR="0" rtl="0" algn="just">
                        <a:spcBef>
                          <a:spcPts val="0"/>
                        </a:spcBef>
                        <a:spcAft>
                          <a:spcPts val="0"/>
                        </a:spcAft>
                        <a:buNone/>
                      </a:pPr>
                      <a:r>
                        <a:rPr lang="en-US">
                          <a:latin typeface="Times New Roman"/>
                          <a:ea typeface="Times New Roman"/>
                          <a:cs typeface="Times New Roman"/>
                          <a:sym typeface="Times New Roman"/>
                        </a:rPr>
                        <a:t>Not mentioned.</a:t>
                      </a:r>
                      <a:endParaRPr>
                        <a:latin typeface="Times New Roman"/>
                        <a:ea typeface="Times New Roman"/>
                        <a:cs typeface="Times New Roman"/>
                        <a:sym typeface="Times New Roman"/>
                      </a:endParaRPr>
                    </a:p>
                  </a:txBody>
                  <a:tcPr marT="45725" marB="45725" marR="68575" marL="68575">
                    <a:lnT cap="flat" cmpd="sng" w="12700">
                      <a:solidFill>
                        <a:schemeClr val="lt1"/>
                      </a:solidFill>
                      <a:prstDash val="solid"/>
                      <a:round/>
                      <a:headEnd len="sm" w="sm" type="none"/>
                      <a:tailEnd len="sm" w="sm" type="none"/>
                    </a:lnT>
                  </a:tcPr>
                </a:tc>
                <a:tc>
                  <a:txBody>
                    <a:bodyPr/>
                    <a:lstStyle/>
                    <a:p>
                      <a:pPr indent="0" lvl="0" marL="0" rtl="0" algn="just">
                        <a:spcBef>
                          <a:spcPts val="0"/>
                        </a:spcBef>
                        <a:spcAft>
                          <a:spcPts val="0"/>
                        </a:spcAft>
                        <a:buClr>
                          <a:schemeClr val="dk1"/>
                        </a:buClr>
                        <a:buFont typeface="Arial"/>
                        <a:buNone/>
                      </a:pPr>
                      <a:r>
                        <a:rPr lang="en-US">
                          <a:latin typeface="Times New Roman"/>
                          <a:ea typeface="Times New Roman"/>
                          <a:cs typeface="Times New Roman"/>
                          <a:sym typeface="Times New Roman"/>
                        </a:rPr>
                        <a:t>91</a:t>
                      </a:r>
                      <a:r>
                        <a:rPr lang="en-US">
                          <a:latin typeface="Times New Roman"/>
                          <a:ea typeface="Times New Roman"/>
                          <a:cs typeface="Times New Roman"/>
                          <a:sym typeface="Times New Roman"/>
                        </a:rPr>
                        <a:t>.21% </a:t>
                      </a:r>
                      <a:endParaRPr>
                        <a:latin typeface="Times New Roman"/>
                        <a:ea typeface="Times New Roman"/>
                        <a:cs typeface="Times New Roman"/>
                        <a:sym typeface="Times New Roman"/>
                      </a:endParaRPr>
                    </a:p>
                  </a:txBody>
                  <a:tcPr marT="45725" marB="45725" marR="68575" marL="68575">
                    <a:lnT cap="flat" cmpd="sng" w="12700">
                      <a:solidFill>
                        <a:schemeClr val="lt1"/>
                      </a:solidFill>
                      <a:prstDash val="solid"/>
                      <a:round/>
                      <a:headEnd len="sm" w="sm" type="none"/>
                      <a:tailEnd len="sm" w="sm" type="none"/>
                    </a:lnT>
                  </a:tcPr>
                </a:tc>
                <a:tc>
                  <a:txBody>
                    <a:bodyPr/>
                    <a:lstStyle/>
                    <a:p>
                      <a:pPr indent="0" lvl="0" marL="0" marR="0" rtl="0" algn="just">
                        <a:spcBef>
                          <a:spcPts val="0"/>
                        </a:spcBef>
                        <a:spcAft>
                          <a:spcPts val="0"/>
                        </a:spcAft>
                        <a:buNone/>
                      </a:pPr>
                      <a:r>
                        <a:rPr lang="en-US">
                          <a:latin typeface="Times New Roman"/>
                          <a:ea typeface="Times New Roman"/>
                          <a:cs typeface="Times New Roman"/>
                          <a:sym typeface="Times New Roman"/>
                        </a:rPr>
                        <a:t>Specificity:90.8%, Sensitivity: 85%</a:t>
                      </a:r>
                      <a:endParaRPr>
                        <a:latin typeface="Times New Roman"/>
                        <a:ea typeface="Times New Roman"/>
                        <a:cs typeface="Times New Roman"/>
                        <a:sym typeface="Times New Roman"/>
                      </a:endParaRPr>
                    </a:p>
                  </a:txBody>
                  <a:tcPr marT="45725" marB="45725" marR="68575" marL="68575">
                    <a:lnT cap="flat" cmpd="sng" w="12700">
                      <a:solidFill>
                        <a:schemeClr val="lt1"/>
                      </a:solidFill>
                      <a:prstDash val="solid"/>
                      <a:round/>
                      <a:headEnd len="sm" w="sm" type="none"/>
                      <a:tailEnd len="sm" w="sm" type="none"/>
                    </a:lnT>
                  </a:tcPr>
                </a:tc>
              </a:tr>
              <a:tr h="1495200">
                <a:tc>
                  <a:txBody>
                    <a:bodyPr/>
                    <a:lstStyle/>
                    <a:p>
                      <a:pPr indent="0" lvl="0" marL="0" marR="0" rtl="0" algn="just">
                        <a:spcBef>
                          <a:spcPts val="0"/>
                        </a:spcBef>
                        <a:spcAft>
                          <a:spcPts val="0"/>
                        </a:spcAft>
                        <a:buNone/>
                      </a:pPr>
                      <a:r>
                        <a:rPr i="0" lang="en-US" u="none" strike="noStrike">
                          <a:solidFill>
                            <a:srgbClr val="000000"/>
                          </a:solidFill>
                          <a:latin typeface="Times New Roman"/>
                          <a:ea typeface="Times New Roman"/>
                          <a:cs typeface="Times New Roman"/>
                          <a:sym typeface="Times New Roman"/>
                        </a:rPr>
                        <a:t>      8.</a:t>
                      </a:r>
                      <a:endParaRPr>
                        <a:latin typeface="Times New Roman"/>
                        <a:ea typeface="Times New Roman"/>
                        <a:cs typeface="Times New Roman"/>
                        <a:sym typeface="Times New Roman"/>
                      </a:endParaRPr>
                    </a:p>
                  </a:txBody>
                  <a:tcPr marT="45725" marB="45725" marR="68575" marL="68575"/>
                </a:tc>
                <a:tc>
                  <a:txBody>
                    <a:bodyPr/>
                    <a:lstStyle/>
                    <a:p>
                      <a:pPr indent="0" lvl="0" marL="0" rtl="0" algn="just">
                        <a:spcBef>
                          <a:spcPts val="0"/>
                        </a:spcBef>
                        <a:spcAft>
                          <a:spcPts val="0"/>
                        </a:spcAft>
                        <a:buClr>
                          <a:schemeClr val="dk1"/>
                        </a:buClr>
                        <a:buFont typeface="Arial"/>
                        <a:buNone/>
                      </a:pPr>
                      <a:r>
                        <a:rPr lang="en-US">
                          <a:highlight>
                            <a:srgbClr val="CFD7E7"/>
                          </a:highlight>
                          <a:latin typeface="Times New Roman"/>
                          <a:ea typeface="Times New Roman"/>
                          <a:cs typeface="Times New Roman"/>
                          <a:sym typeface="Times New Roman"/>
                        </a:rPr>
                        <a:t>VGG, ResNet</a:t>
                      </a:r>
                      <a:endParaRPr>
                        <a:highlight>
                          <a:srgbClr val="CFD7E7"/>
                        </a:highlight>
                        <a:latin typeface="Times New Roman"/>
                        <a:ea typeface="Times New Roman"/>
                        <a:cs typeface="Times New Roman"/>
                        <a:sym typeface="Times New Roman"/>
                      </a:endParaRPr>
                    </a:p>
                    <a:p>
                      <a:pPr indent="0" lvl="0" marL="0" marR="0" rtl="0" algn="just">
                        <a:spcBef>
                          <a:spcPts val="0"/>
                        </a:spcBef>
                        <a:spcAft>
                          <a:spcPts val="0"/>
                        </a:spcAft>
                        <a:buNone/>
                      </a:pPr>
                      <a:r>
                        <a:rPr lang="en-US">
                          <a:latin typeface="Times New Roman"/>
                          <a:ea typeface="Times New Roman"/>
                          <a:cs typeface="Times New Roman"/>
                          <a:sym typeface="Times New Roman"/>
                        </a:rPr>
                        <a:t>(2021)</a:t>
                      </a:r>
                      <a:endParaRPr>
                        <a:latin typeface="Times New Roman"/>
                        <a:ea typeface="Times New Roman"/>
                        <a:cs typeface="Times New Roman"/>
                        <a:sym typeface="Times New Roman"/>
                      </a:endParaRPr>
                    </a:p>
                  </a:txBody>
                  <a:tcPr marT="45725" marB="45725" marR="68575" marL="68575"/>
                </a:tc>
                <a:tc>
                  <a:txBody>
                    <a:bodyPr/>
                    <a:lstStyle/>
                    <a:p>
                      <a:pPr indent="0" lvl="0" marL="0" rtl="0" algn="just">
                        <a:spcBef>
                          <a:spcPts val="0"/>
                        </a:spcBef>
                        <a:spcAft>
                          <a:spcPts val="0"/>
                        </a:spcAft>
                        <a:buClr>
                          <a:schemeClr val="dk1"/>
                        </a:buClr>
                        <a:buFont typeface="Arial"/>
                        <a:buNone/>
                      </a:pPr>
                      <a:r>
                        <a:rPr lang="en-US">
                          <a:latin typeface="Times New Roman"/>
                          <a:ea typeface="Times New Roman"/>
                          <a:cs typeface="Times New Roman"/>
                          <a:sym typeface="Times New Roman"/>
                        </a:rPr>
                        <a:t>Uses forward and backward propagation to obtain the best weights with the lowest loss for the best performance</a:t>
                      </a:r>
                      <a:endParaRPr>
                        <a:latin typeface="Times New Roman"/>
                        <a:ea typeface="Times New Roman"/>
                        <a:cs typeface="Times New Roman"/>
                        <a:sym typeface="Times New Roman"/>
                      </a:endParaRPr>
                    </a:p>
                    <a:p>
                      <a:pPr indent="0" lvl="0" marL="0" marR="0" rtl="0" algn="just">
                        <a:spcBef>
                          <a:spcPts val="0"/>
                        </a:spcBef>
                        <a:spcAft>
                          <a:spcPts val="0"/>
                        </a:spcAft>
                        <a:buNone/>
                      </a:pPr>
                      <a:r>
                        <a:t/>
                      </a:r>
                      <a:endParaRPr>
                        <a:solidFill>
                          <a:srgbClr val="FF0000"/>
                        </a:solidFill>
                        <a:latin typeface="Times New Roman"/>
                        <a:ea typeface="Times New Roman"/>
                        <a:cs typeface="Times New Roman"/>
                        <a:sym typeface="Times New Roman"/>
                      </a:endParaRPr>
                    </a:p>
                  </a:txBody>
                  <a:tcPr marT="45725" marB="45725" marR="68575" marL="68575"/>
                </a:tc>
                <a:tc>
                  <a:txBody>
                    <a:bodyPr/>
                    <a:lstStyle/>
                    <a:p>
                      <a:pPr indent="0" lvl="0" marL="0" rtl="0" algn="just">
                        <a:spcBef>
                          <a:spcPts val="0"/>
                        </a:spcBef>
                        <a:spcAft>
                          <a:spcPts val="0"/>
                        </a:spcAft>
                        <a:buClr>
                          <a:schemeClr val="dk1"/>
                        </a:buClr>
                        <a:buFont typeface="Arial"/>
                        <a:buNone/>
                      </a:pPr>
                      <a:r>
                        <a:rPr lang="en-US">
                          <a:latin typeface="Times New Roman"/>
                          <a:ea typeface="Times New Roman"/>
                          <a:cs typeface="Times New Roman"/>
                          <a:sym typeface="Times New Roman"/>
                        </a:rPr>
                        <a:t>LAG</a:t>
                      </a:r>
                      <a:endParaRPr>
                        <a:latin typeface="Times New Roman"/>
                        <a:ea typeface="Times New Roman"/>
                        <a:cs typeface="Times New Roman"/>
                        <a:sym typeface="Times New Roman"/>
                      </a:endParaRPr>
                    </a:p>
                  </a:txBody>
                  <a:tcPr marT="45725" marB="45725" marR="68575" marL="6857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Not mentioned.</a:t>
                      </a:r>
                      <a:endParaRPr>
                        <a:latin typeface="Times New Roman"/>
                        <a:ea typeface="Times New Roman"/>
                        <a:cs typeface="Times New Roman"/>
                        <a:sym typeface="Times New Roman"/>
                      </a:endParaRPr>
                    </a:p>
                  </a:txBody>
                  <a:tcPr marT="45725" marB="45725" marR="68575" marL="68575"/>
                </a:tc>
                <a:tc>
                  <a:txBody>
                    <a:bodyPr/>
                    <a:lstStyle/>
                    <a:p>
                      <a:pPr indent="0" lvl="0" marL="0" rtl="0" algn="l">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80 to 87%</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Best Accuracy: 86.9%</a:t>
                      </a:r>
                      <a:endParaRPr>
                        <a:latin typeface="Times New Roman"/>
                        <a:ea typeface="Times New Roman"/>
                        <a:cs typeface="Times New Roman"/>
                        <a:sym typeface="Times New Roman"/>
                      </a:endParaRPr>
                    </a:p>
                  </a:txBody>
                  <a:tcPr marT="45725" marB="45725" marR="68575" marL="68575"/>
                </a:tc>
                <a:tc>
                  <a:txBody>
                    <a:bodyPr/>
                    <a:lstStyle/>
                    <a:p>
                      <a:pPr indent="0" lvl="0" marL="0" rtl="0" algn="just">
                        <a:spcBef>
                          <a:spcPts val="0"/>
                        </a:spcBef>
                        <a:spcAft>
                          <a:spcPts val="0"/>
                        </a:spcAft>
                        <a:buClr>
                          <a:schemeClr val="dk1"/>
                        </a:buClr>
                        <a:buSzPts val="1400"/>
                        <a:buFont typeface="Times New Roman"/>
                        <a:buNone/>
                      </a:pPr>
                      <a:r>
                        <a:rPr lang="en-US">
                          <a:latin typeface="Times New Roman"/>
                          <a:ea typeface="Times New Roman"/>
                          <a:cs typeface="Times New Roman"/>
                          <a:sym typeface="Times New Roman"/>
                        </a:rPr>
                        <a:t>Precision: 86.9% </a:t>
                      </a:r>
                      <a:endParaRPr>
                        <a:latin typeface="Times New Roman"/>
                        <a:ea typeface="Times New Roman"/>
                        <a:cs typeface="Times New Roman"/>
                        <a:sym typeface="Times New Roman"/>
                      </a:endParaRPr>
                    </a:p>
                    <a:p>
                      <a:pPr indent="0" lvl="0" marL="0" rtl="0" algn="just">
                        <a:spcBef>
                          <a:spcPts val="0"/>
                        </a:spcBef>
                        <a:spcAft>
                          <a:spcPts val="0"/>
                        </a:spcAft>
                        <a:buClr>
                          <a:schemeClr val="dk1"/>
                        </a:buClr>
                        <a:buSzPts val="1400"/>
                        <a:buFont typeface="Times New Roman"/>
                        <a:buNone/>
                      </a:pPr>
                      <a:r>
                        <a:rPr lang="en-US">
                          <a:latin typeface="Times New Roman"/>
                          <a:ea typeface="Times New Roman"/>
                          <a:cs typeface="Times New Roman"/>
                          <a:sym typeface="Times New Roman"/>
                        </a:rPr>
                        <a:t>Recall: 86.9%</a:t>
                      </a:r>
                      <a:endParaRPr>
                        <a:latin typeface="Times New Roman"/>
                        <a:ea typeface="Times New Roman"/>
                        <a:cs typeface="Times New Roman"/>
                        <a:sym typeface="Times New Roman"/>
                      </a:endParaRPr>
                    </a:p>
                    <a:p>
                      <a:pPr indent="0" lvl="0" marL="0" marR="0" rtl="0" algn="just">
                        <a:spcBef>
                          <a:spcPts val="0"/>
                        </a:spcBef>
                        <a:spcAft>
                          <a:spcPts val="0"/>
                        </a:spcAft>
                        <a:buNone/>
                      </a:pPr>
                      <a:r>
                        <a:t/>
                      </a:r>
                      <a:endParaRPr>
                        <a:solidFill>
                          <a:srgbClr val="FF0000"/>
                        </a:solidFill>
                        <a:latin typeface="Times New Roman"/>
                        <a:ea typeface="Times New Roman"/>
                        <a:cs typeface="Times New Roman"/>
                        <a:sym typeface="Times New Roman"/>
                      </a:endParaRPr>
                    </a:p>
                  </a:txBody>
                  <a:tcPr marT="45725" marB="45725" marR="68575" marL="68575"/>
                </a:tc>
              </a:tr>
              <a:tr h="2036700">
                <a:tc>
                  <a:txBody>
                    <a:bodyPr/>
                    <a:lstStyle/>
                    <a:p>
                      <a:pPr indent="0" lvl="0" marL="0" marR="0" rtl="0" algn="just">
                        <a:spcBef>
                          <a:spcPts val="0"/>
                        </a:spcBef>
                        <a:spcAft>
                          <a:spcPts val="0"/>
                        </a:spcAft>
                        <a:buNone/>
                      </a:pPr>
                      <a:r>
                        <a:rPr lang="en-US">
                          <a:latin typeface="Times New Roman"/>
                          <a:ea typeface="Times New Roman"/>
                          <a:cs typeface="Times New Roman"/>
                          <a:sym typeface="Times New Roman"/>
                        </a:rPr>
                        <a:t>   9.</a:t>
                      </a:r>
                      <a:endParaRPr>
                        <a:latin typeface="Times New Roman"/>
                        <a:ea typeface="Times New Roman"/>
                        <a:cs typeface="Times New Roman"/>
                        <a:sym typeface="Times New Roman"/>
                      </a:endParaRPr>
                    </a:p>
                  </a:txBody>
                  <a:tcPr marT="45725" marB="45725" marR="68575" marL="68575"/>
                </a:tc>
                <a:tc>
                  <a:txBody>
                    <a:bodyPr/>
                    <a:lstStyle/>
                    <a:p>
                      <a:pPr indent="0" lvl="0" marL="0" rtl="0" algn="just">
                        <a:spcBef>
                          <a:spcPts val="0"/>
                        </a:spcBef>
                        <a:spcAft>
                          <a:spcPts val="0"/>
                        </a:spcAft>
                        <a:buClr>
                          <a:schemeClr val="dk1"/>
                        </a:buClr>
                        <a:buFont typeface="Arial"/>
                        <a:buNone/>
                      </a:pPr>
                      <a:r>
                        <a:rPr lang="en-US">
                          <a:latin typeface="Times New Roman"/>
                          <a:ea typeface="Times New Roman"/>
                          <a:cs typeface="Times New Roman"/>
                          <a:sym typeface="Times New Roman"/>
                        </a:rPr>
                        <a:t>MNet and DeNet </a:t>
                      </a:r>
                      <a:endParaRPr>
                        <a:latin typeface="Times New Roman"/>
                        <a:ea typeface="Times New Roman"/>
                        <a:cs typeface="Times New Roman"/>
                        <a:sym typeface="Times New Roman"/>
                      </a:endParaRPr>
                    </a:p>
                    <a:p>
                      <a:pPr indent="0" lvl="0" marL="0" marR="0" rtl="0" algn="just">
                        <a:spcBef>
                          <a:spcPts val="0"/>
                        </a:spcBef>
                        <a:spcAft>
                          <a:spcPts val="0"/>
                        </a:spcAft>
                        <a:buNone/>
                      </a:pPr>
                      <a:r>
                        <a:rPr lang="en-US">
                          <a:latin typeface="Times New Roman"/>
                          <a:ea typeface="Times New Roman"/>
                          <a:cs typeface="Times New Roman"/>
                          <a:sym typeface="Times New Roman"/>
                        </a:rPr>
                        <a:t>(2019)</a:t>
                      </a:r>
                      <a:endParaRPr>
                        <a:latin typeface="Times New Roman"/>
                        <a:ea typeface="Times New Roman"/>
                        <a:cs typeface="Times New Roman"/>
                        <a:sym typeface="Times New Roman"/>
                      </a:endParaRPr>
                    </a:p>
                  </a:txBody>
                  <a:tcPr marT="45725" marB="45725" marR="68575" marL="68575"/>
                </a:tc>
                <a:tc>
                  <a:txBody>
                    <a:bodyPr/>
                    <a:lstStyle/>
                    <a:p>
                      <a:pPr indent="0" lvl="0" marL="0" rtl="0" algn="l">
                        <a:spcBef>
                          <a:spcPts val="0"/>
                        </a:spcBef>
                        <a:spcAft>
                          <a:spcPts val="0"/>
                        </a:spcAft>
                        <a:buClr>
                          <a:schemeClr val="dk1"/>
                        </a:buClr>
                        <a:buFont typeface="Arial"/>
                        <a:buNone/>
                      </a:pPr>
                      <a:r>
                        <a:rPr lang="en-US">
                          <a:latin typeface="Times New Roman"/>
                          <a:ea typeface="Times New Roman"/>
                          <a:cs typeface="Times New Roman"/>
                          <a:sym typeface="Times New Roman"/>
                        </a:rPr>
                        <a:t>DeNet produces the glaucoma detection result from the image directly without segmentation.</a:t>
                      </a:r>
                      <a:endParaRPr>
                        <a:latin typeface="Times New Roman"/>
                        <a:ea typeface="Times New Roman"/>
                        <a:cs typeface="Times New Roman"/>
                        <a:sym typeface="Times New Roman"/>
                      </a:endParaRPr>
                    </a:p>
                    <a:p>
                      <a:pPr indent="0" lvl="0" marL="0" marR="0" rtl="0" algn="just">
                        <a:spcBef>
                          <a:spcPts val="0"/>
                        </a:spcBef>
                        <a:spcAft>
                          <a:spcPts val="0"/>
                        </a:spcAft>
                        <a:buNone/>
                      </a:pPr>
                      <a:r>
                        <a:t/>
                      </a:r>
                      <a:endParaRPr>
                        <a:latin typeface="Times New Roman"/>
                        <a:ea typeface="Times New Roman"/>
                        <a:cs typeface="Times New Roman"/>
                        <a:sym typeface="Times New Roman"/>
                      </a:endParaRPr>
                    </a:p>
                  </a:txBody>
                  <a:tcPr marT="45725" marB="45725" marR="68575" marL="68575"/>
                </a:tc>
                <a:tc>
                  <a:txBody>
                    <a:bodyPr/>
                    <a:lstStyle/>
                    <a:p>
                      <a:pPr indent="0" lvl="0" marL="0" rtl="0" algn="just">
                        <a:spcBef>
                          <a:spcPts val="0"/>
                        </a:spcBef>
                        <a:spcAft>
                          <a:spcPts val="0"/>
                        </a:spcAft>
                        <a:buClr>
                          <a:schemeClr val="dk1"/>
                        </a:buClr>
                        <a:buFont typeface="Arial"/>
                        <a:buNone/>
                      </a:pPr>
                      <a:r>
                        <a:rPr lang="en-US">
                          <a:latin typeface="Times New Roman"/>
                          <a:ea typeface="Times New Roman"/>
                          <a:cs typeface="Times New Roman"/>
                          <a:sym typeface="Times New Roman"/>
                        </a:rPr>
                        <a:t>ORIGA,SCES</a:t>
                      </a:r>
                      <a:endParaRPr>
                        <a:latin typeface="Times New Roman"/>
                        <a:ea typeface="Times New Roman"/>
                        <a:cs typeface="Times New Roman"/>
                        <a:sym typeface="Times New Roman"/>
                      </a:endParaRPr>
                    </a:p>
                    <a:p>
                      <a:pPr indent="0" lvl="0" marL="0" marR="0" rtl="0" algn="just">
                        <a:spcBef>
                          <a:spcPts val="0"/>
                        </a:spcBef>
                        <a:spcAft>
                          <a:spcPts val="0"/>
                        </a:spcAft>
                        <a:buNone/>
                      </a:pPr>
                      <a:r>
                        <a:t/>
                      </a:r>
                      <a:endParaRPr>
                        <a:latin typeface="Times New Roman"/>
                        <a:ea typeface="Times New Roman"/>
                        <a:cs typeface="Times New Roman"/>
                        <a:sym typeface="Times New Roman"/>
                      </a:endParaRPr>
                    </a:p>
                  </a:txBody>
                  <a:tcPr marT="45725" marB="45725" marR="68575" marL="68575"/>
                </a:tc>
                <a:tc>
                  <a:txBody>
                    <a:bodyPr/>
                    <a:lstStyle/>
                    <a:p>
                      <a:pPr indent="0" lvl="0" marL="0" rtl="0" algn="just">
                        <a:spcBef>
                          <a:spcPts val="0"/>
                        </a:spcBef>
                        <a:spcAft>
                          <a:spcPts val="0"/>
                        </a:spcAft>
                        <a:buClr>
                          <a:schemeClr val="dk1"/>
                        </a:buClr>
                        <a:buFont typeface="Arial"/>
                        <a:buNone/>
                      </a:pPr>
                      <a:r>
                        <a:rPr lang="en-US">
                          <a:latin typeface="Times New Roman"/>
                          <a:ea typeface="Times New Roman"/>
                          <a:cs typeface="Times New Roman"/>
                          <a:sym typeface="Times New Roman"/>
                        </a:rPr>
                        <a:t>Accuracy and AUC can be improved.</a:t>
                      </a:r>
                      <a:endParaRPr>
                        <a:latin typeface="Times New Roman"/>
                        <a:ea typeface="Times New Roman"/>
                        <a:cs typeface="Times New Roman"/>
                        <a:sym typeface="Times New Roman"/>
                      </a:endParaRPr>
                    </a:p>
                    <a:p>
                      <a:pPr indent="0" lvl="0" marL="0" marR="0" rtl="0" algn="just">
                        <a:spcBef>
                          <a:spcPts val="0"/>
                        </a:spcBef>
                        <a:spcAft>
                          <a:spcPts val="0"/>
                        </a:spcAft>
                        <a:buNone/>
                      </a:pPr>
                      <a:r>
                        <a:t/>
                      </a:r>
                      <a:endParaRPr>
                        <a:latin typeface="Times New Roman"/>
                        <a:ea typeface="Times New Roman"/>
                        <a:cs typeface="Times New Roman"/>
                        <a:sym typeface="Times New Roman"/>
                      </a:endParaRPr>
                    </a:p>
                  </a:txBody>
                  <a:tcPr marT="45725" marB="45725" marR="68575" marL="68575"/>
                </a:tc>
                <a:tc>
                  <a:txBody>
                    <a:bodyPr/>
                    <a:lstStyle/>
                    <a:p>
                      <a:pPr indent="0" lvl="0" marL="0" rtl="0" algn="just">
                        <a:spcBef>
                          <a:spcPts val="0"/>
                        </a:spcBef>
                        <a:spcAft>
                          <a:spcPts val="0"/>
                        </a:spcAft>
                        <a:buClr>
                          <a:schemeClr val="dk1"/>
                        </a:buClr>
                        <a:buFont typeface="Arial"/>
                        <a:buNone/>
                      </a:pPr>
                      <a:r>
                        <a:rPr lang="en-US">
                          <a:latin typeface="Times New Roman"/>
                          <a:ea typeface="Times New Roman"/>
                          <a:cs typeface="Times New Roman"/>
                          <a:sym typeface="Times New Roman"/>
                        </a:rPr>
                        <a:t>Around 85%</a:t>
                      </a:r>
                      <a:endParaRPr>
                        <a:latin typeface="Times New Roman"/>
                        <a:ea typeface="Times New Roman"/>
                        <a:cs typeface="Times New Roman"/>
                        <a:sym typeface="Times New Roman"/>
                      </a:endParaRPr>
                    </a:p>
                    <a:p>
                      <a:pPr indent="0" lvl="0" marL="0" marR="0" rtl="0" algn="just">
                        <a:spcBef>
                          <a:spcPts val="0"/>
                        </a:spcBef>
                        <a:spcAft>
                          <a:spcPts val="0"/>
                        </a:spcAft>
                        <a:buNone/>
                      </a:pPr>
                      <a:r>
                        <a:t/>
                      </a:r>
                      <a:endParaRPr>
                        <a:latin typeface="Times New Roman"/>
                        <a:ea typeface="Times New Roman"/>
                        <a:cs typeface="Times New Roman"/>
                        <a:sym typeface="Times New Roman"/>
                      </a:endParaRPr>
                    </a:p>
                  </a:txBody>
                  <a:tcPr marT="45725" marB="45725" marR="68575" marL="68575"/>
                </a:tc>
                <a:tc>
                  <a:txBody>
                    <a:bodyPr/>
                    <a:lstStyle/>
                    <a:p>
                      <a:pPr indent="0" lvl="0" marL="0" rtl="0" algn="just">
                        <a:spcBef>
                          <a:spcPts val="0"/>
                        </a:spcBef>
                        <a:spcAft>
                          <a:spcPts val="0"/>
                        </a:spcAft>
                        <a:buClr>
                          <a:schemeClr val="dk1"/>
                        </a:buClr>
                        <a:buFont typeface="Arial"/>
                        <a:buNone/>
                      </a:pPr>
                      <a:r>
                        <a:rPr lang="en-US">
                          <a:latin typeface="Times New Roman"/>
                          <a:ea typeface="Times New Roman"/>
                          <a:cs typeface="Times New Roman"/>
                          <a:sym typeface="Times New Roman"/>
                        </a:rPr>
                        <a:t>AUC (0.8998 to 0.9183) </a:t>
                      </a:r>
                      <a:endParaRPr>
                        <a:latin typeface="Times New Roman"/>
                        <a:ea typeface="Times New Roman"/>
                        <a:cs typeface="Times New Roman"/>
                        <a:sym typeface="Times New Roman"/>
                      </a:endParaRPr>
                    </a:p>
                    <a:p>
                      <a:pPr indent="0" lvl="0" marL="0" rtl="0" algn="just">
                        <a:spcBef>
                          <a:spcPts val="0"/>
                        </a:spcBef>
                        <a:spcAft>
                          <a:spcPts val="0"/>
                        </a:spcAft>
                        <a:buClr>
                          <a:schemeClr val="dk1"/>
                        </a:buClr>
                        <a:buFont typeface="Arial"/>
                        <a:buNone/>
                      </a:pPr>
                      <a:r>
                        <a:rPr lang="en-US">
                          <a:latin typeface="Times New Roman"/>
                          <a:ea typeface="Times New Roman"/>
                          <a:cs typeface="Times New Roman"/>
                          <a:sym typeface="Times New Roman"/>
                        </a:rPr>
                        <a:t>Sensitivity(0.7609 to 0.8478)</a:t>
                      </a:r>
                      <a:endParaRPr>
                        <a:latin typeface="Times New Roman"/>
                        <a:ea typeface="Times New Roman"/>
                        <a:cs typeface="Times New Roman"/>
                        <a:sym typeface="Times New Roman"/>
                      </a:endParaRPr>
                    </a:p>
                    <a:p>
                      <a:pPr indent="0" lvl="0" marL="0" rtl="0" algn="just">
                        <a:spcBef>
                          <a:spcPts val="0"/>
                        </a:spcBef>
                        <a:spcAft>
                          <a:spcPts val="0"/>
                        </a:spcAft>
                        <a:buClr>
                          <a:schemeClr val="dk1"/>
                        </a:buClr>
                        <a:buFont typeface="Arial"/>
                        <a:buNone/>
                      </a:pPr>
                      <a:r>
                        <a:rPr lang="en-US">
                          <a:latin typeface="Times New Roman"/>
                          <a:ea typeface="Times New Roman"/>
                          <a:cs typeface="Times New Roman"/>
                          <a:sym typeface="Times New Roman"/>
                        </a:rPr>
                        <a:t>Specificity(0.8706 to 0.8380)</a:t>
                      </a:r>
                      <a:endParaRPr>
                        <a:latin typeface="Times New Roman"/>
                        <a:ea typeface="Times New Roman"/>
                        <a:cs typeface="Times New Roman"/>
                        <a:sym typeface="Times New Roman"/>
                      </a:endParaRPr>
                    </a:p>
                    <a:p>
                      <a:pPr indent="0" lvl="0" marL="0" marR="0" rtl="0" algn="just">
                        <a:spcBef>
                          <a:spcPts val="0"/>
                        </a:spcBef>
                        <a:spcAft>
                          <a:spcPts val="0"/>
                        </a:spcAft>
                        <a:buNone/>
                      </a:pPr>
                      <a:r>
                        <a:t/>
                      </a:r>
                      <a:endParaRPr>
                        <a:latin typeface="Times New Roman"/>
                        <a:ea typeface="Times New Roman"/>
                        <a:cs typeface="Times New Roman"/>
                        <a:sym typeface="Times New Roman"/>
                      </a:endParaRPr>
                    </a:p>
                  </a:txBody>
                  <a:tcPr marT="45725" marB="45725" marR="68575" marL="6857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PC-4</dc:creator>
</cp:coreProperties>
</file>