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6" r:id="rId9"/>
    <p:sldId id="267" r:id="rId10"/>
    <p:sldId id="268" r:id="rId11"/>
    <p:sldId id="269" r:id="rId12"/>
    <p:sldId id="264" r:id="rId13"/>
    <p:sldId id="265"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385" y="3114040"/>
            <a:ext cx="9587230" cy="815975"/>
          </a:xfrm>
        </p:spPr>
        <p:txBody>
          <a:bodyPr>
            <a:normAutofit/>
          </a:bodyPr>
          <a:lstStyle/>
          <a:p>
            <a:r>
              <a:rPr lang="en-IN" altLang="en-US" sz="4000" b="1" u="sng" dirty="0"/>
              <a:t>LANGUAGE TRANSLATOR WEB APPLICATION</a:t>
            </a:r>
            <a:endParaRPr lang="en-IN" altLang="en-US" sz="4000" b="1" u="sng" dirty="0"/>
          </a:p>
        </p:txBody>
      </p:sp>
      <p:sp>
        <p:nvSpPr>
          <p:cNvPr id="3" name="Subtitle 2"/>
          <p:cNvSpPr>
            <a:spLocks noGrp="1"/>
          </p:cNvSpPr>
          <p:nvPr>
            <p:ph type="subTitle" idx="1"/>
          </p:nvPr>
        </p:nvSpPr>
        <p:spPr>
          <a:xfrm>
            <a:off x="275590" y="4836160"/>
            <a:ext cx="4653280" cy="1560195"/>
          </a:xfrm>
        </p:spPr>
        <p:txBody>
          <a:bodyPr>
            <a:normAutofit/>
          </a:bodyPr>
          <a:lstStyle/>
          <a:p>
            <a:pPr algn="l"/>
            <a:r>
              <a:rPr lang="en-IN" altLang="en-US" sz="2000" b="1"/>
              <a:t>Dr. K.Ananthajothi M.E., PhD.,</a:t>
            </a:r>
            <a:endParaRPr lang="en-IN" altLang="en-US" sz="2000" b="1"/>
          </a:p>
          <a:p>
            <a:pPr algn="l"/>
            <a:r>
              <a:rPr lang="en-IN" altLang="en-US" sz="2000" b="1"/>
              <a:t>PROJECT CO-ORDINATOR</a:t>
            </a:r>
            <a:endParaRPr lang="en-IN" altLang="en-US" sz="2000" b="1"/>
          </a:p>
          <a:p>
            <a:pPr algn="l"/>
            <a:r>
              <a:rPr lang="en-IN" altLang="en-US" sz="2000" b="1"/>
              <a:t>PROFESSOR</a:t>
            </a:r>
            <a:endParaRPr lang="en-IN" altLang="en-US" sz="2000" b="1"/>
          </a:p>
        </p:txBody>
      </p:sp>
      <p:pic>
        <p:nvPicPr>
          <p:cNvPr id="4" name="Picture 3"/>
          <p:cNvPicPr>
            <a:picLocks noChangeAspect="1"/>
          </p:cNvPicPr>
          <p:nvPr/>
        </p:nvPicPr>
        <p:blipFill>
          <a:blip r:embed="rId1"/>
          <a:stretch>
            <a:fillRect/>
          </a:stretch>
        </p:blipFill>
        <p:spPr>
          <a:xfrm>
            <a:off x="176904" y="159327"/>
            <a:ext cx="2924175" cy="952500"/>
          </a:xfrm>
          <a:prstGeom prst="rect">
            <a:avLst/>
          </a:prstGeom>
        </p:spPr>
      </p:pic>
      <p:pic>
        <p:nvPicPr>
          <p:cNvPr id="7" name="Picture 6"/>
          <p:cNvPicPr>
            <a:picLocks noChangeAspect="1"/>
          </p:cNvPicPr>
          <p:nvPr/>
        </p:nvPicPr>
        <p:blipFill>
          <a:blip r:embed="rId2"/>
          <a:stretch>
            <a:fillRect/>
          </a:stretch>
        </p:blipFill>
        <p:spPr>
          <a:xfrm>
            <a:off x="11111491" y="64077"/>
            <a:ext cx="1000125" cy="1143000"/>
          </a:xfrm>
          <a:prstGeom prst="rect">
            <a:avLst/>
          </a:prstGeom>
        </p:spPr>
      </p:pic>
      <p:sp>
        <p:nvSpPr>
          <p:cNvPr id="15" name="Title 1"/>
          <p:cNvSpPr txBox="1"/>
          <p:nvPr/>
        </p:nvSpPr>
        <p:spPr>
          <a:xfrm>
            <a:off x="838431" y="12512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chemeClr val="tx1"/>
                </a:solidFill>
                <a:latin typeface="Verdana" panose="020B0604030504040204" pitchFamily="34" charset="0"/>
                <a:ea typeface="+mn-ea"/>
                <a:cs typeface="+mn-cs"/>
              </a:rPr>
              <a:t>Department of Computer Science and Engineering</a:t>
            </a:r>
            <a:endParaRPr lang="en-IN" sz="2800" b="1" dirty="0">
              <a:solidFill>
                <a:schemeClr val="tx1"/>
              </a:solidFill>
              <a:latin typeface="Verdana" panose="020B0604030504040204" pitchFamily="34" charset="0"/>
              <a:ea typeface="+mn-ea"/>
              <a:cs typeface="+mn-cs"/>
            </a:endParaRPr>
          </a:p>
        </p:txBody>
      </p:sp>
      <p:sp>
        <p:nvSpPr>
          <p:cNvPr id="6" name="Title 1"/>
          <p:cNvSpPr txBox="1"/>
          <p:nvPr/>
        </p:nvSpPr>
        <p:spPr>
          <a:xfrm>
            <a:off x="838200" y="1973490"/>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000" b="1" dirty="0">
                <a:solidFill>
                  <a:srgbClr val="002060"/>
                </a:solidFill>
                <a:latin typeface="Verdana" panose="020B0604030504040204" pitchFamily="34" charset="0"/>
                <a:ea typeface="+mn-ea"/>
                <a:cs typeface="+mn-cs"/>
              </a:rPr>
              <a:t>GE19612– Professional Readiness for Innovation, Employability and Entrepreneurship </a:t>
            </a:r>
            <a:endParaRPr lang="en-IN" sz="2000" b="1" dirty="0">
              <a:solidFill>
                <a:srgbClr val="002060"/>
              </a:solidFill>
              <a:latin typeface="Verdana" panose="020B0604030504040204" pitchFamily="34" charset="0"/>
              <a:ea typeface="+mn-ea"/>
              <a:cs typeface="+mn-cs"/>
            </a:endParaRPr>
          </a:p>
        </p:txBody>
      </p:sp>
      <p:sp>
        <p:nvSpPr>
          <p:cNvPr id="10" name="Text Box 9"/>
          <p:cNvSpPr txBox="1"/>
          <p:nvPr/>
        </p:nvSpPr>
        <p:spPr>
          <a:xfrm>
            <a:off x="7249795" y="4836160"/>
            <a:ext cx="4861560" cy="1134745"/>
          </a:xfrm>
          <a:prstGeom prst="rect">
            <a:avLst/>
          </a:prstGeom>
          <a:noFill/>
        </p:spPr>
        <p:txBody>
          <a:bodyPr wrap="square" rtlCol="0">
            <a:noAutofit/>
          </a:bodyPr>
          <a:p>
            <a:pPr>
              <a:lnSpc>
                <a:spcPct val="120000"/>
              </a:lnSpc>
              <a:spcBef>
                <a:spcPts val="0"/>
              </a:spcBef>
              <a:spcAft>
                <a:spcPts val="0"/>
              </a:spcAft>
            </a:pPr>
            <a:r>
              <a:rPr lang="en-IN" altLang="en-US" sz="2000" b="1"/>
              <a:t>LAVANYA A (210701132)</a:t>
            </a:r>
            <a:endParaRPr lang="en-IN" altLang="en-US" sz="2000" b="1"/>
          </a:p>
          <a:p>
            <a:pPr>
              <a:lnSpc>
                <a:spcPct val="120000"/>
              </a:lnSpc>
              <a:spcBef>
                <a:spcPts val="0"/>
              </a:spcBef>
              <a:spcAft>
                <a:spcPts val="0"/>
              </a:spcAft>
            </a:pPr>
            <a:r>
              <a:rPr lang="en-IN" altLang="en-US" sz="2000" b="1"/>
              <a:t>MANISHA SHARMI M (210701146)</a:t>
            </a:r>
            <a:endParaRPr lang="en-IN" altLang="en-US" sz="2000" b="1"/>
          </a:p>
          <a:p>
            <a:pPr>
              <a:lnSpc>
                <a:spcPct val="120000"/>
              </a:lnSpc>
              <a:spcBef>
                <a:spcPts val="0"/>
              </a:spcBef>
              <a:spcAft>
                <a:spcPts val="0"/>
              </a:spcAft>
            </a:pPr>
            <a:r>
              <a:rPr lang="en-IN" altLang="en-US" sz="2000" b="1"/>
              <a:t>MEGHA VARSHINEE S J (210701156)</a:t>
            </a:r>
            <a:endParaRPr lang="en-IN"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WORKING MODEL</a:t>
            </a:r>
            <a:endParaRPr lang="en-IN" altLang="en-US" sz="4000" b="1" u="sng"/>
          </a:p>
        </p:txBody>
      </p:sp>
      <p:pic>
        <p:nvPicPr>
          <p:cNvPr id="4" name="Content Placeholder 3"/>
          <p:cNvPicPr>
            <a:picLocks noChangeAspect="1"/>
          </p:cNvPicPr>
          <p:nvPr>
            <p:ph idx="1"/>
          </p:nvPr>
        </p:nvPicPr>
        <p:blipFill>
          <a:blip r:embed="rId1"/>
          <a:stretch>
            <a:fillRect/>
          </a:stretch>
        </p:blipFill>
        <p:spPr>
          <a:xfrm>
            <a:off x="2145030" y="1478915"/>
            <a:ext cx="7900670" cy="4351655"/>
          </a:xfrm>
          <a:prstGeom prst="rect">
            <a:avLst/>
          </a:prstGeom>
        </p:spPr>
      </p:pic>
      <p:cxnSp>
        <p:nvCxnSpPr>
          <p:cNvPr id="6" name="Straight Connector 5"/>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7" name="Text Box 6"/>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8" name="Text Box 7"/>
          <p:cNvSpPr txBox="1"/>
          <p:nvPr/>
        </p:nvSpPr>
        <p:spPr>
          <a:xfrm>
            <a:off x="11458575" y="6311900"/>
            <a:ext cx="4064000" cy="321945"/>
          </a:xfrm>
          <a:prstGeom prst="rect">
            <a:avLst/>
          </a:prstGeom>
          <a:noFill/>
        </p:spPr>
        <p:txBody>
          <a:bodyPr wrap="square" rtlCol="0">
            <a:spAutoFit/>
          </a:bodyPr>
          <a:p>
            <a:r>
              <a:rPr lang="en-IN" altLang="en-US" sz="1500"/>
              <a:t>9</a:t>
            </a:r>
            <a:endParaRPr lang="en-IN" altLang="en-US"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OUTPUT</a:t>
            </a:r>
            <a:endParaRPr lang="en-IN" altLang="en-US" sz="4000" b="1" u="sng"/>
          </a:p>
        </p:txBody>
      </p:sp>
      <p:pic>
        <p:nvPicPr>
          <p:cNvPr id="4" name="Content Placeholder 3"/>
          <p:cNvPicPr>
            <a:picLocks noChangeAspect="1"/>
          </p:cNvPicPr>
          <p:nvPr>
            <p:ph idx="1"/>
          </p:nvPr>
        </p:nvPicPr>
        <p:blipFill>
          <a:blip r:embed="rId1"/>
          <a:stretch>
            <a:fillRect/>
          </a:stretch>
        </p:blipFill>
        <p:spPr>
          <a:xfrm>
            <a:off x="1112520" y="1536065"/>
            <a:ext cx="9966325" cy="4351655"/>
          </a:xfrm>
          <a:prstGeom prst="rect">
            <a:avLst/>
          </a:prstGeom>
        </p:spPr>
      </p:pic>
      <p:cxnSp>
        <p:nvCxnSpPr>
          <p:cNvPr id="5" name="Straight Connector 4"/>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7" name="Text Box 6"/>
          <p:cNvSpPr txBox="1"/>
          <p:nvPr/>
        </p:nvSpPr>
        <p:spPr>
          <a:xfrm>
            <a:off x="11458575" y="6311900"/>
            <a:ext cx="4064000" cy="321945"/>
          </a:xfrm>
          <a:prstGeom prst="rect">
            <a:avLst/>
          </a:prstGeom>
          <a:noFill/>
        </p:spPr>
        <p:txBody>
          <a:bodyPr wrap="square" rtlCol="0">
            <a:spAutoFit/>
          </a:bodyPr>
          <a:p>
            <a:r>
              <a:rPr lang="en-IN" altLang="en-US" sz="1500"/>
              <a:t>10</a:t>
            </a:r>
            <a:endParaRPr lang="en-IN" altLang="en-US"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CONCLUSION</a:t>
            </a:r>
            <a:endParaRPr lang="en-IN" altLang="en-US" sz="4000" b="1" u="sng"/>
          </a:p>
        </p:txBody>
      </p:sp>
      <p:sp>
        <p:nvSpPr>
          <p:cNvPr id="3" name="Content Placeholder 2"/>
          <p:cNvSpPr>
            <a:spLocks noGrp="1"/>
          </p:cNvSpPr>
          <p:nvPr>
            <p:ph idx="1"/>
          </p:nvPr>
        </p:nvSpPr>
        <p:spPr/>
        <p:txBody>
          <a:bodyPr>
            <a:noAutofit/>
          </a:bodyPr>
          <a:p>
            <a:pPr marL="0" indent="0">
              <a:buNone/>
            </a:pPr>
            <a:r>
              <a:rPr lang="en-US" sz="2400"/>
              <a:t>In summary, the creation and application of web-based language translators mark a</a:t>
            </a:r>
            <a:r>
              <a:rPr lang="en-IN" altLang="en-US" sz="2400"/>
              <a:t> </a:t>
            </a:r>
            <a:r>
              <a:rPr lang="en-US" sz="2400"/>
              <a:t>substantial technological achievement with wide-ranging effects on accessibility and</a:t>
            </a:r>
            <a:r>
              <a:rPr lang="en-IN" altLang="en-US" sz="2400"/>
              <a:t> </a:t>
            </a:r>
            <a:r>
              <a:rPr lang="en-US" sz="2400"/>
              <a:t>international communication. Language barriers and cross-linguistic information</a:t>
            </a:r>
            <a:r>
              <a:rPr lang="en-IN" altLang="en-US" sz="2400"/>
              <a:t> </a:t>
            </a:r>
            <a:r>
              <a:rPr lang="en-US" sz="2400"/>
              <a:t>access have never been simpler because to these systems' combination of advanced</a:t>
            </a:r>
            <a:r>
              <a:rPr lang="en-IN" altLang="en-US" sz="2400"/>
              <a:t> </a:t>
            </a:r>
            <a:r>
              <a:rPr lang="en-US" sz="2400"/>
              <a:t>neural network models, creative preprocessing and postprocessing methods, and</a:t>
            </a:r>
            <a:r>
              <a:rPr lang="en-IN" altLang="en-US" sz="2400"/>
              <a:t> </a:t>
            </a:r>
            <a:r>
              <a:rPr lang="en-US" sz="2400"/>
              <a:t>intuitive user interfaces. </a:t>
            </a:r>
            <a:endParaRPr lang="en-US" sz="2400"/>
          </a:p>
          <a:p>
            <a:pPr marL="0" indent="0">
              <a:buNone/>
            </a:pPr>
            <a:r>
              <a:rPr lang="en-US" sz="2400"/>
              <a:t>The review of the literature indicates a wide range of research initiatives targeted at</a:t>
            </a:r>
            <a:r>
              <a:rPr lang="en-IN" altLang="en-US" sz="2400"/>
              <a:t> </a:t>
            </a:r>
            <a:r>
              <a:rPr lang="en-US" sz="2400"/>
              <a:t>improving the user experience, translation quality, and scalability of the system in</a:t>
            </a:r>
            <a:r>
              <a:rPr lang="en-IN" altLang="en-US" sz="2400"/>
              <a:t> </a:t>
            </a:r>
            <a:r>
              <a:rPr lang="en-US" sz="2400"/>
              <a:t>web-based translation, among other elements of the technology. </a:t>
            </a:r>
            <a:endParaRPr lang="en-US" sz="2400"/>
          </a:p>
        </p:txBody>
      </p:sp>
      <p:cxnSp>
        <p:nvCxnSpPr>
          <p:cNvPr id="4" name="Straight Connector 3"/>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5" name="Text Box 4"/>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6" name="Text Box 5"/>
          <p:cNvSpPr txBox="1"/>
          <p:nvPr/>
        </p:nvSpPr>
        <p:spPr>
          <a:xfrm>
            <a:off x="11458575" y="6311900"/>
            <a:ext cx="4064000" cy="321945"/>
          </a:xfrm>
          <a:prstGeom prst="rect">
            <a:avLst/>
          </a:prstGeom>
          <a:noFill/>
        </p:spPr>
        <p:txBody>
          <a:bodyPr wrap="square" rtlCol="0">
            <a:spAutoFit/>
          </a:bodyPr>
          <a:p>
            <a:r>
              <a:rPr lang="en-IN" altLang="en-US" sz="1500"/>
              <a:t>11</a:t>
            </a:r>
            <a:endParaRPr lang="en-IN" altLang="en-US"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REFERENCE</a:t>
            </a:r>
            <a:endParaRPr lang="en-IN" altLang="en-US" sz="4000" b="1" u="sng"/>
          </a:p>
        </p:txBody>
      </p:sp>
      <p:sp>
        <p:nvSpPr>
          <p:cNvPr id="3" name="Content Placeholder 2"/>
          <p:cNvSpPr>
            <a:spLocks noGrp="1"/>
          </p:cNvSpPr>
          <p:nvPr>
            <p:ph idx="1"/>
          </p:nvPr>
        </p:nvSpPr>
        <p:spPr>
          <a:xfrm>
            <a:off x="838200" y="1825625"/>
            <a:ext cx="10515600" cy="4639945"/>
          </a:xfrm>
        </p:spPr>
        <p:txBody>
          <a:bodyPr>
            <a:noAutofit/>
          </a:bodyPr>
          <a:p>
            <a:pPr marL="0" indent="0">
              <a:buNone/>
            </a:pPr>
            <a:r>
              <a:rPr lang="en-US" sz="2200"/>
              <a:t>1. The effectiveness of machine translation to improve the system of translating</a:t>
            </a:r>
            <a:r>
              <a:rPr lang="en-IN" altLang="en-US" sz="2200"/>
              <a:t> </a:t>
            </a:r>
            <a:r>
              <a:rPr lang="en-US" sz="2200"/>
              <a:t>language on cultural context</a:t>
            </a:r>
            <a:r>
              <a:rPr lang="en-IN" altLang="en-US" sz="2200"/>
              <a:t> </a:t>
            </a:r>
            <a:r>
              <a:rPr lang="en-US" sz="2200"/>
              <a:t>MRA Latief, NJ Saleh, A Pammu - IOP Conference Series: Earth , 2020 -</a:t>
            </a:r>
            <a:r>
              <a:rPr lang="en-IN" altLang="en-US" sz="2200"/>
              <a:t> </a:t>
            </a:r>
            <a:r>
              <a:rPr lang="en-US" sz="2200"/>
              <a:t>iopscience.iop.org</a:t>
            </a:r>
            <a:endParaRPr lang="en-US" sz="2200"/>
          </a:p>
          <a:p>
            <a:pPr marL="0" indent="0">
              <a:buNone/>
            </a:pPr>
            <a:r>
              <a:rPr lang="en-US" sz="2200"/>
              <a:t>2. A multi-level methodology for the automated translation of a coreference resolution</a:t>
            </a:r>
            <a:r>
              <a:rPr lang="en-IN" altLang="en-US" sz="2200"/>
              <a:t> </a:t>
            </a:r>
            <a:r>
              <a:rPr lang="en-US" sz="2200"/>
              <a:t>dataset: an application to the Italian language</a:t>
            </a:r>
            <a:r>
              <a:rPr lang="en-IN" altLang="en-US" sz="2200"/>
              <a:t> </a:t>
            </a:r>
            <a:r>
              <a:rPr lang="en-US" sz="2200"/>
              <a:t>A Minutolo, R Guarasci, E Damiano, G De Pietro - Neural Computing and , 2022</a:t>
            </a:r>
            <a:r>
              <a:rPr lang="en-IN" altLang="en-US" sz="2200"/>
              <a:t> </a:t>
            </a:r>
            <a:r>
              <a:rPr lang="en-US" sz="2200"/>
              <a:t>– Springer</a:t>
            </a:r>
            <a:endParaRPr lang="en-US" sz="2200"/>
          </a:p>
          <a:p>
            <a:pPr marL="0" indent="0">
              <a:buNone/>
            </a:pPr>
            <a:r>
              <a:rPr lang="en-US" sz="2200"/>
              <a:t>3. Design and Application of Intelligent Language Translation Software</a:t>
            </a:r>
            <a:r>
              <a:rPr lang="en-IN" altLang="en-US" sz="2200"/>
              <a:t> </a:t>
            </a:r>
            <a:r>
              <a:rPr lang="en-US" sz="2200"/>
              <a:t>R Tang, S Wu, X Sun - 2023 2nd International Conference on , 2023 -</a:t>
            </a:r>
            <a:r>
              <a:rPr lang="en-IN" altLang="en-US" sz="2200"/>
              <a:t> </a:t>
            </a:r>
            <a:r>
              <a:rPr lang="en-US" sz="2200"/>
              <a:t>ieeexplore.ieee.org</a:t>
            </a:r>
            <a:endParaRPr lang="en-US" sz="2200"/>
          </a:p>
          <a:p>
            <a:pPr marL="0" indent="0">
              <a:buNone/>
            </a:pPr>
            <a:r>
              <a:rPr lang="en-US" sz="2200"/>
              <a:t>4. Speech to Indian sign language (ISL) translation system</a:t>
            </a:r>
            <a:r>
              <a:rPr lang="en-IN" altLang="en-US" sz="2200"/>
              <a:t> </a:t>
            </a:r>
            <a:r>
              <a:rPr lang="en-US" sz="2200"/>
              <a:t>P Sonawane, K Shah, P Patel, S Shah and intelligent systems, 2021 -</a:t>
            </a:r>
            <a:r>
              <a:rPr lang="en-IN" altLang="en-US" sz="2200"/>
              <a:t> </a:t>
            </a:r>
            <a:r>
              <a:rPr lang="en-US" sz="2200"/>
              <a:t>ieeexplore.ieee.org</a:t>
            </a:r>
            <a:endParaRPr lang="en-US" sz="2200"/>
          </a:p>
          <a:p>
            <a:pPr marL="0" indent="0">
              <a:buNone/>
            </a:pPr>
            <a:r>
              <a:rPr lang="en-US" sz="2200"/>
              <a:t>5. C</a:t>
            </a:r>
            <a:r>
              <a:rPr lang="en-IN" altLang="en-US" sz="2200"/>
              <a:t>reating a translation</a:t>
            </a:r>
            <a:r>
              <a:rPr lang="en-US" sz="2200"/>
              <a:t> </a:t>
            </a:r>
            <a:r>
              <a:rPr lang="en-IN" altLang="en-US" sz="2200"/>
              <a:t>application</a:t>
            </a:r>
            <a:r>
              <a:rPr lang="en-US" sz="2200"/>
              <a:t> </a:t>
            </a:r>
            <a:r>
              <a:rPr lang="en-IN" altLang="en-US" sz="2200"/>
              <a:t>based on</a:t>
            </a:r>
            <a:r>
              <a:rPr lang="en-US" sz="2200"/>
              <a:t> CORPUS. M Sapaev - </a:t>
            </a:r>
            <a:r>
              <a:rPr lang="en-IN" altLang="en-US" sz="2200"/>
              <a:t>scientific aspects and trends in the field</a:t>
            </a:r>
            <a:r>
              <a:rPr lang="en-US" sz="2200"/>
              <a:t>, 2023 -</a:t>
            </a:r>
            <a:r>
              <a:rPr lang="en-IN" altLang="en-US" sz="2200"/>
              <a:t> </a:t>
            </a:r>
            <a:r>
              <a:rPr lang="en-US" sz="2200"/>
              <a:t>interonconf.org</a:t>
            </a:r>
            <a:endParaRPr lang="en-US" sz="2200"/>
          </a:p>
        </p:txBody>
      </p:sp>
      <p:cxnSp>
        <p:nvCxnSpPr>
          <p:cNvPr id="5" name="Straight Connector 4"/>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7" name="Text Box 6"/>
          <p:cNvSpPr txBox="1"/>
          <p:nvPr/>
        </p:nvSpPr>
        <p:spPr>
          <a:xfrm>
            <a:off x="11458575" y="6311900"/>
            <a:ext cx="4064000" cy="321945"/>
          </a:xfrm>
          <a:prstGeom prst="rect">
            <a:avLst/>
          </a:prstGeom>
          <a:noFill/>
        </p:spPr>
        <p:txBody>
          <a:bodyPr wrap="square" rtlCol="0">
            <a:spAutoFit/>
          </a:bodyPr>
          <a:p>
            <a:r>
              <a:rPr lang="en-IN" altLang="en-US" sz="1500"/>
              <a:t>12</a:t>
            </a:r>
            <a:endParaRPr lang="en-IN" altLang="en-US"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344670" y="2766060"/>
            <a:ext cx="3503295" cy="1325880"/>
          </a:xfrm>
        </p:spPr>
        <p:txBody>
          <a:bodyPr>
            <a:noAutofit/>
          </a:bodyPr>
          <a:p>
            <a:r>
              <a:rPr lang="en-IN" altLang="en-US" sz="5400" b="1"/>
              <a:t>THANK YOU</a:t>
            </a:r>
            <a:endParaRPr lang="en-IN" altLang="en-US" sz="5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ABSTRACT</a:t>
            </a:r>
            <a:endParaRPr lang="en-IN" altLang="en-US" sz="4000" b="1" u="sng"/>
          </a:p>
        </p:txBody>
      </p:sp>
      <p:sp>
        <p:nvSpPr>
          <p:cNvPr id="3" name="Content Placeholder 2"/>
          <p:cNvSpPr>
            <a:spLocks noGrp="1"/>
          </p:cNvSpPr>
          <p:nvPr>
            <p:ph idx="1"/>
          </p:nvPr>
        </p:nvSpPr>
        <p:spPr>
          <a:xfrm>
            <a:off x="838200" y="1607185"/>
            <a:ext cx="10515600" cy="4351338"/>
          </a:xfrm>
        </p:spPr>
        <p:txBody>
          <a:bodyPr>
            <a:normAutofit fontScale="90000"/>
          </a:bodyPr>
          <a:p>
            <a:pPr marL="0" indent="0">
              <a:buNone/>
            </a:pPr>
            <a:r>
              <a:rPr lang="en-US"/>
              <a:t>A mobile translator app facilitates seamless translation between English and various languages, addressing the longstanding challenge of language barriers in global communication. By leveraging Google's real-time translation API and Java programming, it aims to simplify language learning and promote stress-free communication. Targeting widely spoken languages like English, Spanish, Arabic, Hindi, French, and Chinese, the app caters to diverse user needs, particularly benefiting tourists seeking local integration and access to information. Additionally, the app evaluates translation quality for everyday conversation suitability. Its Android platform ensures widespread accessibility, offering a convenient alternative to traditional language learning methods. Evaluation criteria include classification time, memory usage, and battery life to ensure optimal performance across different usage scenarios.</a:t>
            </a:r>
            <a:endParaRPr lang="en-US"/>
          </a:p>
        </p:txBody>
      </p:sp>
      <p:cxnSp>
        <p:nvCxnSpPr>
          <p:cNvPr id="4" name="Straight Connector 3"/>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5" name="Text Box 4"/>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6" name="Text Box 5"/>
          <p:cNvSpPr txBox="1"/>
          <p:nvPr/>
        </p:nvSpPr>
        <p:spPr>
          <a:xfrm>
            <a:off x="11458575" y="6311900"/>
            <a:ext cx="4064000" cy="321945"/>
          </a:xfrm>
          <a:prstGeom prst="rect">
            <a:avLst/>
          </a:prstGeom>
          <a:noFill/>
        </p:spPr>
        <p:txBody>
          <a:bodyPr wrap="square" rtlCol="0">
            <a:spAutoFit/>
          </a:bodyPr>
          <a:p>
            <a:r>
              <a:rPr lang="en-IN" altLang="en-US" sz="1500"/>
              <a:t>1</a:t>
            </a:r>
            <a:endParaRPr lang="en-IN" altLang="en-US"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PROBLEM STATEMENT</a:t>
            </a:r>
            <a:endParaRPr lang="en-IN" altLang="en-US" sz="4000" b="1" u="sng"/>
          </a:p>
        </p:txBody>
      </p:sp>
      <p:sp>
        <p:nvSpPr>
          <p:cNvPr id="3" name="Content Placeholder 2"/>
          <p:cNvSpPr>
            <a:spLocks noGrp="1"/>
          </p:cNvSpPr>
          <p:nvPr>
            <p:ph idx="1"/>
          </p:nvPr>
        </p:nvSpPr>
        <p:spPr/>
        <p:txBody>
          <a:bodyPr>
            <a:normAutofit/>
          </a:bodyPr>
          <a:p>
            <a:pPr marL="0" indent="0">
              <a:buNone/>
            </a:pPr>
            <a:r>
              <a:rPr lang="en-US" sz="2500"/>
              <a:t>Language barriers hinder effective global communication in personal, professional, and educational contexts. Existing translation tools often lack accuracy, contextual understanding, and user-friendly interfaces, leading to misunderstandings</a:t>
            </a:r>
            <a:r>
              <a:rPr lang="en-IN" altLang="en-US" sz="2500"/>
              <a:t> </a:t>
            </a:r>
            <a:r>
              <a:rPr lang="en-US" sz="2500"/>
              <a:t>and limiting their utility. Additionally, many tools fail to provide offline capabilities, crucial for areas with poor internet connectivity. As languages evolve, traditional</a:t>
            </a:r>
            <a:r>
              <a:rPr lang="en-IN" altLang="en-US" sz="2500"/>
              <a:t> </a:t>
            </a:r>
            <a:r>
              <a:rPr lang="en-US" sz="2500"/>
              <a:t>solutions struggle with new dialects and slang. This project aims to develop a</a:t>
            </a:r>
            <a:r>
              <a:rPr lang="en-IN" altLang="en-US" sz="2500"/>
              <a:t> </a:t>
            </a:r>
            <a:r>
              <a:rPr lang="en-US" sz="2500"/>
              <a:t>language translator application using advanced NLP and machine learning</a:t>
            </a:r>
            <a:r>
              <a:rPr lang="en-IN" altLang="en-US" sz="2500"/>
              <a:t> </a:t>
            </a:r>
            <a:r>
              <a:rPr lang="en-US" sz="2500"/>
              <a:t>techniques, specifically</a:t>
            </a:r>
            <a:endParaRPr lang="en-US" sz="2500"/>
          </a:p>
        </p:txBody>
      </p:sp>
      <p:cxnSp>
        <p:nvCxnSpPr>
          <p:cNvPr id="4" name="Straight Connector 3"/>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5" name="Text Box 4"/>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6" name="Text Box 5"/>
          <p:cNvSpPr txBox="1"/>
          <p:nvPr/>
        </p:nvSpPr>
        <p:spPr>
          <a:xfrm>
            <a:off x="11458575" y="6311900"/>
            <a:ext cx="4064000" cy="321945"/>
          </a:xfrm>
          <a:prstGeom prst="rect">
            <a:avLst/>
          </a:prstGeom>
          <a:noFill/>
        </p:spPr>
        <p:txBody>
          <a:bodyPr wrap="square" rtlCol="0">
            <a:spAutoFit/>
          </a:bodyPr>
          <a:p>
            <a:r>
              <a:rPr lang="en-IN" altLang="en-US" sz="1500"/>
              <a:t>2</a:t>
            </a:r>
            <a:endParaRPr lang="en-IN" altLang="en-US"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PROPOSED SYSTEM</a:t>
            </a:r>
            <a:endParaRPr lang="en-IN" altLang="en-US" sz="4000" b="1" u="sng"/>
          </a:p>
        </p:txBody>
      </p:sp>
      <p:sp>
        <p:nvSpPr>
          <p:cNvPr id="3" name="Content Placeholder 2"/>
          <p:cNvSpPr>
            <a:spLocks noGrp="1"/>
          </p:cNvSpPr>
          <p:nvPr>
            <p:ph idx="1"/>
          </p:nvPr>
        </p:nvSpPr>
        <p:spPr/>
        <p:txBody>
          <a:bodyPr>
            <a:normAutofit/>
          </a:bodyPr>
          <a:p>
            <a:pPr marL="0" indent="0">
              <a:buNone/>
            </a:pPr>
            <a:r>
              <a:rPr lang="en-US" sz="2500"/>
              <a:t>The aim of this project is to develop a highly accurate and user-friendly language</a:t>
            </a:r>
            <a:r>
              <a:rPr lang="en-IN" altLang="en-US" sz="2500"/>
              <a:t> </a:t>
            </a:r>
            <a:r>
              <a:rPr lang="en-US" sz="2500"/>
              <a:t>translator application to facilitate seamless global communication. The objectives are:</a:t>
            </a:r>
            <a:endParaRPr lang="en-US" sz="2500"/>
          </a:p>
          <a:p>
            <a:r>
              <a:rPr lang="en-US" sz="2500"/>
              <a:t>To leverage advanced NLP and machine learning techniques, specifically</a:t>
            </a:r>
            <a:r>
              <a:rPr lang="en-IN" altLang="en-US" sz="2500"/>
              <a:t> </a:t>
            </a:r>
            <a:r>
              <a:rPr lang="en-US" sz="2500"/>
              <a:t>Transformer models like BERT and GPT, for accurate real-time text and</a:t>
            </a:r>
            <a:r>
              <a:rPr lang="en-IN" altLang="en-US" sz="2500"/>
              <a:t> </a:t>
            </a:r>
            <a:r>
              <a:rPr lang="en-US" sz="2500"/>
              <a:t>speech translations.  </a:t>
            </a:r>
            <a:endParaRPr lang="en-US" sz="2500"/>
          </a:p>
          <a:p>
            <a:r>
              <a:rPr lang="en-US" sz="2500"/>
              <a:t>To design an intuitive interface that supports language detection, voice</a:t>
            </a:r>
            <a:r>
              <a:rPr lang="en-IN" altLang="en-US" sz="2500"/>
              <a:t> </a:t>
            </a:r>
            <a:r>
              <a:rPr lang="en-US" sz="2500"/>
              <a:t>synthesis, and offline functionality.  </a:t>
            </a:r>
            <a:endParaRPr lang="en-US" sz="2500"/>
          </a:p>
          <a:p>
            <a:r>
              <a:rPr lang="en-US" sz="2500"/>
              <a:t>To conduct extensive testing to ensure high performance, accuracy, and user</a:t>
            </a:r>
            <a:r>
              <a:rPr lang="en-IN" altLang="en-US" sz="2500"/>
              <a:t> </a:t>
            </a:r>
            <a:r>
              <a:rPr lang="en-US" sz="2500"/>
              <a:t>satisfaction</a:t>
            </a:r>
            <a:endParaRPr lang="en-US" sz="2500"/>
          </a:p>
        </p:txBody>
      </p:sp>
      <p:cxnSp>
        <p:nvCxnSpPr>
          <p:cNvPr id="5" name="Straight Connector 4"/>
          <p:cNvCxnSpPr/>
          <p:nvPr/>
        </p:nvCxnSpPr>
        <p:spPr>
          <a:xfrm flipV="1">
            <a:off x="385445"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7" name="Text Box 6"/>
          <p:cNvSpPr txBox="1"/>
          <p:nvPr/>
        </p:nvSpPr>
        <p:spPr>
          <a:xfrm>
            <a:off x="11468100" y="6311900"/>
            <a:ext cx="4064000" cy="321945"/>
          </a:xfrm>
          <a:prstGeom prst="rect">
            <a:avLst/>
          </a:prstGeom>
          <a:noFill/>
        </p:spPr>
        <p:txBody>
          <a:bodyPr wrap="square" rtlCol="0">
            <a:spAutoFit/>
          </a:bodyPr>
          <a:p>
            <a:r>
              <a:rPr lang="en-IN" altLang="en-US" sz="1500"/>
              <a:t>3</a:t>
            </a:r>
            <a:endParaRPr lang="en-IN" altLang="en-US"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SYSTEM ARCHITECHTURE</a:t>
            </a:r>
            <a:endParaRPr lang="en-IN" altLang="en-US" sz="4000" b="1" u="sng"/>
          </a:p>
        </p:txBody>
      </p:sp>
      <p:pic>
        <p:nvPicPr>
          <p:cNvPr id="4" name="Content Placeholder 3"/>
          <p:cNvPicPr>
            <a:picLocks noChangeAspect="1"/>
          </p:cNvPicPr>
          <p:nvPr>
            <p:ph idx="1"/>
          </p:nvPr>
        </p:nvPicPr>
        <p:blipFill>
          <a:blip r:embed="rId1"/>
          <a:stretch>
            <a:fillRect/>
          </a:stretch>
        </p:blipFill>
        <p:spPr>
          <a:xfrm>
            <a:off x="2733040" y="1420495"/>
            <a:ext cx="6725285" cy="4351655"/>
          </a:xfrm>
          <a:prstGeom prst="rect">
            <a:avLst/>
          </a:prstGeom>
        </p:spPr>
      </p:pic>
      <p:cxnSp>
        <p:nvCxnSpPr>
          <p:cNvPr id="5" name="Straight Connector 4"/>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7" name="Text Box 6"/>
          <p:cNvSpPr txBox="1"/>
          <p:nvPr/>
        </p:nvSpPr>
        <p:spPr>
          <a:xfrm>
            <a:off x="11458575" y="6311900"/>
            <a:ext cx="4064000" cy="321945"/>
          </a:xfrm>
          <a:prstGeom prst="rect">
            <a:avLst/>
          </a:prstGeom>
          <a:noFill/>
        </p:spPr>
        <p:txBody>
          <a:bodyPr wrap="square" rtlCol="0">
            <a:spAutoFit/>
          </a:bodyPr>
          <a:p>
            <a:r>
              <a:rPr lang="en-IN" altLang="en-US" sz="1500"/>
              <a:t>4</a:t>
            </a:r>
            <a:endParaRPr lang="en-IN" altLang="en-US"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t>FUNCTIONAL DESCRIPTION OF MODULE</a:t>
            </a:r>
            <a:endParaRPr lang="en-IN" altLang="en-US" sz="4000" b="1" u="sng"/>
          </a:p>
        </p:txBody>
      </p:sp>
      <p:sp>
        <p:nvSpPr>
          <p:cNvPr id="3" name="Content Placeholder 2"/>
          <p:cNvSpPr>
            <a:spLocks noGrp="1"/>
          </p:cNvSpPr>
          <p:nvPr>
            <p:ph idx="1"/>
          </p:nvPr>
        </p:nvSpPr>
        <p:spPr>
          <a:xfrm>
            <a:off x="838200" y="1456690"/>
            <a:ext cx="10515600" cy="5170170"/>
          </a:xfrm>
        </p:spPr>
        <p:txBody>
          <a:bodyPr>
            <a:noAutofit/>
          </a:bodyPr>
          <a:p>
            <a:pPr marL="0" indent="0">
              <a:buNone/>
            </a:pPr>
            <a:r>
              <a:rPr lang="en-US" sz="2100"/>
              <a:t>The language translator application consists of several interconnected modules, each</a:t>
            </a:r>
            <a:r>
              <a:rPr lang="en-IN" altLang="en-US" sz="2100"/>
              <a:t> </a:t>
            </a:r>
            <a:r>
              <a:rPr lang="en-US" sz="2100"/>
              <a:t>serving a specific function to enable accurate and seamless translation across languages. </a:t>
            </a:r>
            <a:endParaRPr lang="en-US" sz="2100"/>
          </a:p>
          <a:p>
            <a:r>
              <a:rPr lang="en-US" sz="2100"/>
              <a:t>Input Module: This module handles user inputs, including text and speech, and</a:t>
            </a:r>
            <a:r>
              <a:rPr lang="en-IN" altLang="en-US" sz="2100"/>
              <a:t> </a:t>
            </a:r>
            <a:r>
              <a:rPr lang="en-US" sz="2100"/>
              <a:t>preprocesses them for further processing. It incorporates features for language</a:t>
            </a:r>
            <a:r>
              <a:rPr lang="en-IN" altLang="en-US" sz="2100"/>
              <a:t> </a:t>
            </a:r>
            <a:r>
              <a:rPr lang="en-US" sz="2100"/>
              <a:t>detection to identify the source language and determine the appropriate</a:t>
            </a:r>
            <a:r>
              <a:rPr lang="en-IN" altLang="en-US" sz="2100"/>
              <a:t> </a:t>
            </a:r>
            <a:r>
              <a:rPr lang="en-US" sz="2100"/>
              <a:t>translation model to use. </a:t>
            </a:r>
            <a:endParaRPr lang="en-US" sz="2100"/>
          </a:p>
          <a:p>
            <a:r>
              <a:rPr lang="en-US" sz="2100"/>
              <a:t>Translation Engine: The heart of the application, the translation engine utilizes</a:t>
            </a:r>
            <a:r>
              <a:rPr lang="en-IN" altLang="en-US" sz="2100"/>
              <a:t> </a:t>
            </a:r>
            <a:r>
              <a:rPr lang="en-US" sz="2100"/>
              <a:t>advanced NLP techniques, particularly Transformer models like BERT and GPT, to perform accurate and contextually aware translations. It employs techniques</a:t>
            </a:r>
            <a:r>
              <a:rPr lang="en-IN" altLang="en-US" sz="2100"/>
              <a:t> </a:t>
            </a:r>
            <a:r>
              <a:rPr lang="en-US" sz="2100"/>
              <a:t>such as transfer learning and fine-tuning to optimize translation quality and adapt</a:t>
            </a:r>
            <a:r>
              <a:rPr lang="en-IN" altLang="en-US" sz="2100"/>
              <a:t> </a:t>
            </a:r>
            <a:r>
              <a:rPr lang="en-US" sz="2100"/>
              <a:t>to various language pairs and domains. </a:t>
            </a:r>
            <a:endParaRPr lang="en-US" sz="2100"/>
          </a:p>
          <a:p>
            <a:r>
              <a:rPr lang="en-US" sz="2100"/>
              <a:t>User Interface Module: The user interface module provides an intuitive interface</a:t>
            </a:r>
            <a:r>
              <a:rPr lang="en-IN" altLang="en-US" sz="2100"/>
              <a:t> </a:t>
            </a:r>
            <a:r>
              <a:rPr lang="en-US" sz="2100"/>
              <a:t>for users to interact with the application. It supports both text and speech inputs, offering features like language selection, voice synthesis for translated output, and options for offline functionality to ensure accessibility in areas with limited</a:t>
            </a:r>
            <a:r>
              <a:rPr lang="en-IN" altLang="en-US" sz="2100"/>
              <a:t> </a:t>
            </a:r>
            <a:r>
              <a:rPr lang="en-US" sz="2100"/>
              <a:t>internet connectivity.</a:t>
            </a:r>
            <a:endParaRPr lang="en-US" sz="2100"/>
          </a:p>
        </p:txBody>
      </p:sp>
      <p:cxnSp>
        <p:nvCxnSpPr>
          <p:cNvPr id="4" name="Straight Connector 3"/>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5" name="Text Box 4"/>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6" name="Text Box 5"/>
          <p:cNvSpPr txBox="1"/>
          <p:nvPr/>
        </p:nvSpPr>
        <p:spPr>
          <a:xfrm>
            <a:off x="11458575" y="6311900"/>
            <a:ext cx="4064000" cy="321945"/>
          </a:xfrm>
          <a:prstGeom prst="rect">
            <a:avLst/>
          </a:prstGeom>
          <a:noFill/>
        </p:spPr>
        <p:txBody>
          <a:bodyPr wrap="square" rtlCol="0">
            <a:spAutoFit/>
          </a:bodyPr>
          <a:p>
            <a:r>
              <a:rPr lang="en-IN" altLang="en-US" sz="1500"/>
              <a:t>5</a:t>
            </a:r>
            <a:endParaRPr lang="en-IN" altLang="en-US"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34720" y="529590"/>
            <a:ext cx="10515600" cy="5676900"/>
          </a:xfrm>
        </p:spPr>
        <p:txBody>
          <a:bodyPr>
            <a:normAutofit/>
          </a:bodyPr>
          <a:p>
            <a:pPr marL="342900" indent="-342900" algn="l">
              <a:buFont typeface="Arial" panose="020B0604020202020204" pitchFamily="34" charset="0"/>
              <a:buChar char="•"/>
            </a:pPr>
            <a:r>
              <a:rPr lang="en-US" sz="2220">
                <a:latin typeface="+mn-lt"/>
                <a:cs typeface="+mn-lt"/>
              </a:rPr>
              <a:t>Model Management: This module manages the deployment and updating of</a:t>
            </a:r>
            <a:br>
              <a:rPr lang="en-US" sz="2220">
                <a:latin typeface="+mn-lt"/>
                <a:cs typeface="+mn-lt"/>
              </a:rPr>
            </a:br>
            <a:r>
              <a:rPr lang="en-US" sz="2220">
                <a:latin typeface="+mn-lt"/>
                <a:cs typeface="+mn-lt"/>
              </a:rPr>
              <a:t>translation models, ensuring that the application always utilizes the latest</a:t>
            </a:r>
            <a:br>
              <a:rPr lang="en-US" sz="2220">
                <a:latin typeface="+mn-lt"/>
                <a:cs typeface="+mn-lt"/>
              </a:rPr>
            </a:br>
            <a:r>
              <a:rPr lang="en-US" sz="2220">
                <a:latin typeface="+mn-lt"/>
                <a:cs typeface="+mn-lt"/>
              </a:rPr>
              <a:t>advancements in NLP technology.</a:t>
            </a:r>
            <a:r>
              <a:rPr lang="en-IN" altLang="en-US" sz="2220">
                <a:latin typeface="+mn-lt"/>
                <a:cs typeface="+mn-lt"/>
              </a:rPr>
              <a:t> i</a:t>
            </a:r>
            <a:r>
              <a:rPr lang="en-US" sz="2220">
                <a:latin typeface="+mn-lt"/>
                <a:cs typeface="+mn-lt"/>
              </a:rPr>
              <a:t>t includes mechanisms for model versioning, monitoring performance, and</a:t>
            </a:r>
            <a:r>
              <a:rPr lang="en-IN" altLang="en-US" sz="2220">
                <a:latin typeface="+mn-lt"/>
                <a:cs typeface="+mn-lt"/>
              </a:rPr>
              <a:t> </a:t>
            </a:r>
            <a:r>
              <a:rPr lang="en-US" sz="2220">
                <a:latin typeface="+mn-lt"/>
                <a:cs typeface="+mn-lt"/>
              </a:rPr>
              <a:t>24</a:t>
            </a:r>
            <a:r>
              <a:rPr lang="en-IN" altLang="en-US" sz="2220">
                <a:latin typeface="+mn-lt"/>
                <a:cs typeface="+mn-lt"/>
              </a:rPr>
              <a:t> </a:t>
            </a:r>
            <a:r>
              <a:rPr lang="en-US" sz="2220">
                <a:latin typeface="+mn-lt"/>
                <a:cs typeface="+mn-lt"/>
              </a:rPr>
              <a:t>seamlessly integrating new models as they become available. </a:t>
            </a:r>
            <a:br>
              <a:rPr lang="en-US" sz="2220">
                <a:latin typeface="+mn-lt"/>
                <a:cs typeface="+mn-lt"/>
              </a:rPr>
            </a:br>
            <a:br>
              <a:rPr lang="en-US" sz="2220">
                <a:latin typeface="+mn-lt"/>
                <a:cs typeface="+mn-lt"/>
              </a:rPr>
            </a:br>
            <a:r>
              <a:rPr lang="en-US" sz="2220">
                <a:latin typeface="+mn-lt"/>
                <a:cs typeface="+mn-lt"/>
              </a:rPr>
              <a:t>Testing and Evaluation: The testing and evaluation module conducts</a:t>
            </a:r>
            <a:br>
              <a:rPr lang="en-US" sz="2220">
                <a:latin typeface="+mn-lt"/>
                <a:cs typeface="+mn-lt"/>
              </a:rPr>
            </a:br>
            <a:r>
              <a:rPr lang="en-US" sz="2220">
                <a:latin typeface="+mn-lt"/>
                <a:cs typeface="+mn-lt"/>
              </a:rPr>
              <a:t>comprehensive testing to assess the accuracy, speed, and user satisfaction of the</a:t>
            </a:r>
            <a:br>
              <a:rPr lang="en-US" sz="2220">
                <a:latin typeface="+mn-lt"/>
                <a:cs typeface="+mn-lt"/>
              </a:rPr>
            </a:br>
            <a:r>
              <a:rPr lang="en-US" sz="2220">
                <a:latin typeface="+mn-lt"/>
                <a:cs typeface="+mn-lt"/>
              </a:rPr>
              <a:t>application. It includes automated tests for translation quality and user testing to</a:t>
            </a:r>
            <a:br>
              <a:rPr lang="en-US" sz="2220">
                <a:latin typeface="+mn-lt"/>
                <a:cs typeface="+mn-lt"/>
              </a:rPr>
            </a:br>
            <a:r>
              <a:rPr lang="en-US" sz="2220">
                <a:latin typeface="+mn-lt"/>
                <a:cs typeface="+mn-lt"/>
              </a:rPr>
              <a:t>gather feedback on usability and user experience, informing iterative</a:t>
            </a:r>
            <a:br>
              <a:rPr lang="en-US" sz="2220">
                <a:latin typeface="+mn-lt"/>
                <a:cs typeface="+mn-lt"/>
              </a:rPr>
            </a:br>
            <a:r>
              <a:rPr lang="en-US" sz="2220">
                <a:latin typeface="+mn-lt"/>
                <a:cs typeface="+mn-lt"/>
              </a:rPr>
              <a:t>improvements. </a:t>
            </a:r>
            <a:br>
              <a:rPr lang="en-US" sz="2220">
                <a:latin typeface="+mn-lt"/>
                <a:cs typeface="+mn-lt"/>
              </a:rPr>
            </a:br>
            <a:br>
              <a:rPr lang="en-US" sz="2220">
                <a:latin typeface="+mn-lt"/>
                <a:cs typeface="+mn-lt"/>
              </a:rPr>
            </a:br>
            <a:r>
              <a:rPr lang="en-US" sz="2220">
                <a:latin typeface="+mn-lt"/>
                <a:cs typeface="+mn-lt"/>
              </a:rPr>
              <a:t>Feedback and Improvement: This module collects and analyzes user feedback to</a:t>
            </a:r>
            <a:br>
              <a:rPr lang="en-US" sz="2220">
                <a:latin typeface="+mn-lt"/>
                <a:cs typeface="+mn-lt"/>
              </a:rPr>
            </a:br>
            <a:r>
              <a:rPr lang="en-US" sz="2220">
                <a:latin typeface="+mn-lt"/>
                <a:cs typeface="+mn-lt"/>
              </a:rPr>
              <a:t>drive continuous improvement and refinement of the application. It facilitates</a:t>
            </a:r>
            <a:br>
              <a:rPr lang="en-US" sz="2220">
                <a:latin typeface="+mn-lt"/>
                <a:cs typeface="+mn-lt"/>
              </a:rPr>
            </a:br>
            <a:r>
              <a:rPr lang="en-US" sz="2220">
                <a:latin typeface="+mn-lt"/>
                <a:cs typeface="+mn-lt"/>
              </a:rPr>
              <a:t>collaboration among developers, linguists, and users to address issues, enhance</a:t>
            </a:r>
            <a:br>
              <a:rPr lang="en-US" sz="2220">
                <a:latin typeface="+mn-lt"/>
                <a:cs typeface="+mn-lt"/>
              </a:rPr>
            </a:br>
            <a:r>
              <a:rPr lang="en-US" sz="2220">
                <a:latin typeface="+mn-lt"/>
                <a:cs typeface="+mn-lt"/>
              </a:rPr>
              <a:t>translation quality, and optimize user experience over time.</a:t>
            </a:r>
            <a:endParaRPr lang="en-US" sz="2220">
              <a:latin typeface="+mn-lt"/>
              <a:cs typeface="+mn-lt"/>
            </a:endParaRPr>
          </a:p>
        </p:txBody>
      </p:sp>
      <p:sp>
        <p:nvSpPr>
          <p:cNvPr id="6" name="Oval 5"/>
          <p:cNvSpPr/>
          <p:nvPr/>
        </p:nvSpPr>
        <p:spPr>
          <a:xfrm>
            <a:off x="1108075" y="2912110"/>
            <a:ext cx="76200" cy="76200"/>
          </a:xfrm>
          <a:prstGeom prst="ellips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Oval 6"/>
          <p:cNvSpPr/>
          <p:nvPr/>
        </p:nvSpPr>
        <p:spPr>
          <a:xfrm>
            <a:off x="1099185" y="4706620"/>
            <a:ext cx="76200" cy="76200"/>
          </a:xfrm>
          <a:prstGeom prst="ellipse">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8" name="Straight Connector 7"/>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9" name="Text Box 8"/>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10" name="Text Box 9"/>
          <p:cNvSpPr txBox="1"/>
          <p:nvPr/>
        </p:nvSpPr>
        <p:spPr>
          <a:xfrm>
            <a:off x="11458575" y="6311900"/>
            <a:ext cx="4064000" cy="321945"/>
          </a:xfrm>
          <a:prstGeom prst="rect">
            <a:avLst/>
          </a:prstGeom>
          <a:noFill/>
        </p:spPr>
        <p:txBody>
          <a:bodyPr wrap="square" rtlCol="0">
            <a:spAutoFit/>
          </a:bodyPr>
          <a:p>
            <a:r>
              <a:rPr lang="en-IN" altLang="en-US" sz="1500"/>
              <a:t>6</a:t>
            </a:r>
            <a:endParaRPr lang="en-IN" altLang="en-US"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sz="4000" b="1" u="sng"/>
              <a:t>CODE</a:t>
            </a:r>
            <a:endParaRPr lang="en-IN" altLang="en-US" sz="4000" b="1" u="sng"/>
          </a:p>
        </p:txBody>
      </p:sp>
      <p:sp>
        <p:nvSpPr>
          <p:cNvPr id="6" name="Content Placeholder 5"/>
          <p:cNvSpPr>
            <a:spLocks noGrp="1"/>
          </p:cNvSpPr>
          <p:nvPr>
            <p:ph idx="1"/>
          </p:nvPr>
        </p:nvSpPr>
        <p:spPr>
          <a:xfrm>
            <a:off x="895985" y="1410970"/>
            <a:ext cx="10515600" cy="4892040"/>
          </a:xfrm>
        </p:spPr>
        <p:txBody>
          <a:bodyPr>
            <a:normAutofit fontScale="25000"/>
          </a:bodyPr>
          <a:p>
            <a:pPr marL="0" indent="0">
              <a:buNone/>
            </a:pPr>
            <a:r>
              <a:rPr lang="en-US" sz="6400"/>
              <a:t>&lt;!DOCTYPE html&gt;</a:t>
            </a:r>
            <a:endParaRPr lang="en-US" sz="6400"/>
          </a:p>
          <a:p>
            <a:pPr marL="0" indent="0">
              <a:buNone/>
            </a:pPr>
            <a:r>
              <a:rPr lang="en-US" sz="6400"/>
              <a:t>&lt;!-- Coding By CodingNepal - youtube.com/codingnepal --&gt;</a:t>
            </a:r>
            <a:endParaRPr lang="en-US" sz="6400"/>
          </a:p>
          <a:p>
            <a:pPr marL="0" indent="0">
              <a:buNone/>
            </a:pPr>
            <a:r>
              <a:rPr lang="en-US" sz="6400"/>
              <a:t>&lt;html lang="en" dir="ltr"&gt;</a:t>
            </a:r>
            <a:r>
              <a:rPr lang="en-IN" altLang="en-US" sz="6400"/>
              <a:t> </a:t>
            </a:r>
            <a:r>
              <a:rPr lang="en-US" sz="6400"/>
              <a:t>&lt;head&gt;</a:t>
            </a:r>
            <a:endParaRPr lang="en-US" sz="6400"/>
          </a:p>
          <a:p>
            <a:pPr marL="0" indent="0">
              <a:buNone/>
            </a:pPr>
            <a:r>
              <a:rPr lang="en-US" sz="6400"/>
              <a:t>&lt;meta charset="utf-8"&gt;</a:t>
            </a:r>
            <a:endParaRPr lang="en-US" sz="6400"/>
          </a:p>
          <a:p>
            <a:pPr marL="0" indent="0">
              <a:buNone/>
            </a:pPr>
            <a:r>
              <a:rPr lang="en-US" sz="6400"/>
              <a:t>&lt;title&gt;Language Translator | CodingNepal&lt;/title&gt;</a:t>
            </a:r>
            <a:endParaRPr lang="en-US" sz="6400"/>
          </a:p>
          <a:p>
            <a:pPr marL="0" indent="0">
              <a:buNone/>
            </a:pPr>
            <a:r>
              <a:rPr lang="en-US" sz="6400"/>
              <a:t>&lt;link rel="stylesheet" href="style.css"&gt;</a:t>
            </a:r>
            <a:endParaRPr lang="en-US" sz="6400"/>
          </a:p>
          <a:p>
            <a:pPr marL="0" indent="0">
              <a:buNone/>
            </a:pPr>
            <a:r>
              <a:rPr lang="en-US" sz="6400"/>
              <a:t>&lt;meta name="viewport" content="width=device-width, initial-scale=1.0"&gt;</a:t>
            </a:r>
            <a:endParaRPr lang="en-US" sz="6400"/>
          </a:p>
          <a:p>
            <a:pPr marL="0" indent="0">
              <a:buNone/>
            </a:pPr>
            <a:r>
              <a:rPr lang="en-US" sz="6400"/>
              <a:t>&lt;!-- Font Awesome CDN Link for Icons --&gt;</a:t>
            </a:r>
            <a:endParaRPr lang="en-US" sz="6400"/>
          </a:p>
          <a:p>
            <a:pPr marL="0" indent="0">
              <a:buNone/>
            </a:pPr>
            <a:r>
              <a:rPr lang="en-US" sz="6400"/>
              <a:t>&lt;link rel="stylesheet" href="https://cdnjs.cloudflare.com/ajax/libs/font- awesome/5.15.3/css/all.min.css"/&gt;</a:t>
            </a:r>
            <a:endParaRPr lang="en-US" sz="6400"/>
          </a:p>
          <a:p>
            <a:pPr marL="0" indent="0">
              <a:buNone/>
            </a:pPr>
            <a:r>
              <a:rPr lang="en-US" sz="6400"/>
              <a:t>&lt;/head&gt;</a:t>
            </a:r>
            <a:r>
              <a:rPr lang="en-IN" altLang="en-US" sz="6400"/>
              <a:t> </a:t>
            </a:r>
            <a:r>
              <a:rPr lang="en-US" sz="6400"/>
              <a:t>&lt;body&gt;</a:t>
            </a:r>
            <a:endParaRPr lang="en-US" sz="6400"/>
          </a:p>
          <a:p>
            <a:pPr marL="0" indent="0">
              <a:buNone/>
            </a:pPr>
            <a:r>
              <a:rPr lang="en-US" sz="6400"/>
              <a:t>&lt;div&gt;&lt;center&gt;&lt;h1&gt;Language translator application&lt;/h1&gt;&lt;/center&gt;&lt;/div&gt;</a:t>
            </a:r>
            <a:endParaRPr lang="en-US" sz="6400"/>
          </a:p>
          <a:p>
            <a:pPr marL="0" indent="0">
              <a:buNone/>
            </a:pPr>
            <a:r>
              <a:rPr lang="en-US" sz="6400"/>
              <a:t>&lt;div class="container"&gt;</a:t>
            </a:r>
            <a:r>
              <a:rPr lang="en-IN" altLang="en-US" sz="6400"/>
              <a:t> </a:t>
            </a:r>
            <a:r>
              <a:rPr lang="en-US" sz="6400"/>
              <a:t>&lt;div class="wrapper"&gt;&lt;div class="text-input"&gt;</a:t>
            </a:r>
            <a:endParaRPr lang="en-US" sz="6400"/>
          </a:p>
          <a:p>
            <a:pPr marL="0" indent="0">
              <a:buNone/>
            </a:pPr>
            <a:r>
              <a:rPr lang="en-US" sz="6400"/>
              <a:t>&lt;textarea spellcheck="false" class="from-text" placeholder="Enter text"&gt;&lt;/textarea&gt;</a:t>
            </a:r>
            <a:endParaRPr lang="en-US" sz="6400"/>
          </a:p>
          <a:p>
            <a:pPr marL="0" indent="0">
              <a:buNone/>
            </a:pPr>
            <a:r>
              <a:rPr lang="en-US" sz="6400"/>
              <a:t>&lt;textarea spellcheck="false" readonly disabled class="to-text" placeholder="Translation"&gt;&lt;/textarea&gt;</a:t>
            </a:r>
            <a:r>
              <a:rPr lang="en-IN" altLang="en-US" sz="6400"/>
              <a:t> </a:t>
            </a:r>
            <a:r>
              <a:rPr lang="en-US" sz="6400"/>
              <a:t>&lt;/div&gt;</a:t>
            </a:r>
            <a:endParaRPr lang="en-US" sz="6400"/>
          </a:p>
          <a:p>
            <a:pPr marL="0" indent="0">
              <a:buNone/>
            </a:pPr>
            <a:endParaRPr lang="en-US" sz="6400"/>
          </a:p>
        </p:txBody>
      </p:sp>
      <p:cxnSp>
        <p:nvCxnSpPr>
          <p:cNvPr id="7" name="Straight Connector 6"/>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8" name="Text Box 7"/>
          <p:cNvSpPr txBox="1"/>
          <p:nvPr/>
        </p:nvSpPr>
        <p:spPr>
          <a:xfrm>
            <a:off x="11458575" y="6311900"/>
            <a:ext cx="4064000" cy="321945"/>
          </a:xfrm>
          <a:prstGeom prst="rect">
            <a:avLst/>
          </a:prstGeom>
          <a:noFill/>
        </p:spPr>
        <p:txBody>
          <a:bodyPr wrap="square" rtlCol="0">
            <a:spAutoFit/>
          </a:bodyPr>
          <a:p>
            <a:r>
              <a:rPr lang="en-IN" altLang="en-US" sz="1500"/>
              <a:t>7</a:t>
            </a:r>
            <a:endParaRPr lang="en-IN" altLang="en-US" sz="1500"/>
          </a:p>
        </p:txBody>
      </p:sp>
      <p:sp>
        <p:nvSpPr>
          <p:cNvPr id="9" name="Text Box 8"/>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75005" y="618490"/>
            <a:ext cx="8382000" cy="5389245"/>
          </a:xfrm>
          <a:prstGeom prst="rect">
            <a:avLst/>
          </a:prstGeom>
          <a:noFill/>
        </p:spPr>
        <p:txBody>
          <a:bodyPr wrap="square" rtlCol="0" anchor="t">
            <a:noAutofit/>
          </a:bodyPr>
          <a:p>
            <a:pPr marL="0" indent="0">
              <a:buNone/>
            </a:pPr>
            <a:r>
              <a:rPr lang="en-IN" altLang="en-US">
                <a:sym typeface="+mn-ea"/>
              </a:rPr>
              <a:t>&lt;ul class=”controls”&gt;</a:t>
            </a:r>
            <a:endParaRPr lang="en-IN" altLang="en-US">
              <a:sym typeface="+mn-ea"/>
            </a:endParaRPr>
          </a:p>
          <a:p>
            <a:pPr marL="0" indent="0">
              <a:buNone/>
            </a:pPr>
            <a:r>
              <a:rPr lang="en-IN" altLang="en-US">
                <a:sym typeface="+mn-ea"/>
              </a:rPr>
              <a:t>&lt;&lt;</a:t>
            </a:r>
            <a:r>
              <a:rPr lang="en-US">
                <a:sym typeface="+mn-ea"/>
              </a:rPr>
              <a:t>li class="row from"&gt;</a:t>
            </a:r>
            <a:endParaRPr lang="en-US"/>
          </a:p>
          <a:p>
            <a:pPr marL="0" indent="0">
              <a:buNone/>
            </a:pPr>
            <a:r>
              <a:rPr lang="en-US">
                <a:sym typeface="+mn-ea"/>
              </a:rPr>
              <a:t>&lt;div class="icons"&gt;</a:t>
            </a:r>
            <a:endParaRPr lang="en-US"/>
          </a:p>
          <a:p>
            <a:pPr marL="0" indent="0">
              <a:buNone/>
            </a:pPr>
            <a:r>
              <a:rPr lang="en-US">
                <a:sym typeface="+mn-ea"/>
              </a:rPr>
              <a:t>&lt;i id="from" class="fas fa-volume-up"&gt;&lt;/i&gt;</a:t>
            </a:r>
            <a:endParaRPr lang="en-US"/>
          </a:p>
          <a:p>
            <a:pPr marL="0" indent="0">
              <a:buNone/>
            </a:pPr>
            <a:r>
              <a:rPr lang="en-US">
                <a:sym typeface="+mn-ea"/>
              </a:rPr>
              <a:t>&lt;i id="from" class="fas fa-copy"&gt;&lt;/i&gt;</a:t>
            </a:r>
            <a:r>
              <a:rPr lang="en-IN" altLang="en-US">
                <a:sym typeface="+mn-ea"/>
              </a:rPr>
              <a:t> </a:t>
            </a:r>
            <a:r>
              <a:rPr lang="en-US">
                <a:sym typeface="+mn-ea"/>
              </a:rPr>
              <a:t>&lt;/div&gt;</a:t>
            </a:r>
            <a:endParaRPr lang="en-US"/>
          </a:p>
          <a:p>
            <a:pPr marL="0" indent="0">
              <a:buNone/>
            </a:pPr>
            <a:r>
              <a:rPr lang="en-US">
                <a:sym typeface="+mn-ea"/>
              </a:rPr>
              <a:t>&lt;select&gt;&lt;/select&gt;&lt;/li&gt;</a:t>
            </a:r>
            <a:endParaRPr lang="en-US"/>
          </a:p>
          <a:p>
            <a:pPr marL="0" indent="0">
              <a:buNone/>
            </a:pPr>
            <a:r>
              <a:rPr lang="en-US">
                <a:sym typeface="+mn-ea"/>
              </a:rPr>
              <a:t>&lt;li class="exchange"&gt;&lt;i class="fas fa-exchange-alt"&gt;&lt;/i&gt;&lt;/li&gt;</a:t>
            </a:r>
            <a:endParaRPr lang="en-US"/>
          </a:p>
          <a:p>
            <a:pPr marL="0" indent="0">
              <a:buNone/>
            </a:pPr>
            <a:r>
              <a:rPr lang="en-US">
                <a:sym typeface="+mn-ea"/>
              </a:rPr>
              <a:t>&lt;li class="row to"&gt;</a:t>
            </a:r>
            <a:endParaRPr lang="en-US"/>
          </a:p>
          <a:p>
            <a:pPr marL="0" indent="0">
              <a:buNone/>
            </a:pPr>
            <a:r>
              <a:rPr lang="en-US">
                <a:sym typeface="+mn-ea"/>
              </a:rPr>
              <a:t>&lt;select&gt;&lt;/select&gt;</a:t>
            </a:r>
            <a:endParaRPr lang="en-US"/>
          </a:p>
          <a:p>
            <a:pPr marL="0" indent="0">
              <a:buNone/>
            </a:pPr>
            <a:r>
              <a:rPr lang="en-US">
                <a:sym typeface="+mn-ea"/>
              </a:rPr>
              <a:t>31</a:t>
            </a:r>
            <a:r>
              <a:rPr lang="en-IN" altLang="en-US">
                <a:sym typeface="+mn-ea"/>
              </a:rPr>
              <a:t>        </a:t>
            </a:r>
            <a:endParaRPr lang="en-US"/>
          </a:p>
          <a:p>
            <a:pPr marL="0" indent="0">
              <a:buNone/>
            </a:pPr>
            <a:r>
              <a:rPr lang="en-US">
                <a:sym typeface="+mn-ea"/>
              </a:rPr>
              <a:t>&lt;div class="icons"&gt;</a:t>
            </a:r>
            <a:endParaRPr lang="en-US"/>
          </a:p>
          <a:p>
            <a:pPr marL="0" indent="0">
              <a:buNone/>
            </a:pPr>
            <a:r>
              <a:rPr lang="en-US">
                <a:sym typeface="+mn-ea"/>
              </a:rPr>
              <a:t>&lt;i id="to" class="fas fa-volume-up"&gt;&lt;/i&gt;</a:t>
            </a:r>
            <a:endParaRPr lang="en-US"/>
          </a:p>
          <a:p>
            <a:pPr marL="0" indent="0">
              <a:buNone/>
            </a:pPr>
            <a:r>
              <a:rPr lang="en-US">
                <a:sym typeface="+mn-ea"/>
              </a:rPr>
              <a:t>&lt;i id="to" class="fas fa-copy"&gt;&lt;/i&gt;</a:t>
            </a:r>
            <a:endParaRPr lang="en-US"/>
          </a:p>
          <a:p>
            <a:pPr marL="0" indent="0">
              <a:buNone/>
            </a:pPr>
            <a:r>
              <a:rPr lang="en-US">
                <a:sym typeface="+mn-ea"/>
              </a:rPr>
              <a:t>&lt;/div&gt;</a:t>
            </a:r>
            <a:r>
              <a:rPr lang="en-IN" altLang="en-US">
                <a:sym typeface="+mn-ea"/>
              </a:rPr>
              <a:t> </a:t>
            </a:r>
            <a:r>
              <a:rPr lang="en-US">
                <a:sym typeface="+mn-ea"/>
              </a:rPr>
              <a:t>&lt;/li&gt;</a:t>
            </a:r>
            <a:r>
              <a:rPr lang="en-IN" altLang="en-US">
                <a:sym typeface="+mn-ea"/>
              </a:rPr>
              <a:t> </a:t>
            </a:r>
            <a:r>
              <a:rPr lang="en-US">
                <a:sym typeface="+mn-ea"/>
              </a:rPr>
              <a:t>&lt;/ul&gt;</a:t>
            </a:r>
            <a:r>
              <a:rPr lang="en-IN" altLang="en-US">
                <a:sym typeface="+mn-ea"/>
              </a:rPr>
              <a:t> </a:t>
            </a:r>
            <a:r>
              <a:rPr lang="en-US">
                <a:sym typeface="+mn-ea"/>
              </a:rPr>
              <a:t>&lt;/div&gt;</a:t>
            </a:r>
            <a:endParaRPr lang="en-US"/>
          </a:p>
          <a:p>
            <a:pPr marL="0" indent="0">
              <a:buNone/>
            </a:pPr>
            <a:r>
              <a:rPr lang="en-US">
                <a:sym typeface="+mn-ea"/>
              </a:rPr>
              <a:t>&lt;button&gt;Translate Text&lt;/button&gt;</a:t>
            </a:r>
            <a:endParaRPr lang="en-US"/>
          </a:p>
          <a:p>
            <a:pPr marL="0" indent="0">
              <a:buNone/>
            </a:pPr>
            <a:r>
              <a:rPr lang="en-US">
                <a:sym typeface="+mn-ea"/>
              </a:rPr>
              <a:t>&lt;/div&gt;</a:t>
            </a:r>
            <a:endParaRPr lang="en-US"/>
          </a:p>
          <a:p>
            <a:pPr marL="0" indent="0">
              <a:buNone/>
            </a:pPr>
            <a:r>
              <a:rPr lang="en-US">
                <a:sym typeface="+mn-ea"/>
              </a:rPr>
              <a:t>&lt;script src="countries.js"&gt;&lt;/script&gt;</a:t>
            </a:r>
            <a:endParaRPr lang="en-US"/>
          </a:p>
          <a:p>
            <a:pPr marL="0" indent="0">
              <a:buNone/>
            </a:pPr>
            <a:r>
              <a:rPr lang="en-US">
                <a:sym typeface="+mn-ea"/>
              </a:rPr>
              <a:t>&lt;script src="script.js"&gt;&lt;/script&gt;</a:t>
            </a:r>
            <a:endParaRPr lang="en-US"/>
          </a:p>
          <a:p>
            <a:pPr marL="0" indent="0">
              <a:buNone/>
            </a:pPr>
            <a:r>
              <a:rPr lang="en-US">
                <a:sym typeface="+mn-ea"/>
              </a:rPr>
              <a:t>&lt;/body&gt;</a:t>
            </a:r>
            <a:endParaRPr lang="en-US"/>
          </a:p>
          <a:p>
            <a:pPr marL="0" indent="0">
              <a:buNone/>
            </a:pPr>
            <a:r>
              <a:rPr lang="en-US">
                <a:sym typeface="+mn-ea"/>
              </a:rPr>
              <a:t>&lt;/html&gt;</a:t>
            </a:r>
            <a:endParaRPr lang="en-US">
              <a:sym typeface="+mn-ea"/>
            </a:endParaRPr>
          </a:p>
        </p:txBody>
      </p:sp>
      <p:cxnSp>
        <p:nvCxnSpPr>
          <p:cNvPr id="5" name="Straight Connector 4"/>
          <p:cNvCxnSpPr/>
          <p:nvPr/>
        </p:nvCxnSpPr>
        <p:spPr>
          <a:xfrm flipV="1">
            <a:off x="394970" y="6167755"/>
            <a:ext cx="11420475" cy="9525"/>
          </a:xfrm>
          <a:prstGeom prst="line">
            <a:avLst/>
          </a:prstGeom>
          <a:ln>
            <a:solidFill>
              <a:schemeClr val="tx1"/>
            </a:solidFill>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3943985" y="6311900"/>
            <a:ext cx="4323080" cy="337185"/>
          </a:xfrm>
          <a:prstGeom prst="rect">
            <a:avLst/>
          </a:prstGeom>
          <a:noFill/>
        </p:spPr>
        <p:txBody>
          <a:bodyPr wrap="square" rtlCol="0">
            <a:spAutoFit/>
          </a:bodyPr>
          <a:p>
            <a:r>
              <a:rPr lang="en-IN" altLang="en-US" sz="1600"/>
              <a:t>Department of comuter science and engineering</a:t>
            </a:r>
            <a:endParaRPr lang="en-IN" altLang="en-US" sz="1600"/>
          </a:p>
        </p:txBody>
      </p:sp>
      <p:sp>
        <p:nvSpPr>
          <p:cNvPr id="7" name="Text Box 6"/>
          <p:cNvSpPr txBox="1"/>
          <p:nvPr/>
        </p:nvSpPr>
        <p:spPr>
          <a:xfrm>
            <a:off x="11458575" y="6311900"/>
            <a:ext cx="4064000" cy="321945"/>
          </a:xfrm>
          <a:prstGeom prst="rect">
            <a:avLst/>
          </a:prstGeom>
          <a:noFill/>
        </p:spPr>
        <p:txBody>
          <a:bodyPr wrap="square" rtlCol="0">
            <a:spAutoFit/>
          </a:bodyPr>
          <a:p>
            <a:r>
              <a:rPr lang="en-IN" altLang="en-US" sz="1500"/>
              <a:t>8</a:t>
            </a:r>
            <a:endParaRPr lang="en-IN" altLang="en-US" sz="15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7931</Words>
  <Application>WPS Presentation</Application>
  <PresentationFormat>Widescreen</PresentationFormat>
  <Paragraphs>146</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Verdana</vt:lpstr>
      <vt:lpstr>Calibri Light</vt:lpstr>
      <vt:lpstr>Calibri</vt:lpstr>
      <vt:lpstr>Microsoft YaHei</vt:lpstr>
      <vt:lpstr>Arial Unicode MS</vt:lpstr>
      <vt:lpstr>Times New Roman</vt:lpstr>
      <vt:lpstr>Stencil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shenb</cp:lastModifiedBy>
  <cp:revision>7</cp:revision>
  <dcterms:created xsi:type="dcterms:W3CDTF">2024-05-19T10:32:00Z</dcterms:created>
  <dcterms:modified xsi:type="dcterms:W3CDTF">2024-05-19T12:29:44Z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972254B62B6340939FC3AFE4FD3C71DE_13</vt:lpwstr>
  </property>
  <property fmtid="{D5CDD505-2E9C-101B-9397-08002B2CF9AE}" pid="3" name="KSOProductBuildVer">
    <vt:lpwstr>1033-12.2.0.16909</vt:lpwstr>
  </property>
</Properties>
</file>