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Montserrat Classic Bold" charset="1" panose="00000800000000000000"/>
      <p:regular r:id="rId14"/>
    </p:embeddedFont>
    <p:embeddedFont>
      <p:font typeface="Oswald Bold" charset="1" panose="00000800000000000000"/>
      <p:regular r:id="rId15"/>
    </p:embeddedFont>
    <p:embeddedFont>
      <p:font typeface="Canva Sans Bold" charset="1" panose="020B0803030501040103"/>
      <p:regular r:id="rId16"/>
    </p:embeddedFont>
    <p:embeddedFont>
      <p:font typeface="DM San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028700" y="3202251"/>
            <a:ext cx="16230600" cy="4208864"/>
            <a:chOff x="0" y="0"/>
            <a:chExt cx="3134393" cy="812800"/>
          </a:xfrm>
        </p:grpSpPr>
        <p:sp>
          <p:nvSpPr>
            <p:cNvPr name="Freeform 4" id="4"/>
            <p:cNvSpPr/>
            <p:nvPr/>
          </p:nvSpPr>
          <p:spPr>
            <a:xfrm flipH="false" flipV="false" rot="0">
              <a:off x="0" y="0"/>
              <a:ext cx="3134393" cy="812800"/>
            </a:xfrm>
            <a:custGeom>
              <a:avLst/>
              <a:gdLst/>
              <a:ahLst/>
              <a:cxnLst/>
              <a:rect r="r" b="b" t="t" l="l"/>
              <a:pathLst>
                <a:path h="812800" w="3134393">
                  <a:moveTo>
                    <a:pt x="0" y="0"/>
                  </a:moveTo>
                  <a:lnTo>
                    <a:pt x="3134393" y="0"/>
                  </a:lnTo>
                  <a:lnTo>
                    <a:pt x="3134393" y="812800"/>
                  </a:lnTo>
                  <a:lnTo>
                    <a:pt x="0" y="812800"/>
                  </a:lnTo>
                  <a:close/>
                </a:path>
              </a:pathLst>
            </a:custGeom>
            <a:solidFill>
              <a:srgbClr val="000000">
                <a:alpha val="0"/>
              </a:srgbClr>
            </a:solidFill>
            <a:ln w="38100" cap="sq">
              <a:solidFill>
                <a:srgbClr val="000000"/>
              </a:solidFill>
              <a:prstDash val="solid"/>
              <a:miter/>
            </a:ln>
          </p:spPr>
        </p:sp>
        <p:sp>
          <p:nvSpPr>
            <p:cNvPr name="TextBox 5" id="5"/>
            <p:cNvSpPr txBox="true"/>
            <p:nvPr/>
          </p:nvSpPr>
          <p:spPr>
            <a:xfrm>
              <a:off x="0" y="-19050"/>
              <a:ext cx="3134393" cy="831850"/>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p>
        </p:txBody>
      </p:sp>
      <p:sp>
        <p:nvSpPr>
          <p:cNvPr name="TextBox 7" id="7"/>
          <p:cNvSpPr txBox="true"/>
          <p:nvPr/>
        </p:nvSpPr>
        <p:spPr>
          <a:xfrm rot="0">
            <a:off x="2719596" y="7899724"/>
            <a:ext cx="12848809" cy="1358576"/>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MANISHA SHARMI M (210701146)</a:t>
            </a:r>
          </a:p>
          <a:p>
            <a:pPr algn="ctr">
              <a:lnSpc>
                <a:spcPts val="3661"/>
              </a:lnSpc>
            </a:pPr>
            <a:r>
              <a:rPr lang="en-US" sz="2653" spc="140">
                <a:solidFill>
                  <a:srgbClr val="231F20"/>
                </a:solidFill>
                <a:latin typeface="Montserrat Classic Bold"/>
              </a:rPr>
              <a:t>LAVANYA A (210701132)</a:t>
            </a:r>
          </a:p>
          <a:p>
            <a:pPr algn="ctr">
              <a:lnSpc>
                <a:spcPts val="3661"/>
              </a:lnSpc>
            </a:pPr>
            <a:r>
              <a:rPr lang="en-US" sz="2653" spc="140">
                <a:solidFill>
                  <a:srgbClr val="231F20"/>
                </a:solidFill>
                <a:latin typeface="Montserrat Classic Bold"/>
              </a:rPr>
              <a:t>MEGHA VARSHINEE S J (210701156)</a:t>
            </a:r>
          </a:p>
        </p:txBody>
      </p:sp>
      <p:sp>
        <p:nvSpPr>
          <p:cNvPr name="TextBox 8" id="8"/>
          <p:cNvSpPr txBox="true"/>
          <p:nvPr/>
        </p:nvSpPr>
        <p:spPr>
          <a:xfrm rot="0">
            <a:off x="1415273" y="3955360"/>
            <a:ext cx="15457453" cy="2767668"/>
          </a:xfrm>
          <a:prstGeom prst="rect">
            <a:avLst/>
          </a:prstGeom>
        </p:spPr>
        <p:txBody>
          <a:bodyPr anchor="t" rtlCol="false" tIns="0" lIns="0" bIns="0" rIns="0">
            <a:spAutoFit/>
          </a:bodyPr>
          <a:lstStyle/>
          <a:p>
            <a:pPr algn="ctr">
              <a:lnSpc>
                <a:spcPts val="11172"/>
              </a:lnSpc>
              <a:spcBef>
                <a:spcPct val="0"/>
              </a:spcBef>
            </a:pPr>
            <a:r>
              <a:rPr lang="en-US" sz="8096" spc="793">
                <a:solidFill>
                  <a:srgbClr val="231F20"/>
                </a:solidFill>
                <a:latin typeface="Oswald Bold"/>
              </a:rPr>
              <a:t>ULTRASONIC DISTANCE SCANNER WITH ARDUINO</a:t>
            </a:r>
          </a:p>
        </p:txBody>
      </p:sp>
      <p:sp>
        <p:nvSpPr>
          <p:cNvPr name="Freeform 9" id="9"/>
          <p:cNvSpPr/>
          <p:nvPr/>
        </p:nvSpPr>
        <p:spPr>
          <a:xfrm flipH="false" flipV="false" rot="0">
            <a:off x="-4105378" y="-598301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7659121">
            <a:off x="14949629" y="7043499"/>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652623" y="1377567"/>
            <a:ext cx="21593246" cy="2834770"/>
          </a:xfrm>
          <a:prstGeom prst="rect">
            <a:avLst/>
          </a:prstGeom>
        </p:spPr>
        <p:txBody>
          <a:bodyPr anchor="t" rtlCol="false" tIns="0" lIns="0" bIns="0" rIns="0">
            <a:spAutoFit/>
          </a:bodyPr>
          <a:lstStyle/>
          <a:p>
            <a:pPr algn="ctr">
              <a:lnSpc>
                <a:spcPts val="7533"/>
              </a:lnSpc>
            </a:pPr>
            <a:r>
              <a:rPr lang="en-US" sz="5381">
                <a:solidFill>
                  <a:srgbClr val="000000"/>
                </a:solidFill>
                <a:latin typeface="Canva Sans Bold"/>
              </a:rPr>
              <a:t>INTRODUCTION AND PURPOSE OF THE PROJECT</a:t>
            </a:r>
          </a:p>
          <a:p>
            <a:pPr algn="ctr">
              <a:lnSpc>
                <a:spcPts val="7533"/>
              </a:lnSpc>
            </a:pPr>
          </a:p>
          <a:p>
            <a:pPr algn="ctr">
              <a:lnSpc>
                <a:spcPts val="7533"/>
              </a:lnSpc>
            </a:pPr>
          </a:p>
        </p:txBody>
      </p:sp>
      <p:sp>
        <p:nvSpPr>
          <p:cNvPr name="TextBox 4" id="4"/>
          <p:cNvSpPr txBox="true"/>
          <p:nvPr/>
        </p:nvSpPr>
        <p:spPr>
          <a:xfrm rot="0">
            <a:off x="444861" y="2771139"/>
            <a:ext cx="17398279" cy="6487161"/>
          </a:xfrm>
          <a:prstGeom prst="rect">
            <a:avLst/>
          </a:prstGeom>
        </p:spPr>
        <p:txBody>
          <a:bodyPr anchor="t" rtlCol="false" tIns="0" lIns="0" bIns="0" rIns="0">
            <a:spAutoFit/>
          </a:bodyPr>
          <a:lstStyle/>
          <a:p>
            <a:pPr algn="just" marL="0" indent="0" lvl="0">
              <a:lnSpc>
                <a:spcPts val="5739"/>
              </a:lnSpc>
              <a:spcBef>
                <a:spcPct val="0"/>
              </a:spcBef>
            </a:pPr>
            <a:r>
              <a:rPr lang="en-US" sz="4099">
                <a:solidFill>
                  <a:srgbClr val="737373"/>
                </a:solidFill>
                <a:latin typeface="Canva Sans Bold"/>
              </a:rPr>
              <a:t>      Robotic systems and automation are increasingly prevalent in various fields such as industrial automation, navigation, and environmental monitoring. This project aims to create a simple yet effective mechanism to measure distances using an ultrasonic sensor mounted on a servo motor. The primary goal is to enable the system to scan its surroundings and detect obstacles by measuring distances over a specified angular range. This capability is fundamental for applications such as autonomous navigation, collision avoidance, and environment mapping.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5597053"/>
            <a:chOff x="0" y="0"/>
            <a:chExt cx="368852" cy="1474121"/>
          </a:xfrm>
        </p:grpSpPr>
        <p:sp>
          <p:nvSpPr>
            <p:cNvPr name="Freeform 4" id="4"/>
            <p:cNvSpPr/>
            <p:nvPr/>
          </p:nvSpPr>
          <p:spPr>
            <a:xfrm flipH="false" flipV="false" rot="0">
              <a:off x="0" y="0"/>
              <a:ext cx="368852" cy="1474121"/>
            </a:xfrm>
            <a:custGeom>
              <a:avLst/>
              <a:gdLst/>
              <a:ahLst/>
              <a:cxnLst/>
              <a:rect r="r" b="b" t="t" l="l"/>
              <a:pathLst>
                <a:path h="1474121" w="368852">
                  <a:moveTo>
                    <a:pt x="0" y="0"/>
                  </a:moveTo>
                  <a:lnTo>
                    <a:pt x="368852" y="0"/>
                  </a:lnTo>
                  <a:lnTo>
                    <a:pt x="368852" y="1474121"/>
                  </a:lnTo>
                  <a:lnTo>
                    <a:pt x="0" y="1474121"/>
                  </a:lnTo>
                  <a:close/>
                </a:path>
              </a:pathLst>
            </a:custGeom>
            <a:solidFill>
              <a:srgbClr val="CCCCCC"/>
            </a:solidFill>
          </p:spPr>
        </p:sp>
        <p:sp>
          <p:nvSpPr>
            <p:cNvPr name="TextBox 5" id="5"/>
            <p:cNvSpPr txBox="true"/>
            <p:nvPr/>
          </p:nvSpPr>
          <p:spPr>
            <a:xfrm>
              <a:off x="0" y="-19050"/>
              <a:ext cx="368852" cy="1493171"/>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94144"/>
            <a:ext cx="9381524" cy="2357269"/>
          </a:xfrm>
          <a:prstGeom prst="rect">
            <a:avLst/>
          </a:prstGeom>
        </p:spPr>
        <p:txBody>
          <a:bodyPr anchor="t" rtlCol="false" tIns="0" lIns="0" bIns="0" rIns="0">
            <a:spAutoFit/>
          </a:bodyPr>
          <a:lstStyle/>
          <a:p>
            <a:pPr algn="ctr">
              <a:lnSpc>
                <a:spcPts val="9497"/>
              </a:lnSpc>
            </a:pPr>
            <a:r>
              <a:rPr lang="en-US" sz="6882" spc="674">
                <a:solidFill>
                  <a:srgbClr val="231F20"/>
                </a:solidFill>
                <a:latin typeface="Oswald Bold"/>
              </a:rPr>
              <a:t>COMPONENTS USED</a:t>
            </a:r>
          </a:p>
          <a:p>
            <a:pPr algn="ctr">
              <a:lnSpc>
                <a:spcPts val="9497"/>
              </a:lnSpc>
            </a:pP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6607430"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ARDUINO BOARD</a:t>
            </a:r>
          </a:p>
        </p:txBody>
      </p:sp>
      <p:sp>
        <p:nvSpPr>
          <p:cNvPr name="TextBox 15" id="15"/>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ULTRASONIC SENSOR(HC-SR04)</a:t>
            </a:r>
          </a:p>
        </p:txBody>
      </p:sp>
      <p:sp>
        <p:nvSpPr>
          <p:cNvPr name="TextBox 16" id="16"/>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SERVO MOTOR(SG90)</a:t>
            </a:r>
          </a:p>
        </p:txBody>
      </p:sp>
      <p:sp>
        <p:nvSpPr>
          <p:cNvPr name="TextBox 17" id="17"/>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CONNECTING WIRES</a:t>
            </a:r>
          </a:p>
        </p:txBody>
      </p:sp>
      <p:sp>
        <p:nvSpPr>
          <p:cNvPr name="TextBox 18" id="18"/>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BREADBOARD</a:t>
            </a:r>
          </a:p>
        </p:txBody>
      </p:sp>
      <p:sp>
        <p:nvSpPr>
          <p:cNvPr name="TextBox 19" id="19"/>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POWER SUPPLY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887170" y="1277407"/>
            <a:ext cx="11552977" cy="2378080"/>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CIRCUIT DIAGRAM</a:t>
            </a:r>
          </a:p>
          <a:p>
            <a:pPr algn="ctr">
              <a:lnSpc>
                <a:spcPts val="9587"/>
              </a:lnSpc>
            </a:pPr>
          </a:p>
        </p:txBody>
      </p:sp>
      <p:sp>
        <p:nvSpPr>
          <p:cNvPr name="Freeform 4" id="4"/>
          <p:cNvSpPr/>
          <p:nvPr/>
        </p:nvSpPr>
        <p:spPr>
          <a:xfrm flipH="false" flipV="false" rot="0">
            <a:off x="4690981" y="2523597"/>
            <a:ext cx="7945356" cy="7176531"/>
          </a:xfrm>
          <a:custGeom>
            <a:avLst/>
            <a:gdLst/>
            <a:ahLst/>
            <a:cxnLst/>
            <a:rect r="r" b="b" t="t" l="l"/>
            <a:pathLst>
              <a:path h="7176531" w="7945356">
                <a:moveTo>
                  <a:pt x="0" y="0"/>
                </a:moveTo>
                <a:lnTo>
                  <a:pt x="7945356" y="0"/>
                </a:lnTo>
                <a:lnTo>
                  <a:pt x="7945356" y="7176531"/>
                </a:lnTo>
                <a:lnTo>
                  <a:pt x="0" y="7176531"/>
                </a:lnTo>
                <a:lnTo>
                  <a:pt x="0" y="0"/>
                </a:lnTo>
                <a:close/>
              </a:path>
            </a:pathLst>
          </a:custGeom>
          <a:blipFill>
            <a:blip r:embed="rId3"/>
            <a:stretch>
              <a:fillRect l="-5130" t="-26107" r="-48176" b="-20362"/>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376417" y="1446500"/>
            <a:ext cx="21593246" cy="923650"/>
          </a:xfrm>
          <a:prstGeom prst="rect">
            <a:avLst/>
          </a:prstGeom>
        </p:spPr>
        <p:txBody>
          <a:bodyPr anchor="t" rtlCol="false" tIns="0" lIns="0" bIns="0" rIns="0">
            <a:spAutoFit/>
          </a:bodyPr>
          <a:lstStyle/>
          <a:p>
            <a:pPr algn="ctr">
              <a:lnSpc>
                <a:spcPts val="7533"/>
              </a:lnSpc>
            </a:pPr>
            <a:r>
              <a:rPr lang="en-US" sz="5381">
                <a:solidFill>
                  <a:srgbClr val="000000"/>
                </a:solidFill>
                <a:latin typeface="Canva Sans Bold"/>
              </a:rPr>
              <a:t>RESULT</a:t>
            </a:r>
          </a:p>
        </p:txBody>
      </p:sp>
      <p:sp>
        <p:nvSpPr>
          <p:cNvPr name="TextBox 4" id="4"/>
          <p:cNvSpPr txBox="true"/>
          <p:nvPr/>
        </p:nvSpPr>
        <p:spPr>
          <a:xfrm rot="0">
            <a:off x="541238" y="2742012"/>
            <a:ext cx="17205524" cy="5987388"/>
          </a:xfrm>
          <a:prstGeom prst="rect">
            <a:avLst/>
          </a:prstGeom>
        </p:spPr>
        <p:txBody>
          <a:bodyPr anchor="t" rtlCol="false" tIns="0" lIns="0" bIns="0" rIns="0">
            <a:spAutoFit/>
          </a:bodyPr>
          <a:lstStyle/>
          <a:p>
            <a:pPr algn="just" marL="0" indent="0" lvl="0">
              <a:lnSpc>
                <a:spcPts val="5986"/>
              </a:lnSpc>
              <a:spcBef>
                <a:spcPct val="0"/>
              </a:spcBef>
            </a:pPr>
            <a:r>
              <a:rPr lang="en-US" sz="4276">
                <a:solidFill>
                  <a:srgbClr val="737373"/>
                </a:solidFill>
                <a:latin typeface="Canva Sans Bold"/>
              </a:rPr>
              <a:t>    The project successfully implemented a scanning mechanism using a servo motor and an ultrasonic sensor. The system rotates the sensor from 15 to 165 degrees and back, capturing distance measurements at each degree. The measured distances are transmitted via serial communication to a connected computer for visualization. The output shows the angular position and corresponding distance, demonstrating the system's ability to detect and map the surrounding environment effectively.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376417" y="1446500"/>
            <a:ext cx="21593246" cy="1879210"/>
          </a:xfrm>
          <a:prstGeom prst="rect">
            <a:avLst/>
          </a:prstGeom>
        </p:spPr>
        <p:txBody>
          <a:bodyPr anchor="t" rtlCol="false" tIns="0" lIns="0" bIns="0" rIns="0">
            <a:spAutoFit/>
          </a:bodyPr>
          <a:lstStyle/>
          <a:p>
            <a:pPr algn="ctr">
              <a:lnSpc>
                <a:spcPts val="7533"/>
              </a:lnSpc>
            </a:pPr>
            <a:r>
              <a:rPr lang="en-US" sz="5381">
                <a:solidFill>
                  <a:srgbClr val="000000"/>
                </a:solidFill>
                <a:latin typeface="Canva Sans Bold"/>
              </a:rPr>
              <a:t>CONCLUSION</a:t>
            </a:r>
          </a:p>
          <a:p>
            <a:pPr algn="ctr">
              <a:lnSpc>
                <a:spcPts val="7533"/>
              </a:lnSpc>
            </a:pPr>
          </a:p>
        </p:txBody>
      </p:sp>
      <p:sp>
        <p:nvSpPr>
          <p:cNvPr name="TextBox 4" id="4"/>
          <p:cNvSpPr txBox="true"/>
          <p:nvPr/>
        </p:nvSpPr>
        <p:spPr>
          <a:xfrm rot="0">
            <a:off x="541238" y="2742012"/>
            <a:ext cx="17205524" cy="5234913"/>
          </a:xfrm>
          <a:prstGeom prst="rect">
            <a:avLst/>
          </a:prstGeom>
        </p:spPr>
        <p:txBody>
          <a:bodyPr anchor="t" rtlCol="false" tIns="0" lIns="0" bIns="0" rIns="0">
            <a:spAutoFit/>
          </a:bodyPr>
          <a:lstStyle/>
          <a:p>
            <a:pPr algn="just" marL="0" indent="0" lvl="0">
              <a:lnSpc>
                <a:spcPts val="5986"/>
              </a:lnSpc>
              <a:spcBef>
                <a:spcPct val="0"/>
              </a:spcBef>
            </a:pPr>
            <a:r>
              <a:rPr lang="en-US" sz="4276">
                <a:solidFill>
                  <a:srgbClr val="737373"/>
                </a:solidFill>
                <a:latin typeface="Canva Sans Bold"/>
              </a:rPr>
              <a:t>This project demonstrates a simple yet effective method for environmental scanning using an Arduino, a servo motor, and an ultrasonic sensor. The system can measure distances within a 180-degree arc and transmit the data for further analysis. The successful implementation highlights the potential for using such a system in applications like autonomous navigation and obstacle detection.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238551" y="923925"/>
            <a:ext cx="21593246" cy="1879210"/>
          </a:xfrm>
          <a:prstGeom prst="rect">
            <a:avLst/>
          </a:prstGeom>
        </p:spPr>
        <p:txBody>
          <a:bodyPr anchor="t" rtlCol="false" tIns="0" lIns="0" bIns="0" rIns="0">
            <a:spAutoFit/>
          </a:bodyPr>
          <a:lstStyle/>
          <a:p>
            <a:pPr algn="ctr">
              <a:lnSpc>
                <a:spcPts val="7533"/>
              </a:lnSpc>
            </a:pPr>
            <a:r>
              <a:rPr lang="en-US" sz="5381">
                <a:solidFill>
                  <a:srgbClr val="000000"/>
                </a:solidFill>
                <a:latin typeface="Canva Sans Bold"/>
              </a:rPr>
              <a:t>FUTURE SCOPE</a:t>
            </a:r>
          </a:p>
          <a:p>
            <a:pPr algn="ctr">
              <a:lnSpc>
                <a:spcPts val="7533"/>
              </a:lnSpc>
            </a:pPr>
          </a:p>
        </p:txBody>
      </p:sp>
      <p:sp>
        <p:nvSpPr>
          <p:cNvPr name="TextBox 4" id="4"/>
          <p:cNvSpPr txBox="true"/>
          <p:nvPr/>
        </p:nvSpPr>
        <p:spPr>
          <a:xfrm rot="0">
            <a:off x="541238" y="2178713"/>
            <a:ext cx="17205524" cy="8108287"/>
          </a:xfrm>
          <a:prstGeom prst="rect">
            <a:avLst/>
          </a:prstGeom>
        </p:spPr>
        <p:txBody>
          <a:bodyPr anchor="t" rtlCol="false" tIns="0" lIns="0" bIns="0" rIns="0">
            <a:spAutoFit/>
          </a:bodyPr>
          <a:lstStyle/>
          <a:p>
            <a:pPr algn="just">
              <a:lnSpc>
                <a:spcPts val="4586"/>
              </a:lnSpc>
            </a:pPr>
            <a:r>
              <a:rPr lang="en-US" sz="3276">
                <a:solidFill>
                  <a:srgbClr val="737373"/>
                </a:solidFill>
                <a:latin typeface="Canva Sans Bold"/>
              </a:rPr>
              <a:t>The project can be expanded and enhanced in several ways:</a:t>
            </a:r>
          </a:p>
          <a:p>
            <a:pPr algn="just" marL="707309" indent="-353655" lvl="1">
              <a:lnSpc>
                <a:spcPts val="4586"/>
              </a:lnSpc>
              <a:buAutoNum type="arabicPeriod" startAt="1"/>
            </a:pPr>
            <a:r>
              <a:rPr lang="en-US" sz="3276">
                <a:solidFill>
                  <a:srgbClr val="737373"/>
                </a:solidFill>
                <a:latin typeface="Canva Sans Bold"/>
              </a:rPr>
              <a:t>Integration with More Sensors: Adding other types of sensors (e.g., infrared, LIDAR) for more comprehensive environmental data.</a:t>
            </a:r>
          </a:p>
          <a:p>
            <a:pPr algn="just" marL="707309" indent="-353655" lvl="1">
              <a:lnSpc>
                <a:spcPts val="4586"/>
              </a:lnSpc>
              <a:buAutoNum type="arabicPeriod" startAt="1"/>
            </a:pPr>
            <a:r>
              <a:rPr lang="en-US" sz="3276">
                <a:solidFill>
                  <a:srgbClr val="737373"/>
                </a:solidFill>
                <a:latin typeface="Canva Sans Bold"/>
              </a:rPr>
              <a:t>Real-Time Data Visualization: Developing software to visualize the scanned data in real-time on a computer or mobile device.</a:t>
            </a:r>
          </a:p>
          <a:p>
            <a:pPr algn="just" marL="707309" indent="-353655" lvl="1">
              <a:lnSpc>
                <a:spcPts val="4586"/>
              </a:lnSpc>
              <a:buAutoNum type="arabicPeriod" startAt="1"/>
            </a:pPr>
            <a:r>
              <a:rPr lang="en-US" sz="3276">
                <a:solidFill>
                  <a:srgbClr val="737373"/>
                </a:solidFill>
                <a:latin typeface="Canva Sans Bold"/>
              </a:rPr>
              <a:t>Autonomous Navigation: Implementing algorithms that allow a robot to navigate autonomously using the scanned data for obstacle avoidance.</a:t>
            </a:r>
          </a:p>
          <a:p>
            <a:pPr algn="just" marL="707309" indent="-353655" lvl="1">
              <a:lnSpc>
                <a:spcPts val="4586"/>
              </a:lnSpc>
              <a:buAutoNum type="arabicPeriod" startAt="1"/>
            </a:pPr>
            <a:r>
              <a:rPr lang="en-US" sz="3276">
                <a:solidFill>
                  <a:srgbClr val="737373"/>
                </a:solidFill>
                <a:latin typeface="Canva Sans Bold"/>
              </a:rPr>
              <a:t>Wireless Communication: Incorporating wireless modules (e.g., Bluetooth, Wi-Fi) to transmit data without the need for direct serial communication.</a:t>
            </a:r>
          </a:p>
          <a:p>
            <a:pPr algn="just" marL="707309" indent="-353655" lvl="1">
              <a:lnSpc>
                <a:spcPts val="4586"/>
              </a:lnSpc>
              <a:buAutoNum type="arabicPeriod" startAt="1"/>
            </a:pPr>
            <a:r>
              <a:rPr lang="en-US" sz="3276">
                <a:solidFill>
                  <a:srgbClr val="737373"/>
                </a:solidFill>
                <a:latin typeface="Canva Sans Bold"/>
              </a:rPr>
              <a:t>Advanced Mapping Techniques: Utilizing SLAM (Simultaneous Localization and Mapping) algorithms for creating detailed maps of unknown environments.</a:t>
            </a:r>
          </a:p>
          <a:p>
            <a:pPr algn="just">
              <a:lnSpc>
                <a:spcPts val="4586"/>
              </a:lnSpc>
            </a:pPr>
            <a:r>
              <a:rPr lang="en-US" sz="3276">
                <a:solidFill>
                  <a:srgbClr val="737373"/>
                </a:solidFill>
                <a:latin typeface="Canva Sans Bold"/>
              </a:rPr>
              <a:t>By implementing these enhancements, the system can be made more robust and suitable for a wider range of applications in robotics and automation.</a:t>
            </a:r>
          </a:p>
          <a:p>
            <a:pPr algn="just" marL="0" indent="0" lvl="0">
              <a:lnSpc>
                <a:spcPts val="4586"/>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46313" y="3549362"/>
            <a:ext cx="8097687" cy="1594138"/>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rPr>
              <a:t>THANK YOU</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DAGF9ZaYVs4</dc:identifier>
  <dcterms:modified xsi:type="dcterms:W3CDTF">2011-08-01T06:04:30Z</dcterms:modified>
  <cp:revision>1</cp:revision>
  <dc:title>Ultrasonic Distance Scanner with Arduino</dc:title>
</cp:coreProperties>
</file>