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6"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1" d="100"/>
          <a:sy n="81" d="100"/>
        </p:scale>
        <p:origin x="725" y="53"/>
      </p:cViewPr>
      <p:guideLst>
        <p:guide orient="horz" pos="2886"/>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9392356" cy="25806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2277295" y="0"/>
            <a:ext cx="9392356" cy="258068"/>
          </a:xfrm>
          <a:prstGeom prst="rect">
            <a:avLst/>
          </a:prstGeom>
        </p:spPr>
        <p:txBody>
          <a:bodyPr vert="horz" lIns="91440" tIns="45720" rIns="91440" bIns="45720" rtlCol="0"/>
          <a:lstStyle>
            <a:lvl1pPr algn="r">
              <a:defRPr sz="1200"/>
            </a:lvl1pPr>
          </a:lstStyle>
          <a:p>
            <a:fld id="{3EFD42F7-718C-4B98-AAEC-167E6DDD60A7}" type="datetimeFigureOut">
              <a:rPr lang="en-US" smtClean="0"/>
              <a:t>11/26/2024</a:t>
            </a:fld>
            <a:endParaRPr lang="en-US"/>
          </a:p>
        </p:txBody>
      </p:sp>
      <p:sp>
        <p:nvSpPr>
          <p:cNvPr id="4" name="Slide Image Placeholder 3"/>
          <p:cNvSpPr>
            <a:spLocks noGrp="1" noRot="1" noChangeAspect="1"/>
          </p:cNvSpPr>
          <p:nvPr>
            <p:ph type="sldImg" idx="2"/>
          </p:nvPr>
        </p:nvSpPr>
        <p:spPr>
          <a:xfrm>
            <a:off x="9294283" y="642938"/>
            <a:ext cx="3086100" cy="1735931"/>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167467" y="2475309"/>
            <a:ext cx="17339733" cy="20252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5432"/>
            <a:ext cx="9392356" cy="25806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2277295" y="4885432"/>
            <a:ext cx="9392356" cy="258068"/>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294813" y="642938"/>
            <a:ext cx="3086100" cy="1736725"/>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94813" y="642938"/>
            <a:ext cx="3086100" cy="173672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B2AA4F-B828-4D7C-AFD3-893933DAFCB4}" type="slidenum">
              <a:rPr lang="en-US" smtClean="0"/>
              <a:t>9</a:t>
            </a:fld>
            <a:endParaRPr lang="en-US"/>
          </a:p>
        </p:txBody>
      </p:sp>
    </p:spTree>
    <p:extLst>
      <p:ext uri="{BB962C8B-B14F-4D97-AF65-F5344CB8AC3E}">
        <p14:creationId xmlns:p14="http://schemas.microsoft.com/office/powerpoint/2010/main" val="2100641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800" b="1" i="0">
                <a:solidFill>
                  <a:srgbClr val="B80000"/>
                </a:solidFill>
                <a:latin typeface="Verdana" panose="020B0604030504040204"/>
                <a:cs typeface="Verdana" panose="020B060403050404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600" b="0" i="0">
                <a:solidFill>
                  <a:schemeClr val="tx1"/>
                </a:solidFill>
                <a:latin typeface="Verdana" panose="020B0604030504040204"/>
                <a:cs typeface="Verdana" panose="020B060403050404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11/26/2024</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panose="020B0604030504040204"/>
                <a:cs typeface="Verdana" panose="020B0604030504040204"/>
              </a:defRPr>
            </a:lvl1pPr>
          </a:lstStyle>
          <a:p>
            <a:pPr marL="135255">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B80000"/>
                </a:solidFill>
                <a:latin typeface="Verdana" panose="020B0604030504040204"/>
                <a:cs typeface="Verdana" panose="020B0604030504040204"/>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Verdana" panose="020B0604030504040204"/>
                <a:cs typeface="Verdana" panose="020B060403050404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11/26/2024</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panose="020B0604030504040204"/>
                <a:cs typeface="Verdana" panose="020B0604030504040204"/>
              </a:defRPr>
            </a:lvl1pPr>
          </a:lstStyle>
          <a:p>
            <a:pPr marL="135255">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B80000"/>
                </a:solidFill>
                <a:latin typeface="Verdana" panose="020B0604030504040204"/>
                <a:cs typeface="Verdana" panose="020B060403050404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11/26/2024</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Verdana" panose="020B0604030504040204"/>
                <a:cs typeface="Verdana" panose="020B0604030504040204"/>
              </a:defRPr>
            </a:lvl1pPr>
          </a:lstStyle>
          <a:p>
            <a:pPr marL="135255">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B80000"/>
                </a:solidFill>
                <a:latin typeface="Verdana" panose="020B0604030504040204"/>
                <a:cs typeface="Verdana" panose="020B060403050404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11/26/2024</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Verdana" panose="020B0604030504040204"/>
                <a:cs typeface="Verdana" panose="020B0604030504040204"/>
              </a:defRPr>
            </a:lvl1pPr>
          </a:lstStyle>
          <a:p>
            <a:pPr marL="135255">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11/26/2024</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Verdana" panose="020B0604030504040204"/>
                <a:cs typeface="Verdana" panose="020B0604030504040204"/>
              </a:defRPr>
            </a:lvl1pPr>
          </a:lstStyle>
          <a:p>
            <a:pPr marL="135255">
              <a:lnSpc>
                <a:spcPct val="100000"/>
              </a:lnSpc>
              <a:spcBef>
                <a:spcPts val="10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sp>
        <p:nvSpPr>
          <p:cNvPr id="17" name="bg object 17"/>
          <p:cNvSpPr/>
          <p:nvPr/>
        </p:nvSpPr>
        <p:spPr>
          <a:xfrm>
            <a:off x="812291" y="1566672"/>
            <a:ext cx="6207760" cy="109855"/>
          </a:xfrm>
          <a:custGeom>
            <a:avLst/>
            <a:gdLst/>
            <a:ahLst/>
            <a:cxnLst/>
            <a:rect l="l" t="t" r="r" b="b"/>
            <a:pathLst>
              <a:path w="6207759" h="109855">
                <a:moveTo>
                  <a:pt x="6207760" y="0"/>
                </a:moveTo>
                <a:lnTo>
                  <a:pt x="0" y="0"/>
                </a:lnTo>
                <a:lnTo>
                  <a:pt x="0" y="109727"/>
                </a:lnTo>
                <a:lnTo>
                  <a:pt x="6207760" y="109727"/>
                </a:lnTo>
                <a:lnTo>
                  <a:pt x="6207760" y="0"/>
                </a:lnTo>
                <a:close/>
              </a:path>
            </a:pathLst>
          </a:custGeom>
          <a:solidFill>
            <a:srgbClr val="CC0000"/>
          </a:solidFill>
        </p:spPr>
        <p:txBody>
          <a:bodyPr wrap="square" lIns="0" tIns="0" rIns="0" bIns="0" rtlCol="0"/>
          <a:lstStyle/>
          <a:p>
            <a:endParaRPr/>
          </a:p>
        </p:txBody>
      </p:sp>
      <p:sp>
        <p:nvSpPr>
          <p:cNvPr id="18" name="bg object 18"/>
          <p:cNvSpPr/>
          <p:nvPr/>
        </p:nvSpPr>
        <p:spPr>
          <a:xfrm>
            <a:off x="812291" y="1566672"/>
            <a:ext cx="10612120" cy="109855"/>
          </a:xfrm>
          <a:custGeom>
            <a:avLst/>
            <a:gdLst/>
            <a:ahLst/>
            <a:cxnLst/>
            <a:rect l="l" t="t" r="r" b="b"/>
            <a:pathLst>
              <a:path w="10612120" h="109855">
                <a:moveTo>
                  <a:pt x="0" y="109727"/>
                </a:moveTo>
                <a:lnTo>
                  <a:pt x="6207760" y="109727"/>
                </a:lnTo>
                <a:lnTo>
                  <a:pt x="6207760" y="0"/>
                </a:lnTo>
                <a:lnTo>
                  <a:pt x="0" y="0"/>
                </a:lnTo>
                <a:lnTo>
                  <a:pt x="0" y="109727"/>
                </a:lnTo>
                <a:close/>
              </a:path>
              <a:path w="10612120" h="109855">
                <a:moveTo>
                  <a:pt x="0" y="0"/>
                </a:moveTo>
                <a:lnTo>
                  <a:pt x="10611612" y="0"/>
                </a:lnTo>
              </a:path>
            </a:pathLst>
          </a:custGeom>
          <a:ln w="9525">
            <a:solidFill>
              <a:srgbClr val="CC0000"/>
            </a:solidFill>
          </a:ln>
        </p:spPr>
        <p:txBody>
          <a:bodyPr wrap="square" lIns="0" tIns="0" rIns="0" bIns="0" rtlCol="0"/>
          <a:lstStyle/>
          <a:p>
            <a:endParaRPr/>
          </a:p>
        </p:txBody>
      </p:sp>
      <p:sp>
        <p:nvSpPr>
          <p:cNvPr id="19" name="bg object 19"/>
          <p:cNvSpPr/>
          <p:nvPr/>
        </p:nvSpPr>
        <p:spPr>
          <a:xfrm>
            <a:off x="812291" y="6172200"/>
            <a:ext cx="10566400" cy="0"/>
          </a:xfrm>
          <a:custGeom>
            <a:avLst/>
            <a:gdLst/>
            <a:ahLst/>
            <a:cxnLst/>
            <a:rect l="l" t="t" r="r" b="b"/>
            <a:pathLst>
              <a:path w="10566400">
                <a:moveTo>
                  <a:pt x="0" y="0"/>
                </a:moveTo>
                <a:lnTo>
                  <a:pt x="10566400" y="0"/>
                </a:lnTo>
              </a:path>
            </a:pathLst>
          </a:custGeom>
          <a:ln w="9525">
            <a:solidFill>
              <a:srgbClr val="CC0000"/>
            </a:solidFill>
          </a:ln>
        </p:spPr>
        <p:txBody>
          <a:bodyPr wrap="square" lIns="0" tIns="0" rIns="0" bIns="0" rtlCol="0"/>
          <a:lstStyle/>
          <a:p>
            <a:endParaRPr/>
          </a:p>
        </p:txBody>
      </p:sp>
      <p:sp>
        <p:nvSpPr>
          <p:cNvPr id="2" name="Holder 2"/>
          <p:cNvSpPr>
            <a:spLocks noGrp="1"/>
          </p:cNvSpPr>
          <p:nvPr>
            <p:ph type="title"/>
          </p:nvPr>
        </p:nvSpPr>
        <p:spPr>
          <a:xfrm>
            <a:off x="845007" y="878839"/>
            <a:ext cx="6321425" cy="605155"/>
          </a:xfrm>
          <a:prstGeom prst="rect">
            <a:avLst/>
          </a:prstGeom>
        </p:spPr>
        <p:txBody>
          <a:bodyPr wrap="square" lIns="0" tIns="0" rIns="0" bIns="0">
            <a:spAutoFit/>
          </a:bodyPr>
          <a:lstStyle>
            <a:lvl1pPr>
              <a:defRPr sz="3800" b="1" i="0">
                <a:solidFill>
                  <a:srgbClr val="B80000"/>
                </a:solidFill>
                <a:latin typeface="Verdana" panose="020B0604030504040204"/>
                <a:cs typeface="Verdana" panose="020B0604030504040204"/>
              </a:defRPr>
            </a:lvl1pPr>
          </a:lstStyle>
          <a:p>
            <a:endParaRPr/>
          </a:p>
        </p:txBody>
      </p:sp>
      <p:sp>
        <p:nvSpPr>
          <p:cNvPr id="3" name="Holder 3"/>
          <p:cNvSpPr>
            <a:spLocks noGrp="1"/>
          </p:cNvSpPr>
          <p:nvPr>
            <p:ph type="body" idx="1"/>
          </p:nvPr>
        </p:nvSpPr>
        <p:spPr>
          <a:xfrm>
            <a:off x="974852" y="1832813"/>
            <a:ext cx="9573895" cy="2456815"/>
          </a:xfrm>
          <a:prstGeom prst="rect">
            <a:avLst/>
          </a:prstGeom>
        </p:spPr>
        <p:txBody>
          <a:bodyPr wrap="square" lIns="0" tIns="0" rIns="0" bIns="0">
            <a:spAutoFit/>
          </a:bodyPr>
          <a:lstStyle>
            <a:lvl1pPr>
              <a:defRPr sz="2600" b="0" i="0">
                <a:solidFill>
                  <a:schemeClr val="tx1"/>
                </a:solidFill>
                <a:latin typeface="Verdana" panose="020B0604030504040204"/>
                <a:cs typeface="Verdana" panose="020B0604030504040204"/>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11/26/2024</a:t>
            </a:fld>
            <a:endParaRPr lang="en-US"/>
          </a:p>
        </p:txBody>
      </p:sp>
      <p:sp>
        <p:nvSpPr>
          <p:cNvPr id="6" name="Holder 6"/>
          <p:cNvSpPr>
            <a:spLocks noGrp="1"/>
          </p:cNvSpPr>
          <p:nvPr>
            <p:ph type="sldNum" sz="quarter" idx="7"/>
          </p:nvPr>
        </p:nvSpPr>
        <p:spPr>
          <a:xfrm>
            <a:off x="11055350" y="6277248"/>
            <a:ext cx="284479" cy="210820"/>
          </a:xfrm>
          <a:prstGeom prst="rect">
            <a:avLst/>
          </a:prstGeom>
        </p:spPr>
        <p:txBody>
          <a:bodyPr wrap="square" lIns="0" tIns="0" rIns="0" bIns="0">
            <a:spAutoFit/>
          </a:bodyPr>
          <a:lstStyle>
            <a:lvl1pPr>
              <a:defRPr sz="1200" b="0" i="0">
                <a:solidFill>
                  <a:schemeClr val="tx1"/>
                </a:solidFill>
                <a:latin typeface="Verdana" panose="020B0604030504040204"/>
                <a:cs typeface="Verdana" panose="020B0604030504040204"/>
              </a:defRPr>
            </a:lvl1pPr>
          </a:lstStyle>
          <a:p>
            <a:pPr marL="135255">
              <a:lnSpc>
                <a:spcPct val="100000"/>
              </a:lnSpc>
              <a:spcBef>
                <a:spcPts val="10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46436"/>
            <a:ext cx="12192000" cy="6858000"/>
          </a:xfrm>
          <a:prstGeom prst="rect">
            <a:avLst/>
          </a:prstGeom>
        </p:spPr>
      </p:pic>
      <p:grpSp>
        <p:nvGrpSpPr>
          <p:cNvPr id="3" name="object 3"/>
          <p:cNvGrpSpPr/>
          <p:nvPr/>
        </p:nvGrpSpPr>
        <p:grpSpPr>
          <a:xfrm>
            <a:off x="909637" y="2389441"/>
            <a:ext cx="10368280" cy="119380"/>
            <a:chOff x="909637" y="2389441"/>
            <a:chExt cx="10368280" cy="119380"/>
          </a:xfrm>
        </p:grpSpPr>
        <p:sp>
          <p:nvSpPr>
            <p:cNvPr id="4" name="object 4"/>
            <p:cNvSpPr/>
            <p:nvPr/>
          </p:nvSpPr>
          <p:spPr>
            <a:xfrm>
              <a:off x="914400" y="2394204"/>
              <a:ext cx="6404610" cy="109855"/>
            </a:xfrm>
            <a:custGeom>
              <a:avLst/>
              <a:gdLst/>
              <a:ahLst/>
              <a:cxnLst/>
              <a:rect l="l" t="t" r="r" b="b"/>
              <a:pathLst>
                <a:path w="6404609" h="109855">
                  <a:moveTo>
                    <a:pt x="6404483" y="0"/>
                  </a:moveTo>
                  <a:lnTo>
                    <a:pt x="0" y="0"/>
                  </a:lnTo>
                  <a:lnTo>
                    <a:pt x="0" y="109727"/>
                  </a:lnTo>
                  <a:lnTo>
                    <a:pt x="6404483" y="109727"/>
                  </a:lnTo>
                  <a:lnTo>
                    <a:pt x="6404483" y="0"/>
                  </a:lnTo>
                  <a:close/>
                </a:path>
              </a:pathLst>
            </a:custGeom>
            <a:solidFill>
              <a:srgbClr val="CC0000"/>
            </a:solidFill>
          </p:spPr>
          <p:txBody>
            <a:bodyPr wrap="square" lIns="0" tIns="0" rIns="0" bIns="0" rtlCol="0"/>
            <a:lstStyle/>
            <a:p>
              <a:endParaRPr/>
            </a:p>
          </p:txBody>
        </p:sp>
        <p:sp>
          <p:nvSpPr>
            <p:cNvPr id="5" name="object 5"/>
            <p:cNvSpPr/>
            <p:nvPr/>
          </p:nvSpPr>
          <p:spPr>
            <a:xfrm>
              <a:off x="914400" y="2394204"/>
              <a:ext cx="10363200" cy="109855"/>
            </a:xfrm>
            <a:custGeom>
              <a:avLst/>
              <a:gdLst/>
              <a:ahLst/>
              <a:cxnLst/>
              <a:rect l="l" t="t" r="r" b="b"/>
              <a:pathLst>
                <a:path w="10363200" h="109855">
                  <a:moveTo>
                    <a:pt x="0" y="109728"/>
                  </a:moveTo>
                  <a:lnTo>
                    <a:pt x="6404483" y="109728"/>
                  </a:lnTo>
                  <a:lnTo>
                    <a:pt x="6404483" y="0"/>
                  </a:lnTo>
                  <a:lnTo>
                    <a:pt x="0" y="0"/>
                  </a:lnTo>
                  <a:lnTo>
                    <a:pt x="0" y="109728"/>
                  </a:lnTo>
                  <a:close/>
                </a:path>
                <a:path w="10363200" h="109855">
                  <a:moveTo>
                    <a:pt x="0" y="0"/>
                  </a:moveTo>
                  <a:lnTo>
                    <a:pt x="10363200" y="0"/>
                  </a:lnTo>
                </a:path>
              </a:pathLst>
            </a:custGeom>
            <a:ln w="9525">
              <a:solidFill>
                <a:srgbClr val="CC0000"/>
              </a:solidFill>
            </a:ln>
          </p:spPr>
          <p:txBody>
            <a:bodyPr wrap="square" lIns="0" tIns="0" rIns="0" bIns="0" rtlCol="0"/>
            <a:lstStyle/>
            <a:p>
              <a:endParaRPr/>
            </a:p>
          </p:txBody>
        </p:sp>
      </p:grpSp>
      <p:pic>
        <p:nvPicPr>
          <p:cNvPr id="6" name="object 6"/>
          <p:cNvPicPr/>
          <p:nvPr/>
        </p:nvPicPr>
        <p:blipFill>
          <a:blip r:embed="rId4" cstate="print"/>
          <a:stretch>
            <a:fillRect/>
          </a:stretch>
        </p:blipFill>
        <p:spPr>
          <a:xfrm>
            <a:off x="80772" y="89915"/>
            <a:ext cx="2923032" cy="952500"/>
          </a:xfrm>
          <a:prstGeom prst="rect">
            <a:avLst/>
          </a:prstGeom>
        </p:spPr>
      </p:pic>
      <p:pic>
        <p:nvPicPr>
          <p:cNvPr id="7" name="object 7"/>
          <p:cNvPicPr/>
          <p:nvPr/>
        </p:nvPicPr>
        <p:blipFill>
          <a:blip r:embed="rId5" cstate="print"/>
          <a:stretch>
            <a:fillRect/>
          </a:stretch>
        </p:blipFill>
        <p:spPr>
          <a:xfrm>
            <a:off x="11111483" y="64007"/>
            <a:ext cx="999744" cy="1143000"/>
          </a:xfrm>
          <a:prstGeom prst="rect">
            <a:avLst/>
          </a:prstGeom>
        </p:spPr>
      </p:pic>
      <p:sp>
        <p:nvSpPr>
          <p:cNvPr id="8" name="object 8"/>
          <p:cNvSpPr txBox="1"/>
          <p:nvPr/>
        </p:nvSpPr>
        <p:spPr>
          <a:xfrm>
            <a:off x="1376552" y="2689986"/>
            <a:ext cx="9436735" cy="1127873"/>
          </a:xfrm>
          <a:prstGeom prst="rect">
            <a:avLst/>
          </a:prstGeom>
        </p:spPr>
        <p:txBody>
          <a:bodyPr vert="horz" wrap="square" lIns="0" tIns="12065" rIns="0" bIns="0" rtlCol="0">
            <a:spAutoFit/>
          </a:bodyPr>
          <a:lstStyle/>
          <a:p>
            <a:pPr marL="12700" algn="ctr">
              <a:lnSpc>
                <a:spcPts val="2855"/>
              </a:lnSpc>
              <a:spcBef>
                <a:spcPts val="95"/>
              </a:spcBef>
            </a:pPr>
            <a:r>
              <a:rPr lang="en-US" altLang="en-US" sz="2600" b="1" dirty="0">
                <a:solidFill>
                  <a:srgbClr val="7030A0"/>
                </a:solidFill>
                <a:latin typeface="Verdana" panose="020B0604030504040204"/>
                <a:cs typeface="Verdana" panose="020B0604030504040204"/>
              </a:rPr>
              <a:t>EMOTION-DRIVEN ADAPTIVE LEARNING SYSTEM FOR</a:t>
            </a:r>
            <a:r>
              <a:rPr lang="en-IN" altLang="en-US" sz="2600" b="1" dirty="0">
                <a:solidFill>
                  <a:srgbClr val="7030A0"/>
                </a:solidFill>
                <a:latin typeface="Verdana" panose="020B0604030504040204"/>
                <a:cs typeface="Verdana" panose="020B0604030504040204"/>
              </a:rPr>
              <a:t> </a:t>
            </a:r>
            <a:r>
              <a:rPr lang="en-US" altLang="en-US" sz="2600" b="1" dirty="0">
                <a:solidFill>
                  <a:srgbClr val="7030A0"/>
                </a:solidFill>
                <a:latin typeface="Verdana" panose="020B0604030504040204"/>
                <a:cs typeface="Verdana" panose="020B0604030504040204"/>
              </a:rPr>
              <a:t>REAL-TIME VOICE AND FACIAL EXPRESSION-BASED USER MOTIVATION AND SUPPORT</a:t>
            </a:r>
          </a:p>
        </p:txBody>
      </p:sp>
      <p:sp>
        <p:nvSpPr>
          <p:cNvPr id="9" name="object 9"/>
          <p:cNvSpPr txBox="1"/>
          <p:nvPr/>
        </p:nvSpPr>
        <p:spPr>
          <a:xfrm>
            <a:off x="654938" y="4852799"/>
            <a:ext cx="5025137" cy="1007968"/>
          </a:xfrm>
          <a:prstGeom prst="rect">
            <a:avLst/>
          </a:prstGeom>
        </p:spPr>
        <p:txBody>
          <a:bodyPr vert="horz" wrap="square" lIns="0" tIns="12700" rIns="0" bIns="0" rtlCol="0">
            <a:spAutoFit/>
          </a:bodyPr>
          <a:lstStyle/>
          <a:p>
            <a:pPr marL="12700" marR="5080">
              <a:lnSpc>
                <a:spcPct val="100000"/>
              </a:lnSpc>
              <a:spcBef>
                <a:spcPts val="100"/>
              </a:spcBef>
            </a:pPr>
            <a:r>
              <a:rPr lang="en-IN" altLang="" sz="2100" b="1" spc="-50" dirty="0">
                <a:solidFill>
                  <a:srgbClr val="FF0000"/>
                </a:solidFill>
                <a:latin typeface="Verdana" panose="020B0604030504040204"/>
                <a:cs typeface="Verdana" panose="020B0604030504040204"/>
              </a:rPr>
              <a:t>Mrs. K. </a:t>
            </a:r>
            <a:r>
              <a:rPr lang="en-IN" altLang="" sz="2100" b="1" spc="-50" dirty="0" err="1">
                <a:solidFill>
                  <a:srgbClr val="FF0000"/>
                </a:solidFill>
                <a:latin typeface="Verdana" panose="020B0604030504040204"/>
                <a:cs typeface="Verdana" panose="020B0604030504040204"/>
              </a:rPr>
              <a:t>Mahesmeena</a:t>
            </a:r>
            <a:endParaRPr lang="en-IN" altLang="" sz="2100" b="1" spc="-50" dirty="0">
              <a:solidFill>
                <a:srgbClr val="FF0000"/>
              </a:solidFill>
              <a:latin typeface="Verdana" panose="020B0604030504040204"/>
              <a:cs typeface="Verdana" panose="020B0604030504040204"/>
            </a:endParaRPr>
          </a:p>
          <a:p>
            <a:pPr marL="12700" marR="5080">
              <a:lnSpc>
                <a:spcPct val="100000"/>
              </a:lnSpc>
              <a:spcBef>
                <a:spcPts val="100"/>
              </a:spcBef>
            </a:pPr>
            <a:r>
              <a:rPr sz="2100" b="1" dirty="0">
                <a:solidFill>
                  <a:srgbClr val="FF0000"/>
                </a:solidFill>
                <a:latin typeface="Verdana" panose="020B0604030504040204"/>
                <a:cs typeface="Verdana" panose="020B0604030504040204"/>
              </a:rPr>
              <a:t>Assistant</a:t>
            </a:r>
            <a:r>
              <a:rPr sz="2100" b="1" spc="-70" dirty="0">
                <a:solidFill>
                  <a:srgbClr val="FF0000"/>
                </a:solidFill>
                <a:latin typeface="Verdana" panose="020B0604030504040204"/>
                <a:cs typeface="Verdana" panose="020B0604030504040204"/>
              </a:rPr>
              <a:t> </a:t>
            </a:r>
            <a:r>
              <a:rPr sz="2100" b="1" spc="-10" dirty="0">
                <a:solidFill>
                  <a:srgbClr val="FF0000"/>
                </a:solidFill>
                <a:latin typeface="Verdana" panose="020B0604030504040204"/>
                <a:cs typeface="Verdana" panose="020B0604030504040204"/>
              </a:rPr>
              <a:t>Professor </a:t>
            </a:r>
            <a:endParaRPr lang="en-IN" sz="2100" b="1" spc="-10" dirty="0">
              <a:solidFill>
                <a:srgbClr val="FF0000"/>
              </a:solidFill>
              <a:latin typeface="Verdana" panose="020B0604030504040204"/>
              <a:cs typeface="Verdana" panose="020B0604030504040204"/>
            </a:endParaRPr>
          </a:p>
          <a:p>
            <a:pPr marL="12700" marR="5080">
              <a:lnSpc>
                <a:spcPct val="100000"/>
              </a:lnSpc>
              <a:spcBef>
                <a:spcPts val="100"/>
              </a:spcBef>
            </a:pPr>
            <a:r>
              <a:rPr sz="2100" b="1" dirty="0">
                <a:solidFill>
                  <a:srgbClr val="FF0000"/>
                </a:solidFill>
                <a:latin typeface="Verdana" panose="020B0604030504040204"/>
                <a:cs typeface="Verdana" panose="020B0604030504040204"/>
              </a:rPr>
              <a:t>Department</a:t>
            </a:r>
            <a:r>
              <a:rPr sz="2100" b="1" spc="-20" dirty="0">
                <a:solidFill>
                  <a:srgbClr val="FF0000"/>
                </a:solidFill>
                <a:latin typeface="Verdana" panose="020B0604030504040204"/>
                <a:cs typeface="Verdana" panose="020B0604030504040204"/>
              </a:rPr>
              <a:t> </a:t>
            </a:r>
            <a:r>
              <a:rPr sz="2100" b="1" spc="-25" dirty="0">
                <a:solidFill>
                  <a:srgbClr val="FF0000"/>
                </a:solidFill>
                <a:latin typeface="Verdana" panose="020B0604030504040204"/>
                <a:cs typeface="Verdana" panose="020B0604030504040204"/>
              </a:rPr>
              <a:t>of</a:t>
            </a:r>
            <a:r>
              <a:rPr lang="en-IN" sz="2100" b="1" spc="-25" dirty="0">
                <a:solidFill>
                  <a:srgbClr val="FF0000"/>
                </a:solidFill>
                <a:latin typeface="Verdana" panose="020B0604030504040204"/>
                <a:cs typeface="Verdana" panose="020B0604030504040204"/>
              </a:rPr>
              <a:t> </a:t>
            </a:r>
            <a:r>
              <a:rPr sz="2100" b="1" dirty="0">
                <a:solidFill>
                  <a:srgbClr val="FF0000"/>
                </a:solidFill>
                <a:latin typeface="Verdana" panose="020B0604030504040204"/>
                <a:cs typeface="Verdana" panose="020B0604030504040204"/>
              </a:rPr>
              <a:t>Computer</a:t>
            </a:r>
            <a:r>
              <a:rPr sz="2100" b="1" spc="-35" dirty="0">
                <a:solidFill>
                  <a:srgbClr val="FF0000"/>
                </a:solidFill>
                <a:latin typeface="Verdana" panose="020B0604030504040204"/>
                <a:cs typeface="Verdana" panose="020B0604030504040204"/>
              </a:rPr>
              <a:t> </a:t>
            </a:r>
            <a:r>
              <a:rPr sz="2100" b="1" spc="-10" dirty="0">
                <a:solidFill>
                  <a:srgbClr val="FF0000"/>
                </a:solidFill>
                <a:latin typeface="Verdana" panose="020B0604030504040204"/>
                <a:cs typeface="Verdana" panose="020B0604030504040204"/>
              </a:rPr>
              <a:t>Science</a:t>
            </a:r>
            <a:endParaRPr sz="2100" dirty="0">
              <a:latin typeface="Verdana" panose="020B0604030504040204"/>
              <a:cs typeface="Verdana" panose="020B0604030504040204"/>
            </a:endParaRPr>
          </a:p>
        </p:txBody>
      </p:sp>
      <p:sp>
        <p:nvSpPr>
          <p:cNvPr id="10" name="object 10"/>
          <p:cNvSpPr txBox="1"/>
          <p:nvPr/>
        </p:nvSpPr>
        <p:spPr>
          <a:xfrm>
            <a:off x="7864728" y="4923901"/>
            <a:ext cx="4982210" cy="430530"/>
          </a:xfrm>
          <a:prstGeom prst="rect">
            <a:avLst/>
          </a:prstGeom>
        </p:spPr>
        <p:txBody>
          <a:bodyPr vert="horz" wrap="square" lIns="0" tIns="12700" rIns="0" bIns="0" rtlCol="0">
            <a:noAutofit/>
          </a:bodyPr>
          <a:lstStyle/>
          <a:p>
            <a:pPr marL="12700">
              <a:lnSpc>
                <a:spcPct val="100000"/>
              </a:lnSpc>
              <a:spcBef>
                <a:spcPts val="100"/>
              </a:spcBef>
              <a:tabLst>
                <a:tab pos="1913255" algn="l"/>
              </a:tabLst>
            </a:pPr>
            <a:r>
              <a:rPr sz="2100" b="1" dirty="0">
                <a:solidFill>
                  <a:srgbClr val="FF0000"/>
                </a:solidFill>
                <a:latin typeface="Verdana" panose="020B0604030504040204"/>
                <a:cs typeface="Verdana" panose="020B0604030504040204"/>
              </a:rPr>
              <a:t>TEAM </a:t>
            </a:r>
            <a:r>
              <a:rPr sz="2100" b="1" spc="-25" dirty="0">
                <a:solidFill>
                  <a:srgbClr val="FF0000"/>
                </a:solidFill>
                <a:latin typeface="Verdana" panose="020B0604030504040204"/>
                <a:cs typeface="Verdana" panose="020B0604030504040204"/>
              </a:rPr>
              <a:t>ID:</a:t>
            </a:r>
            <a:r>
              <a:rPr lang="en-IN" altLang="" sz="2100" b="1" spc="-25" dirty="0">
                <a:solidFill>
                  <a:srgbClr val="FF0000"/>
                </a:solidFill>
                <a:latin typeface="Verdana" panose="020B0604030504040204"/>
                <a:cs typeface="Verdana" panose="020B0604030504040204"/>
              </a:rPr>
              <a:t>  </a:t>
            </a:r>
            <a:r>
              <a:rPr lang="en-US" altLang="en-US" sz="2100" b="1" dirty="0">
                <a:solidFill>
                  <a:srgbClr val="FF0000"/>
                </a:solidFill>
                <a:latin typeface="Verdana" panose="020B0604030504040204"/>
                <a:cs typeface="Verdana" panose="020B0604030504040204"/>
              </a:rPr>
              <a:t>B21A2425C03</a:t>
            </a:r>
          </a:p>
        </p:txBody>
      </p:sp>
      <p:sp>
        <p:nvSpPr>
          <p:cNvPr id="11" name="object 11"/>
          <p:cNvSpPr txBox="1"/>
          <p:nvPr/>
        </p:nvSpPr>
        <p:spPr>
          <a:xfrm>
            <a:off x="8147187" y="5215993"/>
            <a:ext cx="4595495" cy="335989"/>
          </a:xfrm>
          <a:prstGeom prst="rect">
            <a:avLst/>
          </a:prstGeom>
        </p:spPr>
        <p:txBody>
          <a:bodyPr vert="horz" wrap="square" lIns="0" tIns="12700" rIns="0" bIns="0" rtlCol="0">
            <a:spAutoFit/>
          </a:bodyPr>
          <a:lstStyle/>
          <a:p>
            <a:pPr marL="12700">
              <a:lnSpc>
                <a:spcPct val="100000"/>
              </a:lnSpc>
              <a:spcBef>
                <a:spcPts val="100"/>
              </a:spcBef>
              <a:tabLst>
                <a:tab pos="2277745" algn="l"/>
              </a:tabLst>
            </a:pPr>
            <a:r>
              <a:rPr lang="en-IN" altLang="" sz="2100" b="1" dirty="0">
                <a:solidFill>
                  <a:srgbClr val="FF0000"/>
                </a:solidFill>
                <a:latin typeface="Verdana" panose="020B0604030504040204"/>
                <a:cs typeface="Verdana" panose="020B0604030504040204"/>
              </a:rPr>
              <a:t>Lavanya A  </a:t>
            </a:r>
            <a:r>
              <a:rPr sz="2100" b="1" spc="-10" dirty="0">
                <a:solidFill>
                  <a:srgbClr val="FF0000"/>
                </a:solidFill>
                <a:latin typeface="Verdana" panose="020B0604030504040204"/>
                <a:cs typeface="Verdana" panose="020B0604030504040204"/>
              </a:rPr>
              <a:t>210701</a:t>
            </a:r>
            <a:r>
              <a:rPr lang="en-IN" altLang="" sz="2100" b="1" spc="-10" dirty="0">
                <a:solidFill>
                  <a:srgbClr val="FF0000"/>
                </a:solidFill>
                <a:latin typeface="Verdana" panose="020B0604030504040204"/>
                <a:cs typeface="Verdana" panose="020B0604030504040204"/>
              </a:rPr>
              <a:t>132</a:t>
            </a:r>
          </a:p>
        </p:txBody>
      </p:sp>
      <p:sp>
        <p:nvSpPr>
          <p:cNvPr id="12" name="object 12"/>
          <p:cNvSpPr txBox="1"/>
          <p:nvPr/>
        </p:nvSpPr>
        <p:spPr>
          <a:xfrm>
            <a:off x="6946265" y="5492868"/>
            <a:ext cx="5650230" cy="335989"/>
          </a:xfrm>
          <a:prstGeom prst="rect">
            <a:avLst/>
          </a:prstGeom>
        </p:spPr>
        <p:txBody>
          <a:bodyPr vert="horz" wrap="square" lIns="0" tIns="12700" rIns="0" bIns="0" rtlCol="0">
            <a:spAutoFit/>
          </a:bodyPr>
          <a:lstStyle/>
          <a:p>
            <a:pPr marL="12700">
              <a:lnSpc>
                <a:spcPct val="100000"/>
              </a:lnSpc>
              <a:spcBef>
                <a:spcPts val="100"/>
              </a:spcBef>
              <a:tabLst>
                <a:tab pos="2291080" algn="l"/>
              </a:tabLst>
            </a:pPr>
            <a:r>
              <a:rPr lang="en-IN" altLang="" sz="2100" b="1" dirty="0">
                <a:solidFill>
                  <a:srgbClr val="FF0000"/>
                </a:solidFill>
                <a:latin typeface="Verdana" panose="020B0604030504040204"/>
                <a:cs typeface="Verdana" panose="020B0604030504040204"/>
              </a:rPr>
              <a:t>Manisha Sharmi M  </a:t>
            </a:r>
            <a:r>
              <a:rPr sz="2100" b="1" spc="-10" dirty="0">
                <a:solidFill>
                  <a:srgbClr val="FF0000"/>
                </a:solidFill>
                <a:latin typeface="Verdana" panose="020B0604030504040204"/>
                <a:cs typeface="Verdana" panose="020B0604030504040204"/>
              </a:rPr>
              <a:t>210701063</a:t>
            </a:r>
            <a:endParaRPr sz="2100" dirty="0">
              <a:latin typeface="Verdana" panose="020B0604030504040204"/>
              <a:cs typeface="Verdana" panose="020B0604030504040204"/>
            </a:endParaRPr>
          </a:p>
        </p:txBody>
      </p:sp>
      <p:sp>
        <p:nvSpPr>
          <p:cNvPr id="13" name="object 13"/>
          <p:cNvSpPr txBox="1">
            <a:spLocks noGrp="1"/>
          </p:cNvSpPr>
          <p:nvPr>
            <p:ph type="title"/>
          </p:nvPr>
        </p:nvSpPr>
        <p:spPr>
          <a:xfrm>
            <a:off x="952906" y="1319224"/>
            <a:ext cx="10025380"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001F5F"/>
                </a:solidFill>
              </a:rPr>
              <a:t>Department</a:t>
            </a:r>
            <a:r>
              <a:rPr sz="2800" spc="-90" dirty="0">
                <a:solidFill>
                  <a:srgbClr val="001F5F"/>
                </a:solidFill>
              </a:rPr>
              <a:t> </a:t>
            </a:r>
            <a:r>
              <a:rPr sz="2800" dirty="0">
                <a:solidFill>
                  <a:srgbClr val="001F5F"/>
                </a:solidFill>
              </a:rPr>
              <a:t>of</a:t>
            </a:r>
            <a:r>
              <a:rPr sz="2800" spc="-120" dirty="0">
                <a:solidFill>
                  <a:srgbClr val="001F5F"/>
                </a:solidFill>
              </a:rPr>
              <a:t> </a:t>
            </a:r>
            <a:r>
              <a:rPr sz="2800" dirty="0">
                <a:solidFill>
                  <a:srgbClr val="001F5F"/>
                </a:solidFill>
              </a:rPr>
              <a:t>Computer</a:t>
            </a:r>
            <a:r>
              <a:rPr sz="2800" spc="-100" dirty="0">
                <a:solidFill>
                  <a:srgbClr val="001F5F"/>
                </a:solidFill>
              </a:rPr>
              <a:t> </a:t>
            </a:r>
            <a:r>
              <a:rPr sz="2800" dirty="0">
                <a:solidFill>
                  <a:srgbClr val="001F5F"/>
                </a:solidFill>
              </a:rPr>
              <a:t>Science</a:t>
            </a:r>
            <a:r>
              <a:rPr sz="2800" spc="-95" dirty="0">
                <a:solidFill>
                  <a:srgbClr val="001F5F"/>
                </a:solidFill>
              </a:rPr>
              <a:t> </a:t>
            </a:r>
            <a:r>
              <a:rPr sz="2800" dirty="0">
                <a:solidFill>
                  <a:srgbClr val="001F5F"/>
                </a:solidFill>
              </a:rPr>
              <a:t>and</a:t>
            </a:r>
            <a:r>
              <a:rPr sz="2800" spc="-100" dirty="0">
                <a:solidFill>
                  <a:srgbClr val="001F5F"/>
                </a:solidFill>
              </a:rPr>
              <a:t> </a:t>
            </a:r>
            <a:r>
              <a:rPr sz="2800" spc="-10" dirty="0">
                <a:solidFill>
                  <a:srgbClr val="001F5F"/>
                </a:solidFill>
              </a:rPr>
              <a:t>Engineering</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299" rIns="0" bIns="0" rtlCol="0">
            <a:spAutoFit/>
          </a:bodyPr>
          <a:lstStyle/>
          <a:p>
            <a:pPr marL="12700">
              <a:lnSpc>
                <a:spcPct val="100000"/>
              </a:lnSpc>
              <a:spcBef>
                <a:spcPts val="105"/>
              </a:spcBef>
            </a:pPr>
            <a:r>
              <a:rPr sz="3200" dirty="0"/>
              <a:t>ARCHITECTURE</a:t>
            </a:r>
            <a:r>
              <a:rPr sz="3200" spc="-85" dirty="0"/>
              <a:t> </a:t>
            </a:r>
            <a:r>
              <a:rPr sz="3200" spc="-10" dirty="0"/>
              <a:t>DIAGRAM</a:t>
            </a:r>
            <a:endParaRPr sz="3200"/>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10</a:t>
            </a:fld>
            <a:endParaRPr spc="-25" dirty="0"/>
          </a:p>
        </p:txBody>
      </p:sp>
      <p:pic>
        <p:nvPicPr>
          <p:cNvPr id="5" name="Picture 4"/>
          <p:cNvPicPr>
            <a:picLocks noChangeAspect="1"/>
          </p:cNvPicPr>
          <p:nvPr/>
        </p:nvPicPr>
        <p:blipFill>
          <a:blip r:embed="rId2"/>
          <a:stretch>
            <a:fillRect/>
          </a:stretch>
        </p:blipFill>
        <p:spPr>
          <a:xfrm>
            <a:off x="2590800" y="1860550"/>
            <a:ext cx="6790055" cy="4084320"/>
          </a:xfrm>
          <a:prstGeom prst="rect">
            <a:avLst/>
          </a:prstGeom>
        </p:spPr>
      </p:pic>
      <p:sp>
        <p:nvSpPr>
          <p:cNvPr id="3" name="object 4">
            <a:extLst>
              <a:ext uri="{FF2B5EF4-FFF2-40B4-BE49-F238E27FC236}">
                <a16:creationId xmlns:a16="http://schemas.microsoft.com/office/drawing/2014/main" id="{250A010B-103F-0939-1364-67CAFFB346C7}"/>
              </a:ext>
            </a:extLst>
          </p:cNvPr>
          <p:cNvSpPr txBox="1"/>
          <p:nvPr/>
        </p:nvSpPr>
        <p:spPr>
          <a:xfrm>
            <a:off x="891640" y="6277248"/>
            <a:ext cx="1470559" cy="198131"/>
          </a:xfrm>
          <a:prstGeom prst="rect">
            <a:avLst/>
          </a:prstGeom>
        </p:spPr>
        <p:txBody>
          <a:bodyPr vert="horz" wrap="square" lIns="0" tIns="13335" rIns="0" bIns="0" rtlCol="0">
            <a:spAutoFit/>
          </a:bodyPr>
          <a:lstStyle/>
          <a:p>
            <a:pPr marL="12700">
              <a:lnSpc>
                <a:spcPct val="100000"/>
              </a:lnSpc>
              <a:spcBef>
                <a:spcPts val="105"/>
              </a:spcBef>
            </a:pPr>
            <a:r>
              <a:rPr lang="en-IN" sz="1200" spc="-35" dirty="0">
                <a:latin typeface="Verdana" panose="020B0604030504040204"/>
                <a:cs typeface="Verdana" panose="020B0604030504040204"/>
              </a:rPr>
              <a:t>Second</a:t>
            </a:r>
            <a:r>
              <a:rPr sz="1200" spc="-35" dirty="0">
                <a:latin typeface="Verdana" panose="020B0604030504040204"/>
                <a:cs typeface="Verdana" panose="020B0604030504040204"/>
              </a:rPr>
              <a:t> </a:t>
            </a:r>
            <a:r>
              <a:rPr sz="1200" spc="-10" dirty="0">
                <a:latin typeface="Verdana" panose="020B0604030504040204"/>
                <a:cs typeface="Verdana" panose="020B0604030504040204"/>
              </a:rPr>
              <a:t>Review</a:t>
            </a:r>
            <a:endParaRPr sz="1200" dirty="0">
              <a:latin typeface="Verdana" panose="020B0604030504040204"/>
              <a:cs typeface="Verdana" panose="020B0604030504040204"/>
            </a:endParaRPr>
          </a:p>
        </p:txBody>
      </p:sp>
      <p:sp>
        <p:nvSpPr>
          <p:cNvPr id="6" name="object 3">
            <a:extLst>
              <a:ext uri="{FF2B5EF4-FFF2-40B4-BE49-F238E27FC236}">
                <a16:creationId xmlns:a16="http://schemas.microsoft.com/office/drawing/2014/main" id="{82579DA1-D6C5-DF8C-A1C6-E4A05FDDE881}"/>
              </a:ext>
            </a:extLst>
          </p:cNvPr>
          <p:cNvSpPr txBox="1"/>
          <p:nvPr/>
        </p:nvSpPr>
        <p:spPr>
          <a:xfrm>
            <a:off x="4635753" y="6278067"/>
            <a:ext cx="2921635" cy="391160"/>
          </a:xfrm>
          <a:prstGeom prst="rect">
            <a:avLst/>
          </a:prstGeom>
        </p:spPr>
        <p:txBody>
          <a:bodyPr vert="horz" wrap="square" lIns="0" tIns="12700" rIns="0" bIns="0" rtlCol="0">
            <a:spAutoFit/>
          </a:bodyPr>
          <a:lstStyle/>
          <a:p>
            <a:pPr marL="1009015" marR="5080" indent="-996950">
              <a:lnSpc>
                <a:spcPct val="100000"/>
              </a:lnSpc>
              <a:spcBef>
                <a:spcPts val="100"/>
              </a:spcBef>
            </a:pPr>
            <a:r>
              <a:rPr sz="1200" dirty="0">
                <a:latin typeface="Verdana" panose="020B0604030504040204"/>
                <a:cs typeface="Verdana" panose="020B0604030504040204"/>
              </a:rPr>
              <a:t>Department</a:t>
            </a:r>
            <a:r>
              <a:rPr sz="1200" spc="-45" dirty="0">
                <a:latin typeface="Verdana" panose="020B0604030504040204"/>
                <a:cs typeface="Verdana" panose="020B0604030504040204"/>
              </a:rPr>
              <a:t> </a:t>
            </a:r>
            <a:r>
              <a:rPr sz="1200" dirty="0">
                <a:latin typeface="Verdana" panose="020B0604030504040204"/>
                <a:cs typeface="Verdana" panose="020B0604030504040204"/>
              </a:rPr>
              <a:t>of</a:t>
            </a:r>
            <a:r>
              <a:rPr sz="1200" spc="-35" dirty="0">
                <a:latin typeface="Verdana" panose="020B0604030504040204"/>
                <a:cs typeface="Verdana" panose="020B0604030504040204"/>
              </a:rPr>
              <a:t> </a:t>
            </a:r>
            <a:r>
              <a:rPr sz="1200" dirty="0">
                <a:latin typeface="Verdana" panose="020B0604030504040204"/>
                <a:cs typeface="Verdana" panose="020B0604030504040204"/>
              </a:rPr>
              <a:t>Computer</a:t>
            </a:r>
            <a:r>
              <a:rPr sz="1200" spc="-45" dirty="0">
                <a:latin typeface="Verdana" panose="020B0604030504040204"/>
                <a:cs typeface="Verdana" panose="020B0604030504040204"/>
              </a:rPr>
              <a:t> </a:t>
            </a:r>
            <a:r>
              <a:rPr sz="1200" dirty="0">
                <a:latin typeface="Verdana" panose="020B0604030504040204"/>
                <a:cs typeface="Verdana" panose="020B0604030504040204"/>
              </a:rPr>
              <a:t>Science</a:t>
            </a:r>
            <a:r>
              <a:rPr sz="1200" spc="-35" dirty="0">
                <a:latin typeface="Verdana" panose="020B0604030504040204"/>
                <a:cs typeface="Verdana" panose="020B0604030504040204"/>
              </a:rPr>
              <a:t> </a:t>
            </a:r>
            <a:r>
              <a:rPr sz="1200" spc="-25" dirty="0">
                <a:latin typeface="Verdana" panose="020B0604030504040204"/>
                <a:cs typeface="Verdana" panose="020B0604030504040204"/>
              </a:rPr>
              <a:t>and </a:t>
            </a:r>
            <a:r>
              <a:rPr sz="1200" spc="-10" dirty="0">
                <a:latin typeface="Verdana" panose="020B0604030504040204"/>
                <a:cs typeface="Verdana" panose="020B0604030504040204"/>
              </a:rPr>
              <a:t>Engineering</a:t>
            </a:r>
            <a:endParaRPr sz="1200">
              <a:latin typeface="Verdana" panose="020B0604030504040204"/>
              <a:cs typeface="Verdana" panose="020B060403050404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299" rIns="0" bIns="0" rtlCol="0">
            <a:spAutoFit/>
          </a:bodyPr>
          <a:lstStyle/>
          <a:p>
            <a:pPr marL="12700">
              <a:lnSpc>
                <a:spcPct val="100000"/>
              </a:lnSpc>
              <a:spcBef>
                <a:spcPts val="105"/>
              </a:spcBef>
            </a:pPr>
            <a:r>
              <a:rPr sz="3200" dirty="0"/>
              <a:t>SEQUENCE</a:t>
            </a:r>
            <a:r>
              <a:rPr sz="3200" spc="-45" dirty="0"/>
              <a:t> </a:t>
            </a:r>
            <a:r>
              <a:rPr sz="3200" spc="-10" dirty="0"/>
              <a:t>DIAGRAM</a:t>
            </a:r>
            <a:endParaRPr sz="3200"/>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11</a:t>
            </a:fld>
            <a:endParaRPr spc="-25" dirty="0"/>
          </a:p>
        </p:txBody>
      </p:sp>
      <p:pic>
        <p:nvPicPr>
          <p:cNvPr id="5" name="Picture 4"/>
          <p:cNvPicPr>
            <a:picLocks noChangeAspect="1"/>
          </p:cNvPicPr>
          <p:nvPr/>
        </p:nvPicPr>
        <p:blipFill>
          <a:blip r:embed="rId2"/>
          <a:stretch>
            <a:fillRect/>
          </a:stretch>
        </p:blipFill>
        <p:spPr>
          <a:xfrm>
            <a:off x="2527300" y="2057400"/>
            <a:ext cx="7137400" cy="3416300"/>
          </a:xfrm>
          <a:prstGeom prst="rect">
            <a:avLst/>
          </a:prstGeom>
        </p:spPr>
      </p:pic>
      <p:sp>
        <p:nvSpPr>
          <p:cNvPr id="3" name="object 4">
            <a:extLst>
              <a:ext uri="{FF2B5EF4-FFF2-40B4-BE49-F238E27FC236}">
                <a16:creationId xmlns:a16="http://schemas.microsoft.com/office/drawing/2014/main" id="{C3983074-FC07-BB2E-67A5-F5B79E872F30}"/>
              </a:ext>
            </a:extLst>
          </p:cNvPr>
          <p:cNvSpPr txBox="1"/>
          <p:nvPr/>
        </p:nvSpPr>
        <p:spPr>
          <a:xfrm>
            <a:off x="914400" y="6277248"/>
            <a:ext cx="1470559" cy="198131"/>
          </a:xfrm>
          <a:prstGeom prst="rect">
            <a:avLst/>
          </a:prstGeom>
        </p:spPr>
        <p:txBody>
          <a:bodyPr vert="horz" wrap="square" lIns="0" tIns="13335" rIns="0" bIns="0" rtlCol="0">
            <a:spAutoFit/>
          </a:bodyPr>
          <a:lstStyle/>
          <a:p>
            <a:pPr marL="12700">
              <a:lnSpc>
                <a:spcPct val="100000"/>
              </a:lnSpc>
              <a:spcBef>
                <a:spcPts val="105"/>
              </a:spcBef>
            </a:pPr>
            <a:r>
              <a:rPr lang="en-IN" sz="1200" spc="-35" dirty="0">
                <a:latin typeface="Verdana" panose="020B0604030504040204"/>
                <a:cs typeface="Verdana" panose="020B0604030504040204"/>
              </a:rPr>
              <a:t>Second</a:t>
            </a:r>
            <a:r>
              <a:rPr sz="1200" spc="-35" dirty="0">
                <a:latin typeface="Verdana" panose="020B0604030504040204"/>
                <a:cs typeface="Verdana" panose="020B0604030504040204"/>
              </a:rPr>
              <a:t> </a:t>
            </a:r>
            <a:r>
              <a:rPr sz="1200" spc="-10" dirty="0">
                <a:latin typeface="Verdana" panose="020B0604030504040204"/>
                <a:cs typeface="Verdana" panose="020B0604030504040204"/>
              </a:rPr>
              <a:t>Review</a:t>
            </a:r>
            <a:endParaRPr sz="1200" dirty="0">
              <a:latin typeface="Verdana" panose="020B0604030504040204"/>
              <a:cs typeface="Verdana" panose="020B0604030504040204"/>
            </a:endParaRPr>
          </a:p>
        </p:txBody>
      </p:sp>
      <p:sp>
        <p:nvSpPr>
          <p:cNvPr id="6" name="object 3">
            <a:extLst>
              <a:ext uri="{FF2B5EF4-FFF2-40B4-BE49-F238E27FC236}">
                <a16:creationId xmlns:a16="http://schemas.microsoft.com/office/drawing/2014/main" id="{0B867797-B1C4-C475-15E5-D55FDCCA1B42}"/>
              </a:ext>
            </a:extLst>
          </p:cNvPr>
          <p:cNvSpPr txBox="1"/>
          <p:nvPr/>
        </p:nvSpPr>
        <p:spPr>
          <a:xfrm>
            <a:off x="4635753" y="6278067"/>
            <a:ext cx="2921635" cy="391160"/>
          </a:xfrm>
          <a:prstGeom prst="rect">
            <a:avLst/>
          </a:prstGeom>
        </p:spPr>
        <p:txBody>
          <a:bodyPr vert="horz" wrap="square" lIns="0" tIns="12700" rIns="0" bIns="0" rtlCol="0">
            <a:spAutoFit/>
          </a:bodyPr>
          <a:lstStyle/>
          <a:p>
            <a:pPr marL="1009015" marR="5080" indent="-996950">
              <a:lnSpc>
                <a:spcPct val="100000"/>
              </a:lnSpc>
              <a:spcBef>
                <a:spcPts val="100"/>
              </a:spcBef>
            </a:pPr>
            <a:r>
              <a:rPr sz="1200" dirty="0">
                <a:latin typeface="Verdana" panose="020B0604030504040204"/>
                <a:cs typeface="Verdana" panose="020B0604030504040204"/>
              </a:rPr>
              <a:t>Department</a:t>
            </a:r>
            <a:r>
              <a:rPr sz="1200" spc="-45" dirty="0">
                <a:latin typeface="Verdana" panose="020B0604030504040204"/>
                <a:cs typeface="Verdana" panose="020B0604030504040204"/>
              </a:rPr>
              <a:t> </a:t>
            </a:r>
            <a:r>
              <a:rPr sz="1200" dirty="0">
                <a:latin typeface="Verdana" panose="020B0604030504040204"/>
                <a:cs typeface="Verdana" panose="020B0604030504040204"/>
              </a:rPr>
              <a:t>of</a:t>
            </a:r>
            <a:r>
              <a:rPr sz="1200" spc="-35" dirty="0">
                <a:latin typeface="Verdana" panose="020B0604030504040204"/>
                <a:cs typeface="Verdana" panose="020B0604030504040204"/>
              </a:rPr>
              <a:t> </a:t>
            </a:r>
            <a:r>
              <a:rPr sz="1200" dirty="0">
                <a:latin typeface="Verdana" panose="020B0604030504040204"/>
                <a:cs typeface="Verdana" panose="020B0604030504040204"/>
              </a:rPr>
              <a:t>Computer</a:t>
            </a:r>
            <a:r>
              <a:rPr sz="1200" spc="-45" dirty="0">
                <a:latin typeface="Verdana" panose="020B0604030504040204"/>
                <a:cs typeface="Verdana" panose="020B0604030504040204"/>
              </a:rPr>
              <a:t> </a:t>
            </a:r>
            <a:r>
              <a:rPr sz="1200" dirty="0">
                <a:latin typeface="Verdana" panose="020B0604030504040204"/>
                <a:cs typeface="Verdana" panose="020B0604030504040204"/>
              </a:rPr>
              <a:t>Science</a:t>
            </a:r>
            <a:r>
              <a:rPr sz="1200" spc="-35" dirty="0">
                <a:latin typeface="Verdana" panose="020B0604030504040204"/>
                <a:cs typeface="Verdana" panose="020B0604030504040204"/>
              </a:rPr>
              <a:t> </a:t>
            </a:r>
            <a:r>
              <a:rPr sz="1200" spc="-25" dirty="0">
                <a:latin typeface="Verdana" panose="020B0604030504040204"/>
                <a:cs typeface="Verdana" panose="020B0604030504040204"/>
              </a:rPr>
              <a:t>and </a:t>
            </a:r>
            <a:r>
              <a:rPr sz="1200" spc="-10" dirty="0">
                <a:latin typeface="Verdana" panose="020B0604030504040204"/>
                <a:cs typeface="Verdana" panose="020B0604030504040204"/>
              </a:rPr>
              <a:t>Engineering</a:t>
            </a:r>
            <a:endParaRPr sz="1200">
              <a:latin typeface="Verdana" panose="020B0604030504040204"/>
              <a:cs typeface="Verdana" panose="020B060403050404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299" rIns="0" bIns="0" rtlCol="0">
            <a:spAutoFit/>
          </a:bodyPr>
          <a:lstStyle/>
          <a:p>
            <a:pPr marL="12700">
              <a:lnSpc>
                <a:spcPct val="100000"/>
              </a:lnSpc>
              <a:spcBef>
                <a:spcPts val="105"/>
              </a:spcBef>
            </a:pPr>
            <a:r>
              <a:rPr sz="3200" dirty="0"/>
              <a:t>USE</a:t>
            </a:r>
            <a:r>
              <a:rPr sz="3200" spc="-15" dirty="0"/>
              <a:t> </a:t>
            </a:r>
            <a:r>
              <a:rPr sz="3200" dirty="0"/>
              <a:t>CASE</a:t>
            </a:r>
            <a:r>
              <a:rPr sz="3200" spc="-10" dirty="0"/>
              <a:t> DIAGRAM</a:t>
            </a:r>
            <a:endParaRPr sz="3200"/>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12</a:t>
            </a:fld>
            <a:endParaRPr spc="-25" dirty="0"/>
          </a:p>
        </p:txBody>
      </p:sp>
      <p:pic>
        <p:nvPicPr>
          <p:cNvPr id="5" name="Picture 4"/>
          <p:cNvPicPr>
            <a:picLocks noChangeAspect="1"/>
          </p:cNvPicPr>
          <p:nvPr/>
        </p:nvPicPr>
        <p:blipFill>
          <a:blip r:embed="rId2"/>
          <a:stretch>
            <a:fillRect/>
          </a:stretch>
        </p:blipFill>
        <p:spPr>
          <a:xfrm>
            <a:off x="4495800" y="1828800"/>
            <a:ext cx="3105150" cy="4164965"/>
          </a:xfrm>
          <a:prstGeom prst="rect">
            <a:avLst/>
          </a:prstGeom>
        </p:spPr>
      </p:pic>
      <p:sp>
        <p:nvSpPr>
          <p:cNvPr id="3" name="object 4">
            <a:extLst>
              <a:ext uri="{FF2B5EF4-FFF2-40B4-BE49-F238E27FC236}">
                <a16:creationId xmlns:a16="http://schemas.microsoft.com/office/drawing/2014/main" id="{C0072A83-E668-4C07-FD8F-5310D018B260}"/>
              </a:ext>
            </a:extLst>
          </p:cNvPr>
          <p:cNvSpPr txBox="1"/>
          <p:nvPr/>
        </p:nvSpPr>
        <p:spPr>
          <a:xfrm>
            <a:off x="891640" y="6277248"/>
            <a:ext cx="1470559" cy="198131"/>
          </a:xfrm>
          <a:prstGeom prst="rect">
            <a:avLst/>
          </a:prstGeom>
        </p:spPr>
        <p:txBody>
          <a:bodyPr vert="horz" wrap="square" lIns="0" tIns="13335" rIns="0" bIns="0" rtlCol="0">
            <a:spAutoFit/>
          </a:bodyPr>
          <a:lstStyle/>
          <a:p>
            <a:pPr marL="12700">
              <a:lnSpc>
                <a:spcPct val="100000"/>
              </a:lnSpc>
              <a:spcBef>
                <a:spcPts val="105"/>
              </a:spcBef>
            </a:pPr>
            <a:r>
              <a:rPr lang="en-IN" sz="1200" spc="-35" dirty="0">
                <a:latin typeface="Verdana" panose="020B0604030504040204"/>
                <a:cs typeface="Verdana" panose="020B0604030504040204"/>
              </a:rPr>
              <a:t>Second</a:t>
            </a:r>
            <a:r>
              <a:rPr sz="1200" spc="-35" dirty="0">
                <a:latin typeface="Verdana" panose="020B0604030504040204"/>
                <a:cs typeface="Verdana" panose="020B0604030504040204"/>
              </a:rPr>
              <a:t> </a:t>
            </a:r>
            <a:r>
              <a:rPr sz="1200" spc="-10" dirty="0">
                <a:latin typeface="Verdana" panose="020B0604030504040204"/>
                <a:cs typeface="Verdana" panose="020B0604030504040204"/>
              </a:rPr>
              <a:t>Review</a:t>
            </a:r>
            <a:endParaRPr sz="1200" dirty="0">
              <a:latin typeface="Verdana" panose="020B0604030504040204"/>
              <a:cs typeface="Verdana" panose="020B0604030504040204"/>
            </a:endParaRPr>
          </a:p>
        </p:txBody>
      </p:sp>
      <p:sp>
        <p:nvSpPr>
          <p:cNvPr id="6" name="object 3">
            <a:extLst>
              <a:ext uri="{FF2B5EF4-FFF2-40B4-BE49-F238E27FC236}">
                <a16:creationId xmlns:a16="http://schemas.microsoft.com/office/drawing/2014/main" id="{3E0A11AE-20EC-CFD7-C308-A1AEFD1DCE0C}"/>
              </a:ext>
            </a:extLst>
          </p:cNvPr>
          <p:cNvSpPr txBox="1"/>
          <p:nvPr/>
        </p:nvSpPr>
        <p:spPr>
          <a:xfrm>
            <a:off x="4635753" y="6278067"/>
            <a:ext cx="2921635" cy="391160"/>
          </a:xfrm>
          <a:prstGeom prst="rect">
            <a:avLst/>
          </a:prstGeom>
        </p:spPr>
        <p:txBody>
          <a:bodyPr vert="horz" wrap="square" lIns="0" tIns="12700" rIns="0" bIns="0" rtlCol="0">
            <a:spAutoFit/>
          </a:bodyPr>
          <a:lstStyle/>
          <a:p>
            <a:pPr marL="1009015" marR="5080" indent="-996950">
              <a:lnSpc>
                <a:spcPct val="100000"/>
              </a:lnSpc>
              <a:spcBef>
                <a:spcPts val="100"/>
              </a:spcBef>
            </a:pPr>
            <a:r>
              <a:rPr sz="1200" dirty="0">
                <a:latin typeface="Verdana" panose="020B0604030504040204"/>
                <a:cs typeface="Verdana" panose="020B0604030504040204"/>
              </a:rPr>
              <a:t>Department</a:t>
            </a:r>
            <a:r>
              <a:rPr sz="1200" spc="-45" dirty="0">
                <a:latin typeface="Verdana" panose="020B0604030504040204"/>
                <a:cs typeface="Verdana" panose="020B0604030504040204"/>
              </a:rPr>
              <a:t> </a:t>
            </a:r>
            <a:r>
              <a:rPr sz="1200" dirty="0">
                <a:latin typeface="Verdana" panose="020B0604030504040204"/>
                <a:cs typeface="Verdana" panose="020B0604030504040204"/>
              </a:rPr>
              <a:t>of</a:t>
            </a:r>
            <a:r>
              <a:rPr sz="1200" spc="-35" dirty="0">
                <a:latin typeface="Verdana" panose="020B0604030504040204"/>
                <a:cs typeface="Verdana" panose="020B0604030504040204"/>
              </a:rPr>
              <a:t> </a:t>
            </a:r>
            <a:r>
              <a:rPr sz="1200" dirty="0">
                <a:latin typeface="Verdana" panose="020B0604030504040204"/>
                <a:cs typeface="Verdana" panose="020B0604030504040204"/>
              </a:rPr>
              <a:t>Computer</a:t>
            </a:r>
            <a:r>
              <a:rPr sz="1200" spc="-45" dirty="0">
                <a:latin typeface="Verdana" panose="020B0604030504040204"/>
                <a:cs typeface="Verdana" panose="020B0604030504040204"/>
              </a:rPr>
              <a:t> </a:t>
            </a:r>
            <a:r>
              <a:rPr sz="1200" dirty="0">
                <a:latin typeface="Verdana" panose="020B0604030504040204"/>
                <a:cs typeface="Verdana" panose="020B0604030504040204"/>
              </a:rPr>
              <a:t>Science</a:t>
            </a:r>
            <a:r>
              <a:rPr sz="1200" spc="-35" dirty="0">
                <a:latin typeface="Verdana" panose="020B0604030504040204"/>
                <a:cs typeface="Verdana" panose="020B0604030504040204"/>
              </a:rPr>
              <a:t> </a:t>
            </a:r>
            <a:r>
              <a:rPr sz="1200" spc="-25" dirty="0">
                <a:latin typeface="Verdana" panose="020B0604030504040204"/>
                <a:cs typeface="Verdana" panose="020B0604030504040204"/>
              </a:rPr>
              <a:t>and </a:t>
            </a:r>
            <a:r>
              <a:rPr sz="1200" spc="-10" dirty="0">
                <a:latin typeface="Verdana" panose="020B0604030504040204"/>
                <a:cs typeface="Verdana" panose="020B0604030504040204"/>
              </a:rPr>
              <a:t>Engineering</a:t>
            </a:r>
            <a:endParaRPr sz="1200">
              <a:latin typeface="Verdana" panose="020B0604030504040204"/>
              <a:cs typeface="Verdana" panose="020B060403050404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MODULE</a:t>
            </a:r>
            <a:r>
              <a:rPr spc="-35" dirty="0"/>
              <a:t> </a:t>
            </a:r>
            <a:r>
              <a:rPr spc="-10" dirty="0"/>
              <a:t>DESCRIPTION</a:t>
            </a:r>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13</a:t>
            </a:fld>
            <a:endParaRPr spc="-25" dirty="0"/>
          </a:p>
        </p:txBody>
      </p:sp>
      <p:sp>
        <p:nvSpPr>
          <p:cNvPr id="3" name="object 3"/>
          <p:cNvSpPr txBox="1"/>
          <p:nvPr/>
        </p:nvSpPr>
        <p:spPr>
          <a:xfrm>
            <a:off x="910844" y="1834337"/>
            <a:ext cx="10026650" cy="3821430"/>
          </a:xfrm>
          <a:prstGeom prst="rect">
            <a:avLst/>
          </a:prstGeom>
        </p:spPr>
        <p:txBody>
          <a:bodyPr vert="horz" wrap="square" lIns="0" tIns="12700" rIns="0" bIns="0" rtlCol="0">
            <a:spAutoFit/>
          </a:bodyPr>
          <a:lstStyle/>
          <a:p>
            <a:pPr marL="393700" indent="-381000">
              <a:lnSpc>
                <a:spcPct val="100000"/>
              </a:lnSpc>
              <a:spcBef>
                <a:spcPts val="100"/>
              </a:spcBef>
              <a:buClr>
                <a:srgbClr val="CC0000"/>
              </a:buClr>
              <a:buAutoNum type="arabicPeriod"/>
              <a:tabLst>
                <a:tab pos="393700" algn="l"/>
              </a:tabLst>
            </a:pPr>
            <a:r>
              <a:rPr lang="en-US" altLang="en-US" sz="2400">
                <a:latin typeface="Verdana" panose="020B0604030504040204"/>
                <a:cs typeface="Verdana" panose="020B0604030504040204"/>
              </a:rPr>
              <a:t>Data Preprocessing</a:t>
            </a:r>
          </a:p>
          <a:p>
            <a:pPr marL="393700" indent="-381000">
              <a:lnSpc>
                <a:spcPct val="100000"/>
              </a:lnSpc>
              <a:spcBef>
                <a:spcPts val="100"/>
              </a:spcBef>
              <a:buClr>
                <a:srgbClr val="CC0000"/>
              </a:buClr>
              <a:buAutoNum type="arabicPeriod"/>
              <a:tabLst>
                <a:tab pos="393700" algn="l"/>
              </a:tabLst>
            </a:pPr>
            <a:r>
              <a:rPr lang="en-US" altLang="en-US" sz="2400">
                <a:latin typeface="Verdana" panose="020B0604030504040204"/>
                <a:cs typeface="Verdana" panose="020B0604030504040204"/>
              </a:rPr>
              <a:t>Feature Extraction</a:t>
            </a:r>
          </a:p>
          <a:p>
            <a:pPr marL="393700" indent="-381000">
              <a:lnSpc>
                <a:spcPct val="100000"/>
              </a:lnSpc>
              <a:spcBef>
                <a:spcPts val="100"/>
              </a:spcBef>
              <a:buClr>
                <a:srgbClr val="CC0000"/>
              </a:buClr>
              <a:buAutoNum type="arabicPeriod"/>
              <a:tabLst>
                <a:tab pos="393700" algn="l"/>
              </a:tabLst>
            </a:pPr>
            <a:r>
              <a:rPr lang="en-US" altLang="en-US" sz="2400">
                <a:latin typeface="Verdana" panose="020B0604030504040204"/>
                <a:cs typeface="Verdana" panose="020B0604030504040204"/>
              </a:rPr>
              <a:t>Voice Analysis</a:t>
            </a:r>
          </a:p>
          <a:p>
            <a:pPr marL="393700" indent="-381000">
              <a:lnSpc>
                <a:spcPct val="100000"/>
              </a:lnSpc>
              <a:spcBef>
                <a:spcPts val="100"/>
              </a:spcBef>
              <a:buClr>
                <a:srgbClr val="CC0000"/>
              </a:buClr>
              <a:buAutoNum type="arabicPeriod"/>
              <a:tabLst>
                <a:tab pos="393700" algn="l"/>
              </a:tabLst>
            </a:pPr>
            <a:r>
              <a:rPr lang="en-US" altLang="en-US" sz="2400">
                <a:latin typeface="Verdana" panose="020B0604030504040204"/>
                <a:cs typeface="Verdana" panose="020B0604030504040204"/>
              </a:rPr>
              <a:t>Facial Recognition and Analysis</a:t>
            </a:r>
          </a:p>
          <a:p>
            <a:pPr marL="393700" indent="-381000">
              <a:lnSpc>
                <a:spcPct val="100000"/>
              </a:lnSpc>
              <a:spcBef>
                <a:spcPts val="100"/>
              </a:spcBef>
              <a:buClr>
                <a:srgbClr val="CC0000"/>
              </a:buClr>
              <a:buAutoNum type="arabicPeriod"/>
              <a:tabLst>
                <a:tab pos="393700" algn="l"/>
              </a:tabLst>
            </a:pPr>
            <a:r>
              <a:rPr lang="en-US" altLang="en-US" sz="2400">
                <a:latin typeface="Verdana" panose="020B0604030504040204"/>
                <a:cs typeface="Verdana" panose="020B0604030504040204"/>
              </a:rPr>
              <a:t>Emotion Recognition Algorithms (CNN &amp; LSTM)</a:t>
            </a:r>
          </a:p>
          <a:p>
            <a:pPr marL="393700" indent="-381000">
              <a:lnSpc>
                <a:spcPct val="100000"/>
              </a:lnSpc>
              <a:spcBef>
                <a:spcPts val="100"/>
              </a:spcBef>
              <a:buClr>
                <a:srgbClr val="CC0000"/>
              </a:buClr>
              <a:buAutoNum type="arabicPeriod"/>
              <a:tabLst>
                <a:tab pos="393700" algn="l"/>
              </a:tabLst>
            </a:pPr>
            <a:r>
              <a:rPr lang="en-US" altLang="en-US" sz="2400">
                <a:latin typeface="Verdana" panose="020B0604030504040204"/>
                <a:cs typeface="Verdana" panose="020B0604030504040204"/>
              </a:rPr>
              <a:t>Real-Time Interaction and Feedback</a:t>
            </a:r>
          </a:p>
          <a:p>
            <a:pPr marL="393700" indent="-381000">
              <a:lnSpc>
                <a:spcPct val="100000"/>
              </a:lnSpc>
              <a:spcBef>
                <a:spcPts val="100"/>
              </a:spcBef>
              <a:buClr>
                <a:srgbClr val="CC0000"/>
              </a:buClr>
              <a:buAutoNum type="arabicPeriod"/>
              <a:tabLst>
                <a:tab pos="393700" algn="l"/>
              </a:tabLst>
            </a:pPr>
            <a:r>
              <a:rPr lang="en-US" altLang="en-US" sz="2400">
                <a:latin typeface="Verdana" panose="020B0604030504040204"/>
                <a:cs typeface="Verdana" panose="020B0604030504040204"/>
              </a:rPr>
              <a:t>Adaptive Learning Content</a:t>
            </a:r>
          </a:p>
          <a:p>
            <a:pPr marL="393700" indent="-381000">
              <a:lnSpc>
                <a:spcPct val="100000"/>
              </a:lnSpc>
              <a:spcBef>
                <a:spcPts val="100"/>
              </a:spcBef>
              <a:buClr>
                <a:srgbClr val="CC0000"/>
              </a:buClr>
              <a:buAutoNum type="arabicPeriod"/>
              <a:tabLst>
                <a:tab pos="393700" algn="l"/>
              </a:tabLst>
            </a:pPr>
            <a:r>
              <a:rPr lang="en-US" altLang="en-US" sz="2400">
                <a:latin typeface="Verdana" panose="020B0604030504040204"/>
                <a:cs typeface="Verdana" panose="020B0604030504040204"/>
              </a:rPr>
              <a:t>User Interface (UI) and Experience (UX) Design</a:t>
            </a:r>
          </a:p>
          <a:p>
            <a:pPr marL="393700" indent="-381000">
              <a:lnSpc>
                <a:spcPct val="100000"/>
              </a:lnSpc>
              <a:spcBef>
                <a:spcPts val="100"/>
              </a:spcBef>
              <a:buClr>
                <a:srgbClr val="CC0000"/>
              </a:buClr>
              <a:buAutoNum type="arabicPeriod"/>
              <a:tabLst>
                <a:tab pos="393700" algn="l"/>
              </a:tabLst>
            </a:pPr>
            <a:r>
              <a:rPr lang="en-US" altLang="en-US" sz="2400">
                <a:latin typeface="Verdana" panose="020B0604030504040204"/>
                <a:cs typeface="Verdana" panose="020B0604030504040204"/>
              </a:rPr>
              <a:t>Data Security and Privacy Management</a:t>
            </a:r>
          </a:p>
          <a:p>
            <a:pPr marL="393700" indent="-381000">
              <a:lnSpc>
                <a:spcPct val="100000"/>
              </a:lnSpc>
              <a:spcBef>
                <a:spcPts val="100"/>
              </a:spcBef>
              <a:buClr>
                <a:srgbClr val="CC0000"/>
              </a:buClr>
              <a:buAutoNum type="arabicPeriod"/>
              <a:tabLst>
                <a:tab pos="393700" algn="l"/>
              </a:tabLst>
            </a:pPr>
            <a:r>
              <a:rPr lang="en-US" altLang="en-US" sz="2400">
                <a:latin typeface="Verdana" panose="020B0604030504040204"/>
                <a:cs typeface="Verdana" panose="020B0604030504040204"/>
              </a:rPr>
              <a:t>System Evaluation and Continuous Improvement</a:t>
            </a:r>
          </a:p>
        </p:txBody>
      </p:sp>
      <p:sp>
        <p:nvSpPr>
          <p:cNvPr id="5" name="object 4">
            <a:extLst>
              <a:ext uri="{FF2B5EF4-FFF2-40B4-BE49-F238E27FC236}">
                <a16:creationId xmlns:a16="http://schemas.microsoft.com/office/drawing/2014/main" id="{8C1E961F-9763-F0D6-D46A-70287DF31492}"/>
              </a:ext>
            </a:extLst>
          </p:cNvPr>
          <p:cNvSpPr txBox="1"/>
          <p:nvPr/>
        </p:nvSpPr>
        <p:spPr>
          <a:xfrm>
            <a:off x="891640" y="6277248"/>
            <a:ext cx="1470559" cy="198131"/>
          </a:xfrm>
          <a:prstGeom prst="rect">
            <a:avLst/>
          </a:prstGeom>
        </p:spPr>
        <p:txBody>
          <a:bodyPr vert="horz" wrap="square" lIns="0" tIns="13335" rIns="0" bIns="0" rtlCol="0">
            <a:spAutoFit/>
          </a:bodyPr>
          <a:lstStyle/>
          <a:p>
            <a:pPr marL="12700">
              <a:lnSpc>
                <a:spcPct val="100000"/>
              </a:lnSpc>
              <a:spcBef>
                <a:spcPts val="105"/>
              </a:spcBef>
            </a:pPr>
            <a:r>
              <a:rPr lang="en-IN" sz="1200" spc="-35" dirty="0">
                <a:latin typeface="Verdana" panose="020B0604030504040204"/>
                <a:cs typeface="Verdana" panose="020B0604030504040204"/>
              </a:rPr>
              <a:t>Second</a:t>
            </a:r>
            <a:r>
              <a:rPr sz="1200" spc="-35" dirty="0">
                <a:latin typeface="Verdana" panose="020B0604030504040204"/>
                <a:cs typeface="Verdana" panose="020B0604030504040204"/>
              </a:rPr>
              <a:t> </a:t>
            </a:r>
            <a:r>
              <a:rPr sz="1200" spc="-10" dirty="0">
                <a:latin typeface="Verdana" panose="020B0604030504040204"/>
                <a:cs typeface="Verdana" panose="020B0604030504040204"/>
              </a:rPr>
              <a:t>Review</a:t>
            </a:r>
            <a:endParaRPr sz="1200" dirty="0">
              <a:latin typeface="Verdana" panose="020B0604030504040204"/>
              <a:cs typeface="Verdana" panose="020B0604030504040204"/>
            </a:endParaRPr>
          </a:p>
        </p:txBody>
      </p:sp>
      <p:sp>
        <p:nvSpPr>
          <p:cNvPr id="6" name="object 3">
            <a:extLst>
              <a:ext uri="{FF2B5EF4-FFF2-40B4-BE49-F238E27FC236}">
                <a16:creationId xmlns:a16="http://schemas.microsoft.com/office/drawing/2014/main" id="{403C0DAB-6E9B-DC21-5FF1-0F75452BCF76}"/>
              </a:ext>
            </a:extLst>
          </p:cNvPr>
          <p:cNvSpPr txBox="1"/>
          <p:nvPr/>
        </p:nvSpPr>
        <p:spPr>
          <a:xfrm>
            <a:off x="4635753" y="6278067"/>
            <a:ext cx="2921635" cy="391160"/>
          </a:xfrm>
          <a:prstGeom prst="rect">
            <a:avLst/>
          </a:prstGeom>
        </p:spPr>
        <p:txBody>
          <a:bodyPr vert="horz" wrap="square" lIns="0" tIns="12700" rIns="0" bIns="0" rtlCol="0">
            <a:spAutoFit/>
          </a:bodyPr>
          <a:lstStyle/>
          <a:p>
            <a:pPr marL="1009015" marR="5080" indent="-996950">
              <a:lnSpc>
                <a:spcPct val="100000"/>
              </a:lnSpc>
              <a:spcBef>
                <a:spcPts val="100"/>
              </a:spcBef>
            </a:pPr>
            <a:r>
              <a:rPr sz="1200" dirty="0">
                <a:latin typeface="Verdana" panose="020B0604030504040204"/>
                <a:cs typeface="Verdana" panose="020B0604030504040204"/>
              </a:rPr>
              <a:t>Department</a:t>
            </a:r>
            <a:r>
              <a:rPr sz="1200" spc="-45" dirty="0">
                <a:latin typeface="Verdana" panose="020B0604030504040204"/>
                <a:cs typeface="Verdana" panose="020B0604030504040204"/>
              </a:rPr>
              <a:t> </a:t>
            </a:r>
            <a:r>
              <a:rPr sz="1200" dirty="0">
                <a:latin typeface="Verdana" panose="020B0604030504040204"/>
                <a:cs typeface="Verdana" panose="020B0604030504040204"/>
              </a:rPr>
              <a:t>of</a:t>
            </a:r>
            <a:r>
              <a:rPr sz="1200" spc="-35" dirty="0">
                <a:latin typeface="Verdana" panose="020B0604030504040204"/>
                <a:cs typeface="Verdana" panose="020B0604030504040204"/>
              </a:rPr>
              <a:t> </a:t>
            </a:r>
            <a:r>
              <a:rPr sz="1200" dirty="0">
                <a:latin typeface="Verdana" panose="020B0604030504040204"/>
                <a:cs typeface="Verdana" panose="020B0604030504040204"/>
              </a:rPr>
              <a:t>Computer</a:t>
            </a:r>
            <a:r>
              <a:rPr sz="1200" spc="-45" dirty="0">
                <a:latin typeface="Verdana" panose="020B0604030504040204"/>
                <a:cs typeface="Verdana" panose="020B0604030504040204"/>
              </a:rPr>
              <a:t> </a:t>
            </a:r>
            <a:r>
              <a:rPr sz="1200" dirty="0">
                <a:latin typeface="Verdana" panose="020B0604030504040204"/>
                <a:cs typeface="Verdana" panose="020B0604030504040204"/>
              </a:rPr>
              <a:t>Science</a:t>
            </a:r>
            <a:r>
              <a:rPr sz="1200" spc="-35" dirty="0">
                <a:latin typeface="Verdana" panose="020B0604030504040204"/>
                <a:cs typeface="Verdana" panose="020B0604030504040204"/>
              </a:rPr>
              <a:t> </a:t>
            </a:r>
            <a:r>
              <a:rPr sz="1200" spc="-25" dirty="0">
                <a:latin typeface="Verdana" panose="020B0604030504040204"/>
                <a:cs typeface="Verdana" panose="020B0604030504040204"/>
              </a:rPr>
              <a:t>and </a:t>
            </a:r>
            <a:r>
              <a:rPr sz="1200" spc="-10" dirty="0">
                <a:latin typeface="Verdana" panose="020B0604030504040204"/>
                <a:cs typeface="Verdana" panose="020B0604030504040204"/>
              </a:rPr>
              <a:t>Engineering</a:t>
            </a:r>
            <a:endParaRPr sz="1200">
              <a:latin typeface="Verdana" panose="020B0604030504040204"/>
              <a:cs typeface="Verdana" panose="020B060403050404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299" rIns="0" bIns="0" rtlCol="0">
            <a:spAutoFit/>
          </a:bodyPr>
          <a:lstStyle/>
          <a:p>
            <a:pPr marL="12700">
              <a:lnSpc>
                <a:spcPct val="100000"/>
              </a:lnSpc>
              <a:spcBef>
                <a:spcPts val="105"/>
              </a:spcBef>
            </a:pPr>
            <a:r>
              <a:rPr sz="3200" dirty="0"/>
              <a:t>OUTPUT</a:t>
            </a:r>
            <a:r>
              <a:rPr sz="3200" spc="-135" dirty="0"/>
              <a:t> </a:t>
            </a:r>
            <a:r>
              <a:rPr sz="3200" spc="-10" dirty="0"/>
              <a:t>SCREENSHOTS</a:t>
            </a:r>
            <a:endParaRPr sz="3200"/>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14</a:t>
            </a:fld>
            <a:endParaRPr spc="-25" dirty="0"/>
          </a:p>
        </p:txBody>
      </p:sp>
      <p:pic>
        <p:nvPicPr>
          <p:cNvPr id="6" name="Picture 5"/>
          <p:cNvPicPr>
            <a:picLocks noChangeAspect="1"/>
          </p:cNvPicPr>
          <p:nvPr/>
        </p:nvPicPr>
        <p:blipFill>
          <a:blip r:embed="rId2"/>
          <a:stretch>
            <a:fillRect/>
          </a:stretch>
        </p:blipFill>
        <p:spPr>
          <a:xfrm>
            <a:off x="762000" y="2675255"/>
            <a:ext cx="5172710" cy="2863215"/>
          </a:xfrm>
          <a:prstGeom prst="rect">
            <a:avLst/>
          </a:prstGeom>
        </p:spPr>
      </p:pic>
      <p:pic>
        <p:nvPicPr>
          <p:cNvPr id="7" name="Picture 6"/>
          <p:cNvPicPr>
            <a:picLocks noChangeAspect="1"/>
          </p:cNvPicPr>
          <p:nvPr/>
        </p:nvPicPr>
        <p:blipFill>
          <a:blip r:embed="rId3"/>
          <a:stretch>
            <a:fillRect/>
          </a:stretch>
        </p:blipFill>
        <p:spPr>
          <a:xfrm>
            <a:off x="6096000" y="2667000"/>
            <a:ext cx="5422900" cy="2863214"/>
          </a:xfrm>
          <a:prstGeom prst="rect">
            <a:avLst/>
          </a:prstGeom>
        </p:spPr>
      </p:pic>
      <p:sp>
        <p:nvSpPr>
          <p:cNvPr id="3" name="object 4">
            <a:extLst>
              <a:ext uri="{FF2B5EF4-FFF2-40B4-BE49-F238E27FC236}">
                <a16:creationId xmlns:a16="http://schemas.microsoft.com/office/drawing/2014/main" id="{5D84CC39-8185-4A1E-1EE8-993AF967DBB6}"/>
              </a:ext>
            </a:extLst>
          </p:cNvPr>
          <p:cNvSpPr txBox="1"/>
          <p:nvPr/>
        </p:nvSpPr>
        <p:spPr>
          <a:xfrm>
            <a:off x="891640" y="6277248"/>
            <a:ext cx="1470559" cy="198131"/>
          </a:xfrm>
          <a:prstGeom prst="rect">
            <a:avLst/>
          </a:prstGeom>
        </p:spPr>
        <p:txBody>
          <a:bodyPr vert="horz" wrap="square" lIns="0" tIns="13335" rIns="0" bIns="0" rtlCol="0">
            <a:spAutoFit/>
          </a:bodyPr>
          <a:lstStyle/>
          <a:p>
            <a:pPr marL="12700">
              <a:lnSpc>
                <a:spcPct val="100000"/>
              </a:lnSpc>
              <a:spcBef>
                <a:spcPts val="105"/>
              </a:spcBef>
            </a:pPr>
            <a:r>
              <a:rPr lang="en-IN" sz="1200" spc="-35" dirty="0">
                <a:latin typeface="Verdana" panose="020B0604030504040204"/>
                <a:cs typeface="Verdana" panose="020B0604030504040204"/>
              </a:rPr>
              <a:t>Second</a:t>
            </a:r>
            <a:r>
              <a:rPr sz="1200" spc="-35" dirty="0">
                <a:latin typeface="Verdana" panose="020B0604030504040204"/>
                <a:cs typeface="Verdana" panose="020B0604030504040204"/>
              </a:rPr>
              <a:t> </a:t>
            </a:r>
            <a:r>
              <a:rPr sz="1200" spc="-10" dirty="0">
                <a:latin typeface="Verdana" panose="020B0604030504040204"/>
                <a:cs typeface="Verdana" panose="020B0604030504040204"/>
              </a:rPr>
              <a:t>Review</a:t>
            </a:r>
            <a:endParaRPr sz="1200" dirty="0">
              <a:latin typeface="Verdana" panose="020B0604030504040204"/>
              <a:cs typeface="Verdana" panose="020B0604030504040204"/>
            </a:endParaRPr>
          </a:p>
        </p:txBody>
      </p:sp>
      <p:sp>
        <p:nvSpPr>
          <p:cNvPr id="4" name="object 3">
            <a:extLst>
              <a:ext uri="{FF2B5EF4-FFF2-40B4-BE49-F238E27FC236}">
                <a16:creationId xmlns:a16="http://schemas.microsoft.com/office/drawing/2014/main" id="{29B854A4-FD48-271D-9D8A-157ECC8B335C}"/>
              </a:ext>
            </a:extLst>
          </p:cNvPr>
          <p:cNvSpPr txBox="1"/>
          <p:nvPr/>
        </p:nvSpPr>
        <p:spPr>
          <a:xfrm>
            <a:off x="4635753" y="6278067"/>
            <a:ext cx="2921635" cy="391160"/>
          </a:xfrm>
          <a:prstGeom prst="rect">
            <a:avLst/>
          </a:prstGeom>
        </p:spPr>
        <p:txBody>
          <a:bodyPr vert="horz" wrap="square" lIns="0" tIns="12700" rIns="0" bIns="0" rtlCol="0">
            <a:spAutoFit/>
          </a:bodyPr>
          <a:lstStyle/>
          <a:p>
            <a:pPr marL="1009015" marR="5080" indent="-996950">
              <a:lnSpc>
                <a:spcPct val="100000"/>
              </a:lnSpc>
              <a:spcBef>
                <a:spcPts val="100"/>
              </a:spcBef>
            </a:pPr>
            <a:r>
              <a:rPr sz="1200" dirty="0">
                <a:latin typeface="Verdana" panose="020B0604030504040204"/>
                <a:cs typeface="Verdana" panose="020B0604030504040204"/>
              </a:rPr>
              <a:t>Department</a:t>
            </a:r>
            <a:r>
              <a:rPr sz="1200" spc="-45" dirty="0">
                <a:latin typeface="Verdana" panose="020B0604030504040204"/>
                <a:cs typeface="Verdana" panose="020B0604030504040204"/>
              </a:rPr>
              <a:t> </a:t>
            </a:r>
            <a:r>
              <a:rPr sz="1200" dirty="0">
                <a:latin typeface="Verdana" panose="020B0604030504040204"/>
                <a:cs typeface="Verdana" panose="020B0604030504040204"/>
              </a:rPr>
              <a:t>of</a:t>
            </a:r>
            <a:r>
              <a:rPr sz="1200" spc="-35" dirty="0">
                <a:latin typeface="Verdana" panose="020B0604030504040204"/>
                <a:cs typeface="Verdana" panose="020B0604030504040204"/>
              </a:rPr>
              <a:t> </a:t>
            </a:r>
            <a:r>
              <a:rPr sz="1200" dirty="0">
                <a:latin typeface="Verdana" panose="020B0604030504040204"/>
                <a:cs typeface="Verdana" panose="020B0604030504040204"/>
              </a:rPr>
              <a:t>Computer</a:t>
            </a:r>
            <a:r>
              <a:rPr sz="1200" spc="-45" dirty="0">
                <a:latin typeface="Verdana" panose="020B0604030504040204"/>
                <a:cs typeface="Verdana" panose="020B0604030504040204"/>
              </a:rPr>
              <a:t> </a:t>
            </a:r>
            <a:r>
              <a:rPr sz="1200" dirty="0">
                <a:latin typeface="Verdana" panose="020B0604030504040204"/>
                <a:cs typeface="Verdana" panose="020B0604030504040204"/>
              </a:rPr>
              <a:t>Science</a:t>
            </a:r>
            <a:r>
              <a:rPr sz="1200" spc="-35" dirty="0">
                <a:latin typeface="Verdana" panose="020B0604030504040204"/>
                <a:cs typeface="Verdana" panose="020B0604030504040204"/>
              </a:rPr>
              <a:t> </a:t>
            </a:r>
            <a:r>
              <a:rPr sz="1200" spc="-25" dirty="0">
                <a:latin typeface="Verdana" panose="020B0604030504040204"/>
                <a:cs typeface="Verdana" panose="020B0604030504040204"/>
              </a:rPr>
              <a:t>and </a:t>
            </a:r>
            <a:r>
              <a:rPr sz="1200" spc="-10" dirty="0">
                <a:latin typeface="Verdana" panose="020B0604030504040204"/>
                <a:cs typeface="Verdana" panose="020B0604030504040204"/>
              </a:rPr>
              <a:t>Engineering</a:t>
            </a:r>
            <a:endParaRPr sz="1200">
              <a:latin typeface="Verdana" panose="020B0604030504040204"/>
              <a:cs typeface="Verdana" panose="020B060403050404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5007" y="878839"/>
            <a:ext cx="6321425" cy="1092222"/>
          </a:xfrm>
          <a:prstGeom prst="rect">
            <a:avLst/>
          </a:prstGeom>
        </p:spPr>
        <p:txBody>
          <a:bodyPr vert="horz" wrap="square" lIns="0" tIns="106299" rIns="0" bIns="0" rtlCol="0">
            <a:spAutoFit/>
          </a:bodyPr>
          <a:lstStyle/>
          <a:p>
            <a:pPr marL="12700">
              <a:lnSpc>
                <a:spcPct val="100000"/>
              </a:lnSpc>
              <a:spcBef>
                <a:spcPts val="105"/>
              </a:spcBef>
            </a:pPr>
            <a:r>
              <a:rPr lang="en-IN" sz="3200" spc="-10" dirty="0"/>
              <a:t>CONFUSION MATRIX</a:t>
            </a:r>
            <a:br>
              <a:rPr lang="en-IN" sz="3200" spc="-10" dirty="0"/>
            </a:br>
            <a:endParaRPr sz="3200" dirty="0"/>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15</a:t>
            </a:fld>
            <a:endParaRPr spc="-25" dirty="0"/>
          </a:p>
        </p:txBody>
      </p:sp>
      <p:pic>
        <p:nvPicPr>
          <p:cNvPr id="6" name="Picture 5"/>
          <p:cNvPicPr>
            <a:picLocks noChangeAspect="1"/>
          </p:cNvPicPr>
          <p:nvPr/>
        </p:nvPicPr>
        <p:blipFill>
          <a:blip r:embed="rId2"/>
          <a:stretch>
            <a:fillRect/>
          </a:stretch>
        </p:blipFill>
        <p:spPr>
          <a:xfrm>
            <a:off x="3962400" y="2209800"/>
            <a:ext cx="3975100" cy="3327400"/>
          </a:xfrm>
          <a:prstGeom prst="rect">
            <a:avLst/>
          </a:prstGeom>
        </p:spPr>
      </p:pic>
      <p:sp>
        <p:nvSpPr>
          <p:cNvPr id="3" name="object 4">
            <a:extLst>
              <a:ext uri="{FF2B5EF4-FFF2-40B4-BE49-F238E27FC236}">
                <a16:creationId xmlns:a16="http://schemas.microsoft.com/office/drawing/2014/main" id="{4790F6C5-D128-914F-F86B-BA0ACB1CC24D}"/>
              </a:ext>
            </a:extLst>
          </p:cNvPr>
          <p:cNvSpPr txBox="1"/>
          <p:nvPr/>
        </p:nvSpPr>
        <p:spPr>
          <a:xfrm>
            <a:off x="891640" y="6277248"/>
            <a:ext cx="1470559" cy="198131"/>
          </a:xfrm>
          <a:prstGeom prst="rect">
            <a:avLst/>
          </a:prstGeom>
        </p:spPr>
        <p:txBody>
          <a:bodyPr vert="horz" wrap="square" lIns="0" tIns="13335" rIns="0" bIns="0" rtlCol="0">
            <a:spAutoFit/>
          </a:bodyPr>
          <a:lstStyle/>
          <a:p>
            <a:pPr marL="12700">
              <a:lnSpc>
                <a:spcPct val="100000"/>
              </a:lnSpc>
              <a:spcBef>
                <a:spcPts val="105"/>
              </a:spcBef>
            </a:pPr>
            <a:r>
              <a:rPr lang="en-IN" sz="1200" spc="-35" dirty="0">
                <a:latin typeface="Verdana" panose="020B0604030504040204"/>
                <a:cs typeface="Verdana" panose="020B0604030504040204"/>
              </a:rPr>
              <a:t>Second</a:t>
            </a:r>
            <a:r>
              <a:rPr sz="1200" spc="-35" dirty="0">
                <a:latin typeface="Verdana" panose="020B0604030504040204"/>
                <a:cs typeface="Verdana" panose="020B0604030504040204"/>
              </a:rPr>
              <a:t> </a:t>
            </a:r>
            <a:r>
              <a:rPr sz="1200" spc="-10" dirty="0">
                <a:latin typeface="Verdana" panose="020B0604030504040204"/>
                <a:cs typeface="Verdana" panose="020B0604030504040204"/>
              </a:rPr>
              <a:t>Review</a:t>
            </a:r>
            <a:endParaRPr sz="1200" dirty="0">
              <a:latin typeface="Verdana" panose="020B0604030504040204"/>
              <a:cs typeface="Verdana" panose="020B0604030504040204"/>
            </a:endParaRPr>
          </a:p>
        </p:txBody>
      </p:sp>
      <p:sp>
        <p:nvSpPr>
          <p:cNvPr id="4" name="object 3">
            <a:extLst>
              <a:ext uri="{FF2B5EF4-FFF2-40B4-BE49-F238E27FC236}">
                <a16:creationId xmlns:a16="http://schemas.microsoft.com/office/drawing/2014/main" id="{211A4243-4EE7-458D-E1A0-A11716BCF84A}"/>
              </a:ext>
            </a:extLst>
          </p:cNvPr>
          <p:cNvSpPr txBox="1"/>
          <p:nvPr/>
        </p:nvSpPr>
        <p:spPr>
          <a:xfrm>
            <a:off x="4635753" y="6278067"/>
            <a:ext cx="2921635" cy="391160"/>
          </a:xfrm>
          <a:prstGeom prst="rect">
            <a:avLst/>
          </a:prstGeom>
        </p:spPr>
        <p:txBody>
          <a:bodyPr vert="horz" wrap="square" lIns="0" tIns="12700" rIns="0" bIns="0" rtlCol="0">
            <a:spAutoFit/>
          </a:bodyPr>
          <a:lstStyle/>
          <a:p>
            <a:pPr marL="1009015" marR="5080" indent="-996950">
              <a:lnSpc>
                <a:spcPct val="100000"/>
              </a:lnSpc>
              <a:spcBef>
                <a:spcPts val="100"/>
              </a:spcBef>
            </a:pPr>
            <a:r>
              <a:rPr sz="1200" dirty="0">
                <a:latin typeface="Verdana" panose="020B0604030504040204"/>
                <a:cs typeface="Verdana" panose="020B0604030504040204"/>
              </a:rPr>
              <a:t>Department</a:t>
            </a:r>
            <a:r>
              <a:rPr sz="1200" spc="-45" dirty="0">
                <a:latin typeface="Verdana" panose="020B0604030504040204"/>
                <a:cs typeface="Verdana" panose="020B0604030504040204"/>
              </a:rPr>
              <a:t> </a:t>
            </a:r>
            <a:r>
              <a:rPr sz="1200" dirty="0">
                <a:latin typeface="Verdana" panose="020B0604030504040204"/>
                <a:cs typeface="Verdana" panose="020B0604030504040204"/>
              </a:rPr>
              <a:t>of</a:t>
            </a:r>
            <a:r>
              <a:rPr sz="1200" spc="-35" dirty="0">
                <a:latin typeface="Verdana" panose="020B0604030504040204"/>
                <a:cs typeface="Verdana" panose="020B0604030504040204"/>
              </a:rPr>
              <a:t> </a:t>
            </a:r>
            <a:r>
              <a:rPr sz="1200" dirty="0">
                <a:latin typeface="Verdana" panose="020B0604030504040204"/>
                <a:cs typeface="Verdana" panose="020B0604030504040204"/>
              </a:rPr>
              <a:t>Computer</a:t>
            </a:r>
            <a:r>
              <a:rPr sz="1200" spc="-45" dirty="0">
                <a:latin typeface="Verdana" panose="020B0604030504040204"/>
                <a:cs typeface="Verdana" panose="020B0604030504040204"/>
              </a:rPr>
              <a:t> </a:t>
            </a:r>
            <a:r>
              <a:rPr sz="1200" dirty="0">
                <a:latin typeface="Verdana" panose="020B0604030504040204"/>
                <a:cs typeface="Verdana" panose="020B0604030504040204"/>
              </a:rPr>
              <a:t>Science</a:t>
            </a:r>
            <a:r>
              <a:rPr sz="1200" spc="-35" dirty="0">
                <a:latin typeface="Verdana" panose="020B0604030504040204"/>
                <a:cs typeface="Verdana" panose="020B0604030504040204"/>
              </a:rPr>
              <a:t> </a:t>
            </a:r>
            <a:r>
              <a:rPr sz="1200" spc="-25" dirty="0">
                <a:latin typeface="Verdana" panose="020B0604030504040204"/>
                <a:cs typeface="Verdana" panose="020B0604030504040204"/>
              </a:rPr>
              <a:t>and </a:t>
            </a:r>
            <a:r>
              <a:rPr sz="1200" spc="-10" dirty="0">
                <a:latin typeface="Verdana" panose="020B0604030504040204"/>
                <a:cs typeface="Verdana" panose="020B0604030504040204"/>
              </a:rPr>
              <a:t>Engineering</a:t>
            </a:r>
            <a:endParaRPr sz="1200">
              <a:latin typeface="Verdana" panose="020B0604030504040204"/>
              <a:cs typeface="Verdana" panose="020B060403050404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 y="0"/>
            <a:ext cx="12192000" cy="6858000"/>
          </a:xfrm>
          <a:prstGeom prst="rect">
            <a:avLst/>
          </a:prstGeom>
        </p:spPr>
      </p:pic>
      <p:grpSp>
        <p:nvGrpSpPr>
          <p:cNvPr id="3" name="object 3"/>
          <p:cNvGrpSpPr/>
          <p:nvPr/>
        </p:nvGrpSpPr>
        <p:grpSpPr>
          <a:xfrm>
            <a:off x="807529" y="1561909"/>
            <a:ext cx="10616565" cy="119380"/>
            <a:chOff x="807529" y="1561909"/>
            <a:chExt cx="10616565" cy="119380"/>
          </a:xfrm>
        </p:grpSpPr>
        <p:sp>
          <p:nvSpPr>
            <p:cNvPr id="4" name="object 4"/>
            <p:cNvSpPr/>
            <p:nvPr/>
          </p:nvSpPr>
          <p:spPr>
            <a:xfrm>
              <a:off x="812291" y="1566672"/>
              <a:ext cx="6207760" cy="109855"/>
            </a:xfrm>
            <a:custGeom>
              <a:avLst/>
              <a:gdLst/>
              <a:ahLst/>
              <a:cxnLst/>
              <a:rect l="l" t="t" r="r" b="b"/>
              <a:pathLst>
                <a:path w="6207759" h="109855">
                  <a:moveTo>
                    <a:pt x="6207760" y="0"/>
                  </a:moveTo>
                  <a:lnTo>
                    <a:pt x="0" y="0"/>
                  </a:lnTo>
                  <a:lnTo>
                    <a:pt x="0" y="109727"/>
                  </a:lnTo>
                  <a:lnTo>
                    <a:pt x="6207760" y="109727"/>
                  </a:lnTo>
                  <a:lnTo>
                    <a:pt x="6207760" y="0"/>
                  </a:lnTo>
                  <a:close/>
                </a:path>
              </a:pathLst>
            </a:custGeom>
            <a:solidFill>
              <a:srgbClr val="CC0000"/>
            </a:solidFill>
          </p:spPr>
          <p:txBody>
            <a:bodyPr wrap="square" lIns="0" tIns="0" rIns="0" bIns="0" rtlCol="0"/>
            <a:lstStyle/>
            <a:p>
              <a:endParaRPr/>
            </a:p>
          </p:txBody>
        </p:sp>
        <p:sp>
          <p:nvSpPr>
            <p:cNvPr id="5" name="object 5"/>
            <p:cNvSpPr/>
            <p:nvPr/>
          </p:nvSpPr>
          <p:spPr>
            <a:xfrm>
              <a:off x="812291" y="1566672"/>
              <a:ext cx="10612120" cy="109855"/>
            </a:xfrm>
            <a:custGeom>
              <a:avLst/>
              <a:gdLst/>
              <a:ahLst/>
              <a:cxnLst/>
              <a:rect l="l" t="t" r="r" b="b"/>
              <a:pathLst>
                <a:path w="10612120" h="109855">
                  <a:moveTo>
                    <a:pt x="0" y="109727"/>
                  </a:moveTo>
                  <a:lnTo>
                    <a:pt x="6207760" y="109727"/>
                  </a:lnTo>
                  <a:lnTo>
                    <a:pt x="6207760" y="0"/>
                  </a:lnTo>
                  <a:lnTo>
                    <a:pt x="0" y="0"/>
                  </a:lnTo>
                  <a:lnTo>
                    <a:pt x="0" y="109727"/>
                  </a:lnTo>
                  <a:close/>
                </a:path>
                <a:path w="10612120" h="109855">
                  <a:moveTo>
                    <a:pt x="0" y="0"/>
                  </a:moveTo>
                  <a:lnTo>
                    <a:pt x="10611612" y="0"/>
                  </a:lnTo>
                </a:path>
              </a:pathLst>
            </a:custGeom>
            <a:ln w="9525">
              <a:solidFill>
                <a:srgbClr val="CC0000"/>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06299" rIns="0" bIns="0" rtlCol="0">
            <a:spAutoFit/>
          </a:bodyPr>
          <a:lstStyle/>
          <a:p>
            <a:pPr marL="12700">
              <a:lnSpc>
                <a:spcPct val="100000"/>
              </a:lnSpc>
              <a:spcBef>
                <a:spcPts val="105"/>
              </a:spcBef>
            </a:pPr>
            <a:r>
              <a:rPr sz="3200" spc="-10" dirty="0"/>
              <a:t>REFERENCES</a:t>
            </a:r>
            <a:endParaRPr sz="3200"/>
          </a:p>
        </p:txBody>
      </p:sp>
      <p:sp>
        <p:nvSpPr>
          <p:cNvPr id="8" name="object 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16</a:t>
            </a:fld>
            <a:endParaRPr spc="-25" dirty="0"/>
          </a:p>
        </p:txBody>
      </p:sp>
      <p:sp>
        <p:nvSpPr>
          <p:cNvPr id="7" name="object 7"/>
          <p:cNvSpPr txBox="1"/>
          <p:nvPr/>
        </p:nvSpPr>
        <p:spPr>
          <a:xfrm>
            <a:off x="799591" y="1834337"/>
            <a:ext cx="10591800" cy="4014561"/>
          </a:xfrm>
          <a:prstGeom prst="rect">
            <a:avLst/>
          </a:prstGeom>
        </p:spPr>
        <p:txBody>
          <a:bodyPr vert="horz" wrap="square" lIns="0" tIns="13335" rIns="0" bIns="0" rtlCol="0">
            <a:spAutoFit/>
          </a:bodyPr>
          <a:lstStyle/>
          <a:p>
            <a:pPr marL="47625" marR="135255" indent="0" algn="just">
              <a:lnSpc>
                <a:spcPct val="100000"/>
              </a:lnSpc>
              <a:spcBef>
                <a:spcPts val="105"/>
              </a:spcBef>
              <a:buNone/>
              <a:tabLst>
                <a:tab pos="528320" algn="l"/>
              </a:tabLst>
            </a:pPr>
            <a:r>
              <a:rPr lang="en-US" altLang="en-US" sz="1700" dirty="0">
                <a:latin typeface="Verdana" panose="020B0604030504040204"/>
                <a:cs typeface="Verdana" panose="020B0604030504040204"/>
              </a:rPr>
              <a:t>[1] N. </a:t>
            </a:r>
            <a:r>
              <a:rPr lang="en-US" altLang="en-US" sz="1700" dirty="0" err="1">
                <a:latin typeface="Verdana" panose="020B0604030504040204"/>
                <a:cs typeface="Verdana" panose="020B0604030504040204"/>
              </a:rPr>
              <a:t>Dhariwal</a:t>
            </a:r>
            <a:r>
              <a:rPr lang="en-US" altLang="en-US" sz="1700" dirty="0">
                <a:latin typeface="Verdana" panose="020B0604030504040204"/>
                <a:cs typeface="Verdana" panose="020B0604030504040204"/>
              </a:rPr>
              <a:t>, S. C. </a:t>
            </a:r>
            <a:r>
              <a:rPr lang="en-US" altLang="en-US" sz="1700" dirty="0" err="1">
                <a:latin typeface="Verdana" panose="020B0604030504040204"/>
                <a:cs typeface="Verdana" panose="020B0604030504040204"/>
              </a:rPr>
              <a:t>Akunuri</a:t>
            </a:r>
            <a:r>
              <a:rPr lang="en-US" altLang="en-US" sz="1700" dirty="0">
                <a:latin typeface="Verdana" panose="020B0604030504040204"/>
                <a:cs typeface="Verdana" panose="020B0604030504040204"/>
              </a:rPr>
              <a:t>, </a:t>
            </a:r>
            <a:r>
              <a:rPr lang="en-US" altLang="en-US" sz="1700" dirty="0" err="1">
                <a:latin typeface="Verdana" panose="020B0604030504040204"/>
                <a:cs typeface="Verdana" panose="020B0604030504040204"/>
              </a:rPr>
              <a:t>Shivama</a:t>
            </a:r>
            <a:r>
              <a:rPr lang="en-US" altLang="en-US" sz="1700" dirty="0">
                <a:latin typeface="Verdana" panose="020B0604030504040204"/>
                <a:cs typeface="Verdana" panose="020B0604030504040204"/>
              </a:rPr>
              <a:t> and K. S. Banu, "Audio and Text Sentiment Analysis of Radio Broadcasts," in IEEE Access, vol. 11, pp. 126900- 126916, 2023, </a:t>
            </a:r>
            <a:r>
              <a:rPr lang="en-US" altLang="en-US" sz="1700" dirty="0" err="1">
                <a:latin typeface="Verdana" panose="020B0604030504040204"/>
                <a:cs typeface="Verdana" panose="020B0604030504040204"/>
              </a:rPr>
              <a:t>doi</a:t>
            </a:r>
            <a:r>
              <a:rPr lang="en-US" altLang="en-US" sz="1700" dirty="0">
                <a:latin typeface="Verdana" panose="020B0604030504040204"/>
                <a:cs typeface="Verdana" panose="020B0604030504040204"/>
              </a:rPr>
              <a:t>: 10.1109/ACCESS.2023.3331226.</a:t>
            </a:r>
          </a:p>
          <a:p>
            <a:pPr marL="47625" marR="135255" indent="0" algn="just">
              <a:lnSpc>
                <a:spcPct val="100000"/>
              </a:lnSpc>
              <a:spcBef>
                <a:spcPts val="105"/>
              </a:spcBef>
              <a:buNone/>
              <a:tabLst>
                <a:tab pos="528320" algn="l"/>
              </a:tabLst>
            </a:pPr>
            <a:endParaRPr lang="en-US" altLang="en-US" sz="1700" dirty="0">
              <a:latin typeface="Verdana" panose="020B0604030504040204"/>
              <a:cs typeface="Verdana" panose="020B0604030504040204"/>
            </a:endParaRPr>
          </a:p>
          <a:p>
            <a:pPr marL="47625" marR="135255" indent="0" algn="just">
              <a:lnSpc>
                <a:spcPct val="100000"/>
              </a:lnSpc>
              <a:spcBef>
                <a:spcPts val="105"/>
              </a:spcBef>
              <a:buNone/>
              <a:tabLst>
                <a:tab pos="528320" algn="l"/>
              </a:tabLst>
            </a:pPr>
            <a:r>
              <a:rPr lang="en-US" altLang="en-US" sz="1700" dirty="0">
                <a:latin typeface="Verdana" panose="020B0604030504040204"/>
                <a:cs typeface="Verdana" panose="020B0604030504040204"/>
              </a:rPr>
              <a:t>[2 ] The Analysis of Music Emotion and Visualization Fusing Long Short-Term Memory Networks Under the Internet of Things</a:t>
            </a:r>
          </a:p>
          <a:p>
            <a:pPr marL="47625" marR="135255" indent="0" algn="just">
              <a:lnSpc>
                <a:spcPct val="100000"/>
              </a:lnSpc>
              <a:spcBef>
                <a:spcPts val="105"/>
              </a:spcBef>
              <a:buNone/>
              <a:tabLst>
                <a:tab pos="528320" algn="l"/>
              </a:tabLst>
            </a:pPr>
            <a:endParaRPr lang="en-US" altLang="en-US" sz="1700" dirty="0">
              <a:latin typeface="Verdana" panose="020B0604030504040204"/>
              <a:cs typeface="Verdana" panose="020B0604030504040204"/>
            </a:endParaRPr>
          </a:p>
          <a:p>
            <a:pPr marL="47625" marR="135255" indent="0" algn="just">
              <a:lnSpc>
                <a:spcPct val="100000"/>
              </a:lnSpc>
              <a:spcBef>
                <a:spcPts val="105"/>
              </a:spcBef>
              <a:buNone/>
              <a:tabLst>
                <a:tab pos="528320" algn="l"/>
              </a:tabLst>
            </a:pPr>
            <a:r>
              <a:rPr lang="en-US" altLang="en-US" sz="1700" dirty="0">
                <a:latin typeface="Verdana" panose="020B0604030504040204"/>
                <a:cs typeface="Verdana" panose="020B0604030504040204"/>
              </a:rPr>
              <a:t>[3] K. Zaman, M. Sah, C. Direkoglu and M. Unoki, "A Survey of Audio Classification Using Deep Learning," in IEEE Access, vol. 11, pp. 106620- 106649, 2023, </a:t>
            </a:r>
            <a:r>
              <a:rPr lang="en-US" altLang="en-US" sz="1700" dirty="0" err="1">
                <a:latin typeface="Verdana" panose="020B0604030504040204"/>
                <a:cs typeface="Verdana" panose="020B0604030504040204"/>
              </a:rPr>
              <a:t>doi</a:t>
            </a:r>
            <a:r>
              <a:rPr lang="en-US" altLang="en-US" sz="1700" dirty="0">
                <a:latin typeface="Verdana" panose="020B0604030504040204"/>
                <a:cs typeface="Verdana" panose="020B0604030504040204"/>
              </a:rPr>
              <a:t>: 10.1109/ACCESS.2023.3318015</a:t>
            </a:r>
          </a:p>
          <a:p>
            <a:pPr marL="47625" marR="135255" indent="0" algn="just">
              <a:lnSpc>
                <a:spcPct val="100000"/>
              </a:lnSpc>
              <a:spcBef>
                <a:spcPts val="105"/>
              </a:spcBef>
              <a:buNone/>
              <a:tabLst>
                <a:tab pos="528320" algn="l"/>
              </a:tabLst>
            </a:pPr>
            <a:endParaRPr lang="en-US" altLang="en-US" sz="1700" dirty="0">
              <a:latin typeface="Verdana" panose="020B0604030504040204"/>
              <a:cs typeface="Verdana" panose="020B0604030504040204"/>
            </a:endParaRPr>
          </a:p>
          <a:p>
            <a:pPr marL="47625" marR="135255" indent="0" algn="just">
              <a:lnSpc>
                <a:spcPct val="100000"/>
              </a:lnSpc>
              <a:spcBef>
                <a:spcPts val="105"/>
              </a:spcBef>
              <a:buNone/>
              <a:tabLst>
                <a:tab pos="528320" algn="l"/>
              </a:tabLst>
            </a:pPr>
            <a:r>
              <a:rPr lang="en-US" altLang="en-US" sz="1700" dirty="0">
                <a:latin typeface="Verdana" panose="020B0604030504040204"/>
                <a:cs typeface="Verdana" panose="020B0604030504040204"/>
              </a:rPr>
              <a:t>[4 ] A. Dutt and P. </a:t>
            </a:r>
            <a:r>
              <a:rPr lang="en-US" altLang="en-US" sz="1700" dirty="0" err="1">
                <a:latin typeface="Verdana" panose="020B0604030504040204"/>
                <a:cs typeface="Verdana" panose="020B0604030504040204"/>
              </a:rPr>
              <a:t>Gader</a:t>
            </a:r>
            <a:r>
              <a:rPr lang="en-US" altLang="en-US" sz="1700" dirty="0">
                <a:latin typeface="Verdana" panose="020B0604030504040204"/>
                <a:cs typeface="Verdana" panose="020B0604030504040204"/>
              </a:rPr>
              <a:t>, "Wavelet Multiresolution Analysis Based Speech Emotion Recognition System Using 1D CNN LSTM Networks," in IEEE/ACM Transactions on Audio, Speech, and Language Processing, vol. 31, pp. 2043- 2054,2023, </a:t>
            </a:r>
            <a:r>
              <a:rPr lang="en-US" altLang="en-US" sz="1700" dirty="0" err="1">
                <a:latin typeface="Verdana" panose="020B0604030504040204"/>
                <a:cs typeface="Verdana" panose="020B0604030504040204"/>
              </a:rPr>
              <a:t>doi</a:t>
            </a:r>
            <a:r>
              <a:rPr lang="en-US" altLang="en-US" sz="1700" dirty="0">
                <a:latin typeface="Verdana" panose="020B0604030504040204"/>
                <a:cs typeface="Verdana" panose="020B0604030504040204"/>
              </a:rPr>
              <a:t>: 10.1109/TASLP.2023.3277291.</a:t>
            </a:r>
          </a:p>
        </p:txBody>
      </p:sp>
      <p:sp>
        <p:nvSpPr>
          <p:cNvPr id="9" name="object 4">
            <a:extLst>
              <a:ext uri="{FF2B5EF4-FFF2-40B4-BE49-F238E27FC236}">
                <a16:creationId xmlns:a16="http://schemas.microsoft.com/office/drawing/2014/main" id="{829AD7E5-CC53-4DA8-A08B-23B9035C1A8E}"/>
              </a:ext>
            </a:extLst>
          </p:cNvPr>
          <p:cNvSpPr txBox="1"/>
          <p:nvPr/>
        </p:nvSpPr>
        <p:spPr>
          <a:xfrm>
            <a:off x="891640" y="6277248"/>
            <a:ext cx="1470559" cy="198131"/>
          </a:xfrm>
          <a:prstGeom prst="rect">
            <a:avLst/>
          </a:prstGeom>
        </p:spPr>
        <p:txBody>
          <a:bodyPr vert="horz" wrap="square" lIns="0" tIns="13335" rIns="0" bIns="0" rtlCol="0">
            <a:spAutoFit/>
          </a:bodyPr>
          <a:lstStyle/>
          <a:p>
            <a:pPr marL="12700">
              <a:lnSpc>
                <a:spcPct val="100000"/>
              </a:lnSpc>
              <a:spcBef>
                <a:spcPts val="105"/>
              </a:spcBef>
            </a:pPr>
            <a:r>
              <a:rPr lang="en-IN" sz="1200" spc="-35" dirty="0">
                <a:latin typeface="Verdana" panose="020B0604030504040204"/>
                <a:cs typeface="Verdana" panose="020B0604030504040204"/>
              </a:rPr>
              <a:t>Second</a:t>
            </a:r>
            <a:r>
              <a:rPr sz="1200" spc="-35" dirty="0">
                <a:latin typeface="Verdana" panose="020B0604030504040204"/>
                <a:cs typeface="Verdana" panose="020B0604030504040204"/>
              </a:rPr>
              <a:t> </a:t>
            </a:r>
            <a:r>
              <a:rPr sz="1200" spc="-10" dirty="0">
                <a:latin typeface="Verdana" panose="020B0604030504040204"/>
                <a:cs typeface="Verdana" panose="020B0604030504040204"/>
              </a:rPr>
              <a:t>Review</a:t>
            </a:r>
            <a:endParaRPr sz="1200" dirty="0">
              <a:latin typeface="Verdana" panose="020B0604030504040204"/>
              <a:cs typeface="Verdana" panose="020B0604030504040204"/>
            </a:endParaRPr>
          </a:p>
        </p:txBody>
      </p:sp>
      <p:sp>
        <p:nvSpPr>
          <p:cNvPr id="10" name="object 3">
            <a:extLst>
              <a:ext uri="{FF2B5EF4-FFF2-40B4-BE49-F238E27FC236}">
                <a16:creationId xmlns:a16="http://schemas.microsoft.com/office/drawing/2014/main" id="{68C07A04-B964-CBC9-8541-186AF7215671}"/>
              </a:ext>
            </a:extLst>
          </p:cNvPr>
          <p:cNvSpPr txBox="1"/>
          <p:nvPr/>
        </p:nvSpPr>
        <p:spPr>
          <a:xfrm>
            <a:off x="4635753" y="6278067"/>
            <a:ext cx="2921635" cy="391160"/>
          </a:xfrm>
          <a:prstGeom prst="rect">
            <a:avLst/>
          </a:prstGeom>
        </p:spPr>
        <p:txBody>
          <a:bodyPr vert="horz" wrap="square" lIns="0" tIns="12700" rIns="0" bIns="0" rtlCol="0">
            <a:spAutoFit/>
          </a:bodyPr>
          <a:lstStyle/>
          <a:p>
            <a:pPr marL="1009015" marR="5080" indent="-996950">
              <a:lnSpc>
                <a:spcPct val="100000"/>
              </a:lnSpc>
              <a:spcBef>
                <a:spcPts val="100"/>
              </a:spcBef>
            </a:pPr>
            <a:r>
              <a:rPr sz="1200" dirty="0">
                <a:latin typeface="Verdana" panose="020B0604030504040204"/>
                <a:cs typeface="Verdana" panose="020B0604030504040204"/>
              </a:rPr>
              <a:t>Department</a:t>
            </a:r>
            <a:r>
              <a:rPr sz="1200" spc="-45" dirty="0">
                <a:latin typeface="Verdana" panose="020B0604030504040204"/>
                <a:cs typeface="Verdana" panose="020B0604030504040204"/>
              </a:rPr>
              <a:t> </a:t>
            </a:r>
            <a:r>
              <a:rPr sz="1200" dirty="0">
                <a:latin typeface="Verdana" panose="020B0604030504040204"/>
                <a:cs typeface="Verdana" panose="020B0604030504040204"/>
              </a:rPr>
              <a:t>of</a:t>
            </a:r>
            <a:r>
              <a:rPr sz="1200" spc="-35" dirty="0">
                <a:latin typeface="Verdana" panose="020B0604030504040204"/>
                <a:cs typeface="Verdana" panose="020B0604030504040204"/>
              </a:rPr>
              <a:t> </a:t>
            </a:r>
            <a:r>
              <a:rPr sz="1200" dirty="0">
                <a:latin typeface="Verdana" panose="020B0604030504040204"/>
                <a:cs typeface="Verdana" panose="020B0604030504040204"/>
              </a:rPr>
              <a:t>Computer</a:t>
            </a:r>
            <a:r>
              <a:rPr sz="1200" spc="-45" dirty="0">
                <a:latin typeface="Verdana" panose="020B0604030504040204"/>
                <a:cs typeface="Verdana" panose="020B0604030504040204"/>
              </a:rPr>
              <a:t> </a:t>
            </a:r>
            <a:r>
              <a:rPr sz="1200" dirty="0">
                <a:latin typeface="Verdana" panose="020B0604030504040204"/>
                <a:cs typeface="Verdana" panose="020B0604030504040204"/>
              </a:rPr>
              <a:t>Science</a:t>
            </a:r>
            <a:r>
              <a:rPr sz="1200" spc="-35" dirty="0">
                <a:latin typeface="Verdana" panose="020B0604030504040204"/>
                <a:cs typeface="Verdana" panose="020B0604030504040204"/>
              </a:rPr>
              <a:t> </a:t>
            </a:r>
            <a:r>
              <a:rPr sz="1200" spc="-25" dirty="0">
                <a:latin typeface="Verdana" panose="020B0604030504040204"/>
                <a:cs typeface="Verdana" panose="020B0604030504040204"/>
              </a:rPr>
              <a:t>and </a:t>
            </a:r>
            <a:r>
              <a:rPr sz="1200" spc="-10" dirty="0">
                <a:latin typeface="Verdana" panose="020B0604030504040204"/>
                <a:cs typeface="Verdana" panose="020B0604030504040204"/>
              </a:rPr>
              <a:t>Engineering</a:t>
            </a:r>
            <a:endParaRPr sz="1200">
              <a:latin typeface="Verdana" panose="020B0604030504040204"/>
              <a:cs typeface="Verdana" panose="020B0604030504040204"/>
            </a:endParaRPr>
          </a:p>
        </p:txBody>
      </p:sp>
      <p:cxnSp>
        <p:nvCxnSpPr>
          <p:cNvPr id="12" name="Straight Connector 11">
            <a:extLst>
              <a:ext uri="{FF2B5EF4-FFF2-40B4-BE49-F238E27FC236}">
                <a16:creationId xmlns:a16="http://schemas.microsoft.com/office/drawing/2014/main" id="{34CA43B3-6899-C889-529A-8D04C82AE923}"/>
              </a:ext>
            </a:extLst>
          </p:cNvPr>
          <p:cNvCxnSpPr/>
          <p:nvPr/>
        </p:nvCxnSpPr>
        <p:spPr>
          <a:xfrm>
            <a:off x="609600" y="6169498"/>
            <a:ext cx="10814811" cy="0"/>
          </a:xfrm>
          <a:prstGeom prst="line">
            <a:avLst/>
          </a:prstGeom>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299" rIns="0" bIns="0" rtlCol="0">
            <a:spAutoFit/>
          </a:bodyPr>
          <a:lstStyle/>
          <a:p>
            <a:pPr marL="12700">
              <a:lnSpc>
                <a:spcPct val="100000"/>
              </a:lnSpc>
              <a:spcBef>
                <a:spcPts val="105"/>
              </a:spcBef>
            </a:pPr>
            <a:r>
              <a:rPr sz="3200" spc="-10" dirty="0"/>
              <a:t>REFERENCES</a:t>
            </a:r>
            <a:endParaRPr sz="3200"/>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17</a:t>
            </a:fld>
            <a:endParaRPr spc="-25" dirty="0"/>
          </a:p>
        </p:txBody>
      </p:sp>
      <p:sp>
        <p:nvSpPr>
          <p:cNvPr id="3" name="object 3"/>
          <p:cNvSpPr txBox="1"/>
          <p:nvPr/>
        </p:nvSpPr>
        <p:spPr>
          <a:xfrm>
            <a:off x="834644" y="1834337"/>
            <a:ext cx="10368915" cy="4573688"/>
          </a:xfrm>
          <a:prstGeom prst="rect">
            <a:avLst/>
          </a:prstGeom>
        </p:spPr>
        <p:txBody>
          <a:bodyPr vert="horz" wrap="square" lIns="0" tIns="13335" rIns="0" bIns="0" rtlCol="0">
            <a:spAutoFit/>
          </a:bodyPr>
          <a:lstStyle/>
          <a:p>
            <a:pPr marL="12700" indent="0" algn="just">
              <a:lnSpc>
                <a:spcPct val="100000"/>
              </a:lnSpc>
              <a:spcBef>
                <a:spcPts val="105"/>
              </a:spcBef>
              <a:buNone/>
              <a:tabLst>
                <a:tab pos="922655" algn="l"/>
              </a:tabLst>
            </a:pPr>
            <a:r>
              <a:rPr lang="en-US" altLang="en-US" sz="1600" dirty="0">
                <a:latin typeface="Verdana" panose="020B0604030504040204"/>
                <a:cs typeface="Verdana" panose="020B0604030504040204"/>
              </a:rPr>
              <a:t>[5] H. -D. Le, G. -S. Lee, S. -H. Kim, S. Kim and H. -J. Yang, "Multi-Label Multimodal Emotion Recognition With Transformer-Based Fusion and </a:t>
            </a:r>
            <a:r>
              <a:rPr lang="en-US" altLang="en-US" sz="1600" dirty="0" err="1">
                <a:latin typeface="Verdana" panose="020B0604030504040204"/>
                <a:cs typeface="Verdana" panose="020B0604030504040204"/>
              </a:rPr>
              <a:t>EmotionLevel</a:t>
            </a:r>
            <a:r>
              <a:rPr lang="en-US" altLang="en-US" sz="1600" dirty="0">
                <a:latin typeface="Verdana" panose="020B0604030504040204"/>
                <a:cs typeface="Verdana" panose="020B0604030504040204"/>
              </a:rPr>
              <a:t> Representation Learning," in IEEE Access, vol. 11, pp. 14742-14751, 2023, </a:t>
            </a:r>
            <a:r>
              <a:rPr lang="en-US" altLang="en-US" sz="1600" dirty="0" err="1">
                <a:latin typeface="Verdana" panose="020B0604030504040204"/>
                <a:cs typeface="Verdana" panose="020B0604030504040204"/>
              </a:rPr>
              <a:t>doi</a:t>
            </a:r>
            <a:r>
              <a:rPr lang="en-US" altLang="en-US" sz="1600" dirty="0">
                <a:latin typeface="Verdana" panose="020B0604030504040204"/>
                <a:cs typeface="Verdana" panose="020B0604030504040204"/>
              </a:rPr>
              <a:t>: 10.1109/ACCESS.2023.3244390.</a:t>
            </a:r>
          </a:p>
          <a:p>
            <a:pPr marL="12700" indent="0" algn="just">
              <a:lnSpc>
                <a:spcPct val="100000"/>
              </a:lnSpc>
              <a:spcBef>
                <a:spcPts val="105"/>
              </a:spcBef>
              <a:buNone/>
              <a:tabLst>
                <a:tab pos="922655" algn="l"/>
              </a:tabLst>
            </a:pPr>
            <a:endParaRPr lang="en-US" altLang="en-US" sz="1600" dirty="0">
              <a:latin typeface="Verdana" panose="020B0604030504040204"/>
              <a:cs typeface="Verdana" panose="020B0604030504040204"/>
            </a:endParaRPr>
          </a:p>
          <a:p>
            <a:pPr marL="12700" indent="0" algn="just">
              <a:lnSpc>
                <a:spcPct val="100000"/>
              </a:lnSpc>
              <a:spcBef>
                <a:spcPts val="105"/>
              </a:spcBef>
              <a:buNone/>
              <a:tabLst>
                <a:tab pos="922655" algn="l"/>
              </a:tabLst>
            </a:pPr>
            <a:r>
              <a:rPr lang="en-US" altLang="en-US" sz="1600" dirty="0">
                <a:latin typeface="Verdana" panose="020B0604030504040204"/>
                <a:cs typeface="Verdana" panose="020B0604030504040204"/>
              </a:rPr>
              <a:t>[6] M. Xu, F. Zhang, X. Cui, and W. Zhang, ‘‘Speech emotion recognition with multiscale area attention and data augmentation,’’ in Proc. IEEE Int. Conf. </a:t>
            </a:r>
            <a:r>
              <a:rPr lang="en-US" altLang="en-US" sz="1600" dirty="0" err="1">
                <a:latin typeface="Verdana" panose="020B0604030504040204"/>
                <a:cs typeface="Verdana" panose="020B0604030504040204"/>
              </a:rPr>
              <a:t>Acoust</a:t>
            </a:r>
            <a:r>
              <a:rPr lang="en-US" altLang="en-US" sz="1600" dirty="0">
                <a:latin typeface="Verdana" panose="020B0604030504040204"/>
                <a:cs typeface="Verdana" panose="020B0604030504040204"/>
              </a:rPr>
              <a:t>., Speech Signal Process. (ICASSP), Jun. 2021, pp. 6319–6323.</a:t>
            </a:r>
          </a:p>
          <a:p>
            <a:pPr marL="12700" indent="0" algn="just">
              <a:lnSpc>
                <a:spcPct val="100000"/>
              </a:lnSpc>
              <a:spcBef>
                <a:spcPts val="105"/>
              </a:spcBef>
              <a:buNone/>
              <a:tabLst>
                <a:tab pos="922655" algn="l"/>
              </a:tabLst>
            </a:pPr>
            <a:endParaRPr lang="en-US" altLang="en-US" sz="1600" dirty="0">
              <a:latin typeface="Verdana" panose="020B0604030504040204"/>
              <a:cs typeface="Verdana" panose="020B0604030504040204"/>
            </a:endParaRPr>
          </a:p>
          <a:p>
            <a:pPr marL="12700" indent="0" algn="just">
              <a:lnSpc>
                <a:spcPct val="100000"/>
              </a:lnSpc>
              <a:spcBef>
                <a:spcPts val="105"/>
              </a:spcBef>
              <a:buNone/>
              <a:tabLst>
                <a:tab pos="922655" algn="l"/>
              </a:tabLst>
            </a:pPr>
            <a:r>
              <a:rPr lang="en-US" altLang="en-US" sz="1600" dirty="0">
                <a:latin typeface="Verdana" panose="020B0604030504040204"/>
                <a:cs typeface="Verdana" panose="020B0604030504040204"/>
              </a:rPr>
              <a:t>[7] C. Gong, D. Wang, M. Li, V. Chandra, and Q. Liu, ‘‘</a:t>
            </a:r>
            <a:r>
              <a:rPr lang="en-US" altLang="en-US" sz="1600" dirty="0" err="1">
                <a:latin typeface="Verdana" panose="020B0604030504040204"/>
                <a:cs typeface="Verdana" panose="020B0604030504040204"/>
              </a:rPr>
              <a:t>KeepAugment</a:t>
            </a:r>
            <a:r>
              <a:rPr lang="en-US" altLang="en-US" sz="1600" dirty="0">
                <a:latin typeface="Verdana" panose="020B0604030504040204"/>
                <a:cs typeface="Verdana" panose="020B0604030504040204"/>
              </a:rPr>
              <a:t>: A simple  information-preserving data augmentation approach,’’ in Proc. IEEE/</a:t>
            </a:r>
            <a:r>
              <a:rPr lang="en-US" altLang="en-US" sz="1600" dirty="0" err="1">
                <a:latin typeface="Verdana" panose="020B0604030504040204"/>
                <a:cs typeface="Verdana" panose="020B0604030504040204"/>
              </a:rPr>
              <a:t>CVFConf</a:t>
            </a:r>
            <a:r>
              <a:rPr lang="en-US" altLang="en-US" sz="1600" dirty="0">
                <a:latin typeface="Verdana" panose="020B0604030504040204"/>
                <a:cs typeface="Verdana" panose="020B0604030504040204"/>
              </a:rPr>
              <a:t>.  </a:t>
            </a:r>
            <a:r>
              <a:rPr lang="en-US" altLang="en-US" sz="1600" dirty="0" err="1">
                <a:latin typeface="Verdana" panose="020B0604030504040204"/>
                <a:cs typeface="Verdana" panose="020B0604030504040204"/>
              </a:rPr>
              <a:t>Comput</a:t>
            </a:r>
            <a:r>
              <a:rPr lang="en-US" altLang="en-US" sz="1600" dirty="0">
                <a:latin typeface="Verdana" panose="020B0604030504040204"/>
                <a:cs typeface="Verdana" panose="020B0604030504040204"/>
              </a:rPr>
              <a:t>. Vis. Pattern </a:t>
            </a:r>
            <a:r>
              <a:rPr lang="en-US" altLang="en-US" sz="1600" dirty="0" err="1">
                <a:latin typeface="Verdana" panose="020B0604030504040204"/>
                <a:cs typeface="Verdana" panose="020B0604030504040204"/>
              </a:rPr>
              <a:t>Recognit</a:t>
            </a:r>
            <a:r>
              <a:rPr lang="en-US" altLang="en-US" sz="1600" dirty="0">
                <a:latin typeface="Verdana" panose="020B0604030504040204"/>
                <a:cs typeface="Verdana" panose="020B0604030504040204"/>
              </a:rPr>
              <a:t>. (CVPR), Jun. 2021, pp. 1055–1064.</a:t>
            </a:r>
          </a:p>
          <a:p>
            <a:pPr marL="12700" indent="0" algn="just">
              <a:lnSpc>
                <a:spcPct val="100000"/>
              </a:lnSpc>
              <a:spcBef>
                <a:spcPts val="105"/>
              </a:spcBef>
              <a:buNone/>
              <a:tabLst>
                <a:tab pos="922655" algn="l"/>
              </a:tabLst>
            </a:pPr>
            <a:endParaRPr lang="en-US" altLang="en-US" sz="1600" dirty="0">
              <a:latin typeface="Verdana" panose="020B0604030504040204"/>
              <a:cs typeface="Verdana" panose="020B0604030504040204"/>
            </a:endParaRPr>
          </a:p>
          <a:p>
            <a:pPr marL="12700" indent="0" algn="just">
              <a:lnSpc>
                <a:spcPct val="100000"/>
              </a:lnSpc>
              <a:spcBef>
                <a:spcPts val="105"/>
              </a:spcBef>
              <a:buNone/>
              <a:tabLst>
                <a:tab pos="922655" algn="l"/>
              </a:tabLst>
            </a:pPr>
            <a:r>
              <a:rPr lang="en-US" altLang="en-US" sz="1600" dirty="0">
                <a:latin typeface="Verdana" panose="020B0604030504040204"/>
                <a:cs typeface="Verdana" panose="020B0604030504040204"/>
              </a:rPr>
              <a:t>[8] E. D. </a:t>
            </a:r>
            <a:r>
              <a:rPr lang="en-US" altLang="en-US" sz="1600" dirty="0" err="1">
                <a:latin typeface="Verdana" panose="020B0604030504040204"/>
                <a:cs typeface="Verdana" panose="020B0604030504040204"/>
              </a:rPr>
              <a:t>Cubuk</a:t>
            </a:r>
            <a:r>
              <a:rPr lang="en-US" altLang="en-US" sz="1600" dirty="0">
                <a:latin typeface="Verdana" panose="020B0604030504040204"/>
                <a:cs typeface="Verdana" panose="020B0604030504040204"/>
              </a:rPr>
              <a:t>, B. </a:t>
            </a:r>
            <a:r>
              <a:rPr lang="en-US" altLang="en-US" sz="1600" dirty="0" err="1">
                <a:latin typeface="Verdana" panose="020B0604030504040204"/>
                <a:cs typeface="Verdana" panose="020B0604030504040204"/>
              </a:rPr>
              <a:t>Zoph</a:t>
            </a:r>
            <a:r>
              <a:rPr lang="en-US" altLang="en-US" sz="1600" dirty="0">
                <a:latin typeface="Verdana" panose="020B0604030504040204"/>
                <a:cs typeface="Verdana" panose="020B0604030504040204"/>
              </a:rPr>
              <a:t>, J. </a:t>
            </a:r>
            <a:r>
              <a:rPr lang="en-US" altLang="en-US" sz="1600" dirty="0" err="1">
                <a:latin typeface="Verdana" panose="020B0604030504040204"/>
                <a:cs typeface="Verdana" panose="020B0604030504040204"/>
              </a:rPr>
              <a:t>Shlens</a:t>
            </a:r>
            <a:r>
              <a:rPr lang="en-US" altLang="en-US" sz="1600" dirty="0">
                <a:latin typeface="Verdana" panose="020B0604030504040204"/>
                <a:cs typeface="Verdana" panose="020B0604030504040204"/>
              </a:rPr>
              <a:t>, and Q. V. Le, ‘‘</a:t>
            </a:r>
            <a:r>
              <a:rPr lang="en-US" altLang="en-US" sz="1600" dirty="0" err="1">
                <a:latin typeface="Verdana" panose="020B0604030504040204"/>
                <a:cs typeface="Verdana" panose="020B0604030504040204"/>
              </a:rPr>
              <a:t>Randaugment</a:t>
            </a:r>
            <a:r>
              <a:rPr lang="en-US" altLang="en-US" sz="1600" dirty="0">
                <a:latin typeface="Verdana" panose="020B0604030504040204"/>
                <a:cs typeface="Verdana" panose="020B0604030504040204"/>
              </a:rPr>
              <a:t>: Practical automated data augmentation with a reduced search space,’’ in Proc. IEEE/CVF Conf. </a:t>
            </a:r>
            <a:r>
              <a:rPr lang="en-US" altLang="en-US" sz="1600" dirty="0" err="1">
                <a:latin typeface="Verdana" panose="020B0604030504040204"/>
                <a:cs typeface="Verdana" panose="020B0604030504040204"/>
              </a:rPr>
              <a:t>Comput</a:t>
            </a:r>
            <a:r>
              <a:rPr lang="en-US" altLang="en-US" sz="1600" dirty="0">
                <a:latin typeface="Verdana" panose="020B0604030504040204"/>
                <a:cs typeface="Verdana" panose="020B0604030504040204"/>
              </a:rPr>
              <a:t>. Vis. Pattern </a:t>
            </a:r>
            <a:r>
              <a:rPr lang="en-US" altLang="en-US" sz="1600" dirty="0" err="1">
                <a:latin typeface="Verdana" panose="020B0604030504040204"/>
                <a:cs typeface="Verdana" panose="020B0604030504040204"/>
              </a:rPr>
              <a:t>Recognit</a:t>
            </a:r>
            <a:r>
              <a:rPr lang="en-US" altLang="en-US" sz="1600" dirty="0">
                <a:latin typeface="Verdana" panose="020B0604030504040204"/>
                <a:cs typeface="Verdana" panose="020B0604030504040204"/>
              </a:rPr>
              <a:t>. Workshops (CVPRW), Jun. 2020, pp. 3008–3017</a:t>
            </a:r>
          </a:p>
          <a:p>
            <a:pPr marL="12700" indent="0" algn="just">
              <a:lnSpc>
                <a:spcPct val="100000"/>
              </a:lnSpc>
              <a:spcBef>
                <a:spcPts val="105"/>
              </a:spcBef>
              <a:buNone/>
              <a:tabLst>
                <a:tab pos="922655" algn="l"/>
              </a:tabLst>
            </a:pPr>
            <a:endParaRPr lang="en-US" altLang="en-US" sz="1600" dirty="0">
              <a:latin typeface="Verdana" panose="020B0604030504040204"/>
              <a:cs typeface="Verdana" panose="020B0604030504040204"/>
            </a:endParaRPr>
          </a:p>
          <a:p>
            <a:pPr marL="12700" indent="0" algn="just">
              <a:lnSpc>
                <a:spcPct val="100000"/>
              </a:lnSpc>
              <a:spcBef>
                <a:spcPts val="105"/>
              </a:spcBef>
              <a:buNone/>
              <a:tabLst>
                <a:tab pos="922655" algn="l"/>
              </a:tabLst>
            </a:pPr>
            <a:endParaRPr lang="en-US" altLang="en-US" sz="1600" dirty="0">
              <a:latin typeface="Verdana" panose="020B0604030504040204"/>
              <a:cs typeface="Verdana" panose="020B0604030504040204"/>
            </a:endParaRPr>
          </a:p>
          <a:p>
            <a:pPr marL="12700" indent="0" algn="just">
              <a:lnSpc>
                <a:spcPct val="100000"/>
              </a:lnSpc>
              <a:spcBef>
                <a:spcPts val="105"/>
              </a:spcBef>
              <a:buNone/>
              <a:tabLst>
                <a:tab pos="922655" algn="l"/>
              </a:tabLst>
            </a:pPr>
            <a:endParaRPr sz="1600" dirty="0">
              <a:latin typeface="Verdana" panose="020B0604030504040204"/>
              <a:cs typeface="Verdana" panose="020B0604030504040204"/>
            </a:endParaRPr>
          </a:p>
        </p:txBody>
      </p:sp>
      <p:sp>
        <p:nvSpPr>
          <p:cNvPr id="5" name="object 4">
            <a:extLst>
              <a:ext uri="{FF2B5EF4-FFF2-40B4-BE49-F238E27FC236}">
                <a16:creationId xmlns:a16="http://schemas.microsoft.com/office/drawing/2014/main" id="{ED534160-DBF5-2C17-8391-3D62E97AEBFB}"/>
              </a:ext>
            </a:extLst>
          </p:cNvPr>
          <p:cNvSpPr txBox="1"/>
          <p:nvPr/>
        </p:nvSpPr>
        <p:spPr>
          <a:xfrm>
            <a:off x="891640" y="6277248"/>
            <a:ext cx="1470559" cy="198131"/>
          </a:xfrm>
          <a:prstGeom prst="rect">
            <a:avLst/>
          </a:prstGeom>
        </p:spPr>
        <p:txBody>
          <a:bodyPr vert="horz" wrap="square" lIns="0" tIns="13335" rIns="0" bIns="0" rtlCol="0">
            <a:spAutoFit/>
          </a:bodyPr>
          <a:lstStyle/>
          <a:p>
            <a:pPr marL="12700">
              <a:lnSpc>
                <a:spcPct val="100000"/>
              </a:lnSpc>
              <a:spcBef>
                <a:spcPts val="105"/>
              </a:spcBef>
            </a:pPr>
            <a:r>
              <a:rPr lang="en-IN" sz="1200" spc="-35" dirty="0">
                <a:latin typeface="Verdana" panose="020B0604030504040204"/>
                <a:cs typeface="Verdana" panose="020B0604030504040204"/>
              </a:rPr>
              <a:t>Second</a:t>
            </a:r>
            <a:r>
              <a:rPr sz="1200" spc="-35" dirty="0">
                <a:latin typeface="Verdana" panose="020B0604030504040204"/>
                <a:cs typeface="Verdana" panose="020B0604030504040204"/>
              </a:rPr>
              <a:t> </a:t>
            </a:r>
            <a:r>
              <a:rPr sz="1200" spc="-10" dirty="0">
                <a:latin typeface="Verdana" panose="020B0604030504040204"/>
                <a:cs typeface="Verdana" panose="020B0604030504040204"/>
              </a:rPr>
              <a:t>Review</a:t>
            </a:r>
            <a:endParaRPr sz="1200" dirty="0">
              <a:latin typeface="Verdana" panose="020B0604030504040204"/>
              <a:cs typeface="Verdana" panose="020B0604030504040204"/>
            </a:endParaRPr>
          </a:p>
        </p:txBody>
      </p:sp>
      <p:sp>
        <p:nvSpPr>
          <p:cNvPr id="6" name="object 3">
            <a:extLst>
              <a:ext uri="{FF2B5EF4-FFF2-40B4-BE49-F238E27FC236}">
                <a16:creationId xmlns:a16="http://schemas.microsoft.com/office/drawing/2014/main" id="{AB643764-8108-ED4C-62B1-7BAD5DCFDD47}"/>
              </a:ext>
            </a:extLst>
          </p:cNvPr>
          <p:cNvSpPr txBox="1"/>
          <p:nvPr/>
        </p:nvSpPr>
        <p:spPr>
          <a:xfrm>
            <a:off x="4635753" y="6278067"/>
            <a:ext cx="2921635" cy="391160"/>
          </a:xfrm>
          <a:prstGeom prst="rect">
            <a:avLst/>
          </a:prstGeom>
        </p:spPr>
        <p:txBody>
          <a:bodyPr vert="horz" wrap="square" lIns="0" tIns="12700" rIns="0" bIns="0" rtlCol="0">
            <a:spAutoFit/>
          </a:bodyPr>
          <a:lstStyle/>
          <a:p>
            <a:pPr marL="1009015" marR="5080" indent="-996950">
              <a:lnSpc>
                <a:spcPct val="100000"/>
              </a:lnSpc>
              <a:spcBef>
                <a:spcPts val="100"/>
              </a:spcBef>
            </a:pPr>
            <a:r>
              <a:rPr sz="1200" dirty="0">
                <a:latin typeface="Verdana" panose="020B0604030504040204"/>
                <a:cs typeface="Verdana" panose="020B0604030504040204"/>
              </a:rPr>
              <a:t>Department</a:t>
            </a:r>
            <a:r>
              <a:rPr sz="1200" spc="-45" dirty="0">
                <a:latin typeface="Verdana" panose="020B0604030504040204"/>
                <a:cs typeface="Verdana" panose="020B0604030504040204"/>
              </a:rPr>
              <a:t> </a:t>
            </a:r>
            <a:r>
              <a:rPr sz="1200" dirty="0">
                <a:latin typeface="Verdana" panose="020B0604030504040204"/>
                <a:cs typeface="Verdana" panose="020B0604030504040204"/>
              </a:rPr>
              <a:t>of</a:t>
            </a:r>
            <a:r>
              <a:rPr sz="1200" spc="-35" dirty="0">
                <a:latin typeface="Verdana" panose="020B0604030504040204"/>
                <a:cs typeface="Verdana" panose="020B0604030504040204"/>
              </a:rPr>
              <a:t> </a:t>
            </a:r>
            <a:r>
              <a:rPr sz="1200" dirty="0">
                <a:latin typeface="Verdana" panose="020B0604030504040204"/>
                <a:cs typeface="Verdana" panose="020B0604030504040204"/>
              </a:rPr>
              <a:t>Computer</a:t>
            </a:r>
            <a:r>
              <a:rPr sz="1200" spc="-45" dirty="0">
                <a:latin typeface="Verdana" panose="020B0604030504040204"/>
                <a:cs typeface="Verdana" panose="020B0604030504040204"/>
              </a:rPr>
              <a:t> </a:t>
            </a:r>
            <a:r>
              <a:rPr sz="1200" dirty="0">
                <a:latin typeface="Verdana" panose="020B0604030504040204"/>
                <a:cs typeface="Verdana" panose="020B0604030504040204"/>
              </a:rPr>
              <a:t>Science</a:t>
            </a:r>
            <a:r>
              <a:rPr sz="1200" spc="-35" dirty="0">
                <a:latin typeface="Verdana" panose="020B0604030504040204"/>
                <a:cs typeface="Verdana" panose="020B0604030504040204"/>
              </a:rPr>
              <a:t> </a:t>
            </a:r>
            <a:r>
              <a:rPr sz="1200" spc="-25" dirty="0">
                <a:latin typeface="Verdana" panose="020B0604030504040204"/>
                <a:cs typeface="Verdana" panose="020B0604030504040204"/>
              </a:rPr>
              <a:t>and </a:t>
            </a:r>
            <a:r>
              <a:rPr sz="1200" spc="-10" dirty="0">
                <a:latin typeface="Verdana" panose="020B0604030504040204"/>
                <a:cs typeface="Verdana" panose="020B0604030504040204"/>
              </a:rPr>
              <a:t>Engineering</a:t>
            </a:r>
            <a:endParaRPr sz="1200">
              <a:latin typeface="Verdana" panose="020B0604030504040204"/>
              <a:cs typeface="Verdana" panose="020B060403050404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6144" rIns="0" bIns="0" rtlCol="0">
            <a:spAutoFit/>
          </a:bodyPr>
          <a:lstStyle/>
          <a:p>
            <a:pPr marL="12700">
              <a:lnSpc>
                <a:spcPct val="100000"/>
              </a:lnSpc>
              <a:spcBef>
                <a:spcPts val="100"/>
              </a:spcBef>
            </a:pPr>
            <a:r>
              <a:rPr sz="3000" spc="-10" dirty="0"/>
              <a:t>REFERENCES</a:t>
            </a:r>
            <a:endParaRPr sz="3000"/>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18</a:t>
            </a:fld>
            <a:endParaRPr spc="-25" dirty="0"/>
          </a:p>
        </p:txBody>
      </p:sp>
      <p:sp>
        <p:nvSpPr>
          <p:cNvPr id="3" name="object 3"/>
          <p:cNvSpPr txBox="1"/>
          <p:nvPr/>
        </p:nvSpPr>
        <p:spPr>
          <a:xfrm>
            <a:off x="845007" y="1782826"/>
            <a:ext cx="10584993" cy="3478516"/>
          </a:xfrm>
          <a:prstGeom prst="rect">
            <a:avLst/>
          </a:prstGeom>
        </p:spPr>
        <p:txBody>
          <a:bodyPr vert="horz" wrap="square" lIns="0" tIns="13335" rIns="0" bIns="0" rtlCol="0">
            <a:spAutoFit/>
          </a:bodyPr>
          <a:lstStyle/>
          <a:p>
            <a:pPr marL="12700" indent="0" algn="just">
              <a:lnSpc>
                <a:spcPct val="100000"/>
              </a:lnSpc>
              <a:spcBef>
                <a:spcPts val="105"/>
              </a:spcBef>
              <a:buNone/>
              <a:tabLst>
                <a:tab pos="922655" algn="l"/>
              </a:tabLst>
            </a:pPr>
            <a:r>
              <a:rPr lang="en-US" altLang="en-US" sz="1700" dirty="0">
                <a:latin typeface="Verdana" panose="020B0604030504040204"/>
                <a:cs typeface="Verdana" panose="020B0604030504040204"/>
              </a:rPr>
              <a:t> [</a:t>
            </a:r>
            <a:r>
              <a:rPr lang="en-IN" altLang="en-US" sz="1700" dirty="0">
                <a:latin typeface="Verdana" panose="020B0604030504040204"/>
                <a:cs typeface="Verdana" panose="020B0604030504040204"/>
              </a:rPr>
              <a:t>9</a:t>
            </a:r>
            <a:r>
              <a:rPr lang="en-US" altLang="en-US" sz="1700" dirty="0">
                <a:latin typeface="Verdana" panose="020B0604030504040204"/>
                <a:cs typeface="Verdana" panose="020B0604030504040204"/>
              </a:rPr>
              <a:t>] B. T. Atmaja and A. </a:t>
            </a:r>
            <a:r>
              <a:rPr lang="en-US" altLang="en-US" sz="1700" dirty="0" err="1">
                <a:latin typeface="Verdana" panose="020B0604030504040204"/>
                <a:cs typeface="Verdana" panose="020B0604030504040204"/>
              </a:rPr>
              <a:t>Sasou</a:t>
            </a:r>
            <a:r>
              <a:rPr lang="en-US" altLang="en-US" sz="1700" dirty="0">
                <a:latin typeface="Verdana" panose="020B0604030504040204"/>
                <a:cs typeface="Verdana" panose="020B0604030504040204"/>
              </a:rPr>
              <a:t>, ‘‘Effects of data augmentations on speech emotion recognition,’’ Sensors, vol. 22, no. 16, p. 5941, Aug. 2022.non_x0002_intrusive assessment methods (literature survey).</a:t>
            </a:r>
          </a:p>
          <a:p>
            <a:pPr marL="12700" indent="0" algn="just">
              <a:lnSpc>
                <a:spcPct val="100000"/>
              </a:lnSpc>
              <a:spcBef>
                <a:spcPts val="105"/>
              </a:spcBef>
              <a:buNone/>
              <a:tabLst>
                <a:tab pos="922655" algn="l"/>
              </a:tabLst>
            </a:pPr>
            <a:endParaRPr lang="en-US" altLang="en-US" sz="1700" dirty="0">
              <a:latin typeface="Verdana" panose="020B0604030504040204"/>
              <a:cs typeface="Verdana" panose="020B0604030504040204"/>
            </a:endParaRPr>
          </a:p>
          <a:p>
            <a:pPr marL="100330" marR="55880" indent="0" algn="just">
              <a:lnSpc>
                <a:spcPct val="100000"/>
              </a:lnSpc>
              <a:spcBef>
                <a:spcPts val="105"/>
              </a:spcBef>
              <a:buNone/>
              <a:tabLst>
                <a:tab pos="381000" algn="l"/>
                <a:tab pos="580390" algn="l"/>
              </a:tabLst>
            </a:pPr>
            <a:r>
              <a:rPr lang="en-US" altLang="en-US" sz="1700" dirty="0">
                <a:latin typeface="Verdana" panose="020B0604030504040204"/>
                <a:cs typeface="Verdana" panose="020B0604030504040204"/>
              </a:rPr>
              <a:t>[1</a:t>
            </a:r>
            <a:r>
              <a:rPr lang="en-IN" altLang="en-US" sz="1700" dirty="0">
                <a:latin typeface="Verdana" panose="020B0604030504040204"/>
                <a:cs typeface="Verdana" panose="020B0604030504040204"/>
              </a:rPr>
              <a:t>0</a:t>
            </a:r>
            <a:r>
              <a:rPr lang="en-US" altLang="en-US" sz="1700" dirty="0">
                <a:latin typeface="Verdana" panose="020B0604030504040204"/>
                <a:cs typeface="Verdana" panose="020B0604030504040204"/>
              </a:rPr>
              <a:t>] Kumar P; Salman Latheef T A; Santhosh R(2023), "Face Recognition Attendance System Using Local Binary Pattern Algorithm," 2023 2</a:t>
            </a:r>
            <a:r>
              <a:rPr lang="en-US" altLang="en-US" sz="1700" baseline="30000" dirty="0">
                <a:latin typeface="Verdana" panose="020B0604030504040204"/>
                <a:cs typeface="Verdana" panose="020B0604030504040204"/>
              </a:rPr>
              <a:t>nd</a:t>
            </a:r>
            <a:r>
              <a:rPr lang="en-US" altLang="en-US" sz="1700" dirty="0">
                <a:latin typeface="Verdana" panose="020B0604030504040204"/>
                <a:cs typeface="Verdana" panose="020B0604030504040204"/>
              </a:rPr>
              <a:t> International Conference on Vision Towards Emerging Trends in Communication and Networking Technologies (</a:t>
            </a:r>
            <a:r>
              <a:rPr lang="en-US" altLang="en-US" sz="1700" dirty="0" err="1">
                <a:latin typeface="Verdana" panose="020B0604030504040204"/>
                <a:cs typeface="Verdana" panose="020B0604030504040204"/>
              </a:rPr>
              <a:t>ViTECoN</a:t>
            </a:r>
            <a:r>
              <a:rPr lang="en-US" altLang="en-US" sz="1700" dirty="0">
                <a:latin typeface="Verdana" panose="020B0604030504040204"/>
                <a:cs typeface="Verdana" panose="020B0604030504040204"/>
              </a:rPr>
              <a:t>), Vellore, India, 2023, pp.1-6, doi:10.1109/ViTECoN58111.2023.10157843.</a:t>
            </a:r>
          </a:p>
          <a:p>
            <a:pPr marL="100330" marR="55880" indent="0" algn="just">
              <a:lnSpc>
                <a:spcPct val="100000"/>
              </a:lnSpc>
              <a:spcBef>
                <a:spcPts val="105"/>
              </a:spcBef>
              <a:buNone/>
              <a:tabLst>
                <a:tab pos="381000" algn="l"/>
                <a:tab pos="580390" algn="l"/>
              </a:tabLst>
            </a:pPr>
            <a:endParaRPr lang="en-US" altLang="en-US" sz="1700" dirty="0">
              <a:latin typeface="Verdana" panose="020B0604030504040204"/>
              <a:cs typeface="Verdana" panose="020B0604030504040204"/>
            </a:endParaRPr>
          </a:p>
          <a:p>
            <a:pPr marL="100330" marR="55880" indent="0" algn="just">
              <a:lnSpc>
                <a:spcPct val="100000"/>
              </a:lnSpc>
              <a:spcBef>
                <a:spcPts val="105"/>
              </a:spcBef>
              <a:buNone/>
              <a:tabLst>
                <a:tab pos="381000" algn="l"/>
                <a:tab pos="580390" algn="l"/>
              </a:tabLst>
            </a:pPr>
            <a:r>
              <a:rPr lang="en-US" altLang="en-US" sz="1700" dirty="0">
                <a:latin typeface="Verdana" panose="020B0604030504040204"/>
                <a:cs typeface="Verdana" panose="020B0604030504040204"/>
              </a:rPr>
              <a:t>[1</a:t>
            </a:r>
            <a:r>
              <a:rPr lang="en-IN" altLang="en-US" sz="1700" dirty="0">
                <a:latin typeface="Verdana" panose="020B0604030504040204"/>
                <a:cs typeface="Verdana" panose="020B0604030504040204"/>
              </a:rPr>
              <a:t>1</a:t>
            </a:r>
            <a:r>
              <a:rPr lang="en-US" altLang="en-US" sz="1700" dirty="0">
                <a:latin typeface="Verdana" panose="020B0604030504040204"/>
                <a:cs typeface="Verdana" panose="020B0604030504040204"/>
              </a:rPr>
              <a:t>] P. Kumar, S. Senthil </a:t>
            </a:r>
            <a:r>
              <a:rPr lang="en-US" altLang="en-US" sz="1700" dirty="0" err="1">
                <a:latin typeface="Verdana" panose="020B0604030504040204"/>
                <a:cs typeface="Verdana" panose="020B0604030504040204"/>
              </a:rPr>
              <a:t>Pandi</a:t>
            </a:r>
            <a:r>
              <a:rPr lang="en-US" altLang="en-US" sz="1700" dirty="0">
                <a:latin typeface="Verdana" panose="020B0604030504040204"/>
                <a:cs typeface="Verdana" panose="020B0604030504040204"/>
              </a:rPr>
              <a:t>, T. </a:t>
            </a:r>
            <a:r>
              <a:rPr lang="en-US" altLang="en-US" sz="1700" dirty="0" err="1">
                <a:latin typeface="Verdana" panose="020B0604030504040204"/>
                <a:cs typeface="Verdana" panose="020B0604030504040204"/>
              </a:rPr>
              <a:t>Kumaragurubaran</a:t>
            </a:r>
            <a:r>
              <a:rPr lang="en-US" altLang="en-US" sz="1700" dirty="0">
                <a:latin typeface="Verdana" panose="020B0604030504040204"/>
                <a:cs typeface="Verdana" panose="020B0604030504040204"/>
              </a:rPr>
              <a:t> and V. Rahul Chiranjeevi (2024), "Human Activity Recognitions in Handheld Devices Using Random Forest Algorithm," 2024 International Conference on Automation Computation (AUTOCOM), Dehradun, India,2024, pp. 159-163, doi:10.1109/AUTOCOM60220.202</a:t>
            </a:r>
          </a:p>
        </p:txBody>
      </p:sp>
      <p:sp>
        <p:nvSpPr>
          <p:cNvPr id="5" name="object 4">
            <a:extLst>
              <a:ext uri="{FF2B5EF4-FFF2-40B4-BE49-F238E27FC236}">
                <a16:creationId xmlns:a16="http://schemas.microsoft.com/office/drawing/2014/main" id="{8A07EBE9-13BF-BDEA-D502-40FFAAC32397}"/>
              </a:ext>
            </a:extLst>
          </p:cNvPr>
          <p:cNvSpPr txBox="1"/>
          <p:nvPr/>
        </p:nvSpPr>
        <p:spPr>
          <a:xfrm>
            <a:off x="891640" y="6277248"/>
            <a:ext cx="1470559" cy="198131"/>
          </a:xfrm>
          <a:prstGeom prst="rect">
            <a:avLst/>
          </a:prstGeom>
        </p:spPr>
        <p:txBody>
          <a:bodyPr vert="horz" wrap="square" lIns="0" tIns="13335" rIns="0" bIns="0" rtlCol="0">
            <a:spAutoFit/>
          </a:bodyPr>
          <a:lstStyle/>
          <a:p>
            <a:pPr marL="12700">
              <a:lnSpc>
                <a:spcPct val="100000"/>
              </a:lnSpc>
              <a:spcBef>
                <a:spcPts val="105"/>
              </a:spcBef>
            </a:pPr>
            <a:r>
              <a:rPr lang="en-IN" sz="1200" spc="-35" dirty="0">
                <a:latin typeface="Verdana" panose="020B0604030504040204"/>
                <a:cs typeface="Verdana" panose="020B0604030504040204"/>
              </a:rPr>
              <a:t>Second</a:t>
            </a:r>
            <a:r>
              <a:rPr sz="1200" spc="-35" dirty="0">
                <a:latin typeface="Verdana" panose="020B0604030504040204"/>
                <a:cs typeface="Verdana" panose="020B0604030504040204"/>
              </a:rPr>
              <a:t> </a:t>
            </a:r>
            <a:r>
              <a:rPr sz="1200" spc="-10" dirty="0">
                <a:latin typeface="Verdana" panose="020B0604030504040204"/>
                <a:cs typeface="Verdana" panose="020B0604030504040204"/>
              </a:rPr>
              <a:t>Review</a:t>
            </a:r>
            <a:endParaRPr sz="1200" dirty="0">
              <a:latin typeface="Verdana" panose="020B0604030504040204"/>
              <a:cs typeface="Verdana" panose="020B0604030504040204"/>
            </a:endParaRPr>
          </a:p>
        </p:txBody>
      </p:sp>
      <p:sp>
        <p:nvSpPr>
          <p:cNvPr id="6" name="object 3">
            <a:extLst>
              <a:ext uri="{FF2B5EF4-FFF2-40B4-BE49-F238E27FC236}">
                <a16:creationId xmlns:a16="http://schemas.microsoft.com/office/drawing/2014/main" id="{226488FA-FED7-334B-AE55-0C1EF85308D9}"/>
              </a:ext>
            </a:extLst>
          </p:cNvPr>
          <p:cNvSpPr txBox="1"/>
          <p:nvPr/>
        </p:nvSpPr>
        <p:spPr>
          <a:xfrm>
            <a:off x="4635753" y="6278067"/>
            <a:ext cx="2921635" cy="391160"/>
          </a:xfrm>
          <a:prstGeom prst="rect">
            <a:avLst/>
          </a:prstGeom>
        </p:spPr>
        <p:txBody>
          <a:bodyPr vert="horz" wrap="square" lIns="0" tIns="12700" rIns="0" bIns="0" rtlCol="0">
            <a:spAutoFit/>
          </a:bodyPr>
          <a:lstStyle/>
          <a:p>
            <a:pPr marL="1009015" marR="5080" indent="-996950">
              <a:lnSpc>
                <a:spcPct val="100000"/>
              </a:lnSpc>
              <a:spcBef>
                <a:spcPts val="100"/>
              </a:spcBef>
            </a:pPr>
            <a:r>
              <a:rPr sz="1200" dirty="0">
                <a:latin typeface="Verdana" panose="020B0604030504040204"/>
                <a:cs typeface="Verdana" panose="020B0604030504040204"/>
              </a:rPr>
              <a:t>Department</a:t>
            </a:r>
            <a:r>
              <a:rPr sz="1200" spc="-45" dirty="0">
                <a:latin typeface="Verdana" panose="020B0604030504040204"/>
                <a:cs typeface="Verdana" panose="020B0604030504040204"/>
              </a:rPr>
              <a:t> </a:t>
            </a:r>
            <a:r>
              <a:rPr sz="1200" dirty="0">
                <a:latin typeface="Verdana" panose="020B0604030504040204"/>
                <a:cs typeface="Verdana" panose="020B0604030504040204"/>
              </a:rPr>
              <a:t>of</a:t>
            </a:r>
            <a:r>
              <a:rPr sz="1200" spc="-35" dirty="0">
                <a:latin typeface="Verdana" panose="020B0604030504040204"/>
                <a:cs typeface="Verdana" panose="020B0604030504040204"/>
              </a:rPr>
              <a:t> </a:t>
            </a:r>
            <a:r>
              <a:rPr sz="1200" dirty="0">
                <a:latin typeface="Verdana" panose="020B0604030504040204"/>
                <a:cs typeface="Verdana" panose="020B0604030504040204"/>
              </a:rPr>
              <a:t>Computer</a:t>
            </a:r>
            <a:r>
              <a:rPr sz="1200" spc="-45" dirty="0">
                <a:latin typeface="Verdana" panose="020B0604030504040204"/>
                <a:cs typeface="Verdana" panose="020B0604030504040204"/>
              </a:rPr>
              <a:t> </a:t>
            </a:r>
            <a:r>
              <a:rPr sz="1200" dirty="0">
                <a:latin typeface="Verdana" panose="020B0604030504040204"/>
                <a:cs typeface="Verdana" panose="020B0604030504040204"/>
              </a:rPr>
              <a:t>Science</a:t>
            </a:r>
            <a:r>
              <a:rPr sz="1200" spc="-35" dirty="0">
                <a:latin typeface="Verdana" panose="020B0604030504040204"/>
                <a:cs typeface="Verdana" panose="020B0604030504040204"/>
              </a:rPr>
              <a:t> </a:t>
            </a:r>
            <a:r>
              <a:rPr sz="1200" spc="-25" dirty="0">
                <a:latin typeface="Verdana" panose="020B0604030504040204"/>
                <a:cs typeface="Verdana" panose="020B0604030504040204"/>
              </a:rPr>
              <a:t>and </a:t>
            </a:r>
            <a:r>
              <a:rPr sz="1200" spc="-10" dirty="0">
                <a:latin typeface="Verdana" panose="020B0604030504040204"/>
                <a:cs typeface="Verdana" panose="020B0604030504040204"/>
              </a:rPr>
              <a:t>Engineering</a:t>
            </a:r>
            <a:endParaRPr sz="1200">
              <a:latin typeface="Verdana" panose="020B0604030504040204"/>
              <a:cs typeface="Verdana" panose="020B060403050404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PAPER</a:t>
            </a:r>
            <a:r>
              <a:rPr spc="-20" dirty="0"/>
              <a:t> </a:t>
            </a:r>
            <a:r>
              <a:rPr spc="-10" dirty="0"/>
              <a:t>STATUS</a:t>
            </a:r>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19</a:t>
            </a:fld>
            <a:endParaRPr spc="-25" dirty="0"/>
          </a:p>
        </p:txBody>
      </p:sp>
      <p:sp>
        <p:nvSpPr>
          <p:cNvPr id="3" name="object 3"/>
          <p:cNvSpPr txBox="1">
            <a:spLocks noGrp="1"/>
          </p:cNvSpPr>
          <p:nvPr>
            <p:ph type="body" idx="1"/>
          </p:nvPr>
        </p:nvSpPr>
        <p:spPr>
          <a:xfrm>
            <a:off x="974852" y="1832813"/>
            <a:ext cx="9573895" cy="1860125"/>
          </a:xfrm>
          <a:prstGeom prst="rect">
            <a:avLst/>
          </a:prstGeom>
        </p:spPr>
        <p:txBody>
          <a:bodyPr vert="horz" wrap="square" lIns="0" tIns="13335" rIns="0" bIns="0" rtlCol="0">
            <a:spAutoFit/>
          </a:bodyPr>
          <a:lstStyle/>
          <a:p>
            <a:pPr marL="329565" indent="-316865" algn="just">
              <a:lnSpc>
                <a:spcPct val="100000"/>
              </a:lnSpc>
              <a:spcBef>
                <a:spcPts val="105"/>
              </a:spcBef>
              <a:buClr>
                <a:srgbClr val="CC0000"/>
              </a:buClr>
              <a:buSzPct val="54000"/>
              <a:buAutoNum type="arabicPeriod"/>
              <a:tabLst>
                <a:tab pos="329565" algn="l"/>
              </a:tabLst>
            </a:pPr>
            <a:r>
              <a:rPr lang="en-IN" sz="2400" dirty="0"/>
              <a:t>Status : </a:t>
            </a:r>
            <a:r>
              <a:rPr sz="2400" dirty="0"/>
              <a:t>Paper</a:t>
            </a:r>
            <a:r>
              <a:rPr sz="2400" spc="-25" dirty="0"/>
              <a:t> </a:t>
            </a:r>
            <a:r>
              <a:rPr sz="2400" spc="-10" dirty="0"/>
              <a:t>submitted.</a:t>
            </a:r>
          </a:p>
          <a:p>
            <a:pPr marL="329565" marR="5080" indent="-317500" algn="just">
              <a:lnSpc>
                <a:spcPct val="100000"/>
              </a:lnSpc>
              <a:spcBef>
                <a:spcPts val="5"/>
              </a:spcBef>
              <a:buClr>
                <a:srgbClr val="CC0000"/>
              </a:buClr>
              <a:buSzPct val="54000"/>
              <a:buAutoNum type="arabicPeriod"/>
              <a:tabLst>
                <a:tab pos="329565" algn="l"/>
              </a:tabLst>
            </a:pPr>
            <a:r>
              <a:rPr sz="2400" dirty="0"/>
              <a:t>Conference</a:t>
            </a:r>
            <a:r>
              <a:rPr sz="2400" spc="-70" dirty="0"/>
              <a:t> </a:t>
            </a:r>
            <a:r>
              <a:rPr sz="2400" dirty="0"/>
              <a:t>name:</a:t>
            </a:r>
            <a:r>
              <a:rPr sz="2400" spc="-60" dirty="0"/>
              <a:t> </a:t>
            </a:r>
            <a:r>
              <a:rPr sz="2400" dirty="0"/>
              <a:t>Internation</a:t>
            </a:r>
            <a:r>
              <a:rPr sz="2400" spc="-45" dirty="0"/>
              <a:t> </a:t>
            </a:r>
            <a:r>
              <a:rPr sz="2400" dirty="0"/>
              <a:t>Conference</a:t>
            </a:r>
            <a:r>
              <a:rPr sz="2400" spc="-70" dirty="0"/>
              <a:t> </a:t>
            </a:r>
            <a:r>
              <a:rPr sz="2400" dirty="0"/>
              <a:t>on</a:t>
            </a:r>
            <a:r>
              <a:rPr sz="2400" spc="-45" dirty="0"/>
              <a:t> </a:t>
            </a:r>
            <a:r>
              <a:rPr sz="2400" spc="-10" dirty="0"/>
              <a:t>Emerging </a:t>
            </a:r>
            <a:r>
              <a:rPr sz="2400" dirty="0"/>
              <a:t>research</a:t>
            </a:r>
            <a:r>
              <a:rPr sz="2400" spc="-55" dirty="0"/>
              <a:t> </a:t>
            </a:r>
            <a:r>
              <a:rPr sz="2400" dirty="0"/>
              <a:t>in</a:t>
            </a:r>
            <a:r>
              <a:rPr sz="2400" spc="-40" dirty="0"/>
              <a:t> </a:t>
            </a:r>
            <a:r>
              <a:rPr sz="2400" dirty="0"/>
              <a:t>computational</a:t>
            </a:r>
            <a:r>
              <a:rPr sz="2400" spc="-75" dirty="0"/>
              <a:t> </a:t>
            </a:r>
            <a:r>
              <a:rPr sz="2400" dirty="0"/>
              <a:t>Science</a:t>
            </a:r>
            <a:r>
              <a:rPr sz="2400" spc="-60" dirty="0"/>
              <a:t> </a:t>
            </a:r>
            <a:r>
              <a:rPr sz="2400" spc="-20" dirty="0"/>
              <a:t>2024</a:t>
            </a:r>
          </a:p>
          <a:p>
            <a:pPr marL="329565" indent="-316865" algn="just">
              <a:lnSpc>
                <a:spcPct val="100000"/>
              </a:lnSpc>
              <a:buClr>
                <a:srgbClr val="CC0000"/>
              </a:buClr>
              <a:buSzPct val="54000"/>
              <a:buAutoNum type="arabicPeriod"/>
              <a:tabLst>
                <a:tab pos="329565" algn="l"/>
              </a:tabLst>
            </a:pPr>
            <a:r>
              <a:rPr sz="2400" dirty="0"/>
              <a:t>Paper</a:t>
            </a:r>
            <a:r>
              <a:rPr sz="2400" spc="-20" dirty="0"/>
              <a:t> </a:t>
            </a:r>
            <a:r>
              <a:rPr sz="2400" dirty="0"/>
              <a:t>ID:</a:t>
            </a:r>
            <a:r>
              <a:rPr sz="2400" spc="-25" dirty="0"/>
              <a:t> </a:t>
            </a:r>
            <a:r>
              <a:rPr lang="en-US" altLang="en-US" sz="2400" dirty="0"/>
              <a:t>1405</a:t>
            </a:r>
          </a:p>
          <a:p>
            <a:pPr marL="329565" indent="-316865" algn="just">
              <a:lnSpc>
                <a:spcPct val="100000"/>
              </a:lnSpc>
              <a:buClr>
                <a:srgbClr val="CC0000"/>
              </a:buClr>
              <a:buSzPct val="54000"/>
              <a:buAutoNum type="arabicPeriod"/>
              <a:tabLst>
                <a:tab pos="329565" algn="l"/>
              </a:tabLst>
            </a:pPr>
            <a:r>
              <a:rPr sz="2400" dirty="0"/>
              <a:t>Authors:</a:t>
            </a:r>
            <a:r>
              <a:rPr sz="2400" spc="-55" dirty="0"/>
              <a:t> </a:t>
            </a:r>
            <a:r>
              <a:rPr lang="en-IN" sz="2400" spc="-55" dirty="0"/>
              <a:t>Mrs. K. Mahesmeena, A Lavanya, M Manisha Sharmi</a:t>
            </a:r>
          </a:p>
        </p:txBody>
      </p:sp>
      <p:sp>
        <p:nvSpPr>
          <p:cNvPr id="5" name="object 4">
            <a:extLst>
              <a:ext uri="{FF2B5EF4-FFF2-40B4-BE49-F238E27FC236}">
                <a16:creationId xmlns:a16="http://schemas.microsoft.com/office/drawing/2014/main" id="{EC169600-6545-03C2-9E1B-4CE7E1EE64F1}"/>
              </a:ext>
            </a:extLst>
          </p:cNvPr>
          <p:cNvSpPr txBox="1"/>
          <p:nvPr/>
        </p:nvSpPr>
        <p:spPr>
          <a:xfrm>
            <a:off x="891640" y="6277248"/>
            <a:ext cx="1470559" cy="198131"/>
          </a:xfrm>
          <a:prstGeom prst="rect">
            <a:avLst/>
          </a:prstGeom>
        </p:spPr>
        <p:txBody>
          <a:bodyPr vert="horz" wrap="square" lIns="0" tIns="13335" rIns="0" bIns="0" rtlCol="0">
            <a:spAutoFit/>
          </a:bodyPr>
          <a:lstStyle/>
          <a:p>
            <a:pPr marL="12700">
              <a:lnSpc>
                <a:spcPct val="100000"/>
              </a:lnSpc>
              <a:spcBef>
                <a:spcPts val="105"/>
              </a:spcBef>
            </a:pPr>
            <a:r>
              <a:rPr lang="en-IN" sz="1200" spc="-35" dirty="0">
                <a:latin typeface="Verdana" panose="020B0604030504040204"/>
                <a:cs typeface="Verdana" panose="020B0604030504040204"/>
              </a:rPr>
              <a:t>Second</a:t>
            </a:r>
            <a:r>
              <a:rPr sz="1200" spc="-35" dirty="0">
                <a:latin typeface="Verdana" panose="020B0604030504040204"/>
                <a:cs typeface="Verdana" panose="020B0604030504040204"/>
              </a:rPr>
              <a:t> </a:t>
            </a:r>
            <a:r>
              <a:rPr sz="1200" spc="-10" dirty="0">
                <a:latin typeface="Verdana" panose="020B0604030504040204"/>
                <a:cs typeface="Verdana" panose="020B0604030504040204"/>
              </a:rPr>
              <a:t>Review</a:t>
            </a:r>
            <a:endParaRPr sz="1200" dirty="0">
              <a:latin typeface="Verdana" panose="020B0604030504040204"/>
              <a:cs typeface="Verdana" panose="020B0604030504040204"/>
            </a:endParaRPr>
          </a:p>
        </p:txBody>
      </p:sp>
      <p:sp>
        <p:nvSpPr>
          <p:cNvPr id="6" name="object 3">
            <a:extLst>
              <a:ext uri="{FF2B5EF4-FFF2-40B4-BE49-F238E27FC236}">
                <a16:creationId xmlns:a16="http://schemas.microsoft.com/office/drawing/2014/main" id="{C7AA4996-5F8F-EDD2-F520-522D5D87A26F}"/>
              </a:ext>
            </a:extLst>
          </p:cNvPr>
          <p:cNvSpPr txBox="1"/>
          <p:nvPr/>
        </p:nvSpPr>
        <p:spPr>
          <a:xfrm>
            <a:off x="4635753" y="6278067"/>
            <a:ext cx="2921635" cy="391160"/>
          </a:xfrm>
          <a:prstGeom prst="rect">
            <a:avLst/>
          </a:prstGeom>
        </p:spPr>
        <p:txBody>
          <a:bodyPr vert="horz" wrap="square" lIns="0" tIns="12700" rIns="0" bIns="0" rtlCol="0">
            <a:spAutoFit/>
          </a:bodyPr>
          <a:lstStyle/>
          <a:p>
            <a:pPr marL="1009015" marR="5080" indent="-996950">
              <a:lnSpc>
                <a:spcPct val="100000"/>
              </a:lnSpc>
              <a:spcBef>
                <a:spcPts val="100"/>
              </a:spcBef>
            </a:pPr>
            <a:r>
              <a:rPr sz="1200" dirty="0">
                <a:latin typeface="Verdana" panose="020B0604030504040204"/>
                <a:cs typeface="Verdana" panose="020B0604030504040204"/>
              </a:rPr>
              <a:t>Department</a:t>
            </a:r>
            <a:r>
              <a:rPr sz="1200" spc="-45" dirty="0">
                <a:latin typeface="Verdana" panose="020B0604030504040204"/>
                <a:cs typeface="Verdana" panose="020B0604030504040204"/>
              </a:rPr>
              <a:t> </a:t>
            </a:r>
            <a:r>
              <a:rPr sz="1200" dirty="0">
                <a:latin typeface="Verdana" panose="020B0604030504040204"/>
                <a:cs typeface="Verdana" panose="020B0604030504040204"/>
              </a:rPr>
              <a:t>of</a:t>
            </a:r>
            <a:r>
              <a:rPr sz="1200" spc="-35" dirty="0">
                <a:latin typeface="Verdana" panose="020B0604030504040204"/>
                <a:cs typeface="Verdana" panose="020B0604030504040204"/>
              </a:rPr>
              <a:t> </a:t>
            </a:r>
            <a:r>
              <a:rPr sz="1200" dirty="0">
                <a:latin typeface="Verdana" panose="020B0604030504040204"/>
                <a:cs typeface="Verdana" panose="020B0604030504040204"/>
              </a:rPr>
              <a:t>Computer</a:t>
            </a:r>
            <a:r>
              <a:rPr sz="1200" spc="-45" dirty="0">
                <a:latin typeface="Verdana" panose="020B0604030504040204"/>
                <a:cs typeface="Verdana" panose="020B0604030504040204"/>
              </a:rPr>
              <a:t> </a:t>
            </a:r>
            <a:r>
              <a:rPr sz="1200" dirty="0">
                <a:latin typeface="Verdana" panose="020B0604030504040204"/>
                <a:cs typeface="Verdana" panose="020B0604030504040204"/>
              </a:rPr>
              <a:t>Science</a:t>
            </a:r>
            <a:r>
              <a:rPr sz="1200" spc="-35" dirty="0">
                <a:latin typeface="Verdana" panose="020B0604030504040204"/>
                <a:cs typeface="Verdana" panose="020B0604030504040204"/>
              </a:rPr>
              <a:t> </a:t>
            </a:r>
            <a:r>
              <a:rPr sz="1200" spc="-25" dirty="0">
                <a:latin typeface="Verdana" panose="020B0604030504040204"/>
                <a:cs typeface="Verdana" panose="020B0604030504040204"/>
              </a:rPr>
              <a:t>and </a:t>
            </a:r>
            <a:r>
              <a:rPr sz="1200" spc="-10" dirty="0">
                <a:latin typeface="Verdana" panose="020B0604030504040204"/>
                <a:cs typeface="Verdana" panose="020B0604030504040204"/>
              </a:rPr>
              <a:t>Engineering</a:t>
            </a:r>
            <a:endParaRPr sz="1200">
              <a:latin typeface="Verdana" panose="020B0604030504040204"/>
              <a:cs typeface="Verdana" panose="020B060403050404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45007" y="878839"/>
            <a:ext cx="6321425" cy="492125"/>
          </a:xfrm>
        </p:spPr>
        <p:txBody>
          <a:bodyPr/>
          <a:lstStyle/>
          <a:p>
            <a:r>
              <a:rPr lang="en-IN" altLang="en-US" sz="3200">
                <a:solidFill>
                  <a:srgbClr val="FF0000"/>
                </a:solidFill>
              </a:rPr>
              <a:t>Introduction</a:t>
            </a:r>
          </a:p>
        </p:txBody>
      </p:sp>
      <p:sp>
        <p:nvSpPr>
          <p:cNvPr id="14" name="Text Box 13"/>
          <p:cNvSpPr txBox="1"/>
          <p:nvPr/>
        </p:nvSpPr>
        <p:spPr>
          <a:xfrm>
            <a:off x="990600" y="1907540"/>
            <a:ext cx="10497820" cy="3798570"/>
          </a:xfrm>
          <a:prstGeom prst="rect">
            <a:avLst/>
          </a:prstGeom>
          <a:noFill/>
        </p:spPr>
        <p:txBody>
          <a:bodyPr wrap="square" rtlCol="0">
            <a:noAutofit/>
          </a:bodyPr>
          <a:lstStyle/>
          <a:p>
            <a:pPr algn="just"/>
            <a:r>
              <a:rPr lang="en-US" altLang="en-US" sz="2200" dirty="0">
                <a:latin typeface="Verdana" panose="020B0604030504040204" charset="0"/>
                <a:cs typeface="Verdana" panose="020B0604030504040204" charset="0"/>
              </a:rPr>
              <a:t>The e-learning platform leverages voice and facial recognition to create a personalized learning experience. It detects emotions like happiness, sadness, and stress through tone, pitch, and expressions, adapting content and feedback accordingly. Positive emotions prompt challenging tasks, while stress triggers calming suggestions, enhancing engagement and well-being. By integrating emotional intelligence, the system fosters a supportive, inclusive environment that improves focus, confidence, and comprehension. This approach makes learning more dynamic and holistic. It demonstrates how technology can transform education by addressing emotional and intellectual needs.</a:t>
            </a:r>
            <a:endParaRPr lang="en-US" sz="2200" dirty="0">
              <a:latin typeface="Verdana" panose="020B0604030504040204" charset="0"/>
              <a:cs typeface="Verdana" panose="020B0604030504040204" charset="0"/>
            </a:endParaRPr>
          </a:p>
        </p:txBody>
      </p:sp>
      <p:sp>
        <p:nvSpPr>
          <p:cNvPr id="5" name="TextBox 4">
            <a:extLst>
              <a:ext uri="{FF2B5EF4-FFF2-40B4-BE49-F238E27FC236}">
                <a16:creationId xmlns:a16="http://schemas.microsoft.com/office/drawing/2014/main" id="{A879D574-7C7A-BF15-7FEB-E72759D6F0F4}"/>
              </a:ext>
            </a:extLst>
          </p:cNvPr>
          <p:cNvSpPr txBox="1"/>
          <p:nvPr/>
        </p:nvSpPr>
        <p:spPr>
          <a:xfrm>
            <a:off x="2971800" y="6242686"/>
            <a:ext cx="6094428" cy="474489"/>
          </a:xfrm>
          <a:prstGeom prst="rect">
            <a:avLst/>
          </a:prstGeom>
          <a:noFill/>
        </p:spPr>
        <p:txBody>
          <a:bodyPr wrap="square">
            <a:spAutoFit/>
          </a:bodyPr>
          <a:lstStyle/>
          <a:p>
            <a:pPr marL="1009015" marR="5080" indent="-996950" algn="ctr">
              <a:lnSpc>
                <a:spcPct val="100000"/>
              </a:lnSpc>
              <a:spcBef>
                <a:spcPts val="105"/>
              </a:spcBef>
            </a:pPr>
            <a:r>
              <a:rPr lang="en-US" sz="1200" dirty="0">
                <a:latin typeface="Verdana" panose="020B0604030504040204"/>
                <a:cs typeface="Verdana" panose="020B0604030504040204"/>
              </a:rPr>
              <a:t>Department</a:t>
            </a:r>
            <a:r>
              <a:rPr lang="en-US" sz="1200" spc="-45" dirty="0">
                <a:latin typeface="Verdana" panose="020B0604030504040204"/>
                <a:cs typeface="Verdana" panose="020B0604030504040204"/>
              </a:rPr>
              <a:t> </a:t>
            </a:r>
            <a:r>
              <a:rPr lang="en-US" sz="1200" dirty="0">
                <a:latin typeface="Verdana" panose="020B0604030504040204"/>
                <a:cs typeface="Verdana" panose="020B0604030504040204"/>
              </a:rPr>
              <a:t>of</a:t>
            </a:r>
            <a:r>
              <a:rPr lang="en-US" sz="1200" spc="-35" dirty="0">
                <a:latin typeface="Verdana" panose="020B0604030504040204"/>
                <a:cs typeface="Verdana" panose="020B0604030504040204"/>
              </a:rPr>
              <a:t> </a:t>
            </a:r>
            <a:r>
              <a:rPr lang="en-US" sz="1200" dirty="0">
                <a:latin typeface="Verdana" panose="020B0604030504040204"/>
                <a:cs typeface="Verdana" panose="020B0604030504040204"/>
              </a:rPr>
              <a:t>Computer</a:t>
            </a:r>
            <a:r>
              <a:rPr lang="en-US" sz="1200" spc="-45" dirty="0">
                <a:latin typeface="Verdana" panose="020B0604030504040204"/>
                <a:cs typeface="Verdana" panose="020B0604030504040204"/>
              </a:rPr>
              <a:t> </a:t>
            </a:r>
            <a:r>
              <a:rPr lang="en-US" sz="1200" dirty="0">
                <a:latin typeface="Verdana" panose="020B0604030504040204"/>
                <a:cs typeface="Verdana" panose="020B0604030504040204"/>
              </a:rPr>
              <a:t>Science</a:t>
            </a:r>
            <a:r>
              <a:rPr lang="en-US" sz="1200" spc="-35" dirty="0">
                <a:latin typeface="Verdana" panose="020B0604030504040204"/>
                <a:cs typeface="Verdana" panose="020B0604030504040204"/>
              </a:rPr>
              <a:t> </a:t>
            </a:r>
            <a:r>
              <a:rPr lang="en-US" sz="1200" spc="-25" dirty="0">
                <a:latin typeface="Verdana" panose="020B0604030504040204"/>
                <a:cs typeface="Verdana" panose="020B0604030504040204"/>
              </a:rPr>
              <a:t>and </a:t>
            </a:r>
          </a:p>
          <a:p>
            <a:pPr marL="1009015" marR="5080" indent="-996950" algn="ctr">
              <a:lnSpc>
                <a:spcPct val="100000"/>
              </a:lnSpc>
              <a:spcBef>
                <a:spcPts val="105"/>
              </a:spcBef>
            </a:pPr>
            <a:r>
              <a:rPr lang="en-US" sz="1200" spc="-10" dirty="0">
                <a:latin typeface="Verdana" panose="020B0604030504040204"/>
                <a:cs typeface="Verdana" panose="020B0604030504040204"/>
              </a:rPr>
              <a:t>Engineering</a:t>
            </a:r>
            <a:endParaRPr lang="en-US" sz="1200" dirty="0">
              <a:latin typeface="Verdana" panose="020B0604030504040204"/>
              <a:cs typeface="Verdana" panose="020B0604030504040204"/>
            </a:endParaRPr>
          </a:p>
        </p:txBody>
      </p:sp>
      <p:sp>
        <p:nvSpPr>
          <p:cNvPr id="6" name="object 4">
            <a:extLst>
              <a:ext uri="{FF2B5EF4-FFF2-40B4-BE49-F238E27FC236}">
                <a16:creationId xmlns:a16="http://schemas.microsoft.com/office/drawing/2014/main" id="{184DE7A8-C281-9326-51D9-45FED6E98EED}"/>
              </a:ext>
            </a:extLst>
          </p:cNvPr>
          <p:cNvSpPr txBox="1"/>
          <p:nvPr/>
        </p:nvSpPr>
        <p:spPr>
          <a:xfrm>
            <a:off x="891640" y="6277248"/>
            <a:ext cx="1470559" cy="198131"/>
          </a:xfrm>
          <a:prstGeom prst="rect">
            <a:avLst/>
          </a:prstGeom>
        </p:spPr>
        <p:txBody>
          <a:bodyPr vert="horz" wrap="square" lIns="0" tIns="13335" rIns="0" bIns="0" rtlCol="0">
            <a:spAutoFit/>
          </a:bodyPr>
          <a:lstStyle/>
          <a:p>
            <a:pPr marL="12700">
              <a:lnSpc>
                <a:spcPct val="100000"/>
              </a:lnSpc>
              <a:spcBef>
                <a:spcPts val="105"/>
              </a:spcBef>
            </a:pPr>
            <a:r>
              <a:rPr lang="en-IN" sz="1200" spc="-35" dirty="0">
                <a:latin typeface="Verdana" panose="020B0604030504040204"/>
                <a:cs typeface="Verdana" panose="020B0604030504040204"/>
              </a:rPr>
              <a:t>Second</a:t>
            </a:r>
            <a:r>
              <a:rPr sz="1200" spc="-35" dirty="0">
                <a:latin typeface="Verdana" panose="020B0604030504040204"/>
                <a:cs typeface="Verdana" panose="020B0604030504040204"/>
              </a:rPr>
              <a:t> </a:t>
            </a:r>
            <a:r>
              <a:rPr sz="1200" spc="-10" dirty="0">
                <a:latin typeface="Verdana" panose="020B0604030504040204"/>
                <a:cs typeface="Verdana" panose="020B0604030504040204"/>
              </a:rPr>
              <a:t>Review</a:t>
            </a:r>
            <a:endParaRPr sz="1200" dirty="0">
              <a:latin typeface="Verdana" panose="020B0604030504040204"/>
              <a:cs typeface="Verdana" panose="020B0604030504040204"/>
            </a:endParaRPr>
          </a:p>
        </p:txBody>
      </p:sp>
      <p:sp>
        <p:nvSpPr>
          <p:cNvPr id="7" name="object 6">
            <a:extLst>
              <a:ext uri="{FF2B5EF4-FFF2-40B4-BE49-F238E27FC236}">
                <a16:creationId xmlns:a16="http://schemas.microsoft.com/office/drawing/2014/main" id="{E47D80B4-5085-DC68-849C-B6DDE7A5394B}"/>
              </a:ext>
            </a:extLst>
          </p:cNvPr>
          <p:cNvSpPr txBox="1">
            <a:spLocks noGrp="1"/>
          </p:cNvSpPr>
          <p:nvPr>
            <p:ph type="sldNum" sz="quarter" idx="7"/>
          </p:nvPr>
        </p:nvSpPr>
        <p:spPr>
          <a:xfrm>
            <a:off x="11055350" y="6277248"/>
            <a:ext cx="284479" cy="210820"/>
          </a:xfrm>
          <a:prstGeom prst="rect">
            <a:avLst/>
          </a:prstGeom>
        </p:spPr>
        <p:txBody>
          <a:bodyPr vert="horz" wrap="square" lIns="0" tIns="13335" rIns="0" bIns="0" rtlCol="0">
            <a:spAutoFit/>
          </a:bodyPr>
          <a:lstStyle/>
          <a:p>
            <a:pPr marL="135255">
              <a:lnSpc>
                <a:spcPct val="100000"/>
              </a:lnSpc>
              <a:spcBef>
                <a:spcPts val="105"/>
              </a:spcBef>
            </a:pPr>
            <a:fld id="{81D60167-4931-47E6-BA6A-407CBD079E47}" type="slidenum">
              <a:rPr spc="-50" dirty="0"/>
              <a:t>2</a:t>
            </a:fld>
            <a:endParaRPr spc="-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27930" y="3455873"/>
            <a:ext cx="3034665" cy="635000"/>
          </a:xfrm>
          <a:prstGeom prst="rect">
            <a:avLst/>
          </a:prstGeom>
        </p:spPr>
        <p:txBody>
          <a:bodyPr vert="horz" wrap="square" lIns="0" tIns="12065" rIns="0" bIns="0" rtlCol="0">
            <a:spAutoFit/>
          </a:bodyPr>
          <a:lstStyle/>
          <a:p>
            <a:pPr marL="12700">
              <a:lnSpc>
                <a:spcPct val="100000"/>
              </a:lnSpc>
              <a:spcBef>
                <a:spcPts val="95"/>
              </a:spcBef>
            </a:pPr>
            <a:r>
              <a:rPr sz="4000" b="1" dirty="0">
                <a:solidFill>
                  <a:srgbClr val="FF0000"/>
                </a:solidFill>
                <a:latin typeface="Verdana" panose="020B0604030504040204"/>
                <a:cs typeface="Verdana" panose="020B0604030504040204"/>
              </a:rPr>
              <a:t>Thank</a:t>
            </a:r>
            <a:r>
              <a:rPr sz="4000" b="1" spc="-135" dirty="0">
                <a:solidFill>
                  <a:srgbClr val="FF0000"/>
                </a:solidFill>
                <a:latin typeface="Verdana" panose="020B0604030504040204"/>
                <a:cs typeface="Verdana" panose="020B0604030504040204"/>
              </a:rPr>
              <a:t> </a:t>
            </a:r>
            <a:r>
              <a:rPr sz="4000" b="1" spc="-25" dirty="0">
                <a:solidFill>
                  <a:srgbClr val="FF0000"/>
                </a:solidFill>
                <a:latin typeface="Verdana" panose="020B0604030504040204"/>
                <a:cs typeface="Verdana" panose="020B0604030504040204"/>
              </a:rPr>
              <a:t>You</a:t>
            </a:r>
            <a:endParaRPr sz="4000">
              <a:latin typeface="Verdana" panose="020B0604030504040204"/>
              <a:cs typeface="Verdana" panose="020B0604030504040204"/>
            </a:endParaRPr>
          </a:p>
        </p:txBody>
      </p:sp>
      <p:sp>
        <p:nvSpPr>
          <p:cNvPr id="3" name="object 3"/>
          <p:cNvSpPr txBox="1"/>
          <p:nvPr/>
        </p:nvSpPr>
        <p:spPr>
          <a:xfrm>
            <a:off x="4635753" y="6278067"/>
            <a:ext cx="2921635" cy="391160"/>
          </a:xfrm>
          <a:prstGeom prst="rect">
            <a:avLst/>
          </a:prstGeom>
        </p:spPr>
        <p:txBody>
          <a:bodyPr vert="horz" wrap="square" lIns="0" tIns="12700" rIns="0" bIns="0" rtlCol="0">
            <a:spAutoFit/>
          </a:bodyPr>
          <a:lstStyle/>
          <a:p>
            <a:pPr marL="1009015" marR="5080" indent="-996950">
              <a:lnSpc>
                <a:spcPct val="100000"/>
              </a:lnSpc>
              <a:spcBef>
                <a:spcPts val="100"/>
              </a:spcBef>
            </a:pPr>
            <a:r>
              <a:rPr sz="1200" dirty="0">
                <a:latin typeface="Verdana" panose="020B0604030504040204"/>
                <a:cs typeface="Verdana" panose="020B0604030504040204"/>
              </a:rPr>
              <a:t>Department</a:t>
            </a:r>
            <a:r>
              <a:rPr sz="1200" spc="-45" dirty="0">
                <a:latin typeface="Verdana" panose="020B0604030504040204"/>
                <a:cs typeface="Verdana" panose="020B0604030504040204"/>
              </a:rPr>
              <a:t> </a:t>
            </a:r>
            <a:r>
              <a:rPr sz="1200" dirty="0">
                <a:latin typeface="Verdana" panose="020B0604030504040204"/>
                <a:cs typeface="Verdana" panose="020B0604030504040204"/>
              </a:rPr>
              <a:t>of</a:t>
            </a:r>
            <a:r>
              <a:rPr sz="1200" spc="-35" dirty="0">
                <a:latin typeface="Verdana" panose="020B0604030504040204"/>
                <a:cs typeface="Verdana" panose="020B0604030504040204"/>
              </a:rPr>
              <a:t> </a:t>
            </a:r>
            <a:r>
              <a:rPr sz="1200" dirty="0">
                <a:latin typeface="Verdana" panose="020B0604030504040204"/>
                <a:cs typeface="Verdana" panose="020B0604030504040204"/>
              </a:rPr>
              <a:t>Computer</a:t>
            </a:r>
            <a:r>
              <a:rPr sz="1200" spc="-45" dirty="0">
                <a:latin typeface="Verdana" panose="020B0604030504040204"/>
                <a:cs typeface="Verdana" panose="020B0604030504040204"/>
              </a:rPr>
              <a:t> </a:t>
            </a:r>
            <a:r>
              <a:rPr sz="1200" dirty="0">
                <a:latin typeface="Verdana" panose="020B0604030504040204"/>
                <a:cs typeface="Verdana" panose="020B0604030504040204"/>
              </a:rPr>
              <a:t>Science</a:t>
            </a:r>
            <a:r>
              <a:rPr sz="1200" spc="-35" dirty="0">
                <a:latin typeface="Verdana" panose="020B0604030504040204"/>
                <a:cs typeface="Verdana" panose="020B0604030504040204"/>
              </a:rPr>
              <a:t> </a:t>
            </a:r>
            <a:r>
              <a:rPr sz="1200" spc="-25" dirty="0">
                <a:latin typeface="Verdana" panose="020B0604030504040204"/>
                <a:cs typeface="Verdana" panose="020B0604030504040204"/>
              </a:rPr>
              <a:t>and </a:t>
            </a:r>
            <a:r>
              <a:rPr sz="1200" spc="-10" dirty="0">
                <a:latin typeface="Verdana" panose="020B0604030504040204"/>
                <a:cs typeface="Verdana" panose="020B0604030504040204"/>
              </a:rPr>
              <a:t>Engineering</a:t>
            </a:r>
            <a:endParaRPr sz="1200">
              <a:latin typeface="Verdana" panose="020B0604030504040204"/>
              <a:cs typeface="Verdana" panose="020B0604030504040204"/>
            </a:endParaRPr>
          </a:p>
        </p:txBody>
      </p:sp>
      <p:sp>
        <p:nvSpPr>
          <p:cNvPr id="4" name="object 4"/>
          <p:cNvSpPr txBox="1"/>
          <p:nvPr/>
        </p:nvSpPr>
        <p:spPr>
          <a:xfrm>
            <a:off x="11080750" y="6278067"/>
            <a:ext cx="220979" cy="208279"/>
          </a:xfrm>
          <a:prstGeom prst="rect">
            <a:avLst/>
          </a:prstGeom>
        </p:spPr>
        <p:txBody>
          <a:bodyPr vert="horz" wrap="square" lIns="0" tIns="12700" rIns="0" bIns="0" rtlCol="0">
            <a:spAutoFit/>
          </a:bodyPr>
          <a:lstStyle/>
          <a:p>
            <a:pPr marL="12700">
              <a:lnSpc>
                <a:spcPct val="100000"/>
              </a:lnSpc>
              <a:spcBef>
                <a:spcPts val="100"/>
              </a:spcBef>
            </a:pPr>
            <a:r>
              <a:rPr sz="1200" spc="-25" dirty="0">
                <a:latin typeface="Verdana" panose="020B0604030504040204"/>
                <a:cs typeface="Verdana" panose="020B0604030504040204"/>
              </a:rPr>
              <a:t>20</a:t>
            </a:r>
            <a:endParaRPr sz="1200">
              <a:latin typeface="Verdana" panose="020B0604030504040204"/>
              <a:cs typeface="Verdana" panose="020B0604030504040204"/>
            </a:endParaRPr>
          </a:p>
        </p:txBody>
      </p:sp>
      <p:sp>
        <p:nvSpPr>
          <p:cNvPr id="6" name="object 4">
            <a:extLst>
              <a:ext uri="{FF2B5EF4-FFF2-40B4-BE49-F238E27FC236}">
                <a16:creationId xmlns:a16="http://schemas.microsoft.com/office/drawing/2014/main" id="{108910BB-1CDF-36C4-516C-9BD11FE7CCF7}"/>
              </a:ext>
            </a:extLst>
          </p:cNvPr>
          <p:cNvSpPr txBox="1"/>
          <p:nvPr/>
        </p:nvSpPr>
        <p:spPr>
          <a:xfrm>
            <a:off x="891640" y="6277248"/>
            <a:ext cx="1470559" cy="198131"/>
          </a:xfrm>
          <a:prstGeom prst="rect">
            <a:avLst/>
          </a:prstGeom>
        </p:spPr>
        <p:txBody>
          <a:bodyPr vert="horz" wrap="square" lIns="0" tIns="13335" rIns="0" bIns="0" rtlCol="0">
            <a:spAutoFit/>
          </a:bodyPr>
          <a:lstStyle/>
          <a:p>
            <a:pPr marL="12700">
              <a:lnSpc>
                <a:spcPct val="100000"/>
              </a:lnSpc>
              <a:spcBef>
                <a:spcPts val="105"/>
              </a:spcBef>
            </a:pPr>
            <a:r>
              <a:rPr lang="en-IN" sz="1200" spc="-35" dirty="0">
                <a:latin typeface="Verdana" panose="020B0604030504040204"/>
                <a:cs typeface="Verdana" panose="020B0604030504040204"/>
              </a:rPr>
              <a:t>Second</a:t>
            </a:r>
            <a:r>
              <a:rPr sz="1200" spc="-35" dirty="0">
                <a:latin typeface="Verdana" panose="020B0604030504040204"/>
                <a:cs typeface="Verdana" panose="020B0604030504040204"/>
              </a:rPr>
              <a:t> </a:t>
            </a:r>
            <a:r>
              <a:rPr sz="1200" spc="-10" dirty="0">
                <a:latin typeface="Verdana" panose="020B0604030504040204"/>
                <a:cs typeface="Verdana" panose="020B0604030504040204"/>
              </a:rPr>
              <a:t>Review</a:t>
            </a:r>
            <a:endParaRPr sz="1200" dirty="0">
              <a:latin typeface="Verdana" panose="020B0604030504040204"/>
              <a:cs typeface="Verdana" panose="020B060403050404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552" rIns="0" bIns="0" rtlCol="0">
            <a:spAutoFit/>
          </a:bodyPr>
          <a:lstStyle/>
          <a:p>
            <a:pPr marL="12700">
              <a:lnSpc>
                <a:spcPct val="100000"/>
              </a:lnSpc>
              <a:spcBef>
                <a:spcPts val="105"/>
              </a:spcBef>
            </a:pPr>
            <a:r>
              <a:rPr sz="3200" dirty="0">
                <a:solidFill>
                  <a:srgbClr val="FF0000"/>
                </a:solidFill>
              </a:rPr>
              <a:t>Problem</a:t>
            </a:r>
            <a:r>
              <a:rPr sz="3200" spc="-30" dirty="0">
                <a:solidFill>
                  <a:srgbClr val="FF0000"/>
                </a:solidFill>
              </a:rPr>
              <a:t> </a:t>
            </a:r>
            <a:r>
              <a:rPr sz="3200" spc="-10" dirty="0">
                <a:solidFill>
                  <a:srgbClr val="FF0000"/>
                </a:solidFill>
              </a:rPr>
              <a:t>Statement</a:t>
            </a:r>
            <a:endParaRPr sz="3200"/>
          </a:p>
        </p:txBody>
      </p:sp>
      <p:sp>
        <p:nvSpPr>
          <p:cNvPr id="4" name="object 4"/>
          <p:cNvSpPr txBox="1"/>
          <p:nvPr/>
        </p:nvSpPr>
        <p:spPr>
          <a:xfrm>
            <a:off x="891640" y="6277248"/>
            <a:ext cx="1470559" cy="198131"/>
          </a:xfrm>
          <a:prstGeom prst="rect">
            <a:avLst/>
          </a:prstGeom>
        </p:spPr>
        <p:txBody>
          <a:bodyPr vert="horz" wrap="square" lIns="0" tIns="13335" rIns="0" bIns="0" rtlCol="0">
            <a:spAutoFit/>
          </a:bodyPr>
          <a:lstStyle/>
          <a:p>
            <a:pPr marL="12700">
              <a:lnSpc>
                <a:spcPct val="100000"/>
              </a:lnSpc>
              <a:spcBef>
                <a:spcPts val="105"/>
              </a:spcBef>
            </a:pPr>
            <a:r>
              <a:rPr lang="en-IN" sz="1200" spc="-35" dirty="0">
                <a:latin typeface="Verdana" panose="020B0604030504040204"/>
                <a:cs typeface="Verdana" panose="020B0604030504040204"/>
              </a:rPr>
              <a:t>Second</a:t>
            </a:r>
            <a:r>
              <a:rPr sz="1200" spc="-35" dirty="0">
                <a:latin typeface="Verdana" panose="020B0604030504040204"/>
                <a:cs typeface="Verdana" panose="020B0604030504040204"/>
              </a:rPr>
              <a:t> </a:t>
            </a:r>
            <a:r>
              <a:rPr sz="1200" spc="-10" dirty="0">
                <a:latin typeface="Verdana" panose="020B0604030504040204"/>
                <a:cs typeface="Verdana" panose="020B0604030504040204"/>
              </a:rPr>
              <a:t>Review</a:t>
            </a:r>
            <a:endParaRPr sz="1200" dirty="0">
              <a:latin typeface="Verdana" panose="020B0604030504040204"/>
              <a:cs typeface="Verdana" panose="020B0604030504040204"/>
            </a:endParaRPr>
          </a:p>
        </p:txBody>
      </p:sp>
      <p:sp>
        <p:nvSpPr>
          <p:cNvPr id="5" name="object 5"/>
          <p:cNvSpPr txBox="1"/>
          <p:nvPr/>
        </p:nvSpPr>
        <p:spPr>
          <a:xfrm>
            <a:off x="4635753" y="6277248"/>
            <a:ext cx="2921635" cy="393700"/>
          </a:xfrm>
          <a:prstGeom prst="rect">
            <a:avLst/>
          </a:prstGeom>
        </p:spPr>
        <p:txBody>
          <a:bodyPr vert="horz" wrap="square" lIns="0" tIns="13335" rIns="0" bIns="0" rtlCol="0">
            <a:spAutoFit/>
          </a:bodyPr>
          <a:lstStyle/>
          <a:p>
            <a:pPr marL="1009015" marR="5080" indent="-996950">
              <a:lnSpc>
                <a:spcPct val="100000"/>
              </a:lnSpc>
              <a:spcBef>
                <a:spcPts val="105"/>
              </a:spcBef>
            </a:pPr>
            <a:r>
              <a:rPr sz="1200" dirty="0">
                <a:latin typeface="Verdana" panose="020B0604030504040204"/>
                <a:cs typeface="Verdana" panose="020B0604030504040204"/>
              </a:rPr>
              <a:t>Department</a:t>
            </a:r>
            <a:r>
              <a:rPr sz="1200" spc="-45" dirty="0">
                <a:latin typeface="Verdana" panose="020B0604030504040204"/>
                <a:cs typeface="Verdana" panose="020B0604030504040204"/>
              </a:rPr>
              <a:t> </a:t>
            </a:r>
            <a:r>
              <a:rPr sz="1200" dirty="0">
                <a:latin typeface="Verdana" panose="020B0604030504040204"/>
                <a:cs typeface="Verdana" panose="020B0604030504040204"/>
              </a:rPr>
              <a:t>of</a:t>
            </a:r>
            <a:r>
              <a:rPr sz="1200" spc="-35" dirty="0">
                <a:latin typeface="Verdana" panose="020B0604030504040204"/>
                <a:cs typeface="Verdana" panose="020B0604030504040204"/>
              </a:rPr>
              <a:t> </a:t>
            </a:r>
            <a:r>
              <a:rPr sz="1200" dirty="0">
                <a:latin typeface="Verdana" panose="020B0604030504040204"/>
                <a:cs typeface="Verdana" panose="020B0604030504040204"/>
              </a:rPr>
              <a:t>Computer</a:t>
            </a:r>
            <a:r>
              <a:rPr sz="1200" spc="-45" dirty="0">
                <a:latin typeface="Verdana" panose="020B0604030504040204"/>
                <a:cs typeface="Verdana" panose="020B0604030504040204"/>
              </a:rPr>
              <a:t> </a:t>
            </a:r>
            <a:r>
              <a:rPr sz="1200" dirty="0">
                <a:latin typeface="Verdana" panose="020B0604030504040204"/>
                <a:cs typeface="Verdana" panose="020B0604030504040204"/>
              </a:rPr>
              <a:t>Science</a:t>
            </a:r>
            <a:r>
              <a:rPr sz="1200" spc="-35" dirty="0">
                <a:latin typeface="Verdana" panose="020B0604030504040204"/>
                <a:cs typeface="Verdana" panose="020B0604030504040204"/>
              </a:rPr>
              <a:t> </a:t>
            </a:r>
            <a:r>
              <a:rPr sz="1200" spc="-25" dirty="0">
                <a:latin typeface="Verdana" panose="020B0604030504040204"/>
                <a:cs typeface="Verdana" panose="020B0604030504040204"/>
              </a:rPr>
              <a:t>and </a:t>
            </a:r>
            <a:r>
              <a:rPr sz="1200" spc="-10" dirty="0">
                <a:latin typeface="Verdana" panose="020B0604030504040204"/>
                <a:cs typeface="Verdana" panose="020B0604030504040204"/>
              </a:rPr>
              <a:t>Engineering</a:t>
            </a:r>
            <a:endParaRPr sz="1200" dirty="0">
              <a:latin typeface="Verdana" panose="020B0604030504040204"/>
              <a:cs typeface="Verdana" panose="020B0604030504040204"/>
            </a:endParaRPr>
          </a:p>
        </p:txBody>
      </p:sp>
      <p:sp>
        <p:nvSpPr>
          <p:cNvPr id="3" name="object 3"/>
          <p:cNvSpPr txBox="1"/>
          <p:nvPr/>
        </p:nvSpPr>
        <p:spPr>
          <a:xfrm>
            <a:off x="845007" y="1957446"/>
            <a:ext cx="10066655" cy="3788217"/>
          </a:xfrm>
          <a:prstGeom prst="rect">
            <a:avLst/>
          </a:prstGeom>
        </p:spPr>
        <p:txBody>
          <a:bodyPr vert="horz" wrap="square" lIns="0" tIns="12700" rIns="0" bIns="0" rtlCol="0">
            <a:spAutoFit/>
          </a:bodyPr>
          <a:lstStyle/>
          <a:p>
            <a:pPr marL="481965" marR="5080" indent="-469900" algn="just">
              <a:lnSpc>
                <a:spcPct val="100000"/>
              </a:lnSpc>
              <a:spcBef>
                <a:spcPts val="100"/>
              </a:spcBef>
              <a:buChar char="□"/>
              <a:tabLst>
                <a:tab pos="481965" algn="l"/>
                <a:tab pos="520700" algn="l"/>
              </a:tabLst>
            </a:pPr>
            <a:r>
              <a:rPr lang="en-US" altLang="en-US" sz="2200" dirty="0">
                <a:latin typeface="Verdana" panose="020B0604030504040204"/>
                <a:cs typeface="Verdana" panose="020B0604030504040204"/>
              </a:rPr>
              <a:t>Lack of Emotional Intelligence: Current e-learning platforms do not effectively detect or respond to users' emotions, resulting in generic, non-personalized learning experiences.</a:t>
            </a:r>
          </a:p>
          <a:p>
            <a:pPr marL="481965" marR="5080" indent="-469900" algn="just">
              <a:lnSpc>
                <a:spcPct val="100000"/>
              </a:lnSpc>
              <a:spcBef>
                <a:spcPts val="100"/>
              </a:spcBef>
              <a:buChar char="□"/>
              <a:tabLst>
                <a:tab pos="481965" algn="l"/>
                <a:tab pos="520700" algn="l"/>
              </a:tabLst>
            </a:pPr>
            <a:endParaRPr lang="en-US" altLang="en-US" sz="2200" dirty="0">
              <a:latin typeface="Verdana" panose="020B0604030504040204"/>
              <a:cs typeface="Verdana" panose="020B0604030504040204"/>
            </a:endParaRPr>
          </a:p>
          <a:p>
            <a:pPr marL="481965" marR="5080" indent="-469900" algn="just">
              <a:lnSpc>
                <a:spcPct val="100000"/>
              </a:lnSpc>
              <a:spcBef>
                <a:spcPts val="100"/>
              </a:spcBef>
              <a:buChar char="□"/>
              <a:tabLst>
                <a:tab pos="481965" algn="l"/>
                <a:tab pos="520700" algn="l"/>
              </a:tabLst>
            </a:pPr>
            <a:r>
              <a:rPr lang="en-US" altLang="en-US" sz="2200" dirty="0">
                <a:latin typeface="Verdana" panose="020B0604030504040204"/>
                <a:cs typeface="Verdana" panose="020B0604030504040204"/>
              </a:rPr>
              <a:t>Limited Input and Feedback: These systems primarily rely on textual or visual inputs, failing to capture real-time emotional nuances, which diminishes engagement and motivation.</a:t>
            </a:r>
          </a:p>
          <a:p>
            <a:pPr marL="481965" marR="5080" indent="-469900" algn="just">
              <a:lnSpc>
                <a:spcPct val="100000"/>
              </a:lnSpc>
              <a:spcBef>
                <a:spcPts val="100"/>
              </a:spcBef>
              <a:buChar char="□"/>
              <a:tabLst>
                <a:tab pos="481965" algn="l"/>
                <a:tab pos="520700" algn="l"/>
              </a:tabLst>
            </a:pPr>
            <a:endParaRPr lang="en-US" altLang="en-US" sz="2200" dirty="0">
              <a:latin typeface="Verdana" panose="020B0604030504040204"/>
              <a:cs typeface="Verdana" panose="020B0604030504040204"/>
            </a:endParaRPr>
          </a:p>
          <a:p>
            <a:pPr marL="481965" marR="5080" indent="-469900" algn="just">
              <a:lnSpc>
                <a:spcPct val="100000"/>
              </a:lnSpc>
              <a:spcBef>
                <a:spcPts val="100"/>
              </a:spcBef>
              <a:buChar char="□"/>
              <a:tabLst>
                <a:tab pos="481965" algn="l"/>
                <a:tab pos="520700" algn="l"/>
              </a:tabLst>
            </a:pPr>
            <a:r>
              <a:rPr lang="en-US" altLang="en-US" sz="2200" dirty="0">
                <a:latin typeface="Verdana" panose="020B0604030504040204"/>
                <a:cs typeface="Verdana" panose="020B0604030504040204"/>
              </a:rPr>
              <a:t>Suboptimal Learning Outcomes: The inability to adapt to users' emotional states reduces user satisfaction, retention, and the overall effectiveness of the learning process.</a:t>
            </a:r>
            <a:endParaRPr sz="2200" dirty="0">
              <a:latin typeface="Verdana" panose="020B0604030504040204"/>
              <a:cs typeface="Verdana" panose="020B0604030504040204"/>
            </a:endParaRPr>
          </a:p>
        </p:txBody>
      </p:sp>
      <p:sp>
        <p:nvSpPr>
          <p:cNvPr id="7" name="object 6"/>
          <p:cNvSpPr txBox="1">
            <a:spLocks noGrp="1"/>
          </p:cNvSpPr>
          <p:nvPr>
            <p:ph type="sldNum" sz="quarter" idx="7"/>
          </p:nvPr>
        </p:nvSpPr>
        <p:spPr>
          <a:xfrm>
            <a:off x="11055350" y="6277248"/>
            <a:ext cx="284479" cy="210820"/>
          </a:xfrm>
          <a:prstGeom prst="rect">
            <a:avLst/>
          </a:prstGeom>
        </p:spPr>
        <p:txBody>
          <a:bodyPr vert="horz" wrap="square" lIns="0" tIns="13335" rIns="0" bIns="0" rtlCol="0">
            <a:spAutoFit/>
          </a:bodyPr>
          <a:lstStyle/>
          <a:p>
            <a:pPr marL="135255">
              <a:lnSpc>
                <a:spcPct val="100000"/>
              </a:lnSpc>
              <a:spcBef>
                <a:spcPts val="10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552" rIns="0" bIns="0" rtlCol="0">
            <a:spAutoFit/>
          </a:bodyPr>
          <a:lstStyle/>
          <a:p>
            <a:pPr marL="12700">
              <a:lnSpc>
                <a:spcPct val="100000"/>
              </a:lnSpc>
              <a:spcBef>
                <a:spcPts val="105"/>
              </a:spcBef>
            </a:pPr>
            <a:r>
              <a:rPr sz="3200" spc="-10" dirty="0">
                <a:solidFill>
                  <a:srgbClr val="FF0000"/>
                </a:solidFill>
              </a:rPr>
              <a:t>Abstract</a:t>
            </a:r>
            <a:endParaRPr sz="3200"/>
          </a:p>
        </p:txBody>
      </p:sp>
      <p:sp>
        <p:nvSpPr>
          <p:cNvPr id="4" name="object 4"/>
          <p:cNvSpPr txBox="1"/>
          <p:nvPr/>
        </p:nvSpPr>
        <p:spPr>
          <a:xfrm>
            <a:off x="891641" y="6277248"/>
            <a:ext cx="957580" cy="210820"/>
          </a:xfrm>
          <a:prstGeom prst="rect">
            <a:avLst/>
          </a:prstGeom>
        </p:spPr>
        <p:txBody>
          <a:bodyPr vert="horz" wrap="square" lIns="0" tIns="13335" rIns="0" bIns="0" rtlCol="0">
            <a:spAutoFit/>
          </a:bodyPr>
          <a:lstStyle/>
          <a:p>
            <a:pPr marL="12700">
              <a:lnSpc>
                <a:spcPct val="100000"/>
              </a:lnSpc>
              <a:spcBef>
                <a:spcPts val="105"/>
              </a:spcBef>
            </a:pPr>
            <a:r>
              <a:rPr sz="1200" dirty="0">
                <a:latin typeface="Verdana" panose="020B0604030504040204"/>
                <a:cs typeface="Verdana" panose="020B0604030504040204"/>
              </a:rPr>
              <a:t>First</a:t>
            </a:r>
            <a:r>
              <a:rPr sz="1200" spc="-35" dirty="0">
                <a:latin typeface="Verdana" panose="020B0604030504040204"/>
                <a:cs typeface="Verdana" panose="020B0604030504040204"/>
              </a:rPr>
              <a:t> </a:t>
            </a:r>
            <a:r>
              <a:rPr sz="1200" spc="-10" dirty="0">
                <a:latin typeface="Verdana" panose="020B0604030504040204"/>
                <a:cs typeface="Verdana" panose="020B0604030504040204"/>
              </a:rPr>
              <a:t>Review</a:t>
            </a:r>
            <a:endParaRPr sz="1200">
              <a:latin typeface="Verdana" panose="020B0604030504040204"/>
              <a:cs typeface="Verdana" panose="020B0604030504040204"/>
            </a:endParaRPr>
          </a:p>
        </p:txBody>
      </p:sp>
      <p:sp>
        <p:nvSpPr>
          <p:cNvPr id="5" name="object 5"/>
          <p:cNvSpPr txBox="1"/>
          <p:nvPr/>
        </p:nvSpPr>
        <p:spPr>
          <a:xfrm>
            <a:off x="4635753" y="6277248"/>
            <a:ext cx="2921635" cy="393700"/>
          </a:xfrm>
          <a:prstGeom prst="rect">
            <a:avLst/>
          </a:prstGeom>
        </p:spPr>
        <p:txBody>
          <a:bodyPr vert="horz" wrap="square" lIns="0" tIns="13335" rIns="0" bIns="0" rtlCol="0">
            <a:spAutoFit/>
          </a:bodyPr>
          <a:lstStyle/>
          <a:p>
            <a:pPr marL="1009015" marR="5080" indent="-996950">
              <a:lnSpc>
                <a:spcPct val="100000"/>
              </a:lnSpc>
              <a:spcBef>
                <a:spcPts val="105"/>
              </a:spcBef>
            </a:pPr>
            <a:r>
              <a:rPr sz="1200" dirty="0">
                <a:latin typeface="Verdana" panose="020B0604030504040204"/>
                <a:cs typeface="Verdana" panose="020B0604030504040204"/>
              </a:rPr>
              <a:t>Department</a:t>
            </a:r>
            <a:r>
              <a:rPr sz="1200" spc="-45" dirty="0">
                <a:latin typeface="Verdana" panose="020B0604030504040204"/>
                <a:cs typeface="Verdana" panose="020B0604030504040204"/>
              </a:rPr>
              <a:t> </a:t>
            </a:r>
            <a:r>
              <a:rPr sz="1200" dirty="0">
                <a:latin typeface="Verdana" panose="020B0604030504040204"/>
                <a:cs typeface="Verdana" panose="020B0604030504040204"/>
              </a:rPr>
              <a:t>of</a:t>
            </a:r>
            <a:r>
              <a:rPr sz="1200" spc="-35" dirty="0">
                <a:latin typeface="Verdana" panose="020B0604030504040204"/>
                <a:cs typeface="Verdana" panose="020B0604030504040204"/>
              </a:rPr>
              <a:t> </a:t>
            </a:r>
            <a:r>
              <a:rPr sz="1200" dirty="0">
                <a:latin typeface="Verdana" panose="020B0604030504040204"/>
                <a:cs typeface="Verdana" panose="020B0604030504040204"/>
              </a:rPr>
              <a:t>Computer</a:t>
            </a:r>
            <a:r>
              <a:rPr sz="1200" spc="-45" dirty="0">
                <a:latin typeface="Verdana" panose="020B0604030504040204"/>
                <a:cs typeface="Verdana" panose="020B0604030504040204"/>
              </a:rPr>
              <a:t> </a:t>
            </a:r>
            <a:r>
              <a:rPr sz="1200" dirty="0">
                <a:latin typeface="Verdana" panose="020B0604030504040204"/>
                <a:cs typeface="Verdana" panose="020B0604030504040204"/>
              </a:rPr>
              <a:t>Science</a:t>
            </a:r>
            <a:r>
              <a:rPr sz="1200" spc="-35" dirty="0">
                <a:latin typeface="Verdana" panose="020B0604030504040204"/>
                <a:cs typeface="Verdana" panose="020B0604030504040204"/>
              </a:rPr>
              <a:t> </a:t>
            </a:r>
            <a:r>
              <a:rPr sz="1200" spc="-25" dirty="0">
                <a:latin typeface="Verdana" panose="020B0604030504040204"/>
                <a:cs typeface="Verdana" panose="020B0604030504040204"/>
              </a:rPr>
              <a:t>and </a:t>
            </a:r>
            <a:r>
              <a:rPr sz="1200" spc="-10" dirty="0">
                <a:latin typeface="Verdana" panose="020B0604030504040204"/>
                <a:cs typeface="Verdana" panose="020B0604030504040204"/>
              </a:rPr>
              <a:t>Engineering</a:t>
            </a:r>
            <a:endParaRPr sz="1200">
              <a:latin typeface="Verdana" panose="020B0604030504040204"/>
              <a:cs typeface="Verdana" panose="020B0604030504040204"/>
            </a:endParaRP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135255">
              <a:lnSpc>
                <a:spcPct val="100000"/>
              </a:lnSpc>
              <a:spcBef>
                <a:spcPts val="105"/>
              </a:spcBef>
            </a:pPr>
            <a:fld id="{81D60167-4931-47E6-BA6A-407CBD079E47}" type="slidenum">
              <a:rPr spc="-50" dirty="0"/>
              <a:t>4</a:t>
            </a:fld>
            <a:endParaRPr spc="-50" dirty="0"/>
          </a:p>
        </p:txBody>
      </p:sp>
      <p:sp>
        <p:nvSpPr>
          <p:cNvPr id="3" name="object 3"/>
          <p:cNvSpPr txBox="1"/>
          <p:nvPr/>
        </p:nvSpPr>
        <p:spPr>
          <a:xfrm>
            <a:off x="834390" y="1783080"/>
            <a:ext cx="10436860" cy="4361180"/>
          </a:xfrm>
          <a:prstGeom prst="rect">
            <a:avLst/>
          </a:prstGeom>
        </p:spPr>
        <p:txBody>
          <a:bodyPr vert="horz" wrap="square" lIns="0" tIns="13335" rIns="0" bIns="0" rtlCol="0">
            <a:noAutofit/>
          </a:bodyPr>
          <a:lstStyle/>
          <a:p>
            <a:pPr marL="12065" marR="5080" indent="0" algn="just">
              <a:lnSpc>
                <a:spcPct val="100000"/>
              </a:lnSpc>
              <a:spcBef>
                <a:spcPts val="105"/>
              </a:spcBef>
              <a:buNone/>
              <a:tabLst>
                <a:tab pos="481965" algn="l"/>
                <a:tab pos="514350" algn="l"/>
              </a:tabLst>
            </a:pPr>
            <a:r>
              <a:rPr lang="en-US" altLang="en-US" sz="2150" dirty="0">
                <a:latin typeface="Verdana" panose="020B0604030504040204"/>
                <a:cs typeface="Verdana" panose="020B0604030504040204"/>
              </a:rPr>
              <a:t>This project proposes an adaptive e-learning platform that uses voice and facial recognition to analyze emotions like happiness, sadness, and stress. By detecting emotional states in real time, the system personalizes learning content and provides motivational feedback tailored to user needs. Stress triggers calming suggestions, while positive emotions lead to more challenging tasks, ensuring continuous engagement. Unlike traditional systems, it integrates emotional intelligence to enhance retention, comprehension, and user well-being. The platform creates a supportive, human-centered learning environment, addressing both intellectual and emotional needs. This approach fosters motivation, confidence, and improved academic outcomes. It exemplifies how technology can revolutionize education with emotional awareness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552" rIns="0" bIns="0" rtlCol="0">
            <a:spAutoFit/>
          </a:bodyPr>
          <a:lstStyle/>
          <a:p>
            <a:pPr marL="12700">
              <a:lnSpc>
                <a:spcPct val="100000"/>
              </a:lnSpc>
              <a:spcBef>
                <a:spcPts val="105"/>
              </a:spcBef>
            </a:pPr>
            <a:r>
              <a:rPr sz="3200" dirty="0">
                <a:solidFill>
                  <a:srgbClr val="FF0000"/>
                </a:solidFill>
              </a:rPr>
              <a:t>Literature</a:t>
            </a:r>
            <a:r>
              <a:rPr sz="3200" spc="-65" dirty="0">
                <a:solidFill>
                  <a:srgbClr val="FF0000"/>
                </a:solidFill>
              </a:rPr>
              <a:t> </a:t>
            </a:r>
            <a:r>
              <a:rPr sz="3200" spc="-10" dirty="0">
                <a:solidFill>
                  <a:srgbClr val="FF0000"/>
                </a:solidFill>
              </a:rPr>
              <a:t>Review</a:t>
            </a:r>
            <a:endParaRPr sz="3200"/>
          </a:p>
        </p:txBody>
      </p:sp>
      <p:sp>
        <p:nvSpPr>
          <p:cNvPr id="5" name="object 5"/>
          <p:cNvSpPr txBox="1"/>
          <p:nvPr/>
        </p:nvSpPr>
        <p:spPr>
          <a:xfrm>
            <a:off x="4635753" y="6277248"/>
            <a:ext cx="2921635" cy="393700"/>
          </a:xfrm>
          <a:prstGeom prst="rect">
            <a:avLst/>
          </a:prstGeom>
        </p:spPr>
        <p:txBody>
          <a:bodyPr vert="horz" wrap="square" lIns="0" tIns="13335" rIns="0" bIns="0" rtlCol="0">
            <a:spAutoFit/>
          </a:bodyPr>
          <a:lstStyle/>
          <a:p>
            <a:pPr marL="1009015" marR="5080" indent="-996950">
              <a:lnSpc>
                <a:spcPct val="100000"/>
              </a:lnSpc>
              <a:spcBef>
                <a:spcPts val="105"/>
              </a:spcBef>
            </a:pPr>
            <a:r>
              <a:rPr sz="1200" dirty="0">
                <a:latin typeface="Verdana" panose="020B0604030504040204"/>
                <a:cs typeface="Verdana" panose="020B0604030504040204"/>
              </a:rPr>
              <a:t>Department</a:t>
            </a:r>
            <a:r>
              <a:rPr sz="1200" spc="-45" dirty="0">
                <a:latin typeface="Verdana" panose="020B0604030504040204"/>
                <a:cs typeface="Verdana" panose="020B0604030504040204"/>
              </a:rPr>
              <a:t> </a:t>
            </a:r>
            <a:r>
              <a:rPr sz="1200" dirty="0">
                <a:latin typeface="Verdana" panose="020B0604030504040204"/>
                <a:cs typeface="Verdana" panose="020B0604030504040204"/>
              </a:rPr>
              <a:t>of</a:t>
            </a:r>
            <a:r>
              <a:rPr sz="1200" spc="-35" dirty="0">
                <a:latin typeface="Verdana" panose="020B0604030504040204"/>
                <a:cs typeface="Verdana" panose="020B0604030504040204"/>
              </a:rPr>
              <a:t> </a:t>
            </a:r>
            <a:r>
              <a:rPr sz="1200" dirty="0">
                <a:latin typeface="Verdana" panose="020B0604030504040204"/>
                <a:cs typeface="Verdana" panose="020B0604030504040204"/>
              </a:rPr>
              <a:t>Computer</a:t>
            </a:r>
            <a:r>
              <a:rPr sz="1200" spc="-45" dirty="0">
                <a:latin typeface="Verdana" panose="020B0604030504040204"/>
                <a:cs typeface="Verdana" panose="020B0604030504040204"/>
              </a:rPr>
              <a:t> </a:t>
            </a:r>
            <a:r>
              <a:rPr sz="1200" dirty="0">
                <a:latin typeface="Verdana" panose="020B0604030504040204"/>
                <a:cs typeface="Verdana" panose="020B0604030504040204"/>
              </a:rPr>
              <a:t>Science</a:t>
            </a:r>
            <a:r>
              <a:rPr sz="1200" spc="-35" dirty="0">
                <a:latin typeface="Verdana" panose="020B0604030504040204"/>
                <a:cs typeface="Verdana" panose="020B0604030504040204"/>
              </a:rPr>
              <a:t> </a:t>
            </a:r>
            <a:r>
              <a:rPr sz="1200" spc="-25" dirty="0">
                <a:latin typeface="Verdana" panose="020B0604030504040204"/>
                <a:cs typeface="Verdana" panose="020B0604030504040204"/>
              </a:rPr>
              <a:t>and </a:t>
            </a:r>
            <a:r>
              <a:rPr sz="1200" spc="-10" dirty="0">
                <a:latin typeface="Verdana" panose="020B0604030504040204"/>
                <a:cs typeface="Verdana" panose="020B0604030504040204"/>
              </a:rPr>
              <a:t>Engineering</a:t>
            </a:r>
            <a:endParaRPr sz="1200">
              <a:latin typeface="Verdana" panose="020B0604030504040204"/>
              <a:cs typeface="Verdana" panose="020B0604030504040204"/>
            </a:endParaRP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135255">
              <a:lnSpc>
                <a:spcPct val="100000"/>
              </a:lnSpc>
              <a:spcBef>
                <a:spcPts val="105"/>
              </a:spcBef>
            </a:pPr>
            <a:fld id="{81D60167-4931-47E6-BA6A-407CBD079E47}" type="slidenum">
              <a:rPr spc="-50" dirty="0"/>
              <a:t>5</a:t>
            </a:fld>
            <a:endParaRPr spc="-50" dirty="0"/>
          </a:p>
        </p:txBody>
      </p:sp>
      <p:sp>
        <p:nvSpPr>
          <p:cNvPr id="3" name="object 3"/>
          <p:cNvSpPr txBox="1"/>
          <p:nvPr/>
        </p:nvSpPr>
        <p:spPr>
          <a:xfrm>
            <a:off x="840739" y="1781301"/>
            <a:ext cx="10513060" cy="4324902"/>
          </a:xfrm>
          <a:prstGeom prst="rect">
            <a:avLst/>
          </a:prstGeom>
        </p:spPr>
        <p:txBody>
          <a:bodyPr vert="horz" wrap="square" lIns="0" tIns="13335" rIns="0" bIns="0" rtlCol="0">
            <a:spAutoFit/>
          </a:bodyPr>
          <a:lstStyle/>
          <a:p>
            <a:pPr marL="12700" marR="6350" algn="just">
              <a:lnSpc>
                <a:spcPct val="100000"/>
              </a:lnSpc>
              <a:spcBef>
                <a:spcPts val="105"/>
              </a:spcBef>
            </a:pPr>
            <a:r>
              <a:rPr sz="1450" b="1" dirty="0">
                <a:latin typeface="Verdana" panose="020B0604030504040204"/>
                <a:cs typeface="Verdana" panose="020B0604030504040204"/>
              </a:rPr>
              <a:t>PAPER</a:t>
            </a:r>
            <a:r>
              <a:rPr sz="1450" b="1" spc="85" dirty="0">
                <a:latin typeface="Verdana" panose="020B0604030504040204"/>
                <a:cs typeface="Verdana" panose="020B0604030504040204"/>
              </a:rPr>
              <a:t> </a:t>
            </a:r>
            <a:r>
              <a:rPr sz="1450" b="1" dirty="0">
                <a:latin typeface="Verdana" panose="020B0604030504040204"/>
                <a:cs typeface="Verdana" panose="020B0604030504040204"/>
              </a:rPr>
              <a:t>1</a:t>
            </a:r>
            <a:r>
              <a:rPr sz="1450" dirty="0">
                <a:latin typeface="Verdana" panose="020B0604030504040204"/>
                <a:cs typeface="Verdana" panose="020B0604030504040204"/>
              </a:rPr>
              <a:t>:</a:t>
            </a:r>
            <a:r>
              <a:rPr sz="1450" spc="60" dirty="0">
                <a:latin typeface="Verdana" panose="020B0604030504040204"/>
                <a:cs typeface="Verdana" panose="020B0604030504040204"/>
              </a:rPr>
              <a:t>  </a:t>
            </a:r>
            <a:r>
              <a:rPr lang="en-US" altLang="en-US" sz="1450" b="0" dirty="0">
                <a:latin typeface="Verdana" panose="020B0604030504040204"/>
                <a:cs typeface="Verdana" panose="020B0604030504040204"/>
              </a:rPr>
              <a:t>Audio and Text Sentiment Analysis of Radio Broadcasts</a:t>
            </a:r>
          </a:p>
          <a:p>
            <a:pPr marL="12700" marR="6350" algn="just">
              <a:lnSpc>
                <a:spcPct val="100000"/>
              </a:lnSpc>
              <a:spcBef>
                <a:spcPts val="105"/>
              </a:spcBef>
            </a:pPr>
            <a:r>
              <a:rPr sz="1450" b="1" dirty="0">
                <a:latin typeface="Verdana" panose="020B0604030504040204"/>
                <a:cs typeface="Verdana" panose="020B0604030504040204"/>
              </a:rPr>
              <a:t>Authors</a:t>
            </a:r>
            <a:r>
              <a:rPr sz="1450" dirty="0">
                <a:latin typeface="Verdana" panose="020B0604030504040204"/>
                <a:cs typeface="Verdana" panose="020B0604030504040204"/>
              </a:rPr>
              <a:t>:</a:t>
            </a:r>
            <a:r>
              <a:rPr sz="1450" spc="180" dirty="0">
                <a:latin typeface="Verdana" panose="020B0604030504040204"/>
                <a:cs typeface="Verdana" panose="020B0604030504040204"/>
              </a:rPr>
              <a:t>   </a:t>
            </a:r>
            <a:r>
              <a:rPr lang="en-US" altLang="en-US" sz="1450" b="0" dirty="0">
                <a:latin typeface="Verdana" panose="020B0604030504040204"/>
                <a:cs typeface="Verdana" panose="020B0604030504040204"/>
              </a:rPr>
              <a:t>NAMAN DHARIWAL  , SRI CHANDER AKUNURI  , SHIVAMA  , K. SHARMILA BANU</a:t>
            </a:r>
          </a:p>
          <a:p>
            <a:pPr marL="12700" marR="6350" algn="just">
              <a:lnSpc>
                <a:spcPct val="100000"/>
              </a:lnSpc>
              <a:spcBef>
                <a:spcPts val="105"/>
              </a:spcBef>
            </a:pPr>
            <a:endParaRPr lang="en-US" altLang="en-US" sz="1450" b="1" dirty="0">
              <a:latin typeface="Verdana" panose="020B0604030504040204"/>
              <a:cs typeface="Verdana" panose="020B0604030504040204"/>
            </a:endParaRPr>
          </a:p>
          <a:p>
            <a:pPr marL="12700" marR="6350" algn="just">
              <a:lnSpc>
                <a:spcPct val="100000"/>
              </a:lnSpc>
              <a:spcBef>
                <a:spcPts val="105"/>
              </a:spcBef>
            </a:pPr>
            <a:r>
              <a:rPr sz="1450" b="1" dirty="0">
                <a:latin typeface="Verdana" panose="020B0604030504040204"/>
                <a:cs typeface="Verdana" panose="020B0604030504040204"/>
              </a:rPr>
              <a:t>Brief</a:t>
            </a:r>
            <a:r>
              <a:rPr sz="1450" b="1" spc="-65" dirty="0">
                <a:latin typeface="Verdana" panose="020B0604030504040204"/>
                <a:cs typeface="Verdana" panose="020B0604030504040204"/>
              </a:rPr>
              <a:t> </a:t>
            </a:r>
            <a:r>
              <a:rPr sz="1450" b="1" dirty="0">
                <a:latin typeface="Verdana" panose="020B0604030504040204"/>
                <a:cs typeface="Verdana" panose="020B0604030504040204"/>
              </a:rPr>
              <a:t>about</a:t>
            </a:r>
            <a:r>
              <a:rPr sz="1450" b="1" spc="-35" dirty="0">
                <a:latin typeface="Verdana" panose="020B0604030504040204"/>
                <a:cs typeface="Verdana" panose="020B0604030504040204"/>
              </a:rPr>
              <a:t> </a:t>
            </a:r>
            <a:r>
              <a:rPr sz="1450" b="1" dirty="0">
                <a:latin typeface="Verdana" panose="020B0604030504040204"/>
                <a:cs typeface="Verdana" panose="020B0604030504040204"/>
              </a:rPr>
              <a:t>problem</a:t>
            </a:r>
            <a:r>
              <a:rPr sz="1450" b="1" spc="-60" dirty="0">
                <a:latin typeface="Verdana" panose="020B0604030504040204"/>
                <a:cs typeface="Verdana" panose="020B0604030504040204"/>
              </a:rPr>
              <a:t> </a:t>
            </a:r>
            <a:r>
              <a:rPr sz="1450" b="1" dirty="0">
                <a:latin typeface="Verdana" panose="020B0604030504040204"/>
                <a:cs typeface="Verdana" panose="020B0604030504040204"/>
              </a:rPr>
              <a:t>statement,</a:t>
            </a:r>
            <a:r>
              <a:rPr sz="1450" b="1" spc="-55" dirty="0">
                <a:latin typeface="Verdana" panose="020B0604030504040204"/>
                <a:cs typeface="Verdana" panose="020B0604030504040204"/>
              </a:rPr>
              <a:t> </a:t>
            </a:r>
            <a:r>
              <a:rPr sz="1450" b="1" dirty="0">
                <a:latin typeface="Verdana" panose="020B0604030504040204"/>
                <a:cs typeface="Verdana" panose="020B0604030504040204"/>
              </a:rPr>
              <a:t>implementation</a:t>
            </a:r>
            <a:r>
              <a:rPr sz="1450" b="1" spc="-60" dirty="0">
                <a:latin typeface="Verdana" panose="020B0604030504040204"/>
                <a:cs typeface="Verdana" panose="020B0604030504040204"/>
              </a:rPr>
              <a:t> </a:t>
            </a:r>
            <a:r>
              <a:rPr sz="1450" b="1" dirty="0">
                <a:latin typeface="Verdana" panose="020B0604030504040204"/>
                <a:cs typeface="Verdana" panose="020B0604030504040204"/>
              </a:rPr>
              <a:t>and</a:t>
            </a:r>
            <a:r>
              <a:rPr sz="1450" b="1" spc="-35" dirty="0">
                <a:latin typeface="Verdana" panose="020B0604030504040204"/>
                <a:cs typeface="Verdana" panose="020B0604030504040204"/>
              </a:rPr>
              <a:t> </a:t>
            </a:r>
            <a:r>
              <a:rPr sz="1450" b="1" spc="-10" dirty="0">
                <a:latin typeface="Verdana" panose="020B0604030504040204"/>
                <a:cs typeface="Verdana" panose="020B0604030504040204"/>
              </a:rPr>
              <a:t>Solution:</a:t>
            </a:r>
            <a:endParaRPr sz="1450" dirty="0">
              <a:latin typeface="Verdana" panose="020B0604030504040204"/>
              <a:cs typeface="Verdana" panose="020B0604030504040204"/>
            </a:endParaRPr>
          </a:p>
          <a:p>
            <a:pPr marL="12700" marR="6350" indent="-635" algn="just">
              <a:lnSpc>
                <a:spcPct val="100000"/>
              </a:lnSpc>
              <a:spcBef>
                <a:spcPts val="505"/>
              </a:spcBef>
              <a:buSzPct val="93000"/>
              <a:buAutoNum type="arabicPeriod"/>
              <a:tabLst>
                <a:tab pos="202565" algn="l"/>
              </a:tabLst>
            </a:pPr>
            <a:r>
              <a:rPr sz="1450" b="1" dirty="0">
                <a:latin typeface="Verdana" panose="020B0604030504040204"/>
                <a:cs typeface="Verdana" panose="020B0604030504040204"/>
              </a:rPr>
              <a:t>	Problem</a:t>
            </a:r>
            <a:r>
              <a:rPr sz="1450" b="1" spc="285" dirty="0">
                <a:latin typeface="Verdana" panose="020B0604030504040204"/>
                <a:cs typeface="Verdana" panose="020B0604030504040204"/>
              </a:rPr>
              <a:t> </a:t>
            </a:r>
            <a:r>
              <a:rPr sz="1450" b="1" dirty="0">
                <a:latin typeface="Verdana" panose="020B0604030504040204"/>
                <a:cs typeface="Verdana" panose="020B0604030504040204"/>
              </a:rPr>
              <a:t>Statement</a:t>
            </a:r>
            <a:r>
              <a:rPr sz="1450" dirty="0">
                <a:latin typeface="Verdana" panose="020B0604030504040204"/>
                <a:cs typeface="Verdana" panose="020B0604030504040204"/>
              </a:rPr>
              <a:t>:</a:t>
            </a:r>
            <a:r>
              <a:rPr sz="1450" spc="270" dirty="0">
                <a:latin typeface="Verdana" panose="020B0604030504040204"/>
                <a:cs typeface="Verdana" panose="020B0604030504040204"/>
              </a:rPr>
              <a:t> </a:t>
            </a:r>
            <a:r>
              <a:rPr lang="en-US" altLang="en-US" sz="1450" b="0" dirty="0">
                <a:latin typeface="Verdana" panose="020B0604030504040204"/>
                <a:cs typeface="Verdana" panose="020B0604030504040204"/>
              </a:rPr>
              <a:t>The rapid increase in radio broadcast data has created challenges in analyzing public opinion and emotions efficiently. Traditional sentiment analysis methods lack the ability to handle audio-centric data effectively. There is a need for a real-time, comprehensive sentiment analysis model tailored to audio broadcasts.</a:t>
            </a:r>
          </a:p>
          <a:p>
            <a:pPr marL="12700" marR="6350" indent="-635" algn="just">
              <a:lnSpc>
                <a:spcPct val="100000"/>
              </a:lnSpc>
              <a:spcBef>
                <a:spcPts val="505"/>
              </a:spcBef>
              <a:buSzPct val="93000"/>
              <a:buAutoNum type="arabicPeriod"/>
              <a:tabLst>
                <a:tab pos="202565" algn="l"/>
              </a:tabLst>
            </a:pPr>
            <a:r>
              <a:rPr sz="1450" b="1" dirty="0">
                <a:latin typeface="Verdana" panose="020B0604030504040204"/>
                <a:cs typeface="Verdana" panose="020B0604030504040204"/>
              </a:rPr>
              <a:t>Approach</a:t>
            </a:r>
            <a:r>
              <a:rPr sz="1450" dirty="0">
                <a:latin typeface="Verdana" panose="020B0604030504040204"/>
                <a:cs typeface="Verdana" panose="020B0604030504040204"/>
              </a:rPr>
              <a:t>:</a:t>
            </a:r>
            <a:r>
              <a:rPr sz="1450" spc="315" dirty="0">
                <a:latin typeface="Verdana" panose="020B0604030504040204"/>
                <a:cs typeface="Verdana" panose="020B0604030504040204"/>
              </a:rPr>
              <a:t> </a:t>
            </a:r>
            <a:r>
              <a:rPr lang="en-US" altLang="en-US" sz="1450" b="0" dirty="0">
                <a:latin typeface="Verdana" panose="020B0604030504040204"/>
                <a:cs typeface="Verdana" panose="020B0604030504040204"/>
              </a:rPr>
              <a:t>Develop a "Bifurcate and Mix" method that separates audio into emotional (via Vokaturi) and linguistic components (via AssemblyAI transcription). Use VADER to analyze textual sentiment and merge insights for holistic analysis. Leverage advanced NLP techniques for real-time sentiment extraction and categorization.</a:t>
            </a:r>
          </a:p>
          <a:p>
            <a:pPr marL="12700" marR="6350" indent="-635" algn="just">
              <a:lnSpc>
                <a:spcPct val="100000"/>
              </a:lnSpc>
              <a:spcBef>
                <a:spcPts val="505"/>
              </a:spcBef>
              <a:buSzPct val="93000"/>
              <a:buAutoNum type="arabicPeriod"/>
              <a:tabLst>
                <a:tab pos="202565" algn="l"/>
              </a:tabLst>
            </a:pPr>
            <a:r>
              <a:rPr sz="1450" b="1" dirty="0">
                <a:latin typeface="Verdana" panose="020B0604030504040204"/>
                <a:cs typeface="Verdana" panose="020B0604030504040204"/>
              </a:rPr>
              <a:t>Implementation</a:t>
            </a:r>
            <a:r>
              <a:rPr sz="1450" dirty="0">
                <a:latin typeface="Verdana" panose="020B0604030504040204"/>
                <a:cs typeface="Verdana" panose="020B0604030504040204"/>
              </a:rPr>
              <a:t>:</a:t>
            </a:r>
            <a:r>
              <a:rPr lang="en-IN" altLang="" sz="1450" dirty="0">
                <a:latin typeface="Verdana" panose="020B0604030504040204"/>
                <a:cs typeface="Verdana" panose="020B0604030504040204"/>
              </a:rPr>
              <a:t> </a:t>
            </a:r>
            <a:r>
              <a:rPr lang="en-US" altLang="en-US" sz="1450" dirty="0">
                <a:latin typeface="Verdana" panose="020B0604030504040204"/>
                <a:cs typeface="Verdana" panose="020B0604030504040204"/>
              </a:rPr>
              <a:t>Audio data from All India Radio is processed using </a:t>
            </a:r>
            <a:r>
              <a:rPr lang="en-US" altLang="en-US" sz="1450" dirty="0" err="1">
                <a:latin typeface="Verdana" panose="020B0604030504040204"/>
                <a:cs typeface="Verdana" panose="020B0604030504040204"/>
              </a:rPr>
              <a:t>Vokaturi</a:t>
            </a:r>
            <a:r>
              <a:rPr lang="en-US" altLang="en-US" sz="1450" dirty="0">
                <a:latin typeface="Verdana" panose="020B0604030504040204"/>
                <a:cs typeface="Verdana" panose="020B0604030504040204"/>
              </a:rPr>
              <a:t> for emotion detection and Assembly AI for transcription. Transcribed text undergoes sentiment analysis using VADER to extract trends and patterns. Combined results are fed into a model designed for real-time sentiment visualization and reporting.</a:t>
            </a:r>
          </a:p>
          <a:p>
            <a:pPr marL="12700" marR="6985" indent="-635" algn="just">
              <a:lnSpc>
                <a:spcPct val="100000"/>
              </a:lnSpc>
              <a:spcBef>
                <a:spcPts val="505"/>
              </a:spcBef>
              <a:buSzPct val="93000"/>
              <a:buAutoNum type="arabicPeriod"/>
              <a:tabLst>
                <a:tab pos="202565" algn="l"/>
              </a:tabLst>
            </a:pPr>
            <a:r>
              <a:rPr sz="1450" b="1" dirty="0">
                <a:latin typeface="Verdana" panose="020B0604030504040204"/>
                <a:cs typeface="Verdana" panose="020B0604030504040204"/>
              </a:rPr>
              <a:t>	Solution</a:t>
            </a:r>
            <a:r>
              <a:rPr sz="1450" dirty="0">
                <a:latin typeface="Verdana" panose="020B0604030504040204"/>
                <a:cs typeface="Verdana" panose="020B0604030504040204"/>
              </a:rPr>
              <a:t>:</a:t>
            </a:r>
            <a:r>
              <a:rPr sz="1450" spc="175" dirty="0">
                <a:latin typeface="Verdana" panose="020B0604030504040204"/>
                <a:cs typeface="Verdana" panose="020B0604030504040204"/>
              </a:rPr>
              <a:t> </a:t>
            </a:r>
            <a:r>
              <a:rPr lang="en-US" altLang="en-US" sz="1450" dirty="0">
                <a:latin typeface="Verdana" panose="020B0604030504040204"/>
                <a:cs typeface="Verdana" panose="020B0604030504040204"/>
              </a:rPr>
              <a:t>The proposed model identifies sentiments and emotions expressed in radio broadcasts with high efficiency and accuracy. It uncovers patterns in public opinion, providing actionable insights for media and policymaking. This innovative approach advances sentiment analysis in audio-driven domains.</a:t>
            </a:r>
          </a:p>
        </p:txBody>
      </p:sp>
      <p:sp>
        <p:nvSpPr>
          <p:cNvPr id="7" name="object 4">
            <a:extLst>
              <a:ext uri="{FF2B5EF4-FFF2-40B4-BE49-F238E27FC236}">
                <a16:creationId xmlns:a16="http://schemas.microsoft.com/office/drawing/2014/main" id="{C28AE4D5-E58E-E9B8-4DBE-C3CD18EA762A}"/>
              </a:ext>
            </a:extLst>
          </p:cNvPr>
          <p:cNvSpPr txBox="1"/>
          <p:nvPr/>
        </p:nvSpPr>
        <p:spPr>
          <a:xfrm>
            <a:off x="891640" y="6277248"/>
            <a:ext cx="1470559" cy="198131"/>
          </a:xfrm>
          <a:prstGeom prst="rect">
            <a:avLst/>
          </a:prstGeom>
        </p:spPr>
        <p:txBody>
          <a:bodyPr vert="horz" wrap="square" lIns="0" tIns="13335" rIns="0" bIns="0" rtlCol="0">
            <a:spAutoFit/>
          </a:bodyPr>
          <a:lstStyle/>
          <a:p>
            <a:pPr marL="12700">
              <a:lnSpc>
                <a:spcPct val="100000"/>
              </a:lnSpc>
              <a:spcBef>
                <a:spcPts val="105"/>
              </a:spcBef>
            </a:pPr>
            <a:r>
              <a:rPr lang="en-IN" sz="1200" spc="-35" dirty="0">
                <a:latin typeface="Verdana" panose="020B0604030504040204"/>
                <a:cs typeface="Verdana" panose="020B0604030504040204"/>
              </a:rPr>
              <a:t>Second</a:t>
            </a:r>
            <a:r>
              <a:rPr sz="1200" spc="-35" dirty="0">
                <a:latin typeface="Verdana" panose="020B0604030504040204"/>
                <a:cs typeface="Verdana" panose="020B0604030504040204"/>
              </a:rPr>
              <a:t> </a:t>
            </a:r>
            <a:r>
              <a:rPr sz="1200" spc="-10" dirty="0">
                <a:latin typeface="Verdana" panose="020B0604030504040204"/>
                <a:cs typeface="Verdana" panose="020B0604030504040204"/>
              </a:rPr>
              <a:t>Review</a:t>
            </a:r>
            <a:endParaRPr sz="1200" dirty="0">
              <a:latin typeface="Verdana" panose="020B0604030504040204"/>
              <a:cs typeface="Verdana" panose="020B060403050404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2517" rIns="0" bIns="0" rtlCol="0">
            <a:spAutoFit/>
          </a:bodyPr>
          <a:lstStyle/>
          <a:p>
            <a:pPr marL="8255">
              <a:lnSpc>
                <a:spcPct val="100000"/>
              </a:lnSpc>
              <a:spcBef>
                <a:spcPts val="105"/>
              </a:spcBef>
            </a:pPr>
            <a:r>
              <a:rPr sz="3200" dirty="0">
                <a:solidFill>
                  <a:srgbClr val="FF0000"/>
                </a:solidFill>
              </a:rPr>
              <a:t>Literature</a:t>
            </a:r>
            <a:r>
              <a:rPr sz="3200" spc="-65" dirty="0">
                <a:solidFill>
                  <a:srgbClr val="FF0000"/>
                </a:solidFill>
              </a:rPr>
              <a:t> </a:t>
            </a:r>
            <a:r>
              <a:rPr sz="3200" spc="-10" dirty="0">
                <a:solidFill>
                  <a:srgbClr val="FF0000"/>
                </a:solidFill>
              </a:rPr>
              <a:t>Review</a:t>
            </a:r>
            <a:endParaRPr sz="3200"/>
          </a:p>
        </p:txBody>
      </p:sp>
      <p:sp>
        <p:nvSpPr>
          <p:cNvPr id="3" name="object 3"/>
          <p:cNvSpPr txBox="1"/>
          <p:nvPr/>
        </p:nvSpPr>
        <p:spPr>
          <a:xfrm>
            <a:off x="834644" y="1834641"/>
            <a:ext cx="10511155" cy="3488134"/>
          </a:xfrm>
          <a:prstGeom prst="rect">
            <a:avLst/>
          </a:prstGeom>
        </p:spPr>
        <p:txBody>
          <a:bodyPr vert="horz" wrap="square" lIns="0" tIns="12700" rIns="0" bIns="0" rtlCol="0">
            <a:spAutoFit/>
          </a:bodyPr>
          <a:lstStyle/>
          <a:p>
            <a:pPr marL="12700" marR="5080" algn="just">
              <a:lnSpc>
                <a:spcPct val="100000"/>
              </a:lnSpc>
              <a:spcBef>
                <a:spcPts val="100"/>
              </a:spcBef>
            </a:pPr>
            <a:r>
              <a:rPr sz="1500" b="1" dirty="0">
                <a:latin typeface="Verdana" panose="020B0604030504040204"/>
                <a:cs typeface="Verdana" panose="020B0604030504040204"/>
              </a:rPr>
              <a:t>Advantages</a:t>
            </a:r>
            <a:r>
              <a:rPr sz="1500" b="1" spc="480" dirty="0">
                <a:latin typeface="Verdana" panose="020B0604030504040204"/>
                <a:cs typeface="Verdana" panose="020B0604030504040204"/>
              </a:rPr>
              <a:t> </a:t>
            </a:r>
            <a:r>
              <a:rPr sz="1500" b="1" dirty="0">
                <a:latin typeface="Verdana" panose="020B0604030504040204"/>
                <a:cs typeface="Verdana" panose="020B0604030504040204"/>
              </a:rPr>
              <a:t>of</a:t>
            </a:r>
            <a:r>
              <a:rPr sz="1500" b="1" spc="484" dirty="0">
                <a:latin typeface="Verdana" panose="020B0604030504040204"/>
                <a:cs typeface="Verdana" panose="020B0604030504040204"/>
              </a:rPr>
              <a:t> </a:t>
            </a:r>
            <a:r>
              <a:rPr sz="1500" b="1" dirty="0">
                <a:latin typeface="Verdana" panose="020B0604030504040204"/>
                <a:cs typeface="Verdana" panose="020B0604030504040204"/>
              </a:rPr>
              <a:t>the</a:t>
            </a:r>
            <a:r>
              <a:rPr sz="1500" b="1" spc="480" dirty="0">
                <a:latin typeface="Verdana" panose="020B0604030504040204"/>
                <a:cs typeface="Verdana" panose="020B0604030504040204"/>
              </a:rPr>
              <a:t> </a:t>
            </a:r>
            <a:r>
              <a:rPr sz="1500" b="1" dirty="0">
                <a:latin typeface="Verdana" panose="020B0604030504040204"/>
                <a:cs typeface="Verdana" panose="020B0604030504040204"/>
              </a:rPr>
              <a:t>Method</a:t>
            </a:r>
            <a:r>
              <a:rPr sz="1500" b="1" spc="475" dirty="0">
                <a:latin typeface="Verdana" panose="020B0604030504040204"/>
                <a:cs typeface="Verdana" panose="020B0604030504040204"/>
              </a:rPr>
              <a:t> </a:t>
            </a:r>
            <a:r>
              <a:rPr sz="1500" b="1" dirty="0">
                <a:latin typeface="Verdana" panose="020B0604030504040204"/>
                <a:cs typeface="Verdana" panose="020B0604030504040204"/>
              </a:rPr>
              <a:t>Used</a:t>
            </a:r>
            <a:r>
              <a:rPr sz="1500" dirty="0">
                <a:latin typeface="Verdana" panose="020B0604030504040204"/>
                <a:cs typeface="Verdana" panose="020B0604030504040204"/>
              </a:rPr>
              <a:t>:</a:t>
            </a:r>
            <a:r>
              <a:rPr sz="1500" spc="470" dirty="0">
                <a:latin typeface="Verdana" panose="020B0604030504040204"/>
                <a:cs typeface="Verdana" panose="020B0604030504040204"/>
              </a:rPr>
              <a:t> </a:t>
            </a:r>
            <a:r>
              <a:rPr lang="en-US" altLang="en-US" sz="1500" dirty="0">
                <a:latin typeface="Verdana" panose="020B0604030504040204"/>
                <a:cs typeface="Verdana" panose="020B0604030504040204"/>
              </a:rPr>
              <a:t>The "Bifurcate and Mix" method offers a comprehensive approach by combining audio and text analysis, capturing both emotional tones and linguistic sentiments for a well-rounded understanding. Its real-time capability makes it highly suitable for live broadcasts, providing immediate insights. The method is scalable and can be extended to analyze various audio sources, from radio shows to podcasts. By integrating specialized tools like </a:t>
            </a:r>
            <a:r>
              <a:rPr lang="en-US" altLang="en-US" sz="1500" dirty="0" err="1">
                <a:latin typeface="Verdana" panose="020B0604030504040204"/>
                <a:cs typeface="Verdana" panose="020B0604030504040204"/>
              </a:rPr>
              <a:t>Vokaturi</a:t>
            </a:r>
            <a:r>
              <a:rPr lang="en-US" altLang="en-US" sz="1500" dirty="0">
                <a:latin typeface="Verdana" panose="020B0604030504040204"/>
                <a:cs typeface="Verdana" panose="020B0604030504040204"/>
              </a:rPr>
              <a:t>, </a:t>
            </a:r>
            <a:r>
              <a:rPr lang="en-US" altLang="en-US" sz="1500" dirty="0" err="1">
                <a:latin typeface="Verdana" panose="020B0604030504040204"/>
                <a:cs typeface="Verdana" panose="020B0604030504040204"/>
              </a:rPr>
              <a:t>AssemblyAI</a:t>
            </a:r>
            <a:r>
              <a:rPr lang="en-US" altLang="en-US" sz="1500" dirty="0">
                <a:latin typeface="Verdana" panose="020B0604030504040204"/>
                <a:cs typeface="Verdana" panose="020B0604030504040204"/>
              </a:rPr>
              <a:t>, and VADER, it ensures accuracy and efficiency in sentiment analysis. Additionally, the actionable insights derived from patterns and trends in public opinion make it valuable for media strategies and policymaking.</a:t>
            </a:r>
          </a:p>
          <a:p>
            <a:pPr marL="12700" marR="5080" algn="just">
              <a:lnSpc>
                <a:spcPct val="100000"/>
              </a:lnSpc>
              <a:spcBef>
                <a:spcPts val="100"/>
              </a:spcBef>
            </a:pPr>
            <a:endParaRPr lang="en-US" altLang="en-US" sz="1500" dirty="0">
              <a:latin typeface="Verdana" panose="020B0604030504040204"/>
              <a:cs typeface="Verdana" panose="020B0604030504040204"/>
            </a:endParaRPr>
          </a:p>
          <a:p>
            <a:pPr marL="12700" marR="5080" algn="just">
              <a:lnSpc>
                <a:spcPct val="100000"/>
              </a:lnSpc>
            </a:pPr>
            <a:r>
              <a:rPr sz="1500" b="1" dirty="0">
                <a:latin typeface="Verdana" panose="020B0604030504040204"/>
                <a:cs typeface="Verdana" panose="020B0604030504040204"/>
              </a:rPr>
              <a:t>Disadvantages</a:t>
            </a:r>
            <a:r>
              <a:rPr sz="1500" b="1" spc="140" dirty="0">
                <a:latin typeface="Verdana" panose="020B0604030504040204"/>
                <a:cs typeface="Verdana" panose="020B0604030504040204"/>
              </a:rPr>
              <a:t>  </a:t>
            </a:r>
            <a:r>
              <a:rPr sz="1500" b="1" dirty="0">
                <a:latin typeface="Verdana" panose="020B0604030504040204"/>
                <a:cs typeface="Verdana" panose="020B0604030504040204"/>
              </a:rPr>
              <a:t>of</a:t>
            </a:r>
            <a:r>
              <a:rPr sz="1500" b="1" spc="140" dirty="0">
                <a:latin typeface="Verdana" panose="020B0604030504040204"/>
                <a:cs typeface="Verdana" panose="020B0604030504040204"/>
              </a:rPr>
              <a:t>  </a:t>
            </a:r>
            <a:r>
              <a:rPr sz="1500" b="1" dirty="0">
                <a:latin typeface="Verdana" panose="020B0604030504040204"/>
                <a:cs typeface="Verdana" panose="020B0604030504040204"/>
              </a:rPr>
              <a:t>the</a:t>
            </a:r>
            <a:r>
              <a:rPr sz="1500" b="1" spc="140" dirty="0">
                <a:latin typeface="Verdana" panose="020B0604030504040204"/>
                <a:cs typeface="Verdana" panose="020B0604030504040204"/>
              </a:rPr>
              <a:t>  </a:t>
            </a:r>
            <a:r>
              <a:rPr sz="1500" b="1" dirty="0">
                <a:latin typeface="Verdana" panose="020B0604030504040204"/>
                <a:cs typeface="Verdana" panose="020B0604030504040204"/>
              </a:rPr>
              <a:t>Method</a:t>
            </a:r>
            <a:r>
              <a:rPr sz="1500" b="1" spc="140" dirty="0">
                <a:latin typeface="Verdana" panose="020B0604030504040204"/>
                <a:cs typeface="Verdana" panose="020B0604030504040204"/>
              </a:rPr>
              <a:t>  </a:t>
            </a:r>
            <a:r>
              <a:rPr sz="1500" b="1" dirty="0">
                <a:latin typeface="Verdana" panose="020B0604030504040204"/>
                <a:cs typeface="Verdana" panose="020B0604030504040204"/>
              </a:rPr>
              <a:t>Used</a:t>
            </a:r>
            <a:r>
              <a:rPr sz="1500" dirty="0">
                <a:latin typeface="Verdana" panose="020B0604030504040204"/>
                <a:cs typeface="Verdana" panose="020B0604030504040204"/>
              </a:rPr>
              <a:t>:</a:t>
            </a:r>
            <a:r>
              <a:rPr sz="1500" spc="120" dirty="0">
                <a:latin typeface="Verdana" panose="020B0604030504040204"/>
                <a:cs typeface="Verdana" panose="020B0604030504040204"/>
              </a:rPr>
              <a:t>  </a:t>
            </a:r>
            <a:r>
              <a:rPr lang="en-US" altLang="en-US" sz="1500" dirty="0">
                <a:latin typeface="Verdana" panose="020B0604030504040204"/>
                <a:cs typeface="Verdana" panose="020B0604030504040204"/>
              </a:rPr>
              <a:t>The approach depends heavily on third-party tools, which could lead to licensing costs, reliability concerns, or dependency issues. Real-time analysis may face processing delays due to the sequential nature of audio transcription and sentiment computation. The accuracy of the results may vary, as emotional subtleties might not always be captured due to tool limitations. Language constraints also pose a challenge, as the method is limited to languages supported by the transcription and sentiment analysis tools. Lastly, integrating multiple tools and frameworks increases development complexity and can lead to higher implementation costs.</a:t>
            </a:r>
          </a:p>
        </p:txBody>
      </p:sp>
      <p:sp>
        <p:nvSpPr>
          <p:cNvPr id="4" name="object 4"/>
          <p:cNvSpPr txBox="1"/>
          <p:nvPr/>
        </p:nvSpPr>
        <p:spPr>
          <a:xfrm>
            <a:off x="11178285" y="6278067"/>
            <a:ext cx="122555" cy="208279"/>
          </a:xfrm>
          <a:prstGeom prst="rect">
            <a:avLst/>
          </a:prstGeom>
        </p:spPr>
        <p:txBody>
          <a:bodyPr vert="horz" wrap="square" lIns="0" tIns="12700" rIns="0" bIns="0" rtlCol="0">
            <a:spAutoFit/>
          </a:bodyPr>
          <a:lstStyle/>
          <a:p>
            <a:pPr marL="12700">
              <a:lnSpc>
                <a:spcPct val="100000"/>
              </a:lnSpc>
              <a:spcBef>
                <a:spcPts val="100"/>
              </a:spcBef>
            </a:pPr>
            <a:r>
              <a:rPr sz="1200" spc="-50" dirty="0">
                <a:latin typeface="Verdana" panose="020B0604030504040204"/>
                <a:cs typeface="Verdana" panose="020B0604030504040204"/>
              </a:rPr>
              <a:t>6</a:t>
            </a:r>
            <a:endParaRPr sz="1200">
              <a:latin typeface="Verdana" panose="020B0604030504040204"/>
              <a:cs typeface="Verdana" panose="020B0604030504040204"/>
            </a:endParaRPr>
          </a:p>
        </p:txBody>
      </p:sp>
      <p:sp>
        <p:nvSpPr>
          <p:cNvPr id="5" name="object 4">
            <a:extLst>
              <a:ext uri="{FF2B5EF4-FFF2-40B4-BE49-F238E27FC236}">
                <a16:creationId xmlns:a16="http://schemas.microsoft.com/office/drawing/2014/main" id="{5595A745-1374-D637-F506-8BE61CA45A78}"/>
              </a:ext>
            </a:extLst>
          </p:cNvPr>
          <p:cNvSpPr txBox="1"/>
          <p:nvPr/>
        </p:nvSpPr>
        <p:spPr>
          <a:xfrm>
            <a:off x="891640" y="6277248"/>
            <a:ext cx="1470559" cy="198131"/>
          </a:xfrm>
          <a:prstGeom prst="rect">
            <a:avLst/>
          </a:prstGeom>
        </p:spPr>
        <p:txBody>
          <a:bodyPr vert="horz" wrap="square" lIns="0" tIns="13335" rIns="0" bIns="0" rtlCol="0">
            <a:spAutoFit/>
          </a:bodyPr>
          <a:lstStyle/>
          <a:p>
            <a:pPr marL="12700">
              <a:lnSpc>
                <a:spcPct val="100000"/>
              </a:lnSpc>
              <a:spcBef>
                <a:spcPts val="105"/>
              </a:spcBef>
            </a:pPr>
            <a:r>
              <a:rPr lang="en-IN" sz="1200" spc="-35" dirty="0">
                <a:latin typeface="Verdana" panose="020B0604030504040204"/>
                <a:cs typeface="Verdana" panose="020B0604030504040204"/>
              </a:rPr>
              <a:t>Second</a:t>
            </a:r>
            <a:r>
              <a:rPr sz="1200" spc="-35" dirty="0">
                <a:latin typeface="Verdana" panose="020B0604030504040204"/>
                <a:cs typeface="Verdana" panose="020B0604030504040204"/>
              </a:rPr>
              <a:t> </a:t>
            </a:r>
            <a:r>
              <a:rPr sz="1200" spc="-10" dirty="0">
                <a:latin typeface="Verdana" panose="020B0604030504040204"/>
                <a:cs typeface="Verdana" panose="020B0604030504040204"/>
              </a:rPr>
              <a:t>Review</a:t>
            </a:r>
            <a:endParaRPr sz="1200" dirty="0">
              <a:latin typeface="Verdana" panose="020B0604030504040204"/>
              <a:cs typeface="Verdana" panose="020B0604030504040204"/>
            </a:endParaRPr>
          </a:p>
        </p:txBody>
      </p:sp>
      <p:sp>
        <p:nvSpPr>
          <p:cNvPr id="6" name="object 3">
            <a:extLst>
              <a:ext uri="{FF2B5EF4-FFF2-40B4-BE49-F238E27FC236}">
                <a16:creationId xmlns:a16="http://schemas.microsoft.com/office/drawing/2014/main" id="{0196A36A-532B-9865-0A77-57E985961BC8}"/>
              </a:ext>
            </a:extLst>
          </p:cNvPr>
          <p:cNvSpPr txBox="1"/>
          <p:nvPr/>
        </p:nvSpPr>
        <p:spPr>
          <a:xfrm>
            <a:off x="4635753" y="6278067"/>
            <a:ext cx="2921635" cy="391160"/>
          </a:xfrm>
          <a:prstGeom prst="rect">
            <a:avLst/>
          </a:prstGeom>
        </p:spPr>
        <p:txBody>
          <a:bodyPr vert="horz" wrap="square" lIns="0" tIns="12700" rIns="0" bIns="0" rtlCol="0">
            <a:spAutoFit/>
          </a:bodyPr>
          <a:lstStyle/>
          <a:p>
            <a:pPr marL="1009015" marR="5080" indent="-996950">
              <a:lnSpc>
                <a:spcPct val="100000"/>
              </a:lnSpc>
              <a:spcBef>
                <a:spcPts val="100"/>
              </a:spcBef>
            </a:pPr>
            <a:r>
              <a:rPr sz="1200" dirty="0">
                <a:latin typeface="Verdana" panose="020B0604030504040204"/>
                <a:cs typeface="Verdana" panose="020B0604030504040204"/>
              </a:rPr>
              <a:t>Department</a:t>
            </a:r>
            <a:r>
              <a:rPr sz="1200" spc="-45" dirty="0">
                <a:latin typeface="Verdana" panose="020B0604030504040204"/>
                <a:cs typeface="Verdana" panose="020B0604030504040204"/>
              </a:rPr>
              <a:t> </a:t>
            </a:r>
            <a:r>
              <a:rPr sz="1200" dirty="0">
                <a:latin typeface="Verdana" panose="020B0604030504040204"/>
                <a:cs typeface="Verdana" panose="020B0604030504040204"/>
              </a:rPr>
              <a:t>of</a:t>
            </a:r>
            <a:r>
              <a:rPr sz="1200" spc="-35" dirty="0">
                <a:latin typeface="Verdana" panose="020B0604030504040204"/>
                <a:cs typeface="Verdana" panose="020B0604030504040204"/>
              </a:rPr>
              <a:t> </a:t>
            </a:r>
            <a:r>
              <a:rPr sz="1200" dirty="0">
                <a:latin typeface="Verdana" panose="020B0604030504040204"/>
                <a:cs typeface="Verdana" panose="020B0604030504040204"/>
              </a:rPr>
              <a:t>Computer</a:t>
            </a:r>
            <a:r>
              <a:rPr sz="1200" spc="-45" dirty="0">
                <a:latin typeface="Verdana" panose="020B0604030504040204"/>
                <a:cs typeface="Verdana" panose="020B0604030504040204"/>
              </a:rPr>
              <a:t> </a:t>
            </a:r>
            <a:r>
              <a:rPr sz="1200" dirty="0">
                <a:latin typeface="Verdana" panose="020B0604030504040204"/>
                <a:cs typeface="Verdana" panose="020B0604030504040204"/>
              </a:rPr>
              <a:t>Science</a:t>
            </a:r>
            <a:r>
              <a:rPr sz="1200" spc="-35" dirty="0">
                <a:latin typeface="Verdana" panose="020B0604030504040204"/>
                <a:cs typeface="Verdana" panose="020B0604030504040204"/>
              </a:rPr>
              <a:t> </a:t>
            </a:r>
            <a:r>
              <a:rPr sz="1200" spc="-25" dirty="0">
                <a:latin typeface="Verdana" panose="020B0604030504040204"/>
                <a:cs typeface="Verdana" panose="020B0604030504040204"/>
              </a:rPr>
              <a:t>and </a:t>
            </a:r>
            <a:r>
              <a:rPr sz="1200" spc="-10" dirty="0">
                <a:latin typeface="Verdana" panose="020B0604030504040204"/>
                <a:cs typeface="Verdana" panose="020B0604030504040204"/>
              </a:rPr>
              <a:t>Engineering</a:t>
            </a:r>
            <a:endParaRPr sz="1200">
              <a:latin typeface="Verdana" panose="020B0604030504040204"/>
              <a:cs typeface="Verdana" panose="020B060403050404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299" rIns="0" bIns="0" rtlCol="0">
            <a:spAutoFit/>
          </a:bodyPr>
          <a:lstStyle/>
          <a:p>
            <a:pPr marL="12700">
              <a:lnSpc>
                <a:spcPct val="100000"/>
              </a:lnSpc>
              <a:spcBef>
                <a:spcPts val="105"/>
              </a:spcBef>
            </a:pPr>
            <a:r>
              <a:rPr sz="3200" dirty="0">
                <a:solidFill>
                  <a:srgbClr val="FF0000"/>
                </a:solidFill>
              </a:rPr>
              <a:t>Literature</a:t>
            </a:r>
            <a:r>
              <a:rPr sz="3200" spc="-65" dirty="0">
                <a:solidFill>
                  <a:srgbClr val="FF0000"/>
                </a:solidFill>
              </a:rPr>
              <a:t> </a:t>
            </a:r>
            <a:r>
              <a:rPr sz="3200" spc="-10" dirty="0">
                <a:solidFill>
                  <a:srgbClr val="FF0000"/>
                </a:solidFill>
              </a:rPr>
              <a:t>Review</a:t>
            </a:r>
            <a:endParaRPr sz="3200"/>
          </a:p>
        </p:txBody>
      </p:sp>
      <p:sp>
        <p:nvSpPr>
          <p:cNvPr id="3" name="object 3"/>
          <p:cNvSpPr txBox="1"/>
          <p:nvPr/>
        </p:nvSpPr>
        <p:spPr>
          <a:xfrm>
            <a:off x="840740" y="1640205"/>
            <a:ext cx="10513695" cy="4656455"/>
          </a:xfrm>
          <a:prstGeom prst="rect">
            <a:avLst/>
          </a:prstGeom>
        </p:spPr>
        <p:txBody>
          <a:bodyPr vert="horz" wrap="square" lIns="0" tIns="74930" rIns="0" bIns="0" rtlCol="0">
            <a:noAutofit/>
          </a:bodyPr>
          <a:lstStyle/>
          <a:p>
            <a:pPr marL="12700" algn="just">
              <a:lnSpc>
                <a:spcPct val="100000"/>
              </a:lnSpc>
              <a:spcBef>
                <a:spcPts val="590"/>
              </a:spcBef>
            </a:pPr>
            <a:r>
              <a:rPr sz="1350" b="1" dirty="0">
                <a:latin typeface="Verdana" panose="020B0604030504040204"/>
                <a:cs typeface="Verdana" panose="020B0604030504040204"/>
              </a:rPr>
              <a:t>PAPER</a:t>
            </a:r>
            <a:r>
              <a:rPr sz="1350" b="1" spc="-30" dirty="0">
                <a:latin typeface="Verdana" panose="020B0604030504040204"/>
                <a:cs typeface="Verdana" panose="020B0604030504040204"/>
              </a:rPr>
              <a:t> </a:t>
            </a:r>
            <a:r>
              <a:rPr sz="1350" b="1" dirty="0">
                <a:latin typeface="Verdana" panose="020B0604030504040204"/>
                <a:cs typeface="Verdana" panose="020B0604030504040204"/>
              </a:rPr>
              <a:t>2</a:t>
            </a:r>
            <a:r>
              <a:rPr sz="1350" dirty="0">
                <a:latin typeface="Verdana" panose="020B0604030504040204"/>
                <a:cs typeface="Verdana" panose="020B0604030504040204"/>
              </a:rPr>
              <a:t>:</a:t>
            </a:r>
            <a:r>
              <a:rPr sz="1350" spc="440" dirty="0">
                <a:latin typeface="Verdana" panose="020B0604030504040204"/>
                <a:cs typeface="Verdana" panose="020B0604030504040204"/>
              </a:rPr>
              <a:t> </a:t>
            </a:r>
            <a:r>
              <a:rPr lang="en-US" altLang="en-US" sz="1350" b="0" dirty="0">
                <a:latin typeface="Verdana" panose="020B0604030504040204"/>
                <a:cs typeface="Verdana" panose="020B0604030504040204"/>
              </a:rPr>
              <a:t>The Analysis of Music Emotion and Visualization Fusing Long Short-Term Memory Networks Under the Internet of Things</a:t>
            </a:r>
          </a:p>
          <a:p>
            <a:pPr marL="12700" algn="just">
              <a:lnSpc>
                <a:spcPct val="100000"/>
              </a:lnSpc>
              <a:spcBef>
                <a:spcPts val="590"/>
              </a:spcBef>
            </a:pPr>
            <a:r>
              <a:rPr sz="1350" b="1" dirty="0">
                <a:latin typeface="Verdana" panose="020B0604030504040204"/>
                <a:cs typeface="Verdana" panose="020B0604030504040204"/>
              </a:rPr>
              <a:t>Authors</a:t>
            </a:r>
            <a:r>
              <a:rPr sz="1350" dirty="0">
                <a:latin typeface="Verdana" panose="020B0604030504040204"/>
                <a:cs typeface="Verdana" panose="020B0604030504040204"/>
              </a:rPr>
              <a:t>:</a:t>
            </a:r>
            <a:r>
              <a:rPr sz="1350" spc="225" dirty="0">
                <a:latin typeface="Verdana" panose="020B0604030504040204"/>
                <a:cs typeface="Verdana" panose="020B0604030504040204"/>
              </a:rPr>
              <a:t>  </a:t>
            </a:r>
            <a:r>
              <a:rPr sz="1350" b="0" spc="225" dirty="0">
                <a:latin typeface="Verdana" panose="020B0604030504040204"/>
                <a:cs typeface="Verdana" panose="020B0604030504040204"/>
              </a:rPr>
              <a:t> </a:t>
            </a:r>
            <a:r>
              <a:rPr lang="en-US" altLang="en-US" sz="1350" b="0" dirty="0">
                <a:latin typeface="Verdana" panose="020B0604030504040204"/>
                <a:cs typeface="Verdana" panose="020B0604030504040204"/>
              </a:rPr>
              <a:t>YUJING CAO ,JINWAN PARK</a:t>
            </a:r>
          </a:p>
          <a:p>
            <a:pPr marL="12700" algn="just">
              <a:lnSpc>
                <a:spcPct val="100000"/>
              </a:lnSpc>
              <a:spcBef>
                <a:spcPts val="590"/>
              </a:spcBef>
            </a:pPr>
            <a:r>
              <a:rPr sz="1350" b="1" dirty="0">
                <a:latin typeface="Verdana" panose="020B0604030504040204"/>
                <a:cs typeface="Verdana" panose="020B0604030504040204"/>
              </a:rPr>
              <a:t>Brief</a:t>
            </a:r>
            <a:r>
              <a:rPr sz="1350" b="1" spc="-65" dirty="0">
                <a:latin typeface="Verdana" panose="020B0604030504040204"/>
                <a:cs typeface="Verdana" panose="020B0604030504040204"/>
              </a:rPr>
              <a:t> </a:t>
            </a:r>
            <a:r>
              <a:rPr sz="1350" b="1" dirty="0">
                <a:latin typeface="Verdana" panose="020B0604030504040204"/>
                <a:cs typeface="Verdana" panose="020B0604030504040204"/>
              </a:rPr>
              <a:t>about</a:t>
            </a:r>
            <a:r>
              <a:rPr sz="1350" b="1" spc="-35" dirty="0">
                <a:latin typeface="Verdana" panose="020B0604030504040204"/>
                <a:cs typeface="Verdana" panose="020B0604030504040204"/>
              </a:rPr>
              <a:t> </a:t>
            </a:r>
            <a:r>
              <a:rPr sz="1350" b="1" dirty="0">
                <a:latin typeface="Verdana" panose="020B0604030504040204"/>
                <a:cs typeface="Verdana" panose="020B0604030504040204"/>
              </a:rPr>
              <a:t>problem</a:t>
            </a:r>
            <a:r>
              <a:rPr sz="1350" b="1" spc="-60" dirty="0">
                <a:latin typeface="Verdana" panose="020B0604030504040204"/>
                <a:cs typeface="Verdana" panose="020B0604030504040204"/>
              </a:rPr>
              <a:t> </a:t>
            </a:r>
            <a:r>
              <a:rPr sz="1350" b="1" dirty="0">
                <a:latin typeface="Verdana" panose="020B0604030504040204"/>
                <a:cs typeface="Verdana" panose="020B0604030504040204"/>
              </a:rPr>
              <a:t>statement,</a:t>
            </a:r>
            <a:r>
              <a:rPr sz="1350" b="1" spc="-55" dirty="0">
                <a:latin typeface="Verdana" panose="020B0604030504040204"/>
                <a:cs typeface="Verdana" panose="020B0604030504040204"/>
              </a:rPr>
              <a:t> </a:t>
            </a:r>
            <a:r>
              <a:rPr sz="1350" b="1" dirty="0">
                <a:latin typeface="Verdana" panose="020B0604030504040204"/>
                <a:cs typeface="Verdana" panose="020B0604030504040204"/>
              </a:rPr>
              <a:t>implementation</a:t>
            </a:r>
            <a:r>
              <a:rPr sz="1350" b="1" spc="-60" dirty="0">
                <a:latin typeface="Verdana" panose="020B0604030504040204"/>
                <a:cs typeface="Verdana" panose="020B0604030504040204"/>
              </a:rPr>
              <a:t> </a:t>
            </a:r>
            <a:r>
              <a:rPr sz="1350" b="1" dirty="0">
                <a:latin typeface="Verdana" panose="020B0604030504040204"/>
                <a:cs typeface="Verdana" panose="020B0604030504040204"/>
              </a:rPr>
              <a:t>and</a:t>
            </a:r>
            <a:r>
              <a:rPr sz="1350" b="1" spc="-35" dirty="0">
                <a:latin typeface="Verdana" panose="020B0604030504040204"/>
                <a:cs typeface="Verdana" panose="020B0604030504040204"/>
              </a:rPr>
              <a:t> </a:t>
            </a:r>
            <a:r>
              <a:rPr sz="1350" b="1" spc="-10" dirty="0">
                <a:latin typeface="Verdana" panose="020B0604030504040204"/>
                <a:cs typeface="Verdana" panose="020B0604030504040204"/>
              </a:rPr>
              <a:t>Solution:</a:t>
            </a:r>
            <a:endParaRPr sz="1350" dirty="0">
              <a:latin typeface="Verdana" panose="020B0604030504040204"/>
              <a:cs typeface="Verdana" panose="020B0604030504040204"/>
            </a:endParaRPr>
          </a:p>
          <a:p>
            <a:pPr marL="12700" marR="5715" indent="-635" algn="just">
              <a:lnSpc>
                <a:spcPct val="100000"/>
              </a:lnSpc>
              <a:spcBef>
                <a:spcPts val="505"/>
              </a:spcBef>
              <a:buSzPct val="93000"/>
              <a:buAutoNum type="arabicPeriod"/>
              <a:tabLst>
                <a:tab pos="202565" algn="l"/>
              </a:tabLst>
            </a:pPr>
            <a:r>
              <a:rPr sz="1350" b="1" dirty="0">
                <a:latin typeface="Verdana" panose="020B0604030504040204"/>
                <a:cs typeface="Verdana" panose="020B0604030504040204"/>
              </a:rPr>
              <a:t>	Problem</a:t>
            </a:r>
            <a:r>
              <a:rPr sz="1350" b="1" spc="60" dirty="0">
                <a:latin typeface="Verdana" panose="020B0604030504040204"/>
                <a:cs typeface="Verdana" panose="020B0604030504040204"/>
              </a:rPr>
              <a:t> </a:t>
            </a:r>
            <a:r>
              <a:rPr sz="1350" b="1" dirty="0">
                <a:latin typeface="Verdana" panose="020B0604030504040204"/>
                <a:cs typeface="Verdana" panose="020B0604030504040204"/>
              </a:rPr>
              <a:t>Statement:</a:t>
            </a:r>
            <a:r>
              <a:rPr sz="1350" b="1" spc="55" dirty="0">
                <a:latin typeface="Verdana" panose="020B0604030504040204"/>
                <a:cs typeface="Verdana" panose="020B0604030504040204"/>
              </a:rPr>
              <a:t> </a:t>
            </a:r>
            <a:r>
              <a:rPr lang="en-US" altLang="en-US" sz="1350" dirty="0">
                <a:latin typeface="Verdana" panose="020B0604030504040204"/>
                <a:cs typeface="Verdana" panose="020B0604030504040204"/>
              </a:rPr>
              <a:t>Traditional music emotion analysis methods often fail to capture the nuanced emotional content in music due to their limited capability to model temporal and contextual dynamics. There is a need for an advanced, accurate approach to analyze music emotions intuitively. The challenge lies in integrating innovative technologies like IoT and machine learning to bridge these gaps.</a:t>
            </a:r>
          </a:p>
          <a:p>
            <a:pPr marL="12700" marR="5715" indent="-635" algn="just">
              <a:lnSpc>
                <a:spcPct val="100000"/>
              </a:lnSpc>
              <a:spcBef>
                <a:spcPts val="495"/>
              </a:spcBef>
              <a:buSzPct val="93000"/>
              <a:buAutoNum type="arabicPeriod"/>
              <a:tabLst>
                <a:tab pos="202565" algn="l"/>
              </a:tabLst>
            </a:pPr>
            <a:r>
              <a:rPr sz="1350" b="1" dirty="0">
                <a:latin typeface="Verdana" panose="020B0604030504040204"/>
                <a:cs typeface="Verdana" panose="020B0604030504040204"/>
              </a:rPr>
              <a:t>	Approach:</a:t>
            </a:r>
            <a:r>
              <a:rPr sz="1350" b="1" spc="-10" dirty="0">
                <a:latin typeface="Verdana" panose="020B0604030504040204"/>
                <a:cs typeface="Verdana" panose="020B0604030504040204"/>
              </a:rPr>
              <a:t> </a:t>
            </a:r>
            <a:r>
              <a:rPr lang="en-US" altLang="en-US" sz="1350" dirty="0">
                <a:latin typeface="Verdana" panose="020B0604030504040204"/>
                <a:cs typeface="Verdana" panose="020B0604030504040204"/>
              </a:rPr>
              <a:t>The research employs Long Short-Term Memory (LSTM) networks to effectively model time-series data in music, capturing its dynamic emotional aspects. By integrating LSTM with the Sequence-to-Sequence (STS) framework, an advanced model for music emotion analysis is developed. Machine learning algorithms are utilized to train and evaluate the system for precision in emotion prediction.</a:t>
            </a:r>
          </a:p>
          <a:p>
            <a:pPr marL="12700" marR="5715" indent="-635" algn="just">
              <a:lnSpc>
                <a:spcPct val="100000"/>
              </a:lnSpc>
              <a:spcBef>
                <a:spcPts val="505"/>
              </a:spcBef>
              <a:buSzPct val="93000"/>
              <a:buAutoNum type="arabicPeriod"/>
              <a:tabLst>
                <a:tab pos="202565" algn="l"/>
              </a:tabLst>
            </a:pPr>
            <a:r>
              <a:rPr sz="1350" b="1" dirty="0">
                <a:latin typeface="Verdana" panose="020B0604030504040204"/>
                <a:cs typeface="Verdana" panose="020B0604030504040204"/>
              </a:rPr>
              <a:t>	Implementation:</a:t>
            </a:r>
            <a:r>
              <a:rPr sz="1350" b="1" spc="150" dirty="0">
                <a:latin typeface="Verdana" panose="020B0604030504040204"/>
                <a:cs typeface="Verdana" panose="020B0604030504040204"/>
              </a:rPr>
              <a:t> </a:t>
            </a:r>
            <a:r>
              <a:rPr lang="en-US" altLang="en-US" sz="1350" dirty="0">
                <a:latin typeface="Verdana" panose="020B0604030504040204"/>
                <a:cs typeface="Verdana" panose="020B0604030504040204"/>
              </a:rPr>
              <a:t>The model processes musical data using LSTM for temporal analysis, combining it with the STS framework for enhanced sequence learning. Metrics such as Arousal and Valence are predicted, with evaluation metrics including absolute error, RMSE, and R square. IoT technology supports data acquisition and enhances real-time application potential.</a:t>
            </a:r>
          </a:p>
          <a:p>
            <a:pPr marL="12700" marR="5080" indent="-635" algn="just">
              <a:lnSpc>
                <a:spcPct val="100000"/>
              </a:lnSpc>
              <a:spcBef>
                <a:spcPts val="505"/>
              </a:spcBef>
              <a:buSzPct val="93000"/>
              <a:buAutoNum type="arabicPeriod"/>
              <a:tabLst>
                <a:tab pos="202565" algn="l"/>
              </a:tabLst>
            </a:pPr>
            <a:r>
              <a:rPr sz="1350" b="1" dirty="0">
                <a:latin typeface="Verdana" panose="020B0604030504040204"/>
                <a:cs typeface="Verdana" panose="020B0604030504040204"/>
              </a:rPr>
              <a:t>	Solution:</a:t>
            </a:r>
            <a:r>
              <a:rPr sz="1350" b="1" spc="25" dirty="0">
                <a:latin typeface="Verdana" panose="020B0604030504040204"/>
                <a:cs typeface="Verdana" panose="020B0604030504040204"/>
              </a:rPr>
              <a:t> </a:t>
            </a:r>
            <a:r>
              <a:rPr lang="en-US" altLang="en-US" sz="1350" dirty="0">
                <a:latin typeface="Verdana" panose="020B0604030504040204"/>
                <a:cs typeface="Verdana" panose="020B0604030504040204"/>
              </a:rPr>
              <a:t>The integrated LSTM and STS model demonstrates high accuracy in predicting music emotions, outperforming traditional methods. With an Arousal average absolute error of 0.921 and Valence error of 0.902, the system sets a new benchmark. This approach deepens the understanding of music emotions</a:t>
            </a:r>
          </a:p>
        </p:txBody>
      </p:sp>
      <p:sp>
        <p:nvSpPr>
          <p:cNvPr id="5" name="object 5"/>
          <p:cNvSpPr txBox="1"/>
          <p:nvPr/>
        </p:nvSpPr>
        <p:spPr>
          <a:xfrm>
            <a:off x="4635753" y="6278067"/>
            <a:ext cx="2921635" cy="391160"/>
          </a:xfrm>
          <a:prstGeom prst="rect">
            <a:avLst/>
          </a:prstGeom>
        </p:spPr>
        <p:txBody>
          <a:bodyPr vert="horz" wrap="square" lIns="0" tIns="12700" rIns="0" bIns="0" rtlCol="0">
            <a:spAutoFit/>
          </a:bodyPr>
          <a:lstStyle/>
          <a:p>
            <a:pPr marL="1009015" marR="5080" indent="-996950">
              <a:lnSpc>
                <a:spcPct val="100000"/>
              </a:lnSpc>
              <a:spcBef>
                <a:spcPts val="100"/>
              </a:spcBef>
            </a:pPr>
            <a:r>
              <a:rPr sz="1200" dirty="0">
                <a:latin typeface="Verdana" panose="020B0604030504040204"/>
                <a:cs typeface="Verdana" panose="020B0604030504040204"/>
              </a:rPr>
              <a:t>Department</a:t>
            </a:r>
            <a:r>
              <a:rPr sz="1200" spc="-45" dirty="0">
                <a:latin typeface="Verdana" panose="020B0604030504040204"/>
                <a:cs typeface="Verdana" panose="020B0604030504040204"/>
              </a:rPr>
              <a:t> </a:t>
            </a:r>
            <a:r>
              <a:rPr sz="1200" dirty="0">
                <a:latin typeface="Verdana" panose="020B0604030504040204"/>
                <a:cs typeface="Verdana" panose="020B0604030504040204"/>
              </a:rPr>
              <a:t>of</a:t>
            </a:r>
            <a:r>
              <a:rPr sz="1200" spc="-35" dirty="0">
                <a:latin typeface="Verdana" panose="020B0604030504040204"/>
                <a:cs typeface="Verdana" panose="020B0604030504040204"/>
              </a:rPr>
              <a:t> </a:t>
            </a:r>
            <a:r>
              <a:rPr sz="1200" dirty="0">
                <a:latin typeface="Verdana" panose="020B0604030504040204"/>
                <a:cs typeface="Verdana" panose="020B0604030504040204"/>
              </a:rPr>
              <a:t>Computer</a:t>
            </a:r>
            <a:r>
              <a:rPr sz="1200" spc="-45" dirty="0">
                <a:latin typeface="Verdana" panose="020B0604030504040204"/>
                <a:cs typeface="Verdana" panose="020B0604030504040204"/>
              </a:rPr>
              <a:t> </a:t>
            </a:r>
            <a:r>
              <a:rPr sz="1200" dirty="0">
                <a:latin typeface="Verdana" panose="020B0604030504040204"/>
                <a:cs typeface="Verdana" panose="020B0604030504040204"/>
              </a:rPr>
              <a:t>Science</a:t>
            </a:r>
            <a:r>
              <a:rPr sz="1200" spc="-35" dirty="0">
                <a:latin typeface="Verdana" panose="020B0604030504040204"/>
                <a:cs typeface="Verdana" panose="020B0604030504040204"/>
              </a:rPr>
              <a:t> </a:t>
            </a:r>
            <a:r>
              <a:rPr sz="1200" spc="-25" dirty="0">
                <a:latin typeface="Verdana" panose="020B0604030504040204"/>
                <a:cs typeface="Verdana" panose="020B0604030504040204"/>
              </a:rPr>
              <a:t>and </a:t>
            </a:r>
            <a:r>
              <a:rPr sz="1200" spc="-10" dirty="0">
                <a:latin typeface="Verdana" panose="020B0604030504040204"/>
                <a:cs typeface="Verdana" panose="020B0604030504040204"/>
              </a:rPr>
              <a:t>Engineering</a:t>
            </a:r>
            <a:endParaRPr sz="1200">
              <a:latin typeface="Verdana" panose="020B0604030504040204"/>
              <a:cs typeface="Verdana" panose="020B0604030504040204"/>
            </a:endParaRPr>
          </a:p>
        </p:txBody>
      </p:sp>
      <p:sp>
        <p:nvSpPr>
          <p:cNvPr id="6" name="object 6"/>
          <p:cNvSpPr txBox="1"/>
          <p:nvPr/>
        </p:nvSpPr>
        <p:spPr>
          <a:xfrm>
            <a:off x="11178285" y="6278067"/>
            <a:ext cx="122555" cy="208279"/>
          </a:xfrm>
          <a:prstGeom prst="rect">
            <a:avLst/>
          </a:prstGeom>
        </p:spPr>
        <p:txBody>
          <a:bodyPr vert="horz" wrap="square" lIns="0" tIns="12700" rIns="0" bIns="0" rtlCol="0">
            <a:spAutoFit/>
          </a:bodyPr>
          <a:lstStyle/>
          <a:p>
            <a:pPr marL="12700">
              <a:lnSpc>
                <a:spcPct val="100000"/>
              </a:lnSpc>
              <a:spcBef>
                <a:spcPts val="100"/>
              </a:spcBef>
            </a:pPr>
            <a:r>
              <a:rPr sz="1200" spc="-50" dirty="0">
                <a:latin typeface="Verdana" panose="020B0604030504040204"/>
                <a:cs typeface="Verdana" panose="020B0604030504040204"/>
              </a:rPr>
              <a:t>7</a:t>
            </a:r>
            <a:endParaRPr sz="1200">
              <a:latin typeface="Verdana" panose="020B0604030504040204"/>
              <a:cs typeface="Verdana" panose="020B0604030504040204"/>
            </a:endParaRPr>
          </a:p>
        </p:txBody>
      </p:sp>
      <p:sp>
        <p:nvSpPr>
          <p:cNvPr id="7" name="object 4">
            <a:extLst>
              <a:ext uri="{FF2B5EF4-FFF2-40B4-BE49-F238E27FC236}">
                <a16:creationId xmlns:a16="http://schemas.microsoft.com/office/drawing/2014/main" id="{C9C017F5-F6D8-36E8-FA11-8D5880D02305}"/>
              </a:ext>
            </a:extLst>
          </p:cNvPr>
          <p:cNvSpPr txBox="1"/>
          <p:nvPr/>
        </p:nvSpPr>
        <p:spPr>
          <a:xfrm>
            <a:off x="891640" y="6277248"/>
            <a:ext cx="1470559" cy="198131"/>
          </a:xfrm>
          <a:prstGeom prst="rect">
            <a:avLst/>
          </a:prstGeom>
        </p:spPr>
        <p:txBody>
          <a:bodyPr vert="horz" wrap="square" lIns="0" tIns="13335" rIns="0" bIns="0" rtlCol="0">
            <a:spAutoFit/>
          </a:bodyPr>
          <a:lstStyle/>
          <a:p>
            <a:pPr marL="12700">
              <a:lnSpc>
                <a:spcPct val="100000"/>
              </a:lnSpc>
              <a:spcBef>
                <a:spcPts val="105"/>
              </a:spcBef>
            </a:pPr>
            <a:r>
              <a:rPr lang="en-IN" sz="1200" spc="-35" dirty="0">
                <a:latin typeface="Verdana" panose="020B0604030504040204"/>
                <a:cs typeface="Verdana" panose="020B0604030504040204"/>
              </a:rPr>
              <a:t>Second</a:t>
            </a:r>
            <a:r>
              <a:rPr sz="1200" spc="-35" dirty="0">
                <a:latin typeface="Verdana" panose="020B0604030504040204"/>
                <a:cs typeface="Verdana" panose="020B0604030504040204"/>
              </a:rPr>
              <a:t> </a:t>
            </a:r>
            <a:r>
              <a:rPr sz="1200" spc="-10" dirty="0">
                <a:latin typeface="Verdana" panose="020B0604030504040204"/>
                <a:cs typeface="Verdana" panose="020B0604030504040204"/>
              </a:rPr>
              <a:t>Review</a:t>
            </a:r>
            <a:endParaRPr sz="1200" dirty="0">
              <a:latin typeface="Verdana" panose="020B0604030504040204"/>
              <a:cs typeface="Verdana" panose="020B060403050404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2517" rIns="0" bIns="0" rtlCol="0">
            <a:spAutoFit/>
          </a:bodyPr>
          <a:lstStyle/>
          <a:p>
            <a:pPr marL="8255">
              <a:lnSpc>
                <a:spcPct val="100000"/>
              </a:lnSpc>
              <a:spcBef>
                <a:spcPts val="105"/>
              </a:spcBef>
            </a:pPr>
            <a:r>
              <a:rPr sz="3200" dirty="0">
                <a:solidFill>
                  <a:srgbClr val="FF0000"/>
                </a:solidFill>
              </a:rPr>
              <a:t>Literature</a:t>
            </a:r>
            <a:r>
              <a:rPr sz="3200" spc="-65" dirty="0">
                <a:solidFill>
                  <a:srgbClr val="FF0000"/>
                </a:solidFill>
              </a:rPr>
              <a:t> </a:t>
            </a:r>
            <a:r>
              <a:rPr sz="3200" spc="-10" dirty="0">
                <a:solidFill>
                  <a:srgbClr val="FF0000"/>
                </a:solidFill>
              </a:rPr>
              <a:t>Review</a:t>
            </a:r>
            <a:endParaRPr sz="3200"/>
          </a:p>
        </p:txBody>
      </p:sp>
      <p:sp>
        <p:nvSpPr>
          <p:cNvPr id="3" name="object 3"/>
          <p:cNvSpPr txBox="1"/>
          <p:nvPr/>
        </p:nvSpPr>
        <p:spPr>
          <a:xfrm>
            <a:off x="834644" y="1834641"/>
            <a:ext cx="10512425" cy="2795637"/>
          </a:xfrm>
          <a:prstGeom prst="rect">
            <a:avLst/>
          </a:prstGeom>
        </p:spPr>
        <p:txBody>
          <a:bodyPr vert="horz" wrap="square" lIns="0" tIns="12700" rIns="0" bIns="0" rtlCol="0">
            <a:spAutoFit/>
          </a:bodyPr>
          <a:lstStyle/>
          <a:p>
            <a:pPr marL="12700" marR="5080" algn="just">
              <a:lnSpc>
                <a:spcPct val="100000"/>
              </a:lnSpc>
              <a:spcBef>
                <a:spcPts val="100"/>
              </a:spcBef>
            </a:pPr>
            <a:r>
              <a:rPr sz="1500" b="1" dirty="0">
                <a:latin typeface="Verdana" panose="020B0604030504040204"/>
                <a:cs typeface="Verdana" panose="020B0604030504040204"/>
              </a:rPr>
              <a:t>Advantages</a:t>
            </a:r>
            <a:r>
              <a:rPr sz="1500" b="1" spc="260" dirty="0">
                <a:latin typeface="Verdana" panose="020B0604030504040204"/>
                <a:cs typeface="Verdana" panose="020B0604030504040204"/>
              </a:rPr>
              <a:t> </a:t>
            </a:r>
            <a:r>
              <a:rPr sz="1500" b="1" dirty="0">
                <a:latin typeface="Verdana" panose="020B0604030504040204"/>
                <a:cs typeface="Verdana" panose="020B0604030504040204"/>
              </a:rPr>
              <a:t>of</a:t>
            </a:r>
            <a:r>
              <a:rPr sz="1500" b="1" spc="260" dirty="0">
                <a:latin typeface="Verdana" panose="020B0604030504040204"/>
                <a:cs typeface="Verdana" panose="020B0604030504040204"/>
              </a:rPr>
              <a:t> </a:t>
            </a:r>
            <a:r>
              <a:rPr sz="1500" b="1" dirty="0">
                <a:latin typeface="Verdana" panose="020B0604030504040204"/>
                <a:cs typeface="Verdana" panose="020B0604030504040204"/>
              </a:rPr>
              <a:t>the</a:t>
            </a:r>
            <a:r>
              <a:rPr sz="1500" b="1" spc="260" dirty="0">
                <a:latin typeface="Verdana" panose="020B0604030504040204"/>
                <a:cs typeface="Verdana" panose="020B0604030504040204"/>
              </a:rPr>
              <a:t> </a:t>
            </a:r>
            <a:r>
              <a:rPr sz="1500" b="1" dirty="0">
                <a:latin typeface="Verdana" panose="020B0604030504040204"/>
                <a:cs typeface="Verdana" panose="020B0604030504040204"/>
              </a:rPr>
              <a:t>Method</a:t>
            </a:r>
            <a:r>
              <a:rPr sz="1500" b="1" spc="260" dirty="0">
                <a:latin typeface="Verdana" panose="020B0604030504040204"/>
                <a:cs typeface="Verdana" panose="020B0604030504040204"/>
              </a:rPr>
              <a:t> </a:t>
            </a:r>
            <a:r>
              <a:rPr sz="1500" b="1" dirty="0">
                <a:latin typeface="Verdana" panose="020B0604030504040204"/>
                <a:cs typeface="Verdana" panose="020B0604030504040204"/>
              </a:rPr>
              <a:t>Used</a:t>
            </a:r>
            <a:r>
              <a:rPr sz="1500" dirty="0">
                <a:latin typeface="Verdana" panose="020B0604030504040204"/>
                <a:cs typeface="Verdana" panose="020B0604030504040204"/>
              </a:rPr>
              <a:t>:</a:t>
            </a:r>
            <a:r>
              <a:rPr sz="1500" spc="245" dirty="0">
                <a:latin typeface="Verdana" panose="020B0604030504040204"/>
                <a:cs typeface="Verdana" panose="020B0604030504040204"/>
              </a:rPr>
              <a:t>  </a:t>
            </a:r>
            <a:r>
              <a:rPr lang="en-US" altLang="en-US" sz="1500" dirty="0">
                <a:latin typeface="Verdana" panose="020B0604030504040204"/>
                <a:cs typeface="Verdana" panose="020B0604030504040204"/>
              </a:rPr>
              <a:t>The method provides a precise and nuanced analysis of music emotions by leveraging LSTM’s strength in modeling temporal data. Integration with the STS framework enhances sequence learning, resulting in superior accuracy. The approach bridges the gap between traditional methods and advanced IoT-enabled systems, enabling real-time applications. It also holds potential for personalized music recommendations and innovative music composition tools, revolutionizing user interaction with music.</a:t>
            </a:r>
          </a:p>
          <a:p>
            <a:pPr marL="12700" marR="5080" algn="just">
              <a:lnSpc>
                <a:spcPct val="100000"/>
              </a:lnSpc>
              <a:spcBef>
                <a:spcPts val="100"/>
              </a:spcBef>
            </a:pPr>
            <a:endParaRPr lang="en-US" altLang="en-US" sz="1500" dirty="0">
              <a:latin typeface="Verdana" panose="020B0604030504040204"/>
              <a:cs typeface="Verdana" panose="020B0604030504040204"/>
            </a:endParaRPr>
          </a:p>
          <a:p>
            <a:pPr marL="12700" marR="6350" algn="just">
              <a:lnSpc>
                <a:spcPct val="100000"/>
              </a:lnSpc>
            </a:pPr>
            <a:r>
              <a:rPr sz="1500" b="1" dirty="0">
                <a:latin typeface="Verdana" panose="020B0604030504040204"/>
                <a:cs typeface="Verdana" panose="020B0604030504040204"/>
              </a:rPr>
              <a:t>Disadvantages</a:t>
            </a:r>
            <a:r>
              <a:rPr sz="1500" b="1" spc="40" dirty="0">
                <a:latin typeface="Verdana" panose="020B0604030504040204"/>
                <a:cs typeface="Verdana" panose="020B0604030504040204"/>
              </a:rPr>
              <a:t> </a:t>
            </a:r>
            <a:r>
              <a:rPr sz="1500" b="1" dirty="0">
                <a:latin typeface="Verdana" panose="020B0604030504040204"/>
                <a:cs typeface="Verdana" panose="020B0604030504040204"/>
              </a:rPr>
              <a:t>of</a:t>
            </a:r>
            <a:r>
              <a:rPr sz="1500" b="1" spc="30" dirty="0">
                <a:latin typeface="Verdana" panose="020B0604030504040204"/>
                <a:cs typeface="Verdana" panose="020B0604030504040204"/>
              </a:rPr>
              <a:t> </a:t>
            </a:r>
            <a:r>
              <a:rPr sz="1500" b="1" dirty="0">
                <a:latin typeface="Verdana" panose="020B0604030504040204"/>
                <a:cs typeface="Verdana" panose="020B0604030504040204"/>
              </a:rPr>
              <a:t>the</a:t>
            </a:r>
            <a:r>
              <a:rPr sz="1500" b="1" spc="35" dirty="0">
                <a:latin typeface="Verdana" panose="020B0604030504040204"/>
                <a:cs typeface="Verdana" panose="020B0604030504040204"/>
              </a:rPr>
              <a:t> </a:t>
            </a:r>
            <a:r>
              <a:rPr sz="1500" b="1" dirty="0">
                <a:latin typeface="Verdana" panose="020B0604030504040204"/>
                <a:cs typeface="Verdana" panose="020B0604030504040204"/>
              </a:rPr>
              <a:t>Method</a:t>
            </a:r>
            <a:r>
              <a:rPr sz="1500" b="1" spc="40" dirty="0">
                <a:latin typeface="Verdana" panose="020B0604030504040204"/>
                <a:cs typeface="Verdana" panose="020B0604030504040204"/>
              </a:rPr>
              <a:t> </a:t>
            </a:r>
            <a:r>
              <a:rPr sz="1500" b="1" dirty="0">
                <a:latin typeface="Verdana" panose="020B0604030504040204"/>
                <a:cs typeface="Verdana" panose="020B0604030504040204"/>
              </a:rPr>
              <a:t>Used</a:t>
            </a:r>
            <a:r>
              <a:rPr sz="1500" dirty="0">
                <a:latin typeface="Verdana" panose="020B0604030504040204"/>
                <a:cs typeface="Verdana" panose="020B0604030504040204"/>
              </a:rPr>
              <a:t>:</a:t>
            </a:r>
            <a:r>
              <a:rPr sz="1500" spc="15" dirty="0">
                <a:latin typeface="Verdana" panose="020B0604030504040204"/>
                <a:cs typeface="Verdana" panose="020B0604030504040204"/>
              </a:rPr>
              <a:t>  </a:t>
            </a:r>
            <a:r>
              <a:rPr lang="en-US" altLang="en-US" sz="1500" dirty="0">
                <a:latin typeface="Verdana" panose="020B0604030504040204"/>
                <a:cs typeface="Verdana" panose="020B0604030504040204"/>
              </a:rPr>
              <a:t>The method relies heavily on computational resources, making it challenging to implement in resource-constrained environments. Training the LSTM and STS models requires extensive data, which may not always be accessible. The integration of IoT adds complexity and potential reliability concerns. Metrics like RMSE and R square indicate room for improvement in precision. Additionally, the model may need adaptation for diverse musical genres and cultural contexts.</a:t>
            </a:r>
          </a:p>
        </p:txBody>
      </p:sp>
      <p:sp>
        <p:nvSpPr>
          <p:cNvPr id="4" name="object 4"/>
          <p:cNvSpPr txBox="1"/>
          <p:nvPr/>
        </p:nvSpPr>
        <p:spPr>
          <a:xfrm>
            <a:off x="11178285" y="6278067"/>
            <a:ext cx="122555" cy="208279"/>
          </a:xfrm>
          <a:prstGeom prst="rect">
            <a:avLst/>
          </a:prstGeom>
        </p:spPr>
        <p:txBody>
          <a:bodyPr vert="horz" wrap="square" lIns="0" tIns="12700" rIns="0" bIns="0" rtlCol="0">
            <a:spAutoFit/>
          </a:bodyPr>
          <a:lstStyle/>
          <a:p>
            <a:pPr marL="12700">
              <a:lnSpc>
                <a:spcPct val="100000"/>
              </a:lnSpc>
              <a:spcBef>
                <a:spcPts val="100"/>
              </a:spcBef>
            </a:pPr>
            <a:r>
              <a:rPr sz="1200" spc="-50" dirty="0">
                <a:latin typeface="Verdana" panose="020B0604030504040204"/>
                <a:cs typeface="Verdana" panose="020B0604030504040204"/>
              </a:rPr>
              <a:t>8</a:t>
            </a:r>
            <a:endParaRPr sz="1200">
              <a:latin typeface="Verdana" panose="020B0604030504040204"/>
              <a:cs typeface="Verdana" panose="020B0604030504040204"/>
            </a:endParaRPr>
          </a:p>
        </p:txBody>
      </p:sp>
      <p:sp>
        <p:nvSpPr>
          <p:cNvPr id="5" name="object 4">
            <a:extLst>
              <a:ext uri="{FF2B5EF4-FFF2-40B4-BE49-F238E27FC236}">
                <a16:creationId xmlns:a16="http://schemas.microsoft.com/office/drawing/2014/main" id="{9624869C-38E2-5944-0BF4-95CAED456533}"/>
              </a:ext>
            </a:extLst>
          </p:cNvPr>
          <p:cNvSpPr txBox="1"/>
          <p:nvPr/>
        </p:nvSpPr>
        <p:spPr>
          <a:xfrm>
            <a:off x="891640" y="6277248"/>
            <a:ext cx="1470559" cy="198131"/>
          </a:xfrm>
          <a:prstGeom prst="rect">
            <a:avLst/>
          </a:prstGeom>
        </p:spPr>
        <p:txBody>
          <a:bodyPr vert="horz" wrap="square" lIns="0" tIns="13335" rIns="0" bIns="0" rtlCol="0">
            <a:spAutoFit/>
          </a:bodyPr>
          <a:lstStyle/>
          <a:p>
            <a:pPr marL="12700">
              <a:lnSpc>
                <a:spcPct val="100000"/>
              </a:lnSpc>
              <a:spcBef>
                <a:spcPts val="105"/>
              </a:spcBef>
            </a:pPr>
            <a:r>
              <a:rPr lang="en-IN" sz="1200" spc="-35" dirty="0">
                <a:latin typeface="Verdana" panose="020B0604030504040204"/>
                <a:cs typeface="Verdana" panose="020B0604030504040204"/>
              </a:rPr>
              <a:t>Second</a:t>
            </a:r>
            <a:r>
              <a:rPr sz="1200" spc="-35" dirty="0">
                <a:latin typeface="Verdana" panose="020B0604030504040204"/>
                <a:cs typeface="Verdana" panose="020B0604030504040204"/>
              </a:rPr>
              <a:t> </a:t>
            </a:r>
            <a:r>
              <a:rPr sz="1200" spc="-10" dirty="0">
                <a:latin typeface="Verdana" panose="020B0604030504040204"/>
                <a:cs typeface="Verdana" panose="020B0604030504040204"/>
              </a:rPr>
              <a:t>Review</a:t>
            </a:r>
            <a:endParaRPr sz="1200" dirty="0">
              <a:latin typeface="Verdana" panose="020B0604030504040204"/>
              <a:cs typeface="Verdana" panose="020B0604030504040204"/>
            </a:endParaRPr>
          </a:p>
        </p:txBody>
      </p:sp>
      <p:sp>
        <p:nvSpPr>
          <p:cNvPr id="6" name="object 3">
            <a:extLst>
              <a:ext uri="{FF2B5EF4-FFF2-40B4-BE49-F238E27FC236}">
                <a16:creationId xmlns:a16="http://schemas.microsoft.com/office/drawing/2014/main" id="{B5615AB1-1F48-C288-4EF1-7CD10E19BE00}"/>
              </a:ext>
            </a:extLst>
          </p:cNvPr>
          <p:cNvSpPr txBox="1"/>
          <p:nvPr/>
        </p:nvSpPr>
        <p:spPr>
          <a:xfrm>
            <a:off x="4635753" y="6278067"/>
            <a:ext cx="2921635" cy="391160"/>
          </a:xfrm>
          <a:prstGeom prst="rect">
            <a:avLst/>
          </a:prstGeom>
        </p:spPr>
        <p:txBody>
          <a:bodyPr vert="horz" wrap="square" lIns="0" tIns="12700" rIns="0" bIns="0" rtlCol="0">
            <a:spAutoFit/>
          </a:bodyPr>
          <a:lstStyle/>
          <a:p>
            <a:pPr marL="1009015" marR="5080" indent="-996950">
              <a:lnSpc>
                <a:spcPct val="100000"/>
              </a:lnSpc>
              <a:spcBef>
                <a:spcPts val="100"/>
              </a:spcBef>
            </a:pPr>
            <a:r>
              <a:rPr sz="1200" dirty="0">
                <a:latin typeface="Verdana" panose="020B0604030504040204"/>
                <a:cs typeface="Verdana" panose="020B0604030504040204"/>
              </a:rPr>
              <a:t>Department</a:t>
            </a:r>
            <a:r>
              <a:rPr sz="1200" spc="-45" dirty="0">
                <a:latin typeface="Verdana" panose="020B0604030504040204"/>
                <a:cs typeface="Verdana" panose="020B0604030504040204"/>
              </a:rPr>
              <a:t> </a:t>
            </a:r>
            <a:r>
              <a:rPr sz="1200" dirty="0">
                <a:latin typeface="Verdana" panose="020B0604030504040204"/>
                <a:cs typeface="Verdana" panose="020B0604030504040204"/>
              </a:rPr>
              <a:t>of</a:t>
            </a:r>
            <a:r>
              <a:rPr sz="1200" spc="-35" dirty="0">
                <a:latin typeface="Verdana" panose="020B0604030504040204"/>
                <a:cs typeface="Verdana" panose="020B0604030504040204"/>
              </a:rPr>
              <a:t> </a:t>
            </a:r>
            <a:r>
              <a:rPr sz="1200" dirty="0">
                <a:latin typeface="Verdana" panose="020B0604030504040204"/>
                <a:cs typeface="Verdana" panose="020B0604030504040204"/>
              </a:rPr>
              <a:t>Computer</a:t>
            </a:r>
            <a:r>
              <a:rPr sz="1200" spc="-45" dirty="0">
                <a:latin typeface="Verdana" panose="020B0604030504040204"/>
                <a:cs typeface="Verdana" panose="020B0604030504040204"/>
              </a:rPr>
              <a:t> </a:t>
            </a:r>
            <a:r>
              <a:rPr sz="1200" dirty="0">
                <a:latin typeface="Verdana" panose="020B0604030504040204"/>
                <a:cs typeface="Verdana" panose="020B0604030504040204"/>
              </a:rPr>
              <a:t>Science</a:t>
            </a:r>
            <a:r>
              <a:rPr sz="1200" spc="-35" dirty="0">
                <a:latin typeface="Verdana" panose="020B0604030504040204"/>
                <a:cs typeface="Verdana" panose="020B0604030504040204"/>
              </a:rPr>
              <a:t> </a:t>
            </a:r>
            <a:r>
              <a:rPr sz="1200" spc="-25" dirty="0">
                <a:latin typeface="Verdana" panose="020B0604030504040204"/>
                <a:cs typeface="Verdana" panose="020B0604030504040204"/>
              </a:rPr>
              <a:t>and </a:t>
            </a:r>
            <a:r>
              <a:rPr sz="1200" spc="-10" dirty="0">
                <a:latin typeface="Verdana" panose="020B0604030504040204"/>
                <a:cs typeface="Verdana" panose="020B0604030504040204"/>
              </a:rPr>
              <a:t>Engineering</a:t>
            </a:r>
            <a:endParaRPr sz="1200">
              <a:latin typeface="Verdana" panose="020B0604030504040204"/>
              <a:cs typeface="Verdana" panose="020B060403050404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552" rIns="0" bIns="0" rtlCol="0">
            <a:spAutoFit/>
          </a:bodyPr>
          <a:lstStyle/>
          <a:p>
            <a:pPr marL="12700">
              <a:lnSpc>
                <a:spcPct val="100000"/>
              </a:lnSpc>
              <a:spcBef>
                <a:spcPts val="105"/>
              </a:spcBef>
            </a:pPr>
            <a:r>
              <a:rPr sz="3200" spc="-10" dirty="0">
                <a:solidFill>
                  <a:srgbClr val="FF0000"/>
                </a:solidFill>
              </a:rPr>
              <a:t>Objectives</a:t>
            </a:r>
            <a:endParaRPr sz="3200"/>
          </a:p>
        </p:txBody>
      </p:sp>
      <p:sp>
        <p:nvSpPr>
          <p:cNvPr id="3" name="object 3"/>
          <p:cNvSpPr txBox="1"/>
          <p:nvPr/>
        </p:nvSpPr>
        <p:spPr>
          <a:xfrm>
            <a:off x="834644" y="1784045"/>
            <a:ext cx="10510520" cy="3449662"/>
          </a:xfrm>
          <a:prstGeom prst="rect">
            <a:avLst/>
          </a:prstGeom>
        </p:spPr>
        <p:txBody>
          <a:bodyPr vert="horz" wrap="square" lIns="0" tIns="12700" rIns="0" bIns="0" rtlCol="0">
            <a:spAutoFit/>
          </a:bodyPr>
          <a:lstStyle/>
          <a:p>
            <a:pPr marL="507365" indent="-507365" algn="just">
              <a:lnSpc>
                <a:spcPct val="100000"/>
              </a:lnSpc>
              <a:spcBef>
                <a:spcPts val="100"/>
              </a:spcBef>
              <a:buClr>
                <a:srgbClr val="CC0000"/>
              </a:buClr>
              <a:buChar char="□"/>
              <a:tabLst>
                <a:tab pos="507365" algn="l"/>
                <a:tab pos="1045210" algn="l"/>
                <a:tab pos="2497455" algn="l"/>
                <a:tab pos="3447415" algn="l"/>
                <a:tab pos="4539615" algn="l"/>
                <a:tab pos="6136005" algn="l"/>
                <a:tab pos="6675120" algn="l"/>
                <a:tab pos="8504555" algn="l"/>
                <a:tab pos="9046845" algn="l"/>
              </a:tabLst>
            </a:pPr>
            <a:r>
              <a:rPr lang="en-US" altLang="en-US" sz="2000" dirty="0">
                <a:latin typeface="Verdana" panose="020B0604030504040204"/>
                <a:cs typeface="Verdana" panose="020B0604030504040204"/>
              </a:rPr>
              <a:t>Personalized Learning: To create a smart e-learning platform that adapts to users' emotions through real-time voice and facial recognition, providing tailored content and feedback.</a:t>
            </a:r>
          </a:p>
          <a:p>
            <a:pPr marL="507365" indent="-507365" algn="just">
              <a:lnSpc>
                <a:spcPct val="100000"/>
              </a:lnSpc>
              <a:spcBef>
                <a:spcPts val="100"/>
              </a:spcBef>
              <a:buClr>
                <a:srgbClr val="CC0000"/>
              </a:buClr>
              <a:buChar char="□"/>
              <a:tabLst>
                <a:tab pos="507365" algn="l"/>
                <a:tab pos="1045210" algn="l"/>
                <a:tab pos="2497455" algn="l"/>
                <a:tab pos="3447415" algn="l"/>
                <a:tab pos="4539615" algn="l"/>
                <a:tab pos="6136005" algn="l"/>
                <a:tab pos="6675120" algn="l"/>
                <a:tab pos="8504555" algn="l"/>
                <a:tab pos="9046845" algn="l"/>
              </a:tabLst>
            </a:pPr>
            <a:endParaRPr lang="en-US" altLang="en-US" sz="2000" dirty="0">
              <a:latin typeface="Verdana" panose="020B0604030504040204"/>
              <a:cs typeface="Verdana" panose="020B0604030504040204"/>
            </a:endParaRPr>
          </a:p>
          <a:p>
            <a:pPr marL="507365" indent="-507365" algn="just">
              <a:lnSpc>
                <a:spcPct val="100000"/>
              </a:lnSpc>
              <a:spcBef>
                <a:spcPts val="100"/>
              </a:spcBef>
              <a:buClr>
                <a:srgbClr val="CC0000"/>
              </a:buClr>
              <a:buChar char="□"/>
              <a:tabLst>
                <a:tab pos="507365" algn="l"/>
                <a:tab pos="1045210" algn="l"/>
                <a:tab pos="2497455" algn="l"/>
                <a:tab pos="3447415" algn="l"/>
                <a:tab pos="4539615" algn="l"/>
                <a:tab pos="6136005" algn="l"/>
                <a:tab pos="6675120" algn="l"/>
                <a:tab pos="8504555" algn="l"/>
                <a:tab pos="9046845" algn="l"/>
              </a:tabLst>
            </a:pPr>
            <a:r>
              <a:rPr lang="en-US" altLang="en-US" sz="2000" dirty="0">
                <a:latin typeface="Verdana" panose="020B0604030504040204"/>
                <a:cs typeface="Verdana" panose="020B0604030504040204"/>
              </a:rPr>
              <a:t>Enhanced Engagement: To improve user motivation and focus by dynamically responding to emotional states such as happiness, sadness, or stress, ensuring a supportive learning experience.</a:t>
            </a:r>
          </a:p>
          <a:p>
            <a:pPr marL="507365" indent="-507365" algn="just">
              <a:lnSpc>
                <a:spcPct val="100000"/>
              </a:lnSpc>
              <a:spcBef>
                <a:spcPts val="100"/>
              </a:spcBef>
              <a:buClr>
                <a:srgbClr val="CC0000"/>
              </a:buClr>
              <a:buChar char="□"/>
              <a:tabLst>
                <a:tab pos="507365" algn="l"/>
                <a:tab pos="1045210" algn="l"/>
                <a:tab pos="2497455" algn="l"/>
                <a:tab pos="3447415" algn="l"/>
                <a:tab pos="4539615" algn="l"/>
                <a:tab pos="6136005" algn="l"/>
                <a:tab pos="6675120" algn="l"/>
                <a:tab pos="8504555" algn="l"/>
                <a:tab pos="9046845" algn="l"/>
              </a:tabLst>
            </a:pPr>
            <a:endParaRPr lang="en-US" altLang="en-US" sz="2000" dirty="0">
              <a:latin typeface="Verdana" panose="020B0604030504040204"/>
              <a:cs typeface="Verdana" panose="020B0604030504040204"/>
            </a:endParaRPr>
          </a:p>
          <a:p>
            <a:pPr marL="507365" indent="-507365" algn="just">
              <a:lnSpc>
                <a:spcPct val="100000"/>
              </a:lnSpc>
              <a:spcBef>
                <a:spcPts val="100"/>
              </a:spcBef>
              <a:buClr>
                <a:srgbClr val="CC0000"/>
              </a:buClr>
              <a:buChar char="□"/>
              <a:tabLst>
                <a:tab pos="507365" algn="l"/>
                <a:tab pos="1045210" algn="l"/>
                <a:tab pos="2497455" algn="l"/>
                <a:tab pos="3447415" algn="l"/>
                <a:tab pos="4539615" algn="l"/>
                <a:tab pos="6136005" algn="l"/>
                <a:tab pos="6675120" algn="l"/>
                <a:tab pos="8504555" algn="l"/>
                <a:tab pos="9046845" algn="l"/>
              </a:tabLst>
            </a:pPr>
            <a:r>
              <a:rPr lang="en-US" altLang="en-US" sz="2000" dirty="0">
                <a:latin typeface="Verdana" panose="020B0604030504040204"/>
                <a:cs typeface="Verdana" panose="020B0604030504040204"/>
              </a:rPr>
              <a:t>Improved Outcomes: To optimize learning processes by fostering confidence, reducing stress, and increasing retention through emotionally intelligent interactions and personalized guidance.</a:t>
            </a:r>
          </a:p>
        </p:txBody>
      </p:sp>
      <p:sp>
        <p:nvSpPr>
          <p:cNvPr id="5" name="object 5"/>
          <p:cNvSpPr txBox="1"/>
          <p:nvPr/>
        </p:nvSpPr>
        <p:spPr>
          <a:xfrm>
            <a:off x="4635753" y="6278067"/>
            <a:ext cx="2921635" cy="391160"/>
          </a:xfrm>
          <a:prstGeom prst="rect">
            <a:avLst/>
          </a:prstGeom>
        </p:spPr>
        <p:txBody>
          <a:bodyPr vert="horz" wrap="square" lIns="0" tIns="12700" rIns="0" bIns="0" rtlCol="0">
            <a:spAutoFit/>
          </a:bodyPr>
          <a:lstStyle/>
          <a:p>
            <a:pPr marL="1009015" marR="5080" indent="-996950">
              <a:lnSpc>
                <a:spcPct val="100000"/>
              </a:lnSpc>
              <a:spcBef>
                <a:spcPts val="100"/>
              </a:spcBef>
            </a:pPr>
            <a:r>
              <a:rPr sz="1200" dirty="0">
                <a:latin typeface="Verdana" panose="020B0604030504040204"/>
                <a:cs typeface="Verdana" panose="020B0604030504040204"/>
              </a:rPr>
              <a:t>Department</a:t>
            </a:r>
            <a:r>
              <a:rPr sz="1200" spc="-45" dirty="0">
                <a:latin typeface="Verdana" panose="020B0604030504040204"/>
                <a:cs typeface="Verdana" panose="020B0604030504040204"/>
              </a:rPr>
              <a:t> </a:t>
            </a:r>
            <a:r>
              <a:rPr sz="1200" dirty="0">
                <a:latin typeface="Verdana" panose="020B0604030504040204"/>
                <a:cs typeface="Verdana" panose="020B0604030504040204"/>
              </a:rPr>
              <a:t>of</a:t>
            </a:r>
            <a:r>
              <a:rPr sz="1200" spc="-35" dirty="0">
                <a:latin typeface="Verdana" panose="020B0604030504040204"/>
                <a:cs typeface="Verdana" panose="020B0604030504040204"/>
              </a:rPr>
              <a:t> </a:t>
            </a:r>
            <a:r>
              <a:rPr sz="1200" dirty="0">
                <a:latin typeface="Verdana" panose="020B0604030504040204"/>
                <a:cs typeface="Verdana" panose="020B0604030504040204"/>
              </a:rPr>
              <a:t>Computer</a:t>
            </a:r>
            <a:r>
              <a:rPr sz="1200" spc="-45" dirty="0">
                <a:latin typeface="Verdana" panose="020B0604030504040204"/>
                <a:cs typeface="Verdana" panose="020B0604030504040204"/>
              </a:rPr>
              <a:t> </a:t>
            </a:r>
            <a:r>
              <a:rPr sz="1200" dirty="0">
                <a:latin typeface="Verdana" panose="020B0604030504040204"/>
                <a:cs typeface="Verdana" panose="020B0604030504040204"/>
              </a:rPr>
              <a:t>Science</a:t>
            </a:r>
            <a:r>
              <a:rPr sz="1200" spc="-35" dirty="0">
                <a:latin typeface="Verdana" panose="020B0604030504040204"/>
                <a:cs typeface="Verdana" panose="020B0604030504040204"/>
              </a:rPr>
              <a:t> </a:t>
            </a:r>
            <a:r>
              <a:rPr sz="1200" spc="-25" dirty="0">
                <a:latin typeface="Verdana" panose="020B0604030504040204"/>
                <a:cs typeface="Verdana" panose="020B0604030504040204"/>
              </a:rPr>
              <a:t>and </a:t>
            </a:r>
            <a:r>
              <a:rPr sz="1200" spc="-10" dirty="0">
                <a:latin typeface="Verdana" panose="020B0604030504040204"/>
                <a:cs typeface="Verdana" panose="020B0604030504040204"/>
              </a:rPr>
              <a:t>Engineering</a:t>
            </a:r>
            <a:endParaRPr sz="1200">
              <a:latin typeface="Verdana" panose="020B0604030504040204"/>
              <a:cs typeface="Verdana" panose="020B0604030504040204"/>
            </a:endParaRPr>
          </a:p>
        </p:txBody>
      </p:sp>
      <p:sp>
        <p:nvSpPr>
          <p:cNvPr id="6" name="object 6"/>
          <p:cNvSpPr txBox="1"/>
          <p:nvPr/>
        </p:nvSpPr>
        <p:spPr>
          <a:xfrm>
            <a:off x="11178285" y="6278067"/>
            <a:ext cx="122555" cy="208279"/>
          </a:xfrm>
          <a:prstGeom prst="rect">
            <a:avLst/>
          </a:prstGeom>
        </p:spPr>
        <p:txBody>
          <a:bodyPr vert="horz" wrap="square" lIns="0" tIns="12700" rIns="0" bIns="0" rtlCol="0">
            <a:spAutoFit/>
          </a:bodyPr>
          <a:lstStyle/>
          <a:p>
            <a:pPr marL="12700">
              <a:lnSpc>
                <a:spcPct val="100000"/>
              </a:lnSpc>
              <a:spcBef>
                <a:spcPts val="100"/>
              </a:spcBef>
            </a:pPr>
            <a:r>
              <a:rPr sz="1200" spc="-50" dirty="0">
                <a:latin typeface="Verdana" panose="020B0604030504040204"/>
                <a:cs typeface="Verdana" panose="020B0604030504040204"/>
              </a:rPr>
              <a:t>9</a:t>
            </a:r>
            <a:endParaRPr sz="1200">
              <a:latin typeface="Verdana" panose="020B0604030504040204"/>
              <a:cs typeface="Verdana" panose="020B0604030504040204"/>
            </a:endParaRPr>
          </a:p>
        </p:txBody>
      </p:sp>
      <p:sp>
        <p:nvSpPr>
          <p:cNvPr id="7" name="object 4">
            <a:extLst>
              <a:ext uri="{FF2B5EF4-FFF2-40B4-BE49-F238E27FC236}">
                <a16:creationId xmlns:a16="http://schemas.microsoft.com/office/drawing/2014/main" id="{E1DE82A9-5CF3-9CD5-7562-A4B91B6680AA}"/>
              </a:ext>
            </a:extLst>
          </p:cNvPr>
          <p:cNvSpPr txBox="1"/>
          <p:nvPr/>
        </p:nvSpPr>
        <p:spPr>
          <a:xfrm>
            <a:off x="891640" y="6277248"/>
            <a:ext cx="1470559" cy="198131"/>
          </a:xfrm>
          <a:prstGeom prst="rect">
            <a:avLst/>
          </a:prstGeom>
        </p:spPr>
        <p:txBody>
          <a:bodyPr vert="horz" wrap="square" lIns="0" tIns="13335" rIns="0" bIns="0" rtlCol="0">
            <a:spAutoFit/>
          </a:bodyPr>
          <a:lstStyle/>
          <a:p>
            <a:pPr marL="12700">
              <a:lnSpc>
                <a:spcPct val="100000"/>
              </a:lnSpc>
              <a:spcBef>
                <a:spcPts val="105"/>
              </a:spcBef>
            </a:pPr>
            <a:r>
              <a:rPr lang="en-IN" sz="1200" spc="-35" dirty="0">
                <a:latin typeface="Verdana" panose="020B0604030504040204"/>
                <a:cs typeface="Verdana" panose="020B0604030504040204"/>
              </a:rPr>
              <a:t>Second</a:t>
            </a:r>
            <a:r>
              <a:rPr sz="1200" spc="-35" dirty="0">
                <a:latin typeface="Verdana" panose="020B0604030504040204"/>
                <a:cs typeface="Verdana" panose="020B0604030504040204"/>
              </a:rPr>
              <a:t> </a:t>
            </a:r>
            <a:r>
              <a:rPr sz="1200" spc="-10" dirty="0">
                <a:latin typeface="Verdana" panose="020B0604030504040204"/>
                <a:cs typeface="Verdana" panose="020B0604030504040204"/>
              </a:rPr>
              <a:t>Review</a:t>
            </a:r>
            <a:endParaRPr sz="1200" dirty="0">
              <a:latin typeface="Verdana" panose="020B0604030504040204"/>
              <a:cs typeface="Verdana" panose="020B060403050404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669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2206</Words>
  <Application>Microsoft Office PowerPoint</Application>
  <PresentationFormat>Widescreen</PresentationFormat>
  <Paragraphs>153</Paragraphs>
  <Slides>20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Calibri</vt:lpstr>
      <vt:lpstr>Verdana</vt:lpstr>
      <vt:lpstr>Office Theme</vt:lpstr>
      <vt:lpstr>Department of Computer Science and Engineering</vt:lpstr>
      <vt:lpstr>Introduction</vt:lpstr>
      <vt:lpstr>Problem Statement</vt:lpstr>
      <vt:lpstr>Abstract</vt:lpstr>
      <vt:lpstr>Literature Review</vt:lpstr>
      <vt:lpstr>Literature Review</vt:lpstr>
      <vt:lpstr>Literature Review</vt:lpstr>
      <vt:lpstr>Literature Review</vt:lpstr>
      <vt:lpstr>Objectives</vt:lpstr>
      <vt:lpstr>ARCHITECTURE DIAGRAM</vt:lpstr>
      <vt:lpstr>SEQUENCE DIAGRAM</vt:lpstr>
      <vt:lpstr>USE CASE DIAGRAM</vt:lpstr>
      <vt:lpstr>MODULE DESCRIPTION</vt:lpstr>
      <vt:lpstr>OUTPUT SCREENSHOTS</vt:lpstr>
      <vt:lpstr>CONFUSION MATRIX </vt:lpstr>
      <vt:lpstr>REFERENCES</vt:lpstr>
      <vt:lpstr>REFERENCES</vt:lpstr>
      <vt:lpstr>REFERENCES</vt:lpstr>
      <vt:lpstr>PAPER STATUS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
  <cp:lastModifiedBy>Sankarapandi Ramasamy</cp:lastModifiedBy>
  <cp:revision>16</cp:revision>
  <dcterms:created xsi:type="dcterms:W3CDTF">2024-11-25T05:39:00Z</dcterms:created>
  <dcterms:modified xsi:type="dcterms:W3CDTF">2024-11-26T14:49:14Z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2024-11-25T11:00:00Z</vt:filetime>
  </property>
  <property fmtid="{D5CDD505-2E9C-101B-9397-08002B2CF9AE}" pid="3" name="Producer">
    <vt:lpwstr>3-Heights(TM) PDF Security Shell 4.8.25.2 (http://www.pdf-tools.com)</vt:lpwstr>
  </property>
  <property fmtid="{D5CDD505-2E9C-101B-9397-08002B2CF9AE}" pid="4" name="ICV">
    <vt:lpwstr>496252CBEABD472AA9E84CB176B3F3A2_13</vt:lpwstr>
  </property>
  <property fmtid="{D5CDD505-2E9C-101B-9397-08002B2CF9AE}" pid="5" name="KSOProductBuildVer">
    <vt:lpwstr>1033-12.2.0.18911</vt:lpwstr>
  </property>
</Properties>
</file>