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 id="2147483899" r:id="rId2"/>
  </p:sldMasterIdLst>
  <p:sldIdLst>
    <p:sldId id="256" r:id="rId3"/>
    <p:sldId id="257" r:id="rId4"/>
    <p:sldId id="258" r:id="rId5"/>
    <p:sldId id="261" r:id="rId6"/>
    <p:sldId id="262" r:id="rId7"/>
    <p:sldId id="263" r:id="rId8"/>
    <p:sldId id="264" r:id="rId9"/>
    <p:sldId id="265" r:id="rId10"/>
    <p:sldId id="259" r:id="rId11"/>
    <p:sldId id="260"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94660"/>
  </p:normalViewPr>
  <p:slideViewPr>
    <p:cSldViewPr snapToGrid="0">
      <p:cViewPr varScale="1">
        <p:scale>
          <a:sx n="81" d="100"/>
          <a:sy n="81"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7041714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47EF3-14C3-47EE-AB09-358C84988A41}"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158367199"/>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663397832"/>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3376010180"/>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3239243957"/>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419274209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979911446"/>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135895931"/>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865668686"/>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791B-FA5D-2DBC-394E-FF17C6319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F20FB-92B1-0F85-518E-FCD02CB4B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34FB39-89C8-BA67-1DEE-B1806F64EEFF}"/>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a:extLst>
              <a:ext uri="{FF2B5EF4-FFF2-40B4-BE49-F238E27FC236}">
                <a16:creationId xmlns:a16="http://schemas.microsoft.com/office/drawing/2014/main" id="{10EEA731-E304-2ED4-8B4C-D14C8A75D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BD9AC-12EF-EF15-E8FE-80DFA41CA6E1}"/>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532999584"/>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2CA4-8B12-E2C3-FF43-F307E302F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5E028-A979-EA82-0D45-5DA3B99A4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440B9-7B7E-880C-1ABB-914119258D29}"/>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a:extLst>
              <a:ext uri="{FF2B5EF4-FFF2-40B4-BE49-F238E27FC236}">
                <a16:creationId xmlns:a16="http://schemas.microsoft.com/office/drawing/2014/main" id="{D78C476D-2CBC-79B1-11BA-4959FB085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AC11-06BC-1892-C155-E058E6062DF3}"/>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302609877"/>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1347037280"/>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2E10-A6F9-5171-EEBB-6F250D410C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7ABC9-DA8A-AF64-8C35-1A9CD5899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7492B-ED7F-5BFB-0AE7-FF00389B39E4}"/>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a:extLst>
              <a:ext uri="{FF2B5EF4-FFF2-40B4-BE49-F238E27FC236}">
                <a16:creationId xmlns:a16="http://schemas.microsoft.com/office/drawing/2014/main" id="{DA60A3EF-6BBD-5144-3E5D-1C4BDAFA8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21BA0-92AC-1D13-0B40-6A065656A854}"/>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1769206891"/>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4D7F-A0B9-CFEB-6169-65EF947F6E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2B9B2-828E-9647-4318-3442A11D4F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AF6E86-120C-E24B-436E-898D9A1FD7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A5ED10-E7F2-F8E3-AA9D-42CCC8CDB636}"/>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6" name="Footer Placeholder 5">
            <a:extLst>
              <a:ext uri="{FF2B5EF4-FFF2-40B4-BE49-F238E27FC236}">
                <a16:creationId xmlns:a16="http://schemas.microsoft.com/office/drawing/2014/main" id="{B56B339E-0798-9868-6DC4-5A5FCC612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12BB8-B3D2-0733-2465-887A586C461F}"/>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625463857"/>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BC53B-E8E3-E76F-A272-4C976DBE1A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53DF59-5C3C-65F5-4881-0EE06ECD5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D3481-3F49-4531-0CA0-D6688C7E34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F473B-7078-2E71-4AD7-4138C9488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5ABAE9-6A71-DF65-46A6-1ABCDF3660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5D34C-682A-9519-CDFA-4EE30BA56A37}"/>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8" name="Footer Placeholder 7">
            <a:extLst>
              <a:ext uri="{FF2B5EF4-FFF2-40B4-BE49-F238E27FC236}">
                <a16:creationId xmlns:a16="http://schemas.microsoft.com/office/drawing/2014/main" id="{B690EE10-E7F7-50F9-EA46-6EA1B83D9E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0D742-12C7-C01F-D27B-6E085B42D910}"/>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1513661079"/>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BB7E-1A1C-F4CE-37CF-4D56401C5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2C819A-FC54-8E23-94BE-69DEA3B4E0FB}"/>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4" name="Footer Placeholder 3">
            <a:extLst>
              <a:ext uri="{FF2B5EF4-FFF2-40B4-BE49-F238E27FC236}">
                <a16:creationId xmlns:a16="http://schemas.microsoft.com/office/drawing/2014/main" id="{A001A3EF-CC84-EF29-C485-3FFDE418F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FAB16-7694-5D8A-1917-F70CE08883D9}"/>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3870487897"/>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EADC-B782-4C7A-003D-EA3491557D9E}"/>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3" name="Footer Placeholder 2">
            <a:extLst>
              <a:ext uri="{FF2B5EF4-FFF2-40B4-BE49-F238E27FC236}">
                <a16:creationId xmlns:a16="http://schemas.microsoft.com/office/drawing/2014/main" id="{C0A37B61-3254-9D04-6517-F4F49F09F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281B18-99BE-7ECF-E202-8342E4CE3D70}"/>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679124867"/>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97E4-EEA6-719E-EC75-FEABE1E04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10F29E-6AF9-2D49-0A7E-7EE8584F3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1FE9D-F8E4-656C-F35A-59E66061D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8672F-C83D-07F8-F946-51ACFB17970C}"/>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6" name="Footer Placeholder 5">
            <a:extLst>
              <a:ext uri="{FF2B5EF4-FFF2-40B4-BE49-F238E27FC236}">
                <a16:creationId xmlns:a16="http://schemas.microsoft.com/office/drawing/2014/main" id="{2EA1F0A1-7887-88E9-8BF6-E30B75504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7C0BC-1AE0-0A4F-033B-EAF118301541}"/>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113883926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3513-D7A6-7B78-9754-185C35C5A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A185F9-9630-46FA-332B-0A42C0E55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1BC609-299F-9908-7FB4-046EB09EB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18636-FF3B-490C-6C8B-BB899E6C8BD6}"/>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6" name="Footer Placeholder 5">
            <a:extLst>
              <a:ext uri="{FF2B5EF4-FFF2-40B4-BE49-F238E27FC236}">
                <a16:creationId xmlns:a16="http://schemas.microsoft.com/office/drawing/2014/main" id="{EA14463A-3D0B-20A5-0003-6E0F60E56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764E4-C4BE-D450-7097-220537CB2C3C}"/>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349977780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2C99-A075-637D-4FA8-0393E04850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FD5B5-C0AB-BDA6-D5A6-346DFE16FC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B05B4-4DF8-2735-5B50-0B458C1B10FF}"/>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a:extLst>
              <a:ext uri="{FF2B5EF4-FFF2-40B4-BE49-F238E27FC236}">
                <a16:creationId xmlns:a16="http://schemas.microsoft.com/office/drawing/2014/main" id="{E50523BC-ECBE-228C-83DB-87BB1FF71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BFB99-8BB2-B7EF-1E7F-ECA4A59E60D1}"/>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203447926"/>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F4440E-63FF-D31F-7E3A-F4087DE5A7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05F7E-8981-FFFC-2907-D9921A9DDF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7CC08-64B8-A84C-8F87-FA0A33778E53}"/>
              </a:ext>
            </a:extLst>
          </p:cNvPr>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a:extLst>
              <a:ext uri="{FF2B5EF4-FFF2-40B4-BE49-F238E27FC236}">
                <a16:creationId xmlns:a16="http://schemas.microsoft.com/office/drawing/2014/main" id="{CD2F86D1-B86A-19EE-A0B6-05A0A4CD8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493B0-F810-C623-166E-AB69CC8293D6}"/>
              </a:ext>
            </a:extLst>
          </p:cNvPr>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1041949397"/>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47EF3-14C3-47EE-AB09-358C84988A41}"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1007171909"/>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47EF3-14C3-47EE-AB09-358C84988A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3324804518"/>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47EF3-14C3-47EE-AB09-358C84988A41}"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914721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47EF3-14C3-47EE-AB09-358C84988A41}"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3448916291"/>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47EF3-14C3-47EE-AB09-358C84988A41}"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116722064"/>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BD47EF3-14C3-47EE-AB09-358C84988A41}"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1538815681"/>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47EF3-14C3-47EE-AB09-358C84988A41}"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2223472154"/>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47EF3-14C3-47EE-AB09-358C84988A41}"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F96-B9B2-4C48-B40F-261319C909D3}" type="slidenum">
              <a:rPr lang="en-US" smtClean="0"/>
              <a:t>‹#›</a:t>
            </a:fld>
            <a:endParaRPr lang="en-US"/>
          </a:p>
        </p:txBody>
      </p:sp>
    </p:spTree>
    <p:extLst>
      <p:ext uri="{BB962C8B-B14F-4D97-AF65-F5344CB8AC3E}">
        <p14:creationId xmlns:p14="http://schemas.microsoft.com/office/powerpoint/2010/main" val="4251285661"/>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D47EF3-14C3-47EE-AB09-358C84988A41}" type="datetimeFigureOut">
              <a:rPr lang="en-US" smtClean="0"/>
              <a:t>5/24/2024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A20F96-B9B2-4C48-B40F-261319C909D3}" type="slidenum">
              <a:rPr lang="en-US" smtClean="0"/>
              <a:t>‹#›</a:t>
            </a:fld>
            <a:endParaRPr lang="en-US"/>
          </a:p>
        </p:txBody>
      </p:sp>
    </p:spTree>
    <p:extLst>
      <p:ext uri="{BB962C8B-B14F-4D97-AF65-F5344CB8AC3E}">
        <p14:creationId xmlns:p14="http://schemas.microsoft.com/office/powerpoint/2010/main" val="2042823845"/>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54CED6-E2B7-23AF-3A4B-04C806EA70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44D74-BC6B-986E-D3D4-FFA85D022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8A615-8FF9-A275-5DDA-5859EAEBB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47EF3-14C3-47EE-AB09-358C84988A41}" type="datetimeFigureOut">
              <a:rPr lang="en-US" smtClean="0"/>
              <a:t>5/24/2024</a:t>
            </a:fld>
            <a:endParaRPr lang="en-US"/>
          </a:p>
        </p:txBody>
      </p:sp>
      <p:sp>
        <p:nvSpPr>
          <p:cNvPr id="5" name="Footer Placeholder 4">
            <a:extLst>
              <a:ext uri="{FF2B5EF4-FFF2-40B4-BE49-F238E27FC236}">
                <a16:creationId xmlns:a16="http://schemas.microsoft.com/office/drawing/2014/main" id="{D9F3C15F-A32D-C8DE-3D03-05EF0F0B8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FADD0C-0DBE-7889-CA73-597EEECA9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20F96-B9B2-4C48-B40F-261319C909D3}" type="slidenum">
              <a:rPr lang="en-US" smtClean="0"/>
              <a:t>‹#›</a:t>
            </a:fld>
            <a:endParaRPr lang="en-US"/>
          </a:p>
        </p:txBody>
      </p:sp>
    </p:spTree>
    <p:extLst>
      <p:ext uri="{BB962C8B-B14F-4D97-AF65-F5344CB8AC3E}">
        <p14:creationId xmlns:p14="http://schemas.microsoft.com/office/powerpoint/2010/main" val="689424664"/>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Input/output" TargetMode="External"/><Relationship Id="rId3" Type="http://schemas.openxmlformats.org/officeDocument/2006/relationships/hyperlink" Target="https://en.wikipedia.org/wiki/Computer" TargetMode="External"/><Relationship Id="rId7" Type="http://schemas.openxmlformats.org/officeDocument/2006/relationships/hyperlink" Target="https://en.wikipedia.org/wiki/Computer_memory" TargetMode="External"/><Relationship Id="rId2" Type="http://schemas.openxmlformats.org/officeDocument/2006/relationships/image" Target="../media/image4.jpeg"/><Relationship Id="rId1" Type="http://schemas.openxmlformats.org/officeDocument/2006/relationships/slideLayout" Target="../slideLayouts/slideLayout9.xml"/><Relationship Id="rId6" Type="http://schemas.openxmlformats.org/officeDocument/2006/relationships/hyperlink" Target="https://en.wikipedia.org/wiki/Microcomputer#cite_note-2" TargetMode="External"/><Relationship Id="rId5" Type="http://schemas.openxmlformats.org/officeDocument/2006/relationships/hyperlink" Target="https://en.wikipedia.org/wiki/Microprocessor" TargetMode="External"/><Relationship Id="rId10" Type="http://schemas.openxmlformats.org/officeDocument/2006/relationships/hyperlink" Target="https://en.wikipedia.org/wiki/Microcomputer#cite_note-3" TargetMode="External"/><Relationship Id="rId4" Type="http://schemas.openxmlformats.org/officeDocument/2006/relationships/hyperlink" Target="https://en.wikipedia.org/wiki/Central_processing_unit" TargetMode="External"/><Relationship Id="rId9" Type="http://schemas.openxmlformats.org/officeDocument/2006/relationships/hyperlink" Target="https://en.wikipedia.org/wiki/Printed_circuit_board"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IBM" TargetMode="External"/><Relationship Id="rId3" Type="http://schemas.openxmlformats.org/officeDocument/2006/relationships/hyperlink" Target="https://en.wikipedia.org/wiki/Computer" TargetMode="External"/><Relationship Id="rId7" Type="http://schemas.openxmlformats.org/officeDocument/2006/relationships/hyperlink" Target="https://en.wikipedia.org/wiki/Minicomputer#cite_note-3" TargetMode="External"/><Relationship Id="rId2" Type="http://schemas.openxmlformats.org/officeDocument/2006/relationships/image" Target="../media/image5.jpg"/><Relationship Id="rId1" Type="http://schemas.openxmlformats.org/officeDocument/2006/relationships/slideLayout" Target="../slideLayouts/slideLayout9.xml"/><Relationship Id="rId6" Type="http://schemas.openxmlformats.org/officeDocument/2006/relationships/hyperlink" Target="https://en.wikipedia.org/wiki/Mainframe_computer" TargetMode="External"/><Relationship Id="rId11" Type="http://schemas.openxmlformats.org/officeDocument/2006/relationships/hyperlink" Target="https://en.wikipedia.org/wiki/Minicomputer#cite_note-inflation-US-4" TargetMode="External"/><Relationship Id="rId5" Type="http://schemas.openxmlformats.org/officeDocument/2006/relationships/hyperlink" Target="https://en.wikipedia.org/wiki/Minicomputer#cite_note-2" TargetMode="External"/><Relationship Id="rId10" Type="http://schemas.openxmlformats.org/officeDocument/2006/relationships/hyperlink" Target="https://en.wikipedia.org/wiki/The_New_York_Times" TargetMode="External"/><Relationship Id="rId4" Type="http://schemas.openxmlformats.org/officeDocument/2006/relationships/hyperlink" Target="https://en.wikipedia.org/wiki/Minicomputer#cite_note-1" TargetMode="External"/><Relationship Id="rId9" Type="http://schemas.openxmlformats.org/officeDocument/2006/relationships/hyperlink" Target="https://en.wikipedia.org/wiki/BUNCH"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topics/cloud-computing?_ga=2.203388305.1696084635.1710142763-2067957453.1707311480&amp;_gl=1*n2n3p6*_ga*MjA2Nzk1NzQ1My4xNzA3MzExNDgw*_ga_FYECCCS21D*MTcxMDI0MTQxNy43My4wLjE3MTAyNDE1MjEuMC4wLjA." TargetMode="External"/><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hyperlink" Target="https://www.ibm.com/topics/infrastructure?_ga=2.203388305.1696084635.1710142763-2067957453.1707311480&amp;_gl=1*n2n3p6*_ga*MjA2Nzk1NzQ1My4xNzA3MzExNDgw*_ga_FYECCCS21D*MTcxMDI0MTQxNy43My4wLjE3MTAyNDE1MjEuMC4wLjA."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britannica.com/technology/binary-code" TargetMode="External"/><Relationship Id="rId2" Type="http://schemas.openxmlformats.org/officeDocument/2006/relationships/image" Target="../media/image8.jpg"/><Relationship Id="rId1" Type="http://schemas.openxmlformats.org/officeDocument/2006/relationships/slideLayout" Target="../slideLayouts/slideLayout9.xml"/><Relationship Id="rId4" Type="http://schemas.openxmlformats.org/officeDocument/2006/relationships/hyperlink" Target="https://www.britannica.com/technology/computer-memory"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Scientific_modelling" TargetMode="External"/><Relationship Id="rId13" Type="http://schemas.openxmlformats.org/officeDocument/2006/relationships/hyperlink" Target="https://en.wikipedia.org/wiki/Analog_computer#cite_note-9HtsB-1" TargetMode="External"/><Relationship Id="rId3" Type="http://schemas.openxmlformats.org/officeDocument/2006/relationships/hyperlink" Target="https://en.wikipedia.org/wiki/Computation" TargetMode="External"/><Relationship Id="rId7" Type="http://schemas.openxmlformats.org/officeDocument/2006/relationships/hyperlink" Target="https://en.wikipedia.org/wiki/Analog_signal" TargetMode="External"/><Relationship Id="rId12" Type="http://schemas.openxmlformats.org/officeDocument/2006/relationships/hyperlink" Target="https://en.wikipedia.org/wiki/Nomogram" TargetMode="External"/><Relationship Id="rId2" Type="http://schemas.openxmlformats.org/officeDocument/2006/relationships/image" Target="../media/image9.jpg"/><Relationship Id="rId1" Type="http://schemas.openxmlformats.org/officeDocument/2006/relationships/slideLayout" Target="../slideLayouts/slideLayout9.xml"/><Relationship Id="rId6" Type="http://schemas.openxmlformats.org/officeDocument/2006/relationships/hyperlink" Target="https://en.wikipedia.org/wiki/Hydraulics" TargetMode="External"/><Relationship Id="rId11" Type="http://schemas.openxmlformats.org/officeDocument/2006/relationships/hyperlink" Target="https://en.wikipedia.org/wiki/Slide_rule" TargetMode="External"/><Relationship Id="rId5" Type="http://schemas.openxmlformats.org/officeDocument/2006/relationships/hyperlink" Target="https://en.wikipedia.org/wiki/Mechanics" TargetMode="External"/><Relationship Id="rId15" Type="http://schemas.openxmlformats.org/officeDocument/2006/relationships/hyperlink" Target="https://en.wikipedia.org/wiki/Protective_relay" TargetMode="External"/><Relationship Id="rId10" Type="http://schemas.openxmlformats.org/officeDocument/2006/relationships/hyperlink" Target="https://en.wikipedia.org/wiki/Digital_signal" TargetMode="External"/><Relationship Id="rId4" Type="http://schemas.openxmlformats.org/officeDocument/2006/relationships/hyperlink" Target="https://en.wikipedia.org/wiki/Electrical_network" TargetMode="External"/><Relationship Id="rId9" Type="http://schemas.openxmlformats.org/officeDocument/2006/relationships/hyperlink" Target="https://en.wikipedia.org/wiki/Digital_computer" TargetMode="External"/><Relationship Id="rId14" Type="http://schemas.openxmlformats.org/officeDocument/2006/relationships/hyperlink" Target="https://en.wikipedia.org/wiki/Process_contro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C363F-DA85-FC84-0B96-10F5EF49FCCB}"/>
              </a:ext>
            </a:extLst>
          </p:cNvPr>
          <p:cNvSpPr>
            <a:spLocks noGrp="1"/>
          </p:cNvSpPr>
          <p:nvPr>
            <p:ph type="title"/>
          </p:nvPr>
        </p:nvSpPr>
        <p:spPr>
          <a:xfrm>
            <a:off x="838200" y="365125"/>
            <a:ext cx="10515600" cy="5545817"/>
          </a:xfrm>
        </p:spPr>
        <p:txBody>
          <a:bodyPr>
            <a:normAutofit/>
          </a:bodyPr>
          <a:lstStyle/>
          <a:p>
            <a:r>
              <a:rPr lang="en-US" sz="6600" dirty="0">
                <a:latin typeface="Algerian" panose="04020705040A02060702" pitchFamily="82" charset="0"/>
              </a:rPr>
              <a:t>                  WELCOME </a:t>
            </a:r>
            <a:br>
              <a:rPr lang="en-US" sz="6600" dirty="0">
                <a:latin typeface="Algerian" panose="04020705040A02060702" pitchFamily="82" charset="0"/>
              </a:rPr>
            </a:br>
            <a:r>
              <a:rPr lang="en-US" sz="6600" dirty="0">
                <a:latin typeface="Algerian" panose="04020705040A02060702" pitchFamily="82" charset="0"/>
              </a:rPr>
              <a:t>        TO PRESENTATION OF </a:t>
            </a:r>
            <a:br>
              <a:rPr lang="en-US" sz="6600" dirty="0">
                <a:latin typeface="Algerian" panose="04020705040A02060702" pitchFamily="82" charset="0"/>
              </a:rPr>
            </a:br>
            <a:r>
              <a:rPr lang="en-US" sz="6600" dirty="0">
                <a:latin typeface="Algerian" panose="04020705040A02060702" pitchFamily="82" charset="0"/>
              </a:rPr>
              <a:t>                 COMPUTER </a:t>
            </a:r>
          </a:p>
        </p:txBody>
      </p:sp>
    </p:spTree>
    <p:extLst>
      <p:ext uri="{BB962C8B-B14F-4D97-AF65-F5344CB8AC3E}">
        <p14:creationId xmlns:p14="http://schemas.microsoft.com/office/powerpoint/2010/main" val="96167930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28CD-B58A-0007-5158-B039C6CFD20A}"/>
              </a:ext>
            </a:extLst>
          </p:cNvPr>
          <p:cNvSpPr>
            <a:spLocks noGrp="1"/>
          </p:cNvSpPr>
          <p:nvPr>
            <p:ph type="title"/>
          </p:nvPr>
        </p:nvSpPr>
        <p:spPr>
          <a:xfrm>
            <a:off x="685801" y="609600"/>
            <a:ext cx="10131425" cy="5089071"/>
          </a:xfrm>
        </p:spPr>
        <p:txBody>
          <a:bodyPr/>
          <a:lstStyle/>
          <a:p>
            <a:pPr marL="571500" indent="-571500">
              <a:buFont typeface="Arial" panose="020B0604020202020204" pitchFamily="34" charset="0"/>
              <a:buChar char="•"/>
            </a:pPr>
            <a:r>
              <a:rPr lang="en-US" dirty="0">
                <a:solidFill>
                  <a:schemeClr val="accent1">
                    <a:lumMod val="20000"/>
                    <a:lumOff val="80000"/>
                  </a:schemeClr>
                </a:solidFill>
                <a:latin typeface="Algerian" panose="04020705040A02060702" pitchFamily="82" charset="0"/>
              </a:rPr>
              <a:t>MICRO COMPUTER </a:t>
            </a:r>
            <a:br>
              <a:rPr lang="en-US" dirty="0">
                <a:solidFill>
                  <a:schemeClr val="accent1">
                    <a:lumMod val="20000"/>
                    <a:lumOff val="80000"/>
                  </a:schemeClr>
                </a:solidFill>
                <a:latin typeface="Algerian" panose="04020705040A02060702" pitchFamily="82" charset="0"/>
              </a:rPr>
            </a:br>
            <a:r>
              <a:rPr lang="en-US" dirty="0">
                <a:solidFill>
                  <a:schemeClr val="accent1">
                    <a:lumMod val="20000"/>
                    <a:lumOff val="80000"/>
                  </a:schemeClr>
                </a:solidFill>
                <a:latin typeface="Algerian" panose="04020705040A02060702" pitchFamily="82" charset="0"/>
              </a:rPr>
              <a:t>MINI COMPUTER </a:t>
            </a:r>
            <a:br>
              <a:rPr lang="en-US" dirty="0">
                <a:solidFill>
                  <a:schemeClr val="accent1">
                    <a:lumMod val="20000"/>
                    <a:lumOff val="80000"/>
                  </a:schemeClr>
                </a:solidFill>
                <a:latin typeface="Algerian" panose="04020705040A02060702" pitchFamily="82" charset="0"/>
              </a:rPr>
            </a:br>
            <a:r>
              <a:rPr lang="en-US" dirty="0">
                <a:solidFill>
                  <a:schemeClr val="accent1">
                    <a:lumMod val="20000"/>
                    <a:lumOff val="80000"/>
                  </a:schemeClr>
                </a:solidFill>
                <a:latin typeface="Algerian" panose="04020705040A02060702" pitchFamily="82" charset="0"/>
              </a:rPr>
              <a:t>MAINFRAME COMPUTER </a:t>
            </a:r>
            <a:br>
              <a:rPr lang="en-US" dirty="0">
                <a:solidFill>
                  <a:schemeClr val="accent1">
                    <a:lumMod val="20000"/>
                    <a:lumOff val="80000"/>
                  </a:schemeClr>
                </a:solidFill>
                <a:latin typeface="Algerian" panose="04020705040A02060702" pitchFamily="82" charset="0"/>
              </a:rPr>
            </a:br>
            <a:r>
              <a:rPr lang="en-US" dirty="0">
                <a:solidFill>
                  <a:schemeClr val="accent1">
                    <a:lumMod val="20000"/>
                    <a:lumOff val="80000"/>
                  </a:schemeClr>
                </a:solidFill>
                <a:latin typeface="Algerian" panose="04020705040A02060702" pitchFamily="82" charset="0"/>
              </a:rPr>
              <a:t>SUPER COMPUTER </a:t>
            </a:r>
            <a:br>
              <a:rPr lang="en-US" dirty="0">
                <a:solidFill>
                  <a:schemeClr val="accent1">
                    <a:lumMod val="20000"/>
                    <a:lumOff val="80000"/>
                  </a:schemeClr>
                </a:solidFill>
                <a:latin typeface="Algerian" panose="04020705040A02060702" pitchFamily="82" charset="0"/>
              </a:rPr>
            </a:br>
            <a:r>
              <a:rPr lang="en-US" dirty="0">
                <a:solidFill>
                  <a:schemeClr val="accent1">
                    <a:lumMod val="20000"/>
                    <a:lumOff val="80000"/>
                  </a:schemeClr>
                </a:solidFill>
                <a:latin typeface="Algerian" panose="04020705040A02060702" pitchFamily="82" charset="0"/>
              </a:rPr>
              <a:t>DIGITAL COMPUTER </a:t>
            </a:r>
            <a:br>
              <a:rPr lang="en-US" dirty="0">
                <a:solidFill>
                  <a:schemeClr val="accent1">
                    <a:lumMod val="20000"/>
                    <a:lumOff val="80000"/>
                  </a:schemeClr>
                </a:solidFill>
                <a:latin typeface="Algerian" panose="04020705040A02060702" pitchFamily="82" charset="0"/>
              </a:rPr>
            </a:br>
            <a:r>
              <a:rPr lang="en-US" dirty="0">
                <a:solidFill>
                  <a:schemeClr val="accent1">
                    <a:lumMod val="20000"/>
                    <a:lumOff val="80000"/>
                  </a:schemeClr>
                </a:solidFill>
                <a:latin typeface="Algerian" panose="04020705040A02060702" pitchFamily="82" charset="0"/>
              </a:rPr>
              <a:t>ANALOG COMPUTER </a:t>
            </a:r>
            <a:br>
              <a:rPr lang="en-US" dirty="0">
                <a:solidFill>
                  <a:schemeClr val="accent1">
                    <a:lumMod val="20000"/>
                    <a:lumOff val="80000"/>
                  </a:schemeClr>
                </a:solidFill>
                <a:latin typeface="Algerian" panose="04020705040A02060702" pitchFamily="82" charset="0"/>
              </a:rPr>
            </a:br>
            <a:r>
              <a:rPr lang="en-US" dirty="0">
                <a:solidFill>
                  <a:schemeClr val="accent1">
                    <a:lumMod val="20000"/>
                    <a:lumOff val="80000"/>
                  </a:schemeClr>
                </a:solidFill>
                <a:latin typeface="Algerian" panose="04020705040A02060702" pitchFamily="82" charset="0"/>
              </a:rPr>
              <a:t>HYBRID COMPUTER </a:t>
            </a:r>
          </a:p>
        </p:txBody>
      </p:sp>
    </p:spTree>
    <p:extLst>
      <p:ext uri="{BB962C8B-B14F-4D97-AF65-F5344CB8AC3E}">
        <p14:creationId xmlns:p14="http://schemas.microsoft.com/office/powerpoint/2010/main" val="332846190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8F0A48ED-490A-0C40-B022-67744BDB08BD}"/>
              </a:ext>
            </a:extLst>
          </p:cNvPr>
          <p:cNvSpPr>
            <a:spLocks noGrp="1"/>
          </p:cNvSpPr>
          <p:nvPr>
            <p:ph type="title"/>
          </p:nvPr>
        </p:nvSpPr>
        <p:spPr>
          <a:xfrm>
            <a:off x="702129" y="653143"/>
            <a:ext cx="6164653" cy="1240970"/>
          </a:xfrm>
        </p:spPr>
        <p:txBody>
          <a:bodyPr/>
          <a:lstStyle/>
          <a:p>
            <a:r>
              <a:rPr lang="en-US" dirty="0">
                <a:solidFill>
                  <a:schemeClr val="bg1"/>
                </a:solidFill>
                <a:latin typeface="Algerian" panose="04020705040A02060702" pitchFamily="82" charset="0"/>
              </a:rPr>
              <a:t>MICRO COMPUTER </a:t>
            </a:r>
          </a:p>
        </p:txBody>
      </p:sp>
      <p:pic>
        <p:nvPicPr>
          <p:cNvPr id="21" name="Picture Placeholder 20">
            <a:extLst>
              <a:ext uri="{FF2B5EF4-FFF2-40B4-BE49-F238E27FC236}">
                <a16:creationId xmlns:a16="http://schemas.microsoft.com/office/drawing/2014/main" id="{DFC2C305-8A72-E2E6-E676-4C7640F2C0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717" r="29717"/>
          <a:stretch>
            <a:fillRect/>
          </a:stretch>
        </p:blipFill>
        <p:spPr>
          <a:xfrm>
            <a:off x="6850453" y="1273628"/>
            <a:ext cx="4971433" cy="4572000"/>
          </a:xfrm>
        </p:spPr>
      </p:pic>
      <p:sp>
        <p:nvSpPr>
          <p:cNvPr id="12" name="Text Placeholder 11">
            <a:extLst>
              <a:ext uri="{FF2B5EF4-FFF2-40B4-BE49-F238E27FC236}">
                <a16:creationId xmlns:a16="http://schemas.microsoft.com/office/drawing/2014/main" id="{D500E945-E3BF-7BD1-2BE9-1A360584D955}"/>
              </a:ext>
            </a:extLst>
          </p:cNvPr>
          <p:cNvSpPr>
            <a:spLocks noGrp="1"/>
          </p:cNvSpPr>
          <p:nvPr>
            <p:ph type="body" sz="half" idx="2"/>
          </p:nvPr>
        </p:nvSpPr>
        <p:spPr>
          <a:xfrm>
            <a:off x="685800" y="2122715"/>
            <a:ext cx="6164653" cy="4082142"/>
          </a:xfrm>
        </p:spPr>
        <p:txBody>
          <a:bodyPr>
            <a:normAutofit/>
          </a:bodyPr>
          <a:lstStyle/>
          <a:p>
            <a:r>
              <a:rPr lang="en-US" dirty="0">
                <a:solidFill>
                  <a:schemeClr val="bg1"/>
                </a:solidFill>
              </a:rPr>
              <a:t>.</a:t>
            </a:r>
            <a:r>
              <a:rPr lang="en-US" b="0" i="0" dirty="0">
                <a:solidFill>
                  <a:schemeClr val="bg1"/>
                </a:solidFill>
                <a:effectLst/>
                <a:highlight>
                  <a:srgbClr val="FFFFFF"/>
                </a:highlight>
                <a:latin typeface="Arial" panose="020B0604020202020204" pitchFamily="34" charset="0"/>
              </a:rPr>
              <a:t> A </a:t>
            </a:r>
            <a:r>
              <a:rPr lang="en-US" b="1" i="0" dirty="0">
                <a:solidFill>
                  <a:schemeClr val="bg1"/>
                </a:solidFill>
                <a:effectLst/>
                <a:highlight>
                  <a:srgbClr val="FFFFFF"/>
                </a:highlight>
                <a:latin typeface="Arial" panose="020B0604020202020204" pitchFamily="34" charset="0"/>
              </a:rPr>
              <a:t>microcomputer</a:t>
            </a:r>
            <a:r>
              <a:rPr lang="en-US" b="0" i="0" dirty="0">
                <a:solidFill>
                  <a:schemeClr val="bg1"/>
                </a:solidFill>
                <a:effectLst/>
                <a:highlight>
                  <a:srgbClr val="FFFFFF"/>
                </a:highlight>
                <a:latin typeface="Arial" panose="020B0604020202020204" pitchFamily="34" charset="0"/>
              </a:rPr>
              <a:t> is a small, relatively inexpensive </a:t>
            </a:r>
            <a:r>
              <a:rPr lang="en-US" b="0" i="0" u="none" strike="noStrike" dirty="0">
                <a:solidFill>
                  <a:schemeClr val="bg1"/>
                </a:solidFill>
                <a:effectLst/>
                <a:highlight>
                  <a:srgbClr val="FFFFFF"/>
                </a:highlight>
                <a:latin typeface="Arial" panose="020B0604020202020204" pitchFamily="34" charset="0"/>
                <a:hlinkClick r:id="rId3" tooltip="Computer">
                  <a:extLst>
                    <a:ext uri="{A12FA001-AC4F-418D-AE19-62706E023703}">
                      <ahyp:hlinkClr xmlns:ahyp="http://schemas.microsoft.com/office/drawing/2018/hyperlinkcolor" val="tx"/>
                    </a:ext>
                  </a:extLst>
                </a:hlinkClick>
              </a:rPr>
              <a:t>computer</a:t>
            </a:r>
            <a:r>
              <a:rPr lang="en-US" b="0" i="0" dirty="0">
                <a:solidFill>
                  <a:schemeClr val="bg1"/>
                </a:solidFill>
                <a:effectLst/>
                <a:highlight>
                  <a:srgbClr val="FFFFFF"/>
                </a:highlight>
                <a:latin typeface="Arial" panose="020B0604020202020204" pitchFamily="34" charset="0"/>
              </a:rPr>
              <a:t> having a </a:t>
            </a:r>
            <a:r>
              <a:rPr lang="en-US" b="0" i="0" u="none" strike="noStrike" dirty="0">
                <a:solidFill>
                  <a:schemeClr val="bg1"/>
                </a:solidFill>
                <a:effectLst/>
                <a:highlight>
                  <a:srgbClr val="FFFFFF"/>
                </a:highlight>
                <a:latin typeface="Arial" panose="020B0604020202020204" pitchFamily="34" charset="0"/>
                <a:hlinkClick r:id="rId4" tooltip="Central processing unit">
                  <a:extLst>
                    <a:ext uri="{A12FA001-AC4F-418D-AE19-62706E023703}">
                      <ahyp:hlinkClr xmlns:ahyp="http://schemas.microsoft.com/office/drawing/2018/hyperlinkcolor" val="tx"/>
                    </a:ext>
                  </a:extLst>
                </a:hlinkClick>
              </a:rPr>
              <a:t>central processing unit</a:t>
            </a:r>
            <a:r>
              <a:rPr lang="en-US" b="0" i="0" dirty="0">
                <a:solidFill>
                  <a:schemeClr val="bg1"/>
                </a:solidFill>
                <a:effectLst/>
                <a:highlight>
                  <a:srgbClr val="FFFFFF"/>
                </a:highlight>
                <a:latin typeface="Arial" panose="020B0604020202020204" pitchFamily="34" charset="0"/>
              </a:rPr>
              <a:t> (CPU) made out of a </a:t>
            </a:r>
            <a:r>
              <a:rPr lang="en-US" b="0" i="0" u="none" strike="noStrike" dirty="0">
                <a:solidFill>
                  <a:schemeClr val="bg1"/>
                </a:solidFill>
                <a:effectLst/>
                <a:highlight>
                  <a:srgbClr val="FFFFFF"/>
                </a:highlight>
                <a:latin typeface="Arial" panose="020B0604020202020204" pitchFamily="34" charset="0"/>
                <a:hlinkClick r:id="rId5" tooltip="Microprocessor">
                  <a:extLst>
                    <a:ext uri="{A12FA001-AC4F-418D-AE19-62706E023703}">
                      <ahyp:hlinkClr xmlns:ahyp="http://schemas.microsoft.com/office/drawing/2018/hyperlinkcolor" val="tx"/>
                    </a:ext>
                  </a:extLst>
                </a:hlinkClick>
              </a:rPr>
              <a:t>microprocessor</a:t>
            </a:r>
            <a:r>
              <a:rPr lang="en-US" b="0" i="0" dirty="0">
                <a:solidFill>
                  <a:schemeClr val="bg1"/>
                </a:solidFill>
                <a:effectLst/>
                <a:highlight>
                  <a:srgbClr val="FFFFFF"/>
                </a:highlight>
                <a:latin typeface="Arial" panose="020B0604020202020204" pitchFamily="34" charset="0"/>
              </a:rPr>
              <a:t>.</a:t>
            </a:r>
            <a:r>
              <a:rPr lang="en-US" b="0" i="0" u="none" strike="noStrike" baseline="30000" dirty="0">
                <a:solidFill>
                  <a:schemeClr val="bg1"/>
                </a:solidFill>
                <a:effectLst/>
                <a:highlight>
                  <a:srgbClr val="FFFFFF"/>
                </a:highlight>
                <a:latin typeface="Arial" panose="020B0604020202020204" pitchFamily="34" charset="0"/>
                <a:hlinkClick r:id="rId6">
                  <a:extLst>
                    <a:ext uri="{A12FA001-AC4F-418D-AE19-62706E023703}">
                      <ahyp:hlinkClr xmlns:ahyp="http://schemas.microsoft.com/office/drawing/2018/hyperlinkcolor" val="tx"/>
                    </a:ext>
                  </a:extLst>
                </a:hlinkClick>
              </a:rPr>
              <a:t>[2]</a:t>
            </a:r>
            <a:r>
              <a:rPr lang="en-US" b="0" i="0" dirty="0">
                <a:solidFill>
                  <a:schemeClr val="bg1"/>
                </a:solidFill>
                <a:effectLst/>
                <a:highlight>
                  <a:srgbClr val="FFFFFF"/>
                </a:highlight>
                <a:latin typeface="Arial" panose="020B0604020202020204" pitchFamily="34" charset="0"/>
              </a:rPr>
              <a:t> The computer also includes </a:t>
            </a:r>
            <a:r>
              <a:rPr lang="en-US" b="0" i="0" u="none" strike="noStrike" dirty="0">
                <a:solidFill>
                  <a:schemeClr val="bg1"/>
                </a:solidFill>
                <a:effectLst/>
                <a:highlight>
                  <a:srgbClr val="FFFFFF"/>
                </a:highlight>
                <a:latin typeface="Arial" panose="020B0604020202020204" pitchFamily="34" charset="0"/>
                <a:hlinkClick r:id="rId7" tooltip="Computer memory">
                  <a:extLst>
                    <a:ext uri="{A12FA001-AC4F-418D-AE19-62706E023703}">
                      <ahyp:hlinkClr xmlns:ahyp="http://schemas.microsoft.com/office/drawing/2018/hyperlinkcolor" val="tx"/>
                    </a:ext>
                  </a:extLst>
                </a:hlinkClick>
              </a:rPr>
              <a:t>memory</a:t>
            </a:r>
            <a:r>
              <a:rPr lang="en-US" b="0" i="0" dirty="0">
                <a:solidFill>
                  <a:schemeClr val="bg1"/>
                </a:solidFill>
                <a:effectLst/>
                <a:highlight>
                  <a:srgbClr val="FFFFFF"/>
                </a:highlight>
                <a:latin typeface="Arial" panose="020B0604020202020204" pitchFamily="34" charset="0"/>
              </a:rPr>
              <a:t> and </a:t>
            </a:r>
            <a:r>
              <a:rPr lang="en-US" b="0" i="0" u="none" strike="noStrike" dirty="0">
                <a:solidFill>
                  <a:schemeClr val="bg1"/>
                </a:solidFill>
                <a:effectLst/>
                <a:highlight>
                  <a:srgbClr val="FFFFFF"/>
                </a:highlight>
                <a:latin typeface="Arial" panose="020B0604020202020204" pitchFamily="34" charset="0"/>
                <a:hlinkClick r:id="rId8" tooltip="Input/output">
                  <a:extLst>
                    <a:ext uri="{A12FA001-AC4F-418D-AE19-62706E023703}">
                      <ahyp:hlinkClr xmlns:ahyp="http://schemas.microsoft.com/office/drawing/2018/hyperlinkcolor" val="tx"/>
                    </a:ext>
                  </a:extLst>
                </a:hlinkClick>
              </a:rPr>
              <a:t>input/output</a:t>
            </a:r>
            <a:r>
              <a:rPr lang="en-US" b="0" i="0" dirty="0">
                <a:solidFill>
                  <a:schemeClr val="bg1"/>
                </a:solidFill>
                <a:effectLst/>
                <a:highlight>
                  <a:srgbClr val="FFFFFF"/>
                </a:highlight>
                <a:latin typeface="Arial" panose="020B0604020202020204" pitchFamily="34" charset="0"/>
              </a:rPr>
              <a:t> (I/O) circuitry together mounted on a </a:t>
            </a:r>
            <a:r>
              <a:rPr lang="en-US" b="0" i="0" u="none" strike="noStrike" dirty="0">
                <a:solidFill>
                  <a:schemeClr val="bg1"/>
                </a:solidFill>
                <a:effectLst/>
                <a:highlight>
                  <a:srgbClr val="FFFFFF"/>
                </a:highlight>
                <a:latin typeface="Arial" panose="020B0604020202020204" pitchFamily="34" charset="0"/>
                <a:hlinkClick r:id="rId9" tooltip="Printed circuit board">
                  <a:extLst>
                    <a:ext uri="{A12FA001-AC4F-418D-AE19-62706E023703}">
                      <ahyp:hlinkClr xmlns:ahyp="http://schemas.microsoft.com/office/drawing/2018/hyperlinkcolor" val="tx"/>
                    </a:ext>
                  </a:extLst>
                </a:hlinkClick>
              </a:rPr>
              <a:t>printed circuit board</a:t>
            </a:r>
            <a:r>
              <a:rPr lang="en-US" b="0" i="0" dirty="0">
                <a:solidFill>
                  <a:schemeClr val="bg1"/>
                </a:solidFill>
                <a:effectLst/>
                <a:highlight>
                  <a:srgbClr val="FFFFFF"/>
                </a:highlight>
                <a:latin typeface="Arial" panose="020B0604020202020204" pitchFamily="34" charset="0"/>
              </a:rPr>
              <a:t> (PCB).</a:t>
            </a:r>
            <a:r>
              <a:rPr lang="en-US" b="0" i="0" u="none" strike="noStrike" baseline="30000" dirty="0">
                <a:solidFill>
                  <a:schemeClr val="bg1"/>
                </a:solidFill>
                <a:effectLst/>
                <a:highlight>
                  <a:srgbClr val="FFFFFF"/>
                </a:highlight>
                <a:latin typeface="Arial" panose="020B0604020202020204" pitchFamily="34" charset="0"/>
                <a:hlinkClick r:id="rId10">
                  <a:extLst>
                    <a:ext uri="{A12FA001-AC4F-418D-AE19-62706E023703}">
                      <ahyp:hlinkClr xmlns:ahyp="http://schemas.microsoft.com/office/drawing/2018/hyperlinkcolor" val="tx"/>
                    </a:ext>
                  </a:extLst>
                </a:hlinkClick>
              </a:rPr>
              <a:t>[3]</a:t>
            </a:r>
            <a:r>
              <a:rPr lang="en-US" b="0" i="0" dirty="0">
                <a:solidFill>
                  <a:schemeClr val="bg1"/>
                </a:solidFill>
                <a:effectLst/>
                <a:highlight>
                  <a:srgbClr val="FFFFFF"/>
                </a:highlight>
                <a:latin typeface="Arial" panose="020B0604020202020204" pitchFamily="34" charset="0"/>
              </a:rPr>
              <a:t> Microcomputers became popular in the 1970s and 1980s with the advent of increasingly powerful microprocessors</a:t>
            </a:r>
            <a:r>
              <a:rPr lang="en-US" b="0" i="0" dirty="0">
                <a:solidFill>
                  <a:srgbClr val="202122"/>
                </a:solidFill>
                <a:effectLst/>
                <a:highlight>
                  <a:srgbClr val="FFFFFF"/>
                </a:highlight>
                <a:latin typeface="Arial" panose="020B0604020202020204" pitchFamily="34" charset="0"/>
              </a:rPr>
              <a:t>.</a:t>
            </a:r>
            <a:endParaRPr lang="en-US" dirty="0"/>
          </a:p>
        </p:txBody>
      </p:sp>
    </p:spTree>
    <p:extLst>
      <p:ext uri="{BB962C8B-B14F-4D97-AF65-F5344CB8AC3E}">
        <p14:creationId xmlns:p14="http://schemas.microsoft.com/office/powerpoint/2010/main" val="3981974365"/>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D9C7-0023-9D5F-93E2-E52AA3FDD7D5}"/>
              </a:ext>
            </a:extLst>
          </p:cNvPr>
          <p:cNvSpPr>
            <a:spLocks noGrp="1"/>
          </p:cNvSpPr>
          <p:nvPr>
            <p:ph type="title"/>
          </p:nvPr>
        </p:nvSpPr>
        <p:spPr>
          <a:xfrm>
            <a:off x="636814" y="538843"/>
            <a:ext cx="6164653" cy="1926772"/>
          </a:xfrm>
        </p:spPr>
        <p:txBody>
          <a:bodyPr/>
          <a:lstStyle/>
          <a:p>
            <a:r>
              <a:rPr lang="en-US" dirty="0">
                <a:solidFill>
                  <a:schemeClr val="bg1"/>
                </a:solidFill>
                <a:latin typeface="Algerian" panose="04020705040A02060702" pitchFamily="82" charset="0"/>
              </a:rPr>
              <a:t>MINI COMPUTER </a:t>
            </a:r>
          </a:p>
        </p:txBody>
      </p:sp>
      <p:pic>
        <p:nvPicPr>
          <p:cNvPr id="6" name="Picture Placeholder 5">
            <a:extLst>
              <a:ext uri="{FF2B5EF4-FFF2-40B4-BE49-F238E27FC236}">
                <a16:creationId xmlns:a16="http://schemas.microsoft.com/office/drawing/2014/main" id="{E7E80DFF-E0C8-7E56-A79E-A877159FECF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660" r="23660"/>
          <a:stretch>
            <a:fillRect/>
          </a:stretch>
        </p:blipFill>
        <p:spPr>
          <a:xfrm>
            <a:off x="6850452" y="914400"/>
            <a:ext cx="4655747" cy="4572000"/>
          </a:xfrm>
        </p:spPr>
      </p:pic>
      <p:sp>
        <p:nvSpPr>
          <p:cNvPr id="4" name="Text Placeholder 3">
            <a:extLst>
              <a:ext uri="{FF2B5EF4-FFF2-40B4-BE49-F238E27FC236}">
                <a16:creationId xmlns:a16="http://schemas.microsoft.com/office/drawing/2014/main" id="{7736C049-A2F8-2596-E454-A82CFDBC7181}"/>
              </a:ext>
            </a:extLst>
          </p:cNvPr>
          <p:cNvSpPr>
            <a:spLocks noGrp="1"/>
          </p:cNvSpPr>
          <p:nvPr>
            <p:ph type="body" sz="half" idx="2"/>
          </p:nvPr>
        </p:nvSpPr>
        <p:spPr>
          <a:xfrm>
            <a:off x="685800" y="2971800"/>
            <a:ext cx="6164653" cy="3151414"/>
          </a:xfrm>
        </p:spPr>
        <p:txBody>
          <a:bodyPr>
            <a:normAutofit/>
          </a:bodyPr>
          <a:lstStyle/>
          <a:p>
            <a:r>
              <a:rPr lang="en-US" b="0" i="0" dirty="0">
                <a:solidFill>
                  <a:srgbClr val="202122"/>
                </a:solidFill>
                <a:effectLst/>
                <a:highlight>
                  <a:srgbClr val="FFFFFF"/>
                </a:highlight>
                <a:latin typeface="Arial" panose="020B0604020202020204" pitchFamily="34" charset="0"/>
              </a:rPr>
              <a:t>A </a:t>
            </a:r>
            <a:r>
              <a:rPr lang="en-US" b="1" i="0" dirty="0">
                <a:solidFill>
                  <a:srgbClr val="202122"/>
                </a:solidFill>
                <a:effectLst/>
                <a:highlight>
                  <a:srgbClr val="FFFFFF"/>
                </a:highlight>
                <a:latin typeface="Arial" panose="020B0604020202020204" pitchFamily="34" charset="0"/>
              </a:rPr>
              <a:t>minicomputer</a:t>
            </a:r>
            <a:r>
              <a:rPr lang="en-US" b="0" i="0" dirty="0">
                <a:solidFill>
                  <a:srgbClr val="202122"/>
                </a:solidFill>
                <a:effectLst/>
                <a:highlight>
                  <a:srgbClr val="FFFFFF"/>
                </a:highlight>
                <a:latin typeface="Arial" panose="020B0604020202020204" pitchFamily="34" charset="0"/>
              </a:rPr>
              <a:t>, or colloquially </a:t>
            </a:r>
            <a:r>
              <a:rPr lang="en-US" b="1" i="0" dirty="0">
                <a:solidFill>
                  <a:srgbClr val="202122"/>
                </a:solidFill>
                <a:effectLst/>
                <a:highlight>
                  <a:srgbClr val="FFFFFF"/>
                </a:highlight>
                <a:latin typeface="Arial" panose="020B0604020202020204" pitchFamily="34" charset="0"/>
              </a:rPr>
              <a:t>mini</a:t>
            </a:r>
            <a:r>
              <a:rPr lang="en-US" b="0" i="0" dirty="0">
                <a:solidFill>
                  <a:srgbClr val="202122"/>
                </a:solidFill>
                <a:effectLst/>
                <a:highlight>
                  <a:srgbClr val="FFFFFF"/>
                </a:highlight>
                <a:latin typeface="Arial" panose="020B0604020202020204" pitchFamily="34" charset="0"/>
              </a:rPr>
              <a:t>, is a type of smaller general-purpose </a:t>
            </a:r>
            <a:r>
              <a:rPr lang="en-US" b="0" i="0" u="none" strike="noStrike" dirty="0">
                <a:effectLst/>
                <a:highlight>
                  <a:srgbClr val="FFFFFF"/>
                </a:highlight>
                <a:latin typeface="Arial" panose="020B0604020202020204" pitchFamily="34" charset="0"/>
                <a:hlinkClick r:id="rId3" tooltip="Computer"/>
              </a:rPr>
              <a:t>computer</a:t>
            </a:r>
            <a:r>
              <a:rPr lang="en-US" b="0" i="0" dirty="0">
                <a:solidFill>
                  <a:srgbClr val="202122"/>
                </a:solidFill>
                <a:effectLst/>
                <a:highlight>
                  <a:srgbClr val="FFFFFF"/>
                </a:highlight>
                <a:latin typeface="Arial" panose="020B0604020202020204" pitchFamily="34" charset="0"/>
              </a:rPr>
              <a:t> developed in the mid-1960s</a:t>
            </a:r>
            <a:r>
              <a:rPr lang="en-US" b="0" i="0" u="none" strike="noStrike" baseline="30000" dirty="0">
                <a:solidFill>
                  <a:srgbClr val="202122"/>
                </a:solidFill>
                <a:effectLst/>
                <a:highlight>
                  <a:srgbClr val="FFFFFF"/>
                </a:highlight>
                <a:latin typeface="Arial" panose="020B0604020202020204" pitchFamily="34" charset="0"/>
                <a:hlinkClick r:id="rId4"/>
              </a:rPr>
              <a:t>[1]</a:t>
            </a:r>
            <a:r>
              <a:rPr lang="en-US" b="0" i="0" u="none" strike="noStrike" baseline="30000" dirty="0">
                <a:solidFill>
                  <a:srgbClr val="202122"/>
                </a:solidFill>
                <a:effectLst/>
                <a:highlight>
                  <a:srgbClr val="FFFFFF"/>
                </a:highlight>
                <a:latin typeface="Arial" panose="020B0604020202020204" pitchFamily="34" charset="0"/>
                <a:hlinkClick r:id="rId5"/>
              </a:rPr>
              <a:t>[2]</a:t>
            </a:r>
            <a:r>
              <a:rPr lang="en-US" b="0" i="0" dirty="0">
                <a:solidFill>
                  <a:srgbClr val="202122"/>
                </a:solidFill>
                <a:effectLst/>
                <a:highlight>
                  <a:srgbClr val="FFFFFF"/>
                </a:highlight>
                <a:latin typeface="Arial" panose="020B0604020202020204" pitchFamily="34" charset="0"/>
              </a:rPr>
              <a:t> and sold at a much lower price than </a:t>
            </a:r>
            <a:r>
              <a:rPr lang="en-US" b="0" i="0" u="none" strike="noStrike" dirty="0">
                <a:effectLst/>
                <a:highlight>
                  <a:srgbClr val="FFFFFF"/>
                </a:highlight>
                <a:latin typeface="Arial" panose="020B0604020202020204" pitchFamily="34" charset="0"/>
                <a:hlinkClick r:id="rId6" tooltip="Mainframe computer"/>
              </a:rPr>
              <a:t>mainframe</a:t>
            </a:r>
            <a:r>
              <a:rPr lang="en-US" b="0" i="0" u="none" strike="noStrike" baseline="30000" dirty="0">
                <a:solidFill>
                  <a:srgbClr val="202122"/>
                </a:solidFill>
                <a:effectLst/>
                <a:highlight>
                  <a:srgbClr val="FFFFFF"/>
                </a:highlight>
                <a:latin typeface="Arial" panose="020B0604020202020204" pitchFamily="34" charset="0"/>
                <a:hlinkClick r:id="rId7"/>
              </a:rPr>
              <a:t>[3]</a:t>
            </a:r>
            <a:r>
              <a:rPr lang="en-US" b="0" i="0" dirty="0">
                <a:solidFill>
                  <a:srgbClr val="202122"/>
                </a:solidFill>
                <a:effectLst/>
                <a:highlight>
                  <a:srgbClr val="FFFFFF"/>
                </a:highlight>
                <a:latin typeface="Arial" panose="020B0604020202020204" pitchFamily="34" charset="0"/>
              </a:rPr>
              <a:t> and mid-size computers from </a:t>
            </a:r>
            <a:r>
              <a:rPr lang="en-US" b="0" i="0" u="none" strike="noStrike" dirty="0">
                <a:effectLst/>
                <a:highlight>
                  <a:srgbClr val="FFFFFF"/>
                </a:highlight>
                <a:latin typeface="Arial" panose="020B0604020202020204" pitchFamily="34" charset="0"/>
                <a:hlinkClick r:id="rId8" tooltip="IBM"/>
              </a:rPr>
              <a:t>IBM</a:t>
            </a:r>
            <a:r>
              <a:rPr lang="en-US" b="0" i="0" dirty="0">
                <a:solidFill>
                  <a:srgbClr val="202122"/>
                </a:solidFill>
                <a:effectLst/>
                <a:highlight>
                  <a:srgbClr val="FFFFFF"/>
                </a:highlight>
                <a:latin typeface="Arial" panose="020B0604020202020204" pitchFamily="34" charset="0"/>
              </a:rPr>
              <a:t> and </a:t>
            </a:r>
            <a:r>
              <a:rPr lang="en-US" b="0" i="0" u="none" strike="noStrike" dirty="0">
                <a:effectLst/>
                <a:highlight>
                  <a:srgbClr val="FFFFFF"/>
                </a:highlight>
                <a:latin typeface="Arial" panose="020B0604020202020204" pitchFamily="34" charset="0"/>
                <a:hlinkClick r:id="rId9" tooltip="BUNCH"/>
              </a:rPr>
              <a:t>its direct competitors</a:t>
            </a:r>
            <a:r>
              <a:rPr lang="en-US" b="0" i="0" dirty="0">
                <a:solidFill>
                  <a:srgbClr val="202122"/>
                </a:solidFill>
                <a:effectLst/>
                <a:highlight>
                  <a:srgbClr val="FFFFFF"/>
                </a:highlight>
                <a:latin typeface="Arial" panose="020B0604020202020204" pitchFamily="34" charset="0"/>
              </a:rPr>
              <a:t>. In a 1970 survey, </a:t>
            </a:r>
            <a:r>
              <a:rPr lang="en-US" b="0" i="1" u="none" strike="noStrike" dirty="0">
                <a:solidFill>
                  <a:srgbClr val="202122"/>
                </a:solidFill>
                <a:effectLst/>
                <a:highlight>
                  <a:srgbClr val="FFFFFF"/>
                </a:highlight>
                <a:latin typeface="Arial" panose="020B0604020202020204" pitchFamily="34" charset="0"/>
                <a:hlinkClick r:id="rId10" tooltip="The New York Times"/>
              </a:rPr>
              <a:t>The New York Times</a:t>
            </a:r>
            <a:r>
              <a:rPr lang="en-US" b="0" i="0" dirty="0">
                <a:solidFill>
                  <a:srgbClr val="202122"/>
                </a:solidFill>
                <a:effectLst/>
                <a:highlight>
                  <a:srgbClr val="FFFFFF"/>
                </a:highlight>
                <a:latin typeface="Arial" panose="020B0604020202020204" pitchFamily="34" charset="0"/>
              </a:rPr>
              <a:t> suggested a consensus definition of a minicomputer as a machine costing less than US$25,000 (equivalent to $196,000 in 2023</a:t>
            </a:r>
            <a:r>
              <a:rPr lang="en-US" b="0" i="0" u="none" strike="noStrike" baseline="30000" dirty="0">
                <a:solidFill>
                  <a:srgbClr val="202122"/>
                </a:solidFill>
                <a:effectLst/>
                <a:highlight>
                  <a:srgbClr val="FFFFFF"/>
                </a:highlight>
                <a:latin typeface="Arial" panose="020B0604020202020204" pitchFamily="34" charset="0"/>
                <a:hlinkClick r:id="rId11"/>
              </a:rPr>
              <a:t>[4]</a:t>
            </a:r>
            <a:r>
              <a:rPr lang="en-US" b="0" i="0" dirty="0">
                <a:solidFill>
                  <a:srgbClr val="202122"/>
                </a:solidFill>
                <a:effectLst/>
                <a:highlight>
                  <a:srgbClr val="FFFFFF"/>
                </a:highlight>
                <a:latin typeface="Arial" panose="020B0604020202020204" pitchFamily="34" charset="0"/>
              </a:rPr>
              <a:t>), with an input-output device such as a teleprinter </a:t>
            </a:r>
            <a:endParaRPr lang="en-US" dirty="0"/>
          </a:p>
        </p:txBody>
      </p:sp>
    </p:spTree>
    <p:extLst>
      <p:ext uri="{BB962C8B-B14F-4D97-AF65-F5344CB8AC3E}">
        <p14:creationId xmlns:p14="http://schemas.microsoft.com/office/powerpoint/2010/main" val="2422391925"/>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D61B-CB38-696B-86CF-C1C0BEF39B37}"/>
              </a:ext>
            </a:extLst>
          </p:cNvPr>
          <p:cNvSpPr>
            <a:spLocks noGrp="1"/>
          </p:cNvSpPr>
          <p:nvPr>
            <p:ph type="title"/>
          </p:nvPr>
        </p:nvSpPr>
        <p:spPr>
          <a:xfrm>
            <a:off x="685800" y="1021278"/>
            <a:ext cx="6164653" cy="1472540"/>
          </a:xfrm>
        </p:spPr>
        <p:txBody>
          <a:bodyPr/>
          <a:lstStyle/>
          <a:p>
            <a:r>
              <a:rPr lang="en-US" dirty="0">
                <a:solidFill>
                  <a:schemeClr val="bg1"/>
                </a:solidFill>
                <a:latin typeface="Algerian" panose="04020705040A02060702" pitchFamily="82" charset="0"/>
              </a:rPr>
              <a:t>MAINFRAME COMPUTER </a:t>
            </a:r>
          </a:p>
        </p:txBody>
      </p:sp>
      <p:pic>
        <p:nvPicPr>
          <p:cNvPr id="6" name="Picture Placeholder 5">
            <a:extLst>
              <a:ext uri="{FF2B5EF4-FFF2-40B4-BE49-F238E27FC236}">
                <a16:creationId xmlns:a16="http://schemas.microsoft.com/office/drawing/2014/main" id="{E846495E-E9E0-0029-3780-8C4A06BD267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215" r="26215"/>
          <a:stretch>
            <a:fillRect/>
          </a:stretch>
        </p:blipFill>
        <p:spPr>
          <a:xfrm>
            <a:off x="7327075" y="902524"/>
            <a:ext cx="3703908" cy="4572000"/>
          </a:xfrm>
        </p:spPr>
      </p:pic>
      <p:sp>
        <p:nvSpPr>
          <p:cNvPr id="4" name="Text Placeholder 3">
            <a:extLst>
              <a:ext uri="{FF2B5EF4-FFF2-40B4-BE49-F238E27FC236}">
                <a16:creationId xmlns:a16="http://schemas.microsoft.com/office/drawing/2014/main" id="{0E5ED974-FE45-AF74-B6DD-E7973005B44A}"/>
              </a:ext>
            </a:extLst>
          </p:cNvPr>
          <p:cNvSpPr>
            <a:spLocks noGrp="1"/>
          </p:cNvSpPr>
          <p:nvPr>
            <p:ph type="body" sz="half" idx="2"/>
          </p:nvPr>
        </p:nvSpPr>
        <p:spPr>
          <a:xfrm>
            <a:off x="685800" y="2971799"/>
            <a:ext cx="6164653" cy="3060865"/>
          </a:xfrm>
        </p:spPr>
        <p:txBody>
          <a:bodyPr>
            <a:normAutofit fontScale="92500" lnSpcReduction="10000"/>
          </a:bodyPr>
          <a:lstStyle/>
          <a:p>
            <a:pPr algn="l" fontAlgn="base"/>
            <a:r>
              <a:rPr lang="en-US" b="0" i="0" dirty="0">
                <a:solidFill>
                  <a:srgbClr val="161616"/>
                </a:solidFill>
                <a:effectLst/>
                <a:highlight>
                  <a:srgbClr val="FFFFFF"/>
                </a:highlight>
                <a:latin typeface="IBM Plex Sans" panose="020F0502020204030204" pitchFamily="34" charset="0"/>
              </a:rPr>
              <a:t>At their core,</a:t>
            </a:r>
            <a:r>
              <a:rPr lang="en-US" b="1" i="0" dirty="0">
                <a:solidFill>
                  <a:srgbClr val="161616"/>
                </a:solidFill>
                <a:effectLst/>
                <a:highlight>
                  <a:srgbClr val="FFFFFF"/>
                </a:highlight>
                <a:latin typeface="inherit"/>
              </a:rPr>
              <a:t> </a:t>
            </a:r>
            <a:r>
              <a:rPr lang="en-US" b="0" i="0" dirty="0">
                <a:solidFill>
                  <a:srgbClr val="161616"/>
                </a:solidFill>
                <a:effectLst/>
                <a:highlight>
                  <a:srgbClr val="FFFFFF"/>
                </a:highlight>
                <a:latin typeface="IBM Plex Sans" panose="020F0502020204030204" pitchFamily="34" charset="0"/>
              </a:rPr>
              <a:t>mainframes are high-performance computers with large amounts of memory and data processors that process billions of simple calculations and transactions in real-time. A mainframe computer is critical to commercial databases, transaction servers and applications that require high resiliency, security and agility.</a:t>
            </a:r>
          </a:p>
          <a:p>
            <a:pPr algn="l" fontAlgn="base"/>
            <a:r>
              <a:rPr lang="en-US" b="0" i="0" dirty="0">
                <a:solidFill>
                  <a:srgbClr val="161616"/>
                </a:solidFill>
                <a:effectLst/>
                <a:highlight>
                  <a:srgbClr val="FFFFFF"/>
                </a:highlight>
                <a:latin typeface="IBM Plex Sans" panose="020F0502020204030204" pitchFamily="34" charset="0"/>
              </a:rPr>
              <a:t>Since the advent of the internet and the rise of </a:t>
            </a:r>
            <a:r>
              <a:rPr lang="en-US" b="0" i="0" u="none" strike="noStrike" dirty="0">
                <a:solidFill>
                  <a:srgbClr val="0062FE"/>
                </a:solidFill>
                <a:effectLst/>
                <a:highlight>
                  <a:srgbClr val="FFFFFF"/>
                </a:highlight>
                <a:latin typeface="inherit"/>
                <a:hlinkClick r:id="rId3"/>
              </a:rPr>
              <a:t>cloud computing</a:t>
            </a:r>
            <a:r>
              <a:rPr lang="en-US" b="0" i="0" dirty="0">
                <a:solidFill>
                  <a:srgbClr val="161616"/>
                </a:solidFill>
                <a:effectLst/>
                <a:highlight>
                  <a:srgbClr val="FFFFFF"/>
                </a:highlight>
                <a:latin typeface="IBM Plex Sans" panose="020F0502020204030204" pitchFamily="34" charset="0"/>
              </a:rPr>
              <a:t>, some may think of the mainframe as a tech dinosaur. On the contrary, the mainframe evolved to keep pace with other technologies and continues to play a vital role in </a:t>
            </a:r>
            <a:r>
              <a:rPr lang="en-US" b="0" i="0" u="none" strike="noStrike" dirty="0">
                <a:solidFill>
                  <a:srgbClr val="0062FE"/>
                </a:solidFill>
                <a:effectLst/>
                <a:highlight>
                  <a:srgbClr val="FFFFFF"/>
                </a:highlight>
                <a:latin typeface="inherit"/>
                <a:hlinkClick r:id="rId4"/>
              </a:rPr>
              <a:t>IT infrastructure</a:t>
            </a:r>
            <a:r>
              <a:rPr lang="en-US" b="0" i="0" dirty="0">
                <a:solidFill>
                  <a:srgbClr val="161616"/>
                </a:solidFill>
                <a:effectLst/>
                <a:highlight>
                  <a:srgbClr val="FFFFFF"/>
                </a:highlight>
                <a:latin typeface="IBM Plex Sans" panose="020F0502020204030204" pitchFamily="34" charset="0"/>
              </a:rPr>
              <a:t>.</a:t>
            </a:r>
          </a:p>
          <a:p>
            <a:endParaRPr lang="en-US" dirty="0"/>
          </a:p>
        </p:txBody>
      </p:sp>
    </p:spTree>
    <p:extLst>
      <p:ext uri="{BB962C8B-B14F-4D97-AF65-F5344CB8AC3E}">
        <p14:creationId xmlns:p14="http://schemas.microsoft.com/office/powerpoint/2010/main" val="314375499"/>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5CE1-82F5-069A-5EA2-239E6ABF0201}"/>
              </a:ext>
            </a:extLst>
          </p:cNvPr>
          <p:cNvSpPr>
            <a:spLocks noGrp="1"/>
          </p:cNvSpPr>
          <p:nvPr>
            <p:ph type="title"/>
          </p:nvPr>
        </p:nvSpPr>
        <p:spPr>
          <a:xfrm>
            <a:off x="685800" y="1033154"/>
            <a:ext cx="6164653" cy="1591294"/>
          </a:xfrm>
        </p:spPr>
        <p:txBody>
          <a:bodyPr/>
          <a:lstStyle/>
          <a:p>
            <a:r>
              <a:rPr lang="en-US" dirty="0">
                <a:solidFill>
                  <a:schemeClr val="bg1"/>
                </a:solidFill>
                <a:latin typeface="Algerian" panose="04020705040A02060702" pitchFamily="82" charset="0"/>
              </a:rPr>
              <a:t>SUPER COMPUTER </a:t>
            </a:r>
          </a:p>
        </p:txBody>
      </p:sp>
      <p:pic>
        <p:nvPicPr>
          <p:cNvPr id="6" name="Picture Placeholder 5">
            <a:extLst>
              <a:ext uri="{FF2B5EF4-FFF2-40B4-BE49-F238E27FC236}">
                <a16:creationId xmlns:a16="http://schemas.microsoft.com/office/drawing/2014/main" id="{02BF0927-DBE7-F761-5EEB-52FC159A099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076" r="26076"/>
          <a:stretch>
            <a:fillRect/>
          </a:stretch>
        </p:blipFill>
        <p:spPr>
          <a:xfrm>
            <a:off x="6850452" y="914400"/>
            <a:ext cx="4407355" cy="5106390"/>
          </a:xfrm>
        </p:spPr>
      </p:pic>
      <p:sp>
        <p:nvSpPr>
          <p:cNvPr id="4" name="Text Placeholder 3">
            <a:extLst>
              <a:ext uri="{FF2B5EF4-FFF2-40B4-BE49-F238E27FC236}">
                <a16:creationId xmlns:a16="http://schemas.microsoft.com/office/drawing/2014/main" id="{2D22CECA-A70A-C380-7367-41A315C4419A}"/>
              </a:ext>
            </a:extLst>
          </p:cNvPr>
          <p:cNvSpPr>
            <a:spLocks noGrp="1"/>
          </p:cNvSpPr>
          <p:nvPr>
            <p:ph type="body" sz="half" idx="2"/>
          </p:nvPr>
        </p:nvSpPr>
        <p:spPr>
          <a:xfrm>
            <a:off x="685800" y="2971800"/>
            <a:ext cx="6164653" cy="2942112"/>
          </a:xfrm>
        </p:spPr>
        <p:txBody>
          <a:bodyPr/>
          <a:lstStyle/>
          <a:p>
            <a:r>
              <a:rPr lang="en-US" b="0" i="0" dirty="0">
                <a:solidFill>
                  <a:srgbClr val="202124"/>
                </a:solidFill>
                <a:effectLst/>
                <a:highlight>
                  <a:srgbClr val="FFFFFF"/>
                </a:highlight>
                <a:latin typeface="Google Sans"/>
              </a:rPr>
              <a:t>A supercomputer is </a:t>
            </a:r>
            <a:r>
              <a:rPr lang="en-US" b="0" i="0" dirty="0">
                <a:solidFill>
                  <a:srgbClr val="040C28"/>
                </a:solidFill>
                <a:effectLst/>
                <a:latin typeface="Google Sans"/>
              </a:rPr>
              <a:t>a type of computer with a high level of performance as compared to a general-purpose computer</a:t>
            </a:r>
            <a:r>
              <a:rPr lang="en-US" b="0" i="0" dirty="0">
                <a:solidFill>
                  <a:srgbClr val="202124"/>
                </a:solidFill>
                <a:effectLst/>
                <a:highlight>
                  <a:srgbClr val="FFFFFF"/>
                </a:highlight>
                <a:latin typeface="Google Sans"/>
              </a:rPr>
              <a:t>. The performance of a supercomputer is commonly measured in floating-point operations per second (FLOPS) instead of million instructions per second (MIPS).</a:t>
            </a:r>
            <a:endParaRPr lang="en-US" dirty="0"/>
          </a:p>
        </p:txBody>
      </p:sp>
    </p:spTree>
    <p:extLst>
      <p:ext uri="{BB962C8B-B14F-4D97-AF65-F5344CB8AC3E}">
        <p14:creationId xmlns:p14="http://schemas.microsoft.com/office/powerpoint/2010/main" val="3257628206"/>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32D6-60A5-5DDF-7B67-B515FF6DCD11}"/>
              </a:ext>
            </a:extLst>
          </p:cNvPr>
          <p:cNvSpPr>
            <a:spLocks noGrp="1"/>
          </p:cNvSpPr>
          <p:nvPr>
            <p:ph type="title"/>
          </p:nvPr>
        </p:nvSpPr>
        <p:spPr>
          <a:xfrm>
            <a:off x="685800" y="914400"/>
            <a:ext cx="6164653" cy="1116281"/>
          </a:xfrm>
        </p:spPr>
        <p:txBody>
          <a:bodyPr/>
          <a:lstStyle/>
          <a:p>
            <a:r>
              <a:rPr lang="en-US" dirty="0">
                <a:solidFill>
                  <a:schemeClr val="bg1"/>
                </a:solidFill>
                <a:latin typeface="Algerian" panose="04020705040A02060702" pitchFamily="82" charset="0"/>
              </a:rPr>
              <a:t>DIGITAL COMPUTER </a:t>
            </a:r>
          </a:p>
        </p:txBody>
      </p:sp>
      <p:pic>
        <p:nvPicPr>
          <p:cNvPr id="8" name="Picture Placeholder 7">
            <a:extLst>
              <a:ext uri="{FF2B5EF4-FFF2-40B4-BE49-F238E27FC236}">
                <a16:creationId xmlns:a16="http://schemas.microsoft.com/office/drawing/2014/main" id="{7435CF05-2C0D-F5AE-BC68-2EA03869457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274" r="26274"/>
          <a:stretch>
            <a:fillRect/>
          </a:stretch>
        </p:blipFill>
        <p:spPr>
          <a:xfrm>
            <a:off x="7113320" y="1353786"/>
            <a:ext cx="4239490" cy="4132613"/>
          </a:xfrm>
        </p:spPr>
      </p:pic>
      <p:sp>
        <p:nvSpPr>
          <p:cNvPr id="4" name="Text Placeholder 3">
            <a:extLst>
              <a:ext uri="{FF2B5EF4-FFF2-40B4-BE49-F238E27FC236}">
                <a16:creationId xmlns:a16="http://schemas.microsoft.com/office/drawing/2014/main" id="{33EC6F9E-9D0B-F243-AE52-B38F6A03E9DA}"/>
              </a:ext>
            </a:extLst>
          </p:cNvPr>
          <p:cNvSpPr>
            <a:spLocks noGrp="1"/>
          </p:cNvSpPr>
          <p:nvPr>
            <p:ph type="body" sz="half" idx="2"/>
          </p:nvPr>
        </p:nvSpPr>
        <p:spPr>
          <a:xfrm>
            <a:off x="415636" y="2386940"/>
            <a:ext cx="6434817" cy="3621974"/>
          </a:xfrm>
        </p:spPr>
        <p:txBody>
          <a:bodyPr>
            <a:normAutofit/>
          </a:bodyPr>
          <a:lstStyle/>
          <a:p>
            <a:r>
              <a:rPr lang="en-US" b="1" i="0" dirty="0">
                <a:solidFill>
                  <a:srgbClr val="1A1A1A"/>
                </a:solidFill>
                <a:effectLst/>
                <a:highlight>
                  <a:srgbClr val="FFFFFF"/>
                </a:highlight>
                <a:latin typeface="Georgia" panose="02040502050405020303" pitchFamily="18" charset="0"/>
              </a:rPr>
              <a:t>Digital computer</a:t>
            </a:r>
            <a:r>
              <a:rPr lang="en-US" b="0" i="0" dirty="0">
                <a:solidFill>
                  <a:srgbClr val="1A1A1A"/>
                </a:solidFill>
                <a:effectLst/>
                <a:highlight>
                  <a:srgbClr val="FFFFFF"/>
                </a:highlight>
                <a:latin typeface="Georgia" panose="02040502050405020303" pitchFamily="18" charset="0"/>
              </a:rPr>
              <a:t>, any of a class of devices capable of solving problems by processing information in discrete form. It operates on data, including magnitudes, letters, and symbols, that are expressed in </a:t>
            </a:r>
            <a:r>
              <a:rPr lang="en-US" b="0" i="0" u="sng" dirty="0">
                <a:effectLst/>
                <a:highlight>
                  <a:srgbClr val="FFFFFF"/>
                </a:highlight>
                <a:latin typeface="Georgia" panose="02040502050405020303" pitchFamily="18" charset="0"/>
                <a:hlinkClick r:id="rId3"/>
              </a:rPr>
              <a:t>binary code</a:t>
            </a:r>
            <a:r>
              <a:rPr lang="en-US" b="0" i="0" dirty="0">
                <a:solidFill>
                  <a:srgbClr val="1A1A1A"/>
                </a:solidFill>
                <a:effectLst/>
                <a:highlight>
                  <a:srgbClr val="FFFFFF"/>
                </a:highlight>
                <a:latin typeface="Georgia" panose="02040502050405020303" pitchFamily="18" charset="0"/>
              </a:rPr>
              <a:t>—i.e., using only the two digits 0 and 1. By counting, comparing, and manipulating these digits or their combinations according to a set of instructions held in its </a:t>
            </a:r>
            <a:r>
              <a:rPr lang="en-US" b="0" i="0" u="sng" dirty="0">
                <a:effectLst/>
                <a:highlight>
                  <a:srgbClr val="FFFFFF"/>
                </a:highlight>
                <a:latin typeface="Georgia" panose="02040502050405020303" pitchFamily="18" charset="0"/>
                <a:hlinkClick r:id="rId4"/>
              </a:rPr>
              <a:t>memory</a:t>
            </a:r>
            <a:r>
              <a:rPr lang="en-US" b="0" i="0" dirty="0">
                <a:solidFill>
                  <a:srgbClr val="1A1A1A"/>
                </a:solidFill>
                <a:effectLst/>
                <a:highlight>
                  <a:srgbClr val="FFFFFF"/>
                </a:highlight>
                <a:latin typeface="Georgia" panose="02040502050405020303" pitchFamily="18" charset="0"/>
              </a:rPr>
              <a:t>, a digital computer can perform such tasks as to control industrial processes and regulate the operations of machines</a:t>
            </a:r>
            <a:endParaRPr lang="en-US" dirty="0"/>
          </a:p>
        </p:txBody>
      </p:sp>
    </p:spTree>
    <p:extLst>
      <p:ext uri="{BB962C8B-B14F-4D97-AF65-F5344CB8AC3E}">
        <p14:creationId xmlns:p14="http://schemas.microsoft.com/office/powerpoint/2010/main" val="2907539817"/>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95D4-4E32-84AA-38A1-551F568F0FCC}"/>
              </a:ext>
            </a:extLst>
          </p:cNvPr>
          <p:cNvSpPr>
            <a:spLocks noGrp="1"/>
          </p:cNvSpPr>
          <p:nvPr>
            <p:ph type="title"/>
          </p:nvPr>
        </p:nvSpPr>
        <p:spPr>
          <a:xfrm>
            <a:off x="685800" y="700644"/>
            <a:ext cx="6164653" cy="1448790"/>
          </a:xfrm>
        </p:spPr>
        <p:txBody>
          <a:bodyPr/>
          <a:lstStyle/>
          <a:p>
            <a:r>
              <a:rPr lang="en-US" dirty="0">
                <a:solidFill>
                  <a:schemeClr val="bg1"/>
                </a:solidFill>
                <a:latin typeface="Algerian" panose="04020705040A02060702" pitchFamily="82" charset="0"/>
              </a:rPr>
              <a:t>ANALOG COMPUTER </a:t>
            </a:r>
          </a:p>
        </p:txBody>
      </p:sp>
      <p:pic>
        <p:nvPicPr>
          <p:cNvPr id="6" name="Picture Placeholder 5">
            <a:extLst>
              <a:ext uri="{FF2B5EF4-FFF2-40B4-BE49-F238E27FC236}">
                <a16:creationId xmlns:a16="http://schemas.microsoft.com/office/drawing/2014/main" id="{026C132C-AFF7-C6C8-64C2-F8EA8C70C6F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00" b="500"/>
          <a:stretch>
            <a:fillRect/>
          </a:stretch>
        </p:blipFill>
        <p:spPr>
          <a:xfrm>
            <a:off x="7148945" y="914400"/>
            <a:ext cx="4263242" cy="4572000"/>
          </a:xfrm>
        </p:spPr>
      </p:pic>
      <p:sp>
        <p:nvSpPr>
          <p:cNvPr id="4" name="Text Placeholder 3">
            <a:extLst>
              <a:ext uri="{FF2B5EF4-FFF2-40B4-BE49-F238E27FC236}">
                <a16:creationId xmlns:a16="http://schemas.microsoft.com/office/drawing/2014/main" id="{1E0C10F6-30AD-695E-6228-A5080B8D13F3}"/>
              </a:ext>
            </a:extLst>
          </p:cNvPr>
          <p:cNvSpPr>
            <a:spLocks noGrp="1"/>
          </p:cNvSpPr>
          <p:nvPr>
            <p:ph type="body" sz="half" idx="2"/>
          </p:nvPr>
        </p:nvSpPr>
        <p:spPr>
          <a:xfrm>
            <a:off x="685800" y="2398817"/>
            <a:ext cx="6164653" cy="3562596"/>
          </a:xfrm>
        </p:spPr>
        <p:txBody>
          <a:bodyPr>
            <a:normAutofit fontScale="92500" lnSpcReduction="20000"/>
          </a:bodyPr>
          <a:lstStyle/>
          <a:p>
            <a:pPr algn="l"/>
            <a:r>
              <a:rPr lang="en-US" b="0" i="0" dirty="0">
                <a:solidFill>
                  <a:srgbClr val="202122"/>
                </a:solidFill>
                <a:effectLst/>
                <a:highlight>
                  <a:srgbClr val="FFFFFF"/>
                </a:highlight>
                <a:latin typeface="Arial" panose="020B0604020202020204" pitchFamily="34" charset="0"/>
              </a:rPr>
              <a:t>An </a:t>
            </a:r>
            <a:r>
              <a:rPr lang="en-US" b="1" i="0" dirty="0">
                <a:solidFill>
                  <a:srgbClr val="202122"/>
                </a:solidFill>
                <a:effectLst/>
                <a:highlight>
                  <a:srgbClr val="FFFFFF"/>
                </a:highlight>
                <a:latin typeface="Arial" panose="020B0604020202020204" pitchFamily="34" charset="0"/>
              </a:rPr>
              <a:t>analog computer</a:t>
            </a:r>
            <a:r>
              <a:rPr lang="en-US" b="0" i="0" dirty="0">
                <a:solidFill>
                  <a:srgbClr val="202122"/>
                </a:solidFill>
                <a:effectLst/>
                <a:highlight>
                  <a:srgbClr val="FFFFFF"/>
                </a:highlight>
                <a:latin typeface="Arial" panose="020B0604020202020204" pitchFamily="34" charset="0"/>
              </a:rPr>
              <a:t> or </a:t>
            </a:r>
            <a:r>
              <a:rPr lang="en-US" b="1" i="0" dirty="0">
                <a:solidFill>
                  <a:srgbClr val="202122"/>
                </a:solidFill>
                <a:effectLst/>
                <a:highlight>
                  <a:srgbClr val="FFFFFF"/>
                </a:highlight>
                <a:latin typeface="Arial" panose="020B0604020202020204" pitchFamily="34" charset="0"/>
              </a:rPr>
              <a:t>analogue computer</a:t>
            </a:r>
            <a:r>
              <a:rPr lang="en-US" b="0" i="0" dirty="0">
                <a:solidFill>
                  <a:srgbClr val="202122"/>
                </a:solidFill>
                <a:effectLst/>
                <a:highlight>
                  <a:srgbClr val="FFFFFF"/>
                </a:highlight>
                <a:latin typeface="Arial" panose="020B0604020202020204" pitchFamily="34" charset="0"/>
              </a:rPr>
              <a:t> is a type of </a:t>
            </a:r>
            <a:r>
              <a:rPr lang="en-US" b="0" i="0" u="none" strike="noStrike" dirty="0">
                <a:solidFill>
                  <a:srgbClr val="202122"/>
                </a:solidFill>
                <a:effectLst/>
                <a:highlight>
                  <a:srgbClr val="FFFFFF"/>
                </a:highlight>
                <a:latin typeface="Arial" panose="020B0604020202020204" pitchFamily="34" charset="0"/>
                <a:hlinkClick r:id="rId3" tooltip="Computation"/>
              </a:rPr>
              <a:t>computer</a:t>
            </a:r>
            <a:r>
              <a:rPr lang="en-US" b="0" i="0" dirty="0">
                <a:solidFill>
                  <a:srgbClr val="202122"/>
                </a:solidFill>
                <a:effectLst/>
                <a:highlight>
                  <a:srgbClr val="FFFFFF"/>
                </a:highlight>
                <a:latin typeface="Arial" panose="020B0604020202020204" pitchFamily="34" charset="0"/>
              </a:rPr>
              <a:t> that uses the continuous variation aspect of physical phenomena such as </a:t>
            </a:r>
            <a:r>
              <a:rPr lang="en-US" b="0" i="0" u="none" strike="noStrike" dirty="0">
                <a:solidFill>
                  <a:srgbClr val="202122"/>
                </a:solidFill>
                <a:effectLst/>
                <a:highlight>
                  <a:srgbClr val="FFFFFF"/>
                </a:highlight>
                <a:latin typeface="Arial" panose="020B0604020202020204" pitchFamily="34" charset="0"/>
                <a:hlinkClick r:id="rId4" tooltip="Electrical network"/>
              </a:rPr>
              <a:t>electrical</a:t>
            </a:r>
            <a:r>
              <a:rPr lang="en-US" b="0" i="0" dirty="0">
                <a:solidFill>
                  <a:srgbClr val="202122"/>
                </a:solidFill>
                <a:effectLst/>
                <a:highlight>
                  <a:srgbClr val="FFFFFF"/>
                </a:highlight>
                <a:latin typeface="Arial" panose="020B0604020202020204" pitchFamily="34" charset="0"/>
              </a:rPr>
              <a:t>, </a:t>
            </a:r>
            <a:r>
              <a:rPr lang="en-US" b="0" i="0" u="none" strike="noStrike" dirty="0">
                <a:solidFill>
                  <a:srgbClr val="202122"/>
                </a:solidFill>
                <a:effectLst/>
                <a:highlight>
                  <a:srgbClr val="FFFFFF"/>
                </a:highlight>
                <a:latin typeface="Arial" panose="020B0604020202020204" pitchFamily="34" charset="0"/>
                <a:hlinkClick r:id="rId5" tooltip="Mechanics"/>
              </a:rPr>
              <a:t>mechanical</a:t>
            </a:r>
            <a:r>
              <a:rPr lang="en-US" b="0" i="0" dirty="0">
                <a:solidFill>
                  <a:srgbClr val="202122"/>
                </a:solidFill>
                <a:effectLst/>
                <a:highlight>
                  <a:srgbClr val="FFFFFF"/>
                </a:highlight>
                <a:latin typeface="Arial" panose="020B0604020202020204" pitchFamily="34" charset="0"/>
              </a:rPr>
              <a:t>, or </a:t>
            </a:r>
            <a:r>
              <a:rPr lang="en-US" b="0" i="0" u="none" strike="noStrike" dirty="0">
                <a:solidFill>
                  <a:srgbClr val="202122"/>
                </a:solidFill>
                <a:effectLst/>
                <a:highlight>
                  <a:srgbClr val="FFFFFF"/>
                </a:highlight>
                <a:latin typeface="Arial" panose="020B0604020202020204" pitchFamily="34" charset="0"/>
                <a:hlinkClick r:id="rId6" tooltip="Hydraulics"/>
              </a:rPr>
              <a:t>hydraulic</a:t>
            </a:r>
            <a:r>
              <a:rPr lang="en-US" b="0" i="0" dirty="0">
                <a:solidFill>
                  <a:srgbClr val="202122"/>
                </a:solidFill>
                <a:effectLst/>
                <a:highlight>
                  <a:srgbClr val="FFFFFF"/>
                </a:highlight>
                <a:latin typeface="Arial" panose="020B0604020202020204" pitchFamily="34" charset="0"/>
              </a:rPr>
              <a:t> quantities (</a:t>
            </a:r>
            <a:r>
              <a:rPr lang="en-US" b="0" i="1" u="none" strike="noStrike" dirty="0">
                <a:solidFill>
                  <a:srgbClr val="202122"/>
                </a:solidFill>
                <a:effectLst/>
                <a:highlight>
                  <a:srgbClr val="FFFFFF"/>
                </a:highlight>
                <a:latin typeface="Arial" panose="020B0604020202020204" pitchFamily="34" charset="0"/>
                <a:hlinkClick r:id="rId7" tooltip="Analog signal"/>
              </a:rPr>
              <a:t>analog signals</a:t>
            </a:r>
            <a:r>
              <a:rPr lang="en-US" b="0" i="0" dirty="0">
                <a:solidFill>
                  <a:srgbClr val="202122"/>
                </a:solidFill>
                <a:effectLst/>
                <a:highlight>
                  <a:srgbClr val="FFFFFF"/>
                </a:highlight>
                <a:latin typeface="Arial" panose="020B0604020202020204" pitchFamily="34" charset="0"/>
              </a:rPr>
              <a:t>) to </a:t>
            </a:r>
            <a:r>
              <a:rPr lang="en-US" b="0" i="0" u="none" strike="noStrike" dirty="0">
                <a:solidFill>
                  <a:srgbClr val="202122"/>
                </a:solidFill>
                <a:effectLst/>
                <a:highlight>
                  <a:srgbClr val="FFFFFF"/>
                </a:highlight>
                <a:latin typeface="Arial" panose="020B0604020202020204" pitchFamily="34" charset="0"/>
                <a:hlinkClick r:id="rId8" tooltip="Scientific modelling"/>
              </a:rPr>
              <a:t>model</a:t>
            </a:r>
            <a:r>
              <a:rPr lang="en-US" b="0" i="0" dirty="0">
                <a:solidFill>
                  <a:srgbClr val="202122"/>
                </a:solidFill>
                <a:effectLst/>
                <a:highlight>
                  <a:srgbClr val="FFFFFF"/>
                </a:highlight>
                <a:latin typeface="Arial" panose="020B0604020202020204" pitchFamily="34" charset="0"/>
              </a:rPr>
              <a:t> the problem being solved. In contrast, </a:t>
            </a:r>
            <a:r>
              <a:rPr lang="en-US" b="0" i="0" u="none" strike="noStrike" dirty="0">
                <a:solidFill>
                  <a:srgbClr val="202122"/>
                </a:solidFill>
                <a:effectLst/>
                <a:highlight>
                  <a:srgbClr val="FFFFFF"/>
                </a:highlight>
                <a:latin typeface="Arial" panose="020B0604020202020204" pitchFamily="34" charset="0"/>
                <a:hlinkClick r:id="rId9" tooltip="Digital computer"/>
              </a:rPr>
              <a:t>digital computers</a:t>
            </a:r>
            <a:r>
              <a:rPr lang="en-US" b="0" i="0" dirty="0">
                <a:solidFill>
                  <a:srgbClr val="202122"/>
                </a:solidFill>
                <a:effectLst/>
                <a:highlight>
                  <a:srgbClr val="FFFFFF"/>
                </a:highlight>
                <a:latin typeface="Arial" panose="020B0604020202020204" pitchFamily="34" charset="0"/>
              </a:rPr>
              <a:t> represent varying quantities symbolically and by discrete values of both time and amplitude (</a:t>
            </a:r>
            <a:r>
              <a:rPr lang="en-US" b="0" i="0" u="none" strike="noStrike" dirty="0">
                <a:solidFill>
                  <a:srgbClr val="202122"/>
                </a:solidFill>
                <a:effectLst/>
                <a:highlight>
                  <a:srgbClr val="FFFFFF"/>
                </a:highlight>
                <a:latin typeface="Arial" panose="020B0604020202020204" pitchFamily="34" charset="0"/>
                <a:hlinkClick r:id="rId10" tooltip="Digital signal"/>
              </a:rPr>
              <a:t>digital signals</a:t>
            </a:r>
            <a:r>
              <a:rPr lang="en-US" b="0" i="0" dirty="0">
                <a:solidFill>
                  <a:srgbClr val="202122"/>
                </a:solidFill>
                <a:effectLst/>
                <a:highlight>
                  <a:srgbClr val="FFFFFF"/>
                </a:highlight>
                <a:latin typeface="Arial" panose="020B0604020202020204" pitchFamily="34" charset="0"/>
              </a:rPr>
              <a:t>).</a:t>
            </a:r>
          </a:p>
          <a:p>
            <a:pPr algn="l"/>
            <a:r>
              <a:rPr lang="en-US" b="0" i="0" dirty="0">
                <a:solidFill>
                  <a:srgbClr val="202122"/>
                </a:solidFill>
                <a:effectLst/>
                <a:highlight>
                  <a:srgbClr val="FFFFFF"/>
                </a:highlight>
                <a:latin typeface="Arial" panose="020B0604020202020204" pitchFamily="34" charset="0"/>
              </a:rPr>
              <a:t>Analog computers can have a very wide range of complexity. </a:t>
            </a:r>
            <a:r>
              <a:rPr lang="en-US" b="0" i="0" u="none" strike="noStrike" dirty="0">
                <a:solidFill>
                  <a:srgbClr val="202122"/>
                </a:solidFill>
                <a:effectLst/>
                <a:highlight>
                  <a:srgbClr val="FFFFFF"/>
                </a:highlight>
                <a:latin typeface="Arial" panose="020B0604020202020204" pitchFamily="34" charset="0"/>
                <a:hlinkClick r:id="rId11" tooltip="Slide rule"/>
              </a:rPr>
              <a:t>Slide rules</a:t>
            </a:r>
            <a:r>
              <a:rPr lang="en-US" b="0" i="0" dirty="0">
                <a:solidFill>
                  <a:srgbClr val="202122"/>
                </a:solidFill>
                <a:effectLst/>
                <a:highlight>
                  <a:srgbClr val="FFFFFF"/>
                </a:highlight>
                <a:latin typeface="Arial" panose="020B0604020202020204" pitchFamily="34" charset="0"/>
              </a:rPr>
              <a:t> and </a:t>
            </a:r>
            <a:r>
              <a:rPr lang="en-US" b="0" i="0" u="none" strike="noStrike" dirty="0">
                <a:solidFill>
                  <a:srgbClr val="202122"/>
                </a:solidFill>
                <a:effectLst/>
                <a:highlight>
                  <a:srgbClr val="FFFFFF"/>
                </a:highlight>
                <a:latin typeface="Arial" panose="020B0604020202020204" pitchFamily="34" charset="0"/>
                <a:hlinkClick r:id="rId12" tooltip="Nomogram"/>
              </a:rPr>
              <a:t>nomograms</a:t>
            </a:r>
            <a:r>
              <a:rPr lang="en-US" b="0" i="0" dirty="0">
                <a:solidFill>
                  <a:srgbClr val="202122"/>
                </a:solidFill>
                <a:effectLst/>
                <a:highlight>
                  <a:srgbClr val="FFFFFF"/>
                </a:highlight>
                <a:latin typeface="Arial" panose="020B0604020202020204" pitchFamily="34" charset="0"/>
              </a:rPr>
              <a:t> are the simplest, while naval gunfire control computers and large hybrid digital/analog computers were among the most complicated.</a:t>
            </a:r>
            <a:r>
              <a:rPr lang="en-US" b="0" i="0" u="none" strike="noStrike" baseline="30000" dirty="0">
                <a:solidFill>
                  <a:srgbClr val="202122"/>
                </a:solidFill>
                <a:effectLst/>
                <a:highlight>
                  <a:srgbClr val="FFFFFF"/>
                </a:highlight>
                <a:latin typeface="Arial" panose="020B0604020202020204" pitchFamily="34" charset="0"/>
                <a:hlinkClick r:id="rId13"/>
              </a:rPr>
              <a:t>[1]</a:t>
            </a:r>
            <a:r>
              <a:rPr lang="en-US" b="0" i="0" dirty="0">
                <a:solidFill>
                  <a:srgbClr val="202122"/>
                </a:solidFill>
                <a:effectLst/>
                <a:highlight>
                  <a:srgbClr val="FFFFFF"/>
                </a:highlight>
                <a:latin typeface="Arial" panose="020B0604020202020204" pitchFamily="34" charset="0"/>
              </a:rPr>
              <a:t> Complex mechanisms for </a:t>
            </a:r>
            <a:r>
              <a:rPr lang="en-US" b="0" i="0" u="none" strike="noStrike" dirty="0">
                <a:solidFill>
                  <a:srgbClr val="202122"/>
                </a:solidFill>
                <a:effectLst/>
                <a:highlight>
                  <a:srgbClr val="FFFFFF"/>
                </a:highlight>
                <a:latin typeface="Arial" panose="020B0604020202020204" pitchFamily="34" charset="0"/>
                <a:hlinkClick r:id="rId14" tooltip="Process control"/>
              </a:rPr>
              <a:t>process control</a:t>
            </a:r>
            <a:r>
              <a:rPr lang="en-US" b="0" i="0" dirty="0">
                <a:solidFill>
                  <a:srgbClr val="202122"/>
                </a:solidFill>
                <a:effectLst/>
                <a:highlight>
                  <a:srgbClr val="FFFFFF"/>
                </a:highlight>
                <a:latin typeface="Arial" panose="020B0604020202020204" pitchFamily="34" charset="0"/>
              </a:rPr>
              <a:t> and </a:t>
            </a:r>
            <a:r>
              <a:rPr lang="en-US" b="0" i="0" u="none" strike="noStrike" dirty="0">
                <a:solidFill>
                  <a:srgbClr val="202122"/>
                </a:solidFill>
                <a:effectLst/>
                <a:highlight>
                  <a:srgbClr val="FFFFFF"/>
                </a:highlight>
                <a:latin typeface="Arial" panose="020B0604020202020204" pitchFamily="34" charset="0"/>
                <a:hlinkClick r:id="rId15" tooltip="Protective relay"/>
              </a:rPr>
              <a:t>protective relays</a:t>
            </a:r>
            <a:r>
              <a:rPr lang="en-US" b="0" i="0" dirty="0">
                <a:solidFill>
                  <a:srgbClr val="202122"/>
                </a:solidFill>
                <a:effectLst/>
                <a:highlight>
                  <a:srgbClr val="FFFFFF"/>
                </a:highlight>
                <a:latin typeface="Arial" panose="020B0604020202020204" pitchFamily="34" charset="0"/>
              </a:rPr>
              <a:t> used analog computation to perform control and protective functions.</a:t>
            </a:r>
          </a:p>
          <a:p>
            <a:endParaRPr lang="en-US" dirty="0"/>
          </a:p>
        </p:txBody>
      </p:sp>
    </p:spTree>
    <p:extLst>
      <p:ext uri="{BB962C8B-B14F-4D97-AF65-F5344CB8AC3E}">
        <p14:creationId xmlns:p14="http://schemas.microsoft.com/office/powerpoint/2010/main" val="39723011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D308-FF3C-640F-3E28-1A06D49CA522}"/>
              </a:ext>
            </a:extLst>
          </p:cNvPr>
          <p:cNvSpPr>
            <a:spLocks noGrp="1"/>
          </p:cNvSpPr>
          <p:nvPr>
            <p:ph type="title"/>
          </p:nvPr>
        </p:nvSpPr>
        <p:spPr>
          <a:xfrm>
            <a:off x="685800" y="629392"/>
            <a:ext cx="6164653" cy="1710047"/>
          </a:xfrm>
        </p:spPr>
        <p:txBody>
          <a:bodyPr/>
          <a:lstStyle/>
          <a:p>
            <a:r>
              <a:rPr lang="en-US" dirty="0">
                <a:solidFill>
                  <a:schemeClr val="bg1"/>
                </a:solidFill>
                <a:latin typeface="Algerian" panose="04020705040A02060702" pitchFamily="82" charset="0"/>
              </a:rPr>
              <a:t>HYBRID COMPUTER </a:t>
            </a:r>
          </a:p>
        </p:txBody>
      </p:sp>
      <p:pic>
        <p:nvPicPr>
          <p:cNvPr id="6" name="Picture Placeholder 5">
            <a:extLst>
              <a:ext uri="{FF2B5EF4-FFF2-40B4-BE49-F238E27FC236}">
                <a16:creationId xmlns:a16="http://schemas.microsoft.com/office/drawing/2014/main" id="{2FC470D9-8710-1725-B9AE-27EE1498D92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879" r="18879"/>
          <a:stretch>
            <a:fillRect/>
          </a:stretch>
        </p:blipFill>
        <p:spPr>
          <a:xfrm>
            <a:off x="7089568" y="914400"/>
            <a:ext cx="4416631" cy="4572000"/>
          </a:xfrm>
        </p:spPr>
      </p:pic>
      <p:sp>
        <p:nvSpPr>
          <p:cNvPr id="4" name="Text Placeholder 3">
            <a:extLst>
              <a:ext uri="{FF2B5EF4-FFF2-40B4-BE49-F238E27FC236}">
                <a16:creationId xmlns:a16="http://schemas.microsoft.com/office/drawing/2014/main" id="{451CE87A-2534-4F6A-2E8B-E6EEFC653665}"/>
              </a:ext>
            </a:extLst>
          </p:cNvPr>
          <p:cNvSpPr>
            <a:spLocks noGrp="1"/>
          </p:cNvSpPr>
          <p:nvPr>
            <p:ph type="body" sz="half" idx="2"/>
          </p:nvPr>
        </p:nvSpPr>
        <p:spPr>
          <a:xfrm>
            <a:off x="685800" y="2422566"/>
            <a:ext cx="6164653" cy="3241964"/>
          </a:xfrm>
        </p:spPr>
        <p:txBody>
          <a:bodyPr/>
          <a:lstStyle/>
          <a:p>
            <a:r>
              <a:rPr lang="en-US" b="0" i="0" dirty="0">
                <a:solidFill>
                  <a:srgbClr val="202124"/>
                </a:solidFill>
                <a:effectLst/>
                <a:highlight>
                  <a:srgbClr val="FFFFFF"/>
                </a:highlight>
                <a:latin typeface="Google Sans"/>
              </a:rPr>
              <a:t>Hybrid computer is </a:t>
            </a:r>
            <a:r>
              <a:rPr lang="en-US" b="0" i="0" dirty="0">
                <a:solidFill>
                  <a:srgbClr val="040C28"/>
                </a:solidFill>
                <a:effectLst/>
                <a:latin typeface="Google Sans"/>
              </a:rPr>
              <a:t>a computer intended to provide functions and features in both analog and digital computers</a:t>
            </a:r>
            <a:r>
              <a:rPr lang="en-US" b="0" i="0" dirty="0">
                <a:solidFill>
                  <a:srgbClr val="202124"/>
                </a:solidFill>
                <a:effectLst/>
                <a:highlight>
                  <a:srgbClr val="FFFFFF"/>
                </a:highlight>
                <a:latin typeface="Google Sans"/>
              </a:rPr>
              <a:t>. Developing a combined or hybrid computer model aims to produce a functional device that incorporates the most beneficial aspects of both computer systems.</a:t>
            </a:r>
            <a:endParaRPr lang="en-US" dirty="0"/>
          </a:p>
        </p:txBody>
      </p:sp>
    </p:spTree>
    <p:extLst>
      <p:ext uri="{BB962C8B-B14F-4D97-AF65-F5344CB8AC3E}">
        <p14:creationId xmlns:p14="http://schemas.microsoft.com/office/powerpoint/2010/main" val="382026991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B9170F6-A203-DB2E-FFE1-C3CC6484F0E1}"/>
              </a:ext>
            </a:extLst>
          </p:cNvPr>
          <p:cNvSpPr>
            <a:spLocks noGrp="1"/>
          </p:cNvSpPr>
          <p:nvPr>
            <p:ph type="title"/>
          </p:nvPr>
        </p:nvSpPr>
        <p:spPr>
          <a:xfrm flipV="1">
            <a:off x="685800" y="5299603"/>
            <a:ext cx="10131427" cy="493712"/>
          </a:xfrm>
        </p:spPr>
        <p:txBody>
          <a:bodyPr/>
          <a:lstStyle/>
          <a:p>
            <a:endParaRPr lang="en-US" dirty="0"/>
          </a:p>
        </p:txBody>
      </p:sp>
      <p:pic>
        <p:nvPicPr>
          <p:cNvPr id="15" name="Picture Placeholder 14">
            <a:extLst>
              <a:ext uri="{FF2B5EF4-FFF2-40B4-BE49-F238E27FC236}">
                <a16:creationId xmlns:a16="http://schemas.microsoft.com/office/drawing/2014/main" id="{09FBE08A-355C-D279-BFE1-523FB7FC8A9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735" b="17735"/>
          <a:stretch>
            <a:fillRect/>
          </a:stretch>
        </p:blipFill>
        <p:spPr>
          <a:xfrm>
            <a:off x="1371600" y="463138"/>
            <a:ext cx="9993086" cy="5902036"/>
          </a:xfrm>
        </p:spPr>
      </p:pic>
      <p:sp>
        <p:nvSpPr>
          <p:cNvPr id="13" name="Text Placeholder 12">
            <a:extLst>
              <a:ext uri="{FF2B5EF4-FFF2-40B4-BE49-F238E27FC236}">
                <a16:creationId xmlns:a16="http://schemas.microsoft.com/office/drawing/2014/main" id="{4085EFC6-37B5-4457-99C9-6D3EC9B292E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49879141"/>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2EAD39-8169-7F5B-8DDA-BFBF000C450C}"/>
              </a:ext>
            </a:extLst>
          </p:cNvPr>
          <p:cNvSpPr>
            <a:spLocks noGrp="1"/>
          </p:cNvSpPr>
          <p:nvPr>
            <p:ph type="title"/>
          </p:nvPr>
        </p:nvSpPr>
        <p:spPr/>
        <p:txBody>
          <a:bodyPr/>
          <a:lstStyle/>
          <a:p>
            <a:r>
              <a:rPr lang="en-US" dirty="0">
                <a:latin typeface="Algerian" panose="04020705040A02060702" pitchFamily="82" charset="0"/>
              </a:rPr>
              <a:t>                    </a:t>
            </a:r>
            <a:r>
              <a:rPr lang="en-US" dirty="0">
                <a:solidFill>
                  <a:schemeClr val="bg1"/>
                </a:solidFill>
                <a:latin typeface="Algerian" panose="04020705040A02060702" pitchFamily="82" charset="0"/>
              </a:rPr>
              <a:t>WHAT IS COMPUTER ?</a:t>
            </a:r>
          </a:p>
        </p:txBody>
      </p:sp>
      <p:sp>
        <p:nvSpPr>
          <p:cNvPr id="4" name="Content Placeholder 3">
            <a:extLst>
              <a:ext uri="{FF2B5EF4-FFF2-40B4-BE49-F238E27FC236}">
                <a16:creationId xmlns:a16="http://schemas.microsoft.com/office/drawing/2014/main" id="{703D97FB-CAA4-B44F-A85D-31B483A56A02}"/>
              </a:ext>
            </a:extLst>
          </p:cNvPr>
          <p:cNvSpPr>
            <a:spLocks noGrp="1"/>
          </p:cNvSpPr>
          <p:nvPr>
            <p:ph idx="1"/>
          </p:nvPr>
        </p:nvSpPr>
        <p:spPr/>
        <p:txBody>
          <a:bodyPr>
            <a:normAutofit/>
          </a:bodyPr>
          <a:lstStyle/>
          <a:p>
            <a:r>
              <a:rPr lang="en-US" sz="3200" dirty="0">
                <a:solidFill>
                  <a:schemeClr val="accent1">
                    <a:lumMod val="20000"/>
                    <a:lumOff val="8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 computer is a machine that can be programmed to automatically carry out sequences of arithmetic or logical operations (computation). Modern digital electronic computers can perform generic sets of operations known as programs. These programs enable computers to perform a wide range of tasks.</a:t>
            </a:r>
          </a:p>
        </p:txBody>
      </p:sp>
    </p:spTree>
    <p:extLst>
      <p:ext uri="{BB962C8B-B14F-4D97-AF65-F5344CB8AC3E}">
        <p14:creationId xmlns:p14="http://schemas.microsoft.com/office/powerpoint/2010/main" val="1212187916"/>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18C4D-9622-97B4-8FB0-EA74A7A29FE9}"/>
              </a:ext>
            </a:extLst>
          </p:cNvPr>
          <p:cNvSpPr>
            <a:spLocks noGrp="1"/>
          </p:cNvSpPr>
          <p:nvPr>
            <p:ph type="title"/>
          </p:nvPr>
        </p:nvSpPr>
        <p:spPr>
          <a:xfrm>
            <a:off x="718459" y="315685"/>
            <a:ext cx="10131425" cy="5791200"/>
          </a:xfrm>
        </p:spPr>
        <p:txBody>
          <a:bodyPr/>
          <a:lstStyle/>
          <a:p>
            <a:r>
              <a:rPr lang="en-US"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C</a:t>
            </a:r>
            <a:r>
              <a:rPr lang="en-US" dirty="0">
                <a:solidFill>
                  <a:schemeClr val="accent1">
                    <a:lumMod val="20000"/>
                    <a:lumOff val="8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common </a:t>
            </a:r>
            <a:b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o</a:t>
            </a:r>
            <a: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 operating </a:t>
            </a:r>
            <a:b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m</a:t>
            </a:r>
            <a: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 machine </a:t>
            </a:r>
            <a:b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p</a:t>
            </a:r>
            <a: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 purposely </a:t>
            </a:r>
            <a:b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u</a:t>
            </a:r>
            <a: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 used for </a:t>
            </a:r>
            <a:b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t</a:t>
            </a:r>
            <a: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 technological and </a:t>
            </a:r>
            <a:b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e</a:t>
            </a:r>
            <a: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 educational </a:t>
            </a:r>
            <a:b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r</a:t>
            </a:r>
            <a:r>
              <a:rPr lang="en-US"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 research </a:t>
            </a:r>
          </a:p>
        </p:txBody>
      </p:sp>
    </p:spTree>
    <p:extLst>
      <p:ext uri="{BB962C8B-B14F-4D97-AF65-F5344CB8AC3E}">
        <p14:creationId xmlns:p14="http://schemas.microsoft.com/office/powerpoint/2010/main" val="4246153378"/>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D7FE9-E5D9-977B-A2EF-4C6A128F15DE}"/>
              </a:ext>
            </a:extLst>
          </p:cNvPr>
          <p:cNvSpPr>
            <a:spLocks noGrp="1"/>
          </p:cNvSpPr>
          <p:nvPr>
            <p:ph type="title"/>
          </p:nvPr>
        </p:nvSpPr>
        <p:spPr>
          <a:xfrm>
            <a:off x="489857" y="609600"/>
            <a:ext cx="10327369" cy="5774871"/>
          </a:xfrm>
        </p:spPr>
        <p:txBody>
          <a:bodyPr/>
          <a:lstStyle/>
          <a:p>
            <a:r>
              <a:rPr lang="en-US" sz="4400"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                    </a:t>
            </a:r>
            <a:r>
              <a:rPr lang="en-US" sz="4400" dirty="0" err="1">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Ipo</a:t>
            </a:r>
            <a:r>
              <a:rPr lang="en-US" sz="4400"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 cycle </a:t>
            </a:r>
            <a:br>
              <a:rPr lang="en-US"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7200"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I </a:t>
            </a:r>
            <a:r>
              <a:rPr lang="en-US" sz="7200"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INPUT </a:t>
            </a:r>
            <a:br>
              <a:rPr lang="en-US" sz="7200"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sz="7200"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P </a:t>
            </a:r>
            <a:r>
              <a:rPr lang="en-US" sz="7200"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PROCESS </a:t>
            </a:r>
            <a:br>
              <a:rPr lang="en-US" sz="7200"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br>
            <a:r>
              <a:rPr lang="en-US" sz="7200" dirty="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O</a:t>
            </a:r>
            <a:r>
              <a:rPr lang="en-US" sz="7200" dirty="0">
                <a:solidFill>
                  <a:schemeClr val="accent1">
                    <a:lumMod val="20000"/>
                    <a:lumOff val="80000"/>
                  </a:schemeClr>
                </a:solidFill>
                <a:latin typeface="Algerian" panose="04020705040A02060702" pitchFamily="82" charset="0"/>
                <a:ea typeface="Arial Unicode MS" panose="020B0604020202020204" pitchFamily="34" charset="-128"/>
                <a:cs typeface="Arial Unicode MS" panose="020B0604020202020204" pitchFamily="34" charset="-128"/>
              </a:rPr>
              <a:t> = OUTPUT </a:t>
            </a:r>
          </a:p>
        </p:txBody>
      </p:sp>
    </p:spTree>
    <p:extLst>
      <p:ext uri="{BB962C8B-B14F-4D97-AF65-F5344CB8AC3E}">
        <p14:creationId xmlns:p14="http://schemas.microsoft.com/office/powerpoint/2010/main" val="3369944490"/>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82F4-D14A-AFC2-8BF2-675FA1AA99E1}"/>
              </a:ext>
            </a:extLst>
          </p:cNvPr>
          <p:cNvSpPr>
            <a:spLocks noGrp="1"/>
          </p:cNvSpPr>
          <p:nvPr>
            <p:ph type="title"/>
          </p:nvPr>
        </p:nvSpPr>
        <p:spPr>
          <a:xfrm>
            <a:off x="604158" y="413658"/>
            <a:ext cx="10131425" cy="5693229"/>
          </a:xfrm>
        </p:spPr>
        <p:txBody>
          <a:bodyPr/>
          <a:lstStyle/>
          <a:p>
            <a:r>
              <a:rPr lang="en-US" sz="5400" dirty="0">
                <a:solidFill>
                  <a:schemeClr val="bg1"/>
                </a:solidFill>
                <a:latin typeface="Algerian" panose="04020705040A02060702" pitchFamily="82" charset="0"/>
              </a:rPr>
              <a:t>           PARTS OF COMPUTER</a:t>
            </a:r>
            <a:br>
              <a:rPr lang="en-US" sz="5400" dirty="0">
                <a:solidFill>
                  <a:schemeClr val="bg1"/>
                </a:solidFill>
                <a:latin typeface="Algerian" panose="04020705040A02060702" pitchFamily="82" charset="0"/>
              </a:rPr>
            </a:br>
            <a:br>
              <a:rPr lang="en-US" sz="5400" dirty="0">
                <a:solidFill>
                  <a:schemeClr val="bg1"/>
                </a:solidFill>
                <a:latin typeface="Algerian" panose="04020705040A02060702" pitchFamily="82" charset="0"/>
              </a:rPr>
            </a:br>
            <a:br>
              <a:rPr lang="en-US" dirty="0">
                <a:solidFill>
                  <a:schemeClr val="bg1"/>
                </a:solidFill>
                <a:latin typeface="Algerian" panose="04020705040A02060702" pitchFamily="82" charset="0"/>
              </a:rPr>
            </a:br>
            <a:r>
              <a:rPr lang="en-US" dirty="0">
                <a:solidFill>
                  <a:schemeClr val="bg1"/>
                </a:solidFill>
                <a:latin typeface="Algerian" panose="04020705040A02060702" pitchFamily="82" charset="0"/>
              </a:rPr>
              <a:t>HARDWARE                                        SOFTWARE </a:t>
            </a:r>
            <a:br>
              <a:rPr lang="en-US" dirty="0">
                <a:solidFill>
                  <a:schemeClr val="bg1"/>
                </a:solidFill>
                <a:latin typeface="Algerian" panose="04020705040A02060702" pitchFamily="82" charset="0"/>
              </a:rPr>
            </a:br>
            <a:br>
              <a:rPr lang="en-US" dirty="0">
                <a:solidFill>
                  <a:schemeClr val="bg1"/>
                </a:solidFill>
                <a:latin typeface="Algerian" panose="04020705040A02060702" pitchFamily="82" charset="0"/>
              </a:rPr>
            </a:br>
            <a:br>
              <a:rPr lang="en-US" dirty="0">
                <a:solidFill>
                  <a:schemeClr val="bg1"/>
                </a:solidFill>
                <a:latin typeface="Algerian" panose="04020705040A02060702" pitchFamily="82" charset="0"/>
              </a:rPr>
            </a:br>
            <a:br>
              <a:rPr lang="en-US" dirty="0">
                <a:solidFill>
                  <a:schemeClr val="bg1"/>
                </a:solidFill>
                <a:latin typeface="Algerian" panose="04020705040A02060702" pitchFamily="82" charset="0"/>
              </a:rPr>
            </a:br>
            <a:r>
              <a:rPr lang="en-US" dirty="0">
                <a:solidFill>
                  <a:schemeClr val="bg1"/>
                </a:solidFill>
                <a:latin typeface="Algerian" panose="04020705040A02060702" pitchFamily="82" charset="0"/>
              </a:rPr>
              <a:t> </a:t>
            </a:r>
          </a:p>
        </p:txBody>
      </p:sp>
      <p:sp>
        <p:nvSpPr>
          <p:cNvPr id="3" name="Rectangle 2">
            <a:extLst>
              <a:ext uri="{FF2B5EF4-FFF2-40B4-BE49-F238E27FC236}">
                <a16:creationId xmlns:a16="http://schemas.microsoft.com/office/drawing/2014/main" id="{344CBEA1-182F-8ED3-830F-A50F9ADD66AC}"/>
              </a:ext>
            </a:extLst>
          </p:cNvPr>
          <p:cNvSpPr/>
          <p:nvPr/>
        </p:nvSpPr>
        <p:spPr>
          <a:xfrm>
            <a:off x="1567543" y="1518557"/>
            <a:ext cx="8490857" cy="522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7F8CC9DA-2C8B-2C49-CAAD-85A847CC1242}"/>
              </a:ext>
            </a:extLst>
          </p:cNvPr>
          <p:cNvSpPr/>
          <p:nvPr/>
        </p:nvSpPr>
        <p:spPr>
          <a:xfrm>
            <a:off x="1251858" y="1518557"/>
            <a:ext cx="898071" cy="164374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Arrow: Down 4">
            <a:extLst>
              <a:ext uri="{FF2B5EF4-FFF2-40B4-BE49-F238E27FC236}">
                <a16:creationId xmlns:a16="http://schemas.microsoft.com/office/drawing/2014/main" id="{20461059-B17F-5B83-2FA0-83A81B9B969C}"/>
              </a:ext>
            </a:extLst>
          </p:cNvPr>
          <p:cNvSpPr/>
          <p:nvPr/>
        </p:nvSpPr>
        <p:spPr>
          <a:xfrm>
            <a:off x="9454244" y="1518557"/>
            <a:ext cx="783770" cy="135527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44922808"/>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FC99-8972-7C9C-1BE9-9CDDCC68A505}"/>
              </a:ext>
            </a:extLst>
          </p:cNvPr>
          <p:cNvSpPr>
            <a:spLocks noGrp="1"/>
          </p:cNvSpPr>
          <p:nvPr>
            <p:ph type="title"/>
          </p:nvPr>
        </p:nvSpPr>
        <p:spPr>
          <a:xfrm>
            <a:off x="685801" y="609600"/>
            <a:ext cx="10131425" cy="5709557"/>
          </a:xfrm>
        </p:spPr>
        <p:txBody>
          <a:bodyPr>
            <a:normAutofit fontScale="90000"/>
          </a:bodyPr>
          <a:lstStyle/>
          <a:p>
            <a:pPr marL="571500" indent="-571500">
              <a:buFont typeface="Arial" panose="020B0604020202020204" pitchFamily="34" charset="0"/>
              <a:buChar char="•"/>
            </a:pPr>
            <a:r>
              <a:rPr lang="en-US" dirty="0">
                <a:solidFill>
                  <a:schemeClr val="bg1"/>
                </a:solidFill>
                <a:latin typeface="Algerian" panose="04020705040A02060702" pitchFamily="82" charset="0"/>
              </a:rPr>
              <a:t>                         HARDWARE </a:t>
            </a:r>
            <a:br>
              <a:rPr lang="en-US" dirty="0"/>
            </a:br>
            <a:br>
              <a:rPr lang="en-US" dirty="0"/>
            </a:br>
            <a:r>
              <a:rPr lang="en-US" sz="4800" dirty="0">
                <a:latin typeface="Algerian" panose="04020705040A02060702" pitchFamily="82" charset="0"/>
              </a:rPr>
              <a:t>INPUT DEVICES </a:t>
            </a:r>
            <a:br>
              <a:rPr lang="en-US" sz="4800" dirty="0">
                <a:latin typeface="Algerian" panose="04020705040A02060702" pitchFamily="82" charset="0"/>
              </a:rPr>
            </a:br>
            <a:r>
              <a:rPr lang="en-US" sz="4800" dirty="0">
                <a:latin typeface="Algerian" panose="04020705040A02060702" pitchFamily="82" charset="0"/>
              </a:rPr>
              <a:t>OUTPUT DEVICES</a:t>
            </a:r>
            <a:br>
              <a:rPr lang="en-US" sz="4800" dirty="0">
                <a:latin typeface="Algerian" panose="04020705040A02060702" pitchFamily="82" charset="0"/>
              </a:rPr>
            </a:br>
            <a:r>
              <a:rPr lang="en-US" sz="4800" dirty="0">
                <a:latin typeface="Algerian" panose="04020705040A02060702" pitchFamily="82" charset="0"/>
              </a:rPr>
              <a:t>STORAGE DEVIVES </a:t>
            </a:r>
            <a:br>
              <a:rPr lang="en-US" sz="4800" dirty="0">
                <a:latin typeface="Algerian" panose="04020705040A02060702" pitchFamily="82" charset="0"/>
              </a:rPr>
            </a:br>
            <a:br>
              <a:rPr lang="en-US" sz="4800" dirty="0">
                <a:latin typeface="Algerian" panose="04020705040A02060702" pitchFamily="82" charset="0"/>
              </a:rPr>
            </a:br>
            <a:br>
              <a:rPr lang="en-US" dirty="0"/>
            </a:br>
            <a:br>
              <a:rPr lang="en-US" dirty="0"/>
            </a:br>
            <a:endParaRPr lang="en-US" dirty="0"/>
          </a:p>
        </p:txBody>
      </p:sp>
    </p:spTree>
    <p:extLst>
      <p:ext uri="{BB962C8B-B14F-4D97-AF65-F5344CB8AC3E}">
        <p14:creationId xmlns:p14="http://schemas.microsoft.com/office/powerpoint/2010/main" val="1710517255"/>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101A-8BE6-0633-71C2-6C76B440BA90}"/>
              </a:ext>
            </a:extLst>
          </p:cNvPr>
          <p:cNvSpPr>
            <a:spLocks noGrp="1"/>
          </p:cNvSpPr>
          <p:nvPr>
            <p:ph type="title"/>
          </p:nvPr>
        </p:nvSpPr>
        <p:spPr>
          <a:xfrm>
            <a:off x="685801" y="609600"/>
            <a:ext cx="10131425" cy="5725886"/>
          </a:xfrm>
        </p:spPr>
        <p:txBody>
          <a:bodyPr/>
          <a:lstStyle/>
          <a:p>
            <a:r>
              <a:rPr lang="en-US" dirty="0">
                <a:solidFill>
                  <a:schemeClr val="bg1"/>
                </a:solidFill>
                <a:latin typeface="Algerian" panose="04020705040A02060702" pitchFamily="82" charset="0"/>
              </a:rPr>
              <a:t>                           SOFTWARE </a:t>
            </a:r>
            <a:br>
              <a:rPr lang="en-US" dirty="0">
                <a:solidFill>
                  <a:schemeClr val="bg1"/>
                </a:solidFill>
                <a:latin typeface="Algerian" panose="04020705040A02060702" pitchFamily="82" charset="0"/>
              </a:rPr>
            </a:br>
            <a:br>
              <a:rPr lang="en-US" dirty="0">
                <a:solidFill>
                  <a:schemeClr val="bg1"/>
                </a:solidFill>
                <a:latin typeface="Algerian" panose="04020705040A02060702" pitchFamily="82" charset="0"/>
              </a:rPr>
            </a:br>
            <a:br>
              <a:rPr lang="en-US" dirty="0">
                <a:solidFill>
                  <a:schemeClr val="bg1"/>
                </a:solidFill>
                <a:latin typeface="Algerian" panose="04020705040A02060702" pitchFamily="82" charset="0"/>
              </a:rPr>
            </a:br>
            <a:br>
              <a:rPr lang="en-US" dirty="0"/>
            </a:br>
            <a:r>
              <a:rPr lang="en-US" sz="3200" dirty="0">
                <a:latin typeface="Algerian" panose="04020705040A02060702" pitchFamily="82" charset="0"/>
              </a:rPr>
              <a:t>SYSTEM SOFTWARE     APPLICATION SOFTWARE </a:t>
            </a:r>
            <a:br>
              <a:rPr lang="en-US" dirty="0">
                <a:latin typeface="Algerian" panose="04020705040A02060702" pitchFamily="82" charset="0"/>
              </a:rPr>
            </a:br>
            <a:br>
              <a:rPr lang="en-US" dirty="0">
                <a:latin typeface="Algerian" panose="04020705040A02060702" pitchFamily="82" charset="0"/>
              </a:rPr>
            </a:br>
            <a:br>
              <a:rPr lang="en-US" dirty="0"/>
            </a:br>
            <a:endParaRPr lang="en-US" dirty="0"/>
          </a:p>
        </p:txBody>
      </p:sp>
      <p:sp>
        <p:nvSpPr>
          <p:cNvPr id="3" name="Rectangle 2">
            <a:extLst>
              <a:ext uri="{FF2B5EF4-FFF2-40B4-BE49-F238E27FC236}">
                <a16:creationId xmlns:a16="http://schemas.microsoft.com/office/drawing/2014/main" id="{A5A22452-26AF-E110-6F13-A68FB87587B3}"/>
              </a:ext>
            </a:extLst>
          </p:cNvPr>
          <p:cNvSpPr/>
          <p:nvPr/>
        </p:nvSpPr>
        <p:spPr>
          <a:xfrm>
            <a:off x="1877786" y="2041071"/>
            <a:ext cx="7707085" cy="52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6D1E687C-317C-51E7-B033-ED79A536BA64}"/>
              </a:ext>
            </a:extLst>
          </p:cNvPr>
          <p:cNvSpPr/>
          <p:nvPr/>
        </p:nvSpPr>
        <p:spPr>
          <a:xfrm>
            <a:off x="1632858" y="2041071"/>
            <a:ext cx="832756" cy="138792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Arrow: Down 4">
            <a:extLst>
              <a:ext uri="{FF2B5EF4-FFF2-40B4-BE49-F238E27FC236}">
                <a16:creationId xmlns:a16="http://schemas.microsoft.com/office/drawing/2014/main" id="{CBBF0C21-0811-D496-C780-088AF9C9CC48}"/>
              </a:ext>
            </a:extLst>
          </p:cNvPr>
          <p:cNvSpPr/>
          <p:nvPr/>
        </p:nvSpPr>
        <p:spPr>
          <a:xfrm>
            <a:off x="9046029" y="2041071"/>
            <a:ext cx="783770" cy="119198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5175889"/>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71E6-D8EF-6639-96C8-CE67420B46E5}"/>
              </a:ext>
            </a:extLst>
          </p:cNvPr>
          <p:cNvSpPr>
            <a:spLocks noGrp="1"/>
          </p:cNvSpPr>
          <p:nvPr>
            <p:ph type="title"/>
          </p:nvPr>
        </p:nvSpPr>
        <p:spPr>
          <a:xfrm>
            <a:off x="800101" y="179613"/>
            <a:ext cx="10361612" cy="6368143"/>
          </a:xfrm>
        </p:spPr>
        <p:txBody>
          <a:bodyPr>
            <a:normAutofit fontScale="90000"/>
          </a:bodyPr>
          <a:lstStyle/>
          <a:p>
            <a:r>
              <a:rPr lang="en-US" dirty="0"/>
              <a:t>                    SYSTEM SOFTWARE </a:t>
            </a:r>
            <a:br>
              <a:rPr lang="en-US" dirty="0"/>
            </a:br>
            <a:br>
              <a:rPr lang="en-US" dirty="0"/>
            </a:br>
            <a:br>
              <a:rPr lang="en-US" dirty="0"/>
            </a:br>
            <a:br>
              <a:rPr lang="en-US" dirty="0"/>
            </a:br>
            <a:r>
              <a:rPr lang="en-US" dirty="0"/>
              <a:t>                </a:t>
            </a:r>
            <a:r>
              <a:rPr lang="en-US" dirty="0">
                <a:solidFill>
                  <a:schemeClr val="bg1"/>
                </a:solidFill>
                <a:latin typeface="Algerian" panose="04020705040A02060702" pitchFamily="82" charset="0"/>
              </a:rPr>
              <a:t>SYSTEM SOFTWARE </a:t>
            </a:r>
            <a:br>
              <a:rPr lang="en-US" dirty="0"/>
            </a:br>
            <a:r>
              <a:rPr lang="en-US" dirty="0">
                <a:latin typeface="Algerian" panose="04020705040A02060702" pitchFamily="82" charset="0"/>
              </a:rPr>
              <a:t>OPERATING SYSTEM </a:t>
            </a:r>
            <a:br>
              <a:rPr lang="en-US" dirty="0">
                <a:latin typeface="Algerian" panose="04020705040A02060702" pitchFamily="82" charset="0"/>
              </a:rPr>
            </a:br>
            <a:r>
              <a:rPr lang="en-US" dirty="0">
                <a:latin typeface="Algerian" panose="04020705040A02060702" pitchFamily="82" charset="0"/>
              </a:rPr>
              <a:t>WINDOW </a:t>
            </a:r>
            <a:br>
              <a:rPr lang="en-US" dirty="0">
                <a:latin typeface="Algerian" panose="04020705040A02060702" pitchFamily="82" charset="0"/>
              </a:rPr>
            </a:br>
            <a:r>
              <a:rPr lang="en-US" dirty="0">
                <a:latin typeface="Algerian" panose="04020705040A02060702" pitchFamily="82" charset="0"/>
              </a:rPr>
              <a:t>LINUX</a:t>
            </a:r>
            <a:br>
              <a:rPr lang="en-US" dirty="0">
                <a:latin typeface="Algerian" panose="04020705040A02060702" pitchFamily="82" charset="0"/>
              </a:rPr>
            </a:br>
            <a:r>
              <a:rPr lang="en-US" dirty="0">
                <a:latin typeface="Algerian" panose="04020705040A02060702" pitchFamily="82" charset="0"/>
              </a:rPr>
              <a:t>MACOS </a:t>
            </a:r>
            <a:br>
              <a:rPr lang="en-US" dirty="0">
                <a:latin typeface="Algerian" panose="04020705040A02060702" pitchFamily="82" charset="0"/>
              </a:rPr>
            </a:br>
            <a:br>
              <a:rPr lang="en-US" dirty="0">
                <a:latin typeface="Algerian" panose="04020705040A02060702" pitchFamily="82" charset="0"/>
              </a:rPr>
            </a:br>
            <a:r>
              <a:rPr lang="en-US" dirty="0">
                <a:solidFill>
                  <a:schemeClr val="bg1"/>
                </a:solidFill>
                <a:latin typeface="Algerian" panose="04020705040A02060702" pitchFamily="82" charset="0"/>
              </a:rPr>
              <a:t>          APPLICATION SOFTWARE </a:t>
            </a:r>
            <a:br>
              <a:rPr lang="en-US" dirty="0">
                <a:latin typeface="Algerian" panose="04020705040A02060702" pitchFamily="82" charset="0"/>
              </a:rPr>
            </a:br>
            <a:r>
              <a:rPr lang="en-US" dirty="0">
                <a:latin typeface="Algerian" panose="04020705040A02060702" pitchFamily="82" charset="0"/>
              </a:rPr>
              <a:t>MS WORD </a:t>
            </a:r>
            <a:br>
              <a:rPr lang="en-US" dirty="0">
                <a:latin typeface="Algerian" panose="04020705040A02060702" pitchFamily="82" charset="0"/>
              </a:rPr>
            </a:br>
            <a:r>
              <a:rPr lang="en-US" dirty="0">
                <a:latin typeface="Algerian" panose="04020705040A02060702" pitchFamily="82" charset="0"/>
              </a:rPr>
              <a:t>MS EXCEL </a:t>
            </a:r>
            <a:br>
              <a:rPr lang="en-US" dirty="0">
                <a:latin typeface="Algerian" panose="04020705040A02060702" pitchFamily="82" charset="0"/>
              </a:rPr>
            </a:br>
            <a:r>
              <a:rPr lang="en-US" dirty="0">
                <a:latin typeface="Algerian" panose="04020705040A02060702" pitchFamily="82" charset="0"/>
              </a:rPr>
              <a:t>NOTEPAD ETC </a:t>
            </a: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11790194"/>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77AC-9D92-43F6-F495-92A391CC707F}"/>
              </a:ext>
            </a:extLst>
          </p:cNvPr>
          <p:cNvSpPr>
            <a:spLocks noGrp="1"/>
          </p:cNvSpPr>
          <p:nvPr>
            <p:ph type="title"/>
          </p:nvPr>
        </p:nvSpPr>
        <p:spPr>
          <a:xfrm>
            <a:off x="685801" y="609600"/>
            <a:ext cx="10131425" cy="5529943"/>
          </a:xfrm>
        </p:spPr>
        <p:txBody>
          <a:bodyPr>
            <a:normAutofit/>
          </a:bodyPr>
          <a:lstStyle/>
          <a:p>
            <a:r>
              <a:rPr lang="en-US" sz="8000" dirty="0">
                <a:solidFill>
                  <a:schemeClr val="bg1"/>
                </a:solidFill>
                <a:latin typeface="Algerian" panose="04020705040A02060702" pitchFamily="82" charset="0"/>
              </a:rPr>
              <a:t>           Types of                           computer </a:t>
            </a:r>
          </a:p>
        </p:txBody>
      </p:sp>
    </p:spTree>
    <p:extLst>
      <p:ext uri="{BB962C8B-B14F-4D97-AF65-F5344CB8AC3E}">
        <p14:creationId xmlns:p14="http://schemas.microsoft.com/office/powerpoint/2010/main" val="3442563073"/>
      </p:ext>
    </p:extLst>
  </p:cSld>
  <p:clrMapOvr>
    <a:masterClrMapping/>
  </p:clrMapOvr>
  <mc:AlternateContent xmlns:mc="http://schemas.openxmlformats.org/markup-compatibility/2006">
    <mc:Choice xmlns:p14="http://schemas.microsoft.com/office/powerpoint/2010/main" Requires="p14">
      <p:transition spd="slow" p14:dur="3400" advTm="6000">
        <p14:reveal/>
      </p:transition>
    </mc:Choice>
    <mc:Fallback>
      <p:transition spd="slow" advTm="6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783</Words>
  <Application>Microsoft Office PowerPoint</Application>
  <PresentationFormat>Widescreen</PresentationFormat>
  <Paragraphs>27</Paragraphs>
  <Slides>18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 Unicode MS</vt:lpstr>
      <vt:lpstr>Algerian</vt:lpstr>
      <vt:lpstr>Arial</vt:lpstr>
      <vt:lpstr>Calibri</vt:lpstr>
      <vt:lpstr>Calibri Light</vt:lpstr>
      <vt:lpstr>Georgia</vt:lpstr>
      <vt:lpstr>Google Sans</vt:lpstr>
      <vt:lpstr>IBM Plex Sans</vt:lpstr>
      <vt:lpstr>inherit</vt:lpstr>
      <vt:lpstr>Celestial</vt:lpstr>
      <vt:lpstr>Office Theme</vt:lpstr>
      <vt:lpstr>                  WELCOME          TO PRESENTATION OF                   COMPUTER </vt:lpstr>
      <vt:lpstr>                    WHAT IS COMPUTER ?</vt:lpstr>
      <vt:lpstr>C = common  o = operating  m = machine  p = purposely  u = used for  t = technological and  e = educational  r = research </vt:lpstr>
      <vt:lpstr>                    Ipo cycle  I = INPUT  P = PROCESS  O = OUTPUT </vt:lpstr>
      <vt:lpstr>           PARTS OF COMPUTER   HARDWARE                                        SOFTWARE      </vt:lpstr>
      <vt:lpstr>                         HARDWARE   INPUT DEVICES  OUTPUT DEVICES STORAGE DEVIVES     </vt:lpstr>
      <vt:lpstr>                           SOFTWARE     SYSTEM SOFTWARE     APPLICATION SOFTWARE    </vt:lpstr>
      <vt:lpstr>                    SYSTEM SOFTWARE                     SYSTEM SOFTWARE  OPERATING SYSTEM  WINDOW  LINUX MACOS             APPLICATION SOFTWARE  MS WORD  MS EXCEL  NOTEPAD ETC       </vt:lpstr>
      <vt:lpstr>           Types of                           computer </vt:lpstr>
      <vt:lpstr>MICRO COMPUTER  MINI COMPUTER  MAINFRAME COMPUTER  SUPER COMPUTER  DIGITAL COMPUTER  ANALOG COMPUTER  HYBRID COMPUTER </vt:lpstr>
      <vt:lpstr>MICRO COMPUTER </vt:lpstr>
      <vt:lpstr>MINI COMPUTER </vt:lpstr>
      <vt:lpstr>MAINFRAME COMPUTER </vt:lpstr>
      <vt:lpstr>SUPER COMPUTER </vt:lpstr>
      <vt:lpstr>DIGITAL COMPUTER </vt:lpstr>
      <vt:lpstr>ANALOG COMPUTER </vt:lpstr>
      <vt:lpstr>HYBRID COMPUTER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PRESENTATION OF                   COMPUTER</dc:title>
  <dc:creator>Windows User</dc:creator>
  <cp:lastModifiedBy>Windows User</cp:lastModifiedBy>
  <cp:revision>3</cp:revision>
  <dcterms:created xsi:type="dcterms:W3CDTF">2024-05-23T10:37:49Z</dcterms:created>
  <dcterms:modified xsi:type="dcterms:W3CDTF">2024-05-24T11:26:55Z</dcterms:modified>
</cp:coreProperties>
</file>