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62" r:id="rId7"/>
    <p:sldId id="263" r:id="rId8"/>
    <p:sldId id="264" r:id="rId9"/>
    <p:sldId id="266" r:id="rId10"/>
    <p:sldId id="27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2" r:id="rId20"/>
    <p:sldId id="303" r:id="rId21"/>
    <p:sldId id="301" r:id="rId22"/>
    <p:sldId id="278" r:id="rId23"/>
    <p:sldId id="27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3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35EFF-302C-46CE-85B4-DA3365BC63E5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73193D-D1E1-4AC1-BB98-D5621A6BD6D4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Assess comfort level of employees for discussing mental health issues with their employers </a:t>
          </a:r>
        </a:p>
      </dgm:t>
    </dgm:pt>
    <dgm:pt modelId="{944EB0A2-A655-465A-AFA9-2909F9400821}" type="parTrans" cxnId="{15433D46-BE15-41C4-92A9-171ED029726F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151BAEAA-54C6-43B6-A36C-DF74213EB221}" type="sibTrans" cxnId="{15433D46-BE15-41C4-92A9-171ED029726F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867C2A0-98E7-4DC6-A614-2D3D771806B0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2000" b="0" i="0" u="none" dirty="0">
              <a:solidFill>
                <a:schemeClr val="tx1"/>
              </a:solidFill>
              <a:latin typeface="+mj-lt"/>
            </a:rPr>
            <a:t>Effect of age groups for mental health discussion with employers</a:t>
          </a:r>
          <a:endParaRPr lang="en-US" sz="2000" dirty="0">
            <a:solidFill>
              <a:schemeClr val="tx1"/>
            </a:solidFill>
            <a:latin typeface="+mj-lt"/>
          </a:endParaRPr>
        </a:p>
      </dgm:t>
    </dgm:pt>
    <dgm:pt modelId="{9390A602-DB96-481F-94AB-F06BD67E06FB}" type="parTrans" cxnId="{361AD0A2-4C8B-4B19-B6AF-3DE2206E9E22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E8DC98EC-9A0F-436E-8B38-A562A730D3DE}" type="sibTrans" cxnId="{361AD0A2-4C8B-4B19-B6AF-3DE2206E9E22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0E8EB93B-4B22-4E29-9955-C4ED2AE9249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000" b="0" i="0" u="none" dirty="0">
              <a:solidFill>
                <a:schemeClr val="tx1"/>
              </a:solidFill>
              <a:latin typeface="+mj-lt"/>
            </a:rPr>
            <a:t>Employees reaching out for help, given that benefits coverage is provided to them</a:t>
          </a:r>
          <a:endParaRPr lang="en-US" sz="2000" dirty="0">
            <a:solidFill>
              <a:schemeClr val="tx1"/>
            </a:solidFill>
            <a:latin typeface="+mj-lt"/>
          </a:endParaRPr>
        </a:p>
      </dgm:t>
    </dgm:pt>
    <dgm:pt modelId="{56854CE5-206D-412A-A277-0E010EC9901B}" type="parTrans" cxnId="{8DA1B5B8-EF91-4C07-9AE1-4EAB49142044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1ACC7E12-3DBF-4AEF-8E73-A27ECBAE356E}" type="sibTrans" cxnId="{8DA1B5B8-EF91-4C07-9AE1-4EAB49142044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1A2F3DB6-BD23-40AE-B5E4-DE2F957A308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000" b="0" i="0" u="none" dirty="0">
              <a:solidFill>
                <a:schemeClr val="tx1"/>
              </a:solidFill>
              <a:latin typeface="+mj-lt"/>
            </a:rPr>
            <a:t>Impact of Organization size on comfort level in discussion of mental health issues</a:t>
          </a:r>
          <a:endParaRPr lang="en-US" sz="2000" dirty="0">
            <a:solidFill>
              <a:schemeClr val="tx1"/>
            </a:solidFill>
            <a:latin typeface="+mj-lt"/>
          </a:endParaRPr>
        </a:p>
      </dgm:t>
    </dgm:pt>
    <dgm:pt modelId="{21614E4B-1A85-4F3D-87DE-246B8BDC73C6}" type="parTrans" cxnId="{B04569DD-92E4-4603-83BA-1192EA56EB62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54D2A00D-3CEE-41C8-99AA-5EEE1FF5658D}" type="sibTrans" cxnId="{B04569DD-92E4-4603-83BA-1192EA56EB62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DC49D8B0-5B76-4490-B130-9E982B825173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u="none" dirty="0">
              <a:solidFill>
                <a:schemeClr val="tx1"/>
              </a:solidFill>
              <a:latin typeface="+mj-lt"/>
            </a:rPr>
            <a:t>Mental health discussion and anonymity protection correlation</a:t>
          </a:r>
          <a:endParaRPr lang="en-US" sz="2000" dirty="0">
            <a:solidFill>
              <a:schemeClr val="tx1"/>
            </a:solidFill>
            <a:latin typeface="+mj-lt"/>
          </a:endParaRPr>
        </a:p>
      </dgm:t>
    </dgm:pt>
    <dgm:pt modelId="{4384B7CB-6B5B-496C-8206-CE4E4A94F697}" type="parTrans" cxnId="{2FB86946-098A-4456-8B7C-8DA89F5AB07D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D99D2DD1-BDE0-4149-AA08-94CB0A70799A}" type="sibTrans" cxnId="{2FB86946-098A-4456-8B7C-8DA89F5AB07D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39665139-6424-42F7-9E59-8B3738A12DEE}" type="pres">
      <dgm:prSet presAssocID="{87835EFF-302C-46CE-85B4-DA3365BC63E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12C622A-C265-457F-9E27-7EBDD1642586}" type="pres">
      <dgm:prSet presAssocID="{87835EFF-302C-46CE-85B4-DA3365BC63E5}" presName="matrix" presStyleCnt="0"/>
      <dgm:spPr/>
    </dgm:pt>
    <dgm:pt modelId="{558816DA-578C-41EF-964D-0C844915609B}" type="pres">
      <dgm:prSet presAssocID="{87835EFF-302C-46CE-85B4-DA3365BC63E5}" presName="tile1" presStyleLbl="node1" presStyleIdx="0" presStyleCnt="4"/>
      <dgm:spPr/>
    </dgm:pt>
    <dgm:pt modelId="{FC536A95-9FE6-4BE0-ADD7-BAA19E8609B4}" type="pres">
      <dgm:prSet presAssocID="{87835EFF-302C-46CE-85B4-DA3365BC63E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8B1A178-A799-4530-9C9E-07073B0518BA}" type="pres">
      <dgm:prSet presAssocID="{87835EFF-302C-46CE-85B4-DA3365BC63E5}" presName="tile2" presStyleLbl="node1" presStyleIdx="1" presStyleCnt="4"/>
      <dgm:spPr/>
    </dgm:pt>
    <dgm:pt modelId="{D59072B7-BFFF-4087-8448-6694C350881F}" type="pres">
      <dgm:prSet presAssocID="{87835EFF-302C-46CE-85B4-DA3365BC63E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6CB69A3-7093-4FD1-86DE-BC6EA5238C3B}" type="pres">
      <dgm:prSet presAssocID="{87835EFF-302C-46CE-85B4-DA3365BC63E5}" presName="tile3" presStyleLbl="node1" presStyleIdx="2" presStyleCnt="4"/>
      <dgm:spPr/>
    </dgm:pt>
    <dgm:pt modelId="{D719F1C9-235C-48E1-B2E5-4633312A8003}" type="pres">
      <dgm:prSet presAssocID="{87835EFF-302C-46CE-85B4-DA3365BC63E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A19452-DAF8-4542-9074-8A4567F736F2}" type="pres">
      <dgm:prSet presAssocID="{87835EFF-302C-46CE-85B4-DA3365BC63E5}" presName="tile4" presStyleLbl="node1" presStyleIdx="3" presStyleCnt="4"/>
      <dgm:spPr/>
    </dgm:pt>
    <dgm:pt modelId="{09C4B226-FB11-4C54-8896-5829628E375B}" type="pres">
      <dgm:prSet presAssocID="{87835EFF-302C-46CE-85B4-DA3365BC63E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77AC8DB-CC17-4A7D-BF32-9D7912FCCD74}" type="pres">
      <dgm:prSet presAssocID="{87835EFF-302C-46CE-85B4-DA3365BC63E5}" presName="centerTile" presStyleLbl="fgShp" presStyleIdx="0" presStyleCnt="1" custScaleX="189922" custScaleY="83077">
        <dgm:presLayoutVars>
          <dgm:chMax val="0"/>
          <dgm:chPref val="0"/>
        </dgm:presLayoutVars>
      </dgm:prSet>
      <dgm:spPr/>
    </dgm:pt>
  </dgm:ptLst>
  <dgm:cxnLst>
    <dgm:cxn modelId="{D9AA1B0A-D50F-4471-A243-3C7476B49D86}" type="presOf" srcId="{87835EFF-302C-46CE-85B4-DA3365BC63E5}" destId="{39665139-6424-42F7-9E59-8B3738A12DEE}" srcOrd="0" destOrd="0" presId="urn:microsoft.com/office/officeart/2005/8/layout/matrix1"/>
    <dgm:cxn modelId="{814AD960-4377-4F2F-BAA7-BC5D205349DA}" type="presOf" srcId="{0E8EB93B-4B22-4E29-9955-C4ED2AE92491}" destId="{D59072B7-BFFF-4087-8448-6694C350881F}" srcOrd="1" destOrd="0" presId="urn:microsoft.com/office/officeart/2005/8/layout/matrix1"/>
    <dgm:cxn modelId="{A1184F45-0643-4D1F-839E-B2CB97329B11}" type="presOf" srcId="{DC49D8B0-5B76-4490-B130-9E982B825173}" destId="{09C4B226-FB11-4C54-8896-5829628E375B}" srcOrd="1" destOrd="0" presId="urn:microsoft.com/office/officeart/2005/8/layout/matrix1"/>
    <dgm:cxn modelId="{15433D46-BE15-41C4-92A9-171ED029726F}" srcId="{87835EFF-302C-46CE-85B4-DA3365BC63E5}" destId="{3973193D-D1E1-4AC1-BB98-D5621A6BD6D4}" srcOrd="0" destOrd="0" parTransId="{944EB0A2-A655-465A-AFA9-2909F9400821}" sibTransId="{151BAEAA-54C6-43B6-A36C-DF74213EB221}"/>
    <dgm:cxn modelId="{2FB86946-098A-4456-8B7C-8DA89F5AB07D}" srcId="{3973193D-D1E1-4AC1-BB98-D5621A6BD6D4}" destId="{DC49D8B0-5B76-4490-B130-9E982B825173}" srcOrd="3" destOrd="0" parTransId="{4384B7CB-6B5B-496C-8206-CE4E4A94F697}" sibTransId="{D99D2DD1-BDE0-4149-AA08-94CB0A70799A}"/>
    <dgm:cxn modelId="{CB2A6C6D-F1FC-463F-9ABE-8C927EF46693}" type="presOf" srcId="{0E8EB93B-4B22-4E29-9955-C4ED2AE92491}" destId="{F8B1A178-A799-4530-9C9E-07073B0518BA}" srcOrd="0" destOrd="0" presId="urn:microsoft.com/office/officeart/2005/8/layout/matrix1"/>
    <dgm:cxn modelId="{7553CE89-DCA2-4B3E-9678-373B804CDDA6}" type="presOf" srcId="{DC49D8B0-5B76-4490-B130-9E982B825173}" destId="{85A19452-DAF8-4542-9074-8A4567F736F2}" srcOrd="0" destOrd="0" presId="urn:microsoft.com/office/officeart/2005/8/layout/matrix1"/>
    <dgm:cxn modelId="{E6DE658F-3172-430D-A49B-BD4B83AA6A0B}" type="presOf" srcId="{3973193D-D1E1-4AC1-BB98-D5621A6BD6D4}" destId="{377AC8DB-CC17-4A7D-BF32-9D7912FCCD74}" srcOrd="0" destOrd="0" presId="urn:microsoft.com/office/officeart/2005/8/layout/matrix1"/>
    <dgm:cxn modelId="{906892A0-37BF-44FD-B1B7-A64E7D5AD9B7}" type="presOf" srcId="{1A2F3DB6-BD23-40AE-B5E4-DE2F957A3089}" destId="{E6CB69A3-7093-4FD1-86DE-BC6EA5238C3B}" srcOrd="0" destOrd="0" presId="urn:microsoft.com/office/officeart/2005/8/layout/matrix1"/>
    <dgm:cxn modelId="{361AD0A2-4C8B-4B19-B6AF-3DE2206E9E22}" srcId="{3973193D-D1E1-4AC1-BB98-D5621A6BD6D4}" destId="{B867C2A0-98E7-4DC6-A614-2D3D771806B0}" srcOrd="0" destOrd="0" parTransId="{9390A602-DB96-481F-94AB-F06BD67E06FB}" sibTransId="{E8DC98EC-9A0F-436E-8B38-A562A730D3DE}"/>
    <dgm:cxn modelId="{6F3716A8-29B6-46C2-9FA8-8B7E15C4E420}" type="presOf" srcId="{B867C2A0-98E7-4DC6-A614-2D3D771806B0}" destId="{558816DA-578C-41EF-964D-0C844915609B}" srcOrd="0" destOrd="0" presId="urn:microsoft.com/office/officeart/2005/8/layout/matrix1"/>
    <dgm:cxn modelId="{89CCB6AD-50AB-4EB3-8B50-3F19CB3552F7}" type="presOf" srcId="{1A2F3DB6-BD23-40AE-B5E4-DE2F957A3089}" destId="{D719F1C9-235C-48E1-B2E5-4633312A8003}" srcOrd="1" destOrd="0" presId="urn:microsoft.com/office/officeart/2005/8/layout/matrix1"/>
    <dgm:cxn modelId="{8DA1B5B8-EF91-4C07-9AE1-4EAB49142044}" srcId="{3973193D-D1E1-4AC1-BB98-D5621A6BD6D4}" destId="{0E8EB93B-4B22-4E29-9955-C4ED2AE92491}" srcOrd="1" destOrd="0" parTransId="{56854CE5-206D-412A-A277-0E010EC9901B}" sibTransId="{1ACC7E12-3DBF-4AEF-8E73-A27ECBAE356E}"/>
    <dgm:cxn modelId="{B04569DD-92E4-4603-83BA-1192EA56EB62}" srcId="{3973193D-D1E1-4AC1-BB98-D5621A6BD6D4}" destId="{1A2F3DB6-BD23-40AE-B5E4-DE2F957A3089}" srcOrd="2" destOrd="0" parTransId="{21614E4B-1A85-4F3D-87DE-246B8BDC73C6}" sibTransId="{54D2A00D-3CEE-41C8-99AA-5EEE1FF5658D}"/>
    <dgm:cxn modelId="{BB3F5DF3-9E61-4671-B132-FDDE592A34FA}" type="presOf" srcId="{B867C2A0-98E7-4DC6-A614-2D3D771806B0}" destId="{FC536A95-9FE6-4BE0-ADD7-BAA19E8609B4}" srcOrd="1" destOrd="0" presId="urn:microsoft.com/office/officeart/2005/8/layout/matrix1"/>
    <dgm:cxn modelId="{A870B547-C866-4B9B-A563-EBB76FFF9F7C}" type="presParOf" srcId="{39665139-6424-42F7-9E59-8B3738A12DEE}" destId="{712C622A-C265-457F-9E27-7EBDD1642586}" srcOrd="0" destOrd="0" presId="urn:microsoft.com/office/officeart/2005/8/layout/matrix1"/>
    <dgm:cxn modelId="{B99B60BC-8A36-4DAD-8A8C-EAD824CB7ACD}" type="presParOf" srcId="{712C622A-C265-457F-9E27-7EBDD1642586}" destId="{558816DA-578C-41EF-964D-0C844915609B}" srcOrd="0" destOrd="0" presId="urn:microsoft.com/office/officeart/2005/8/layout/matrix1"/>
    <dgm:cxn modelId="{2A752993-BC03-4921-8F7A-2100B4340435}" type="presParOf" srcId="{712C622A-C265-457F-9E27-7EBDD1642586}" destId="{FC536A95-9FE6-4BE0-ADD7-BAA19E8609B4}" srcOrd="1" destOrd="0" presId="urn:microsoft.com/office/officeart/2005/8/layout/matrix1"/>
    <dgm:cxn modelId="{426F8487-48B2-4ECF-AC6C-4A2277ABC3D0}" type="presParOf" srcId="{712C622A-C265-457F-9E27-7EBDD1642586}" destId="{F8B1A178-A799-4530-9C9E-07073B0518BA}" srcOrd="2" destOrd="0" presId="urn:microsoft.com/office/officeart/2005/8/layout/matrix1"/>
    <dgm:cxn modelId="{89F8E55E-D3E3-46AD-8AA1-6C6F1E044C8F}" type="presParOf" srcId="{712C622A-C265-457F-9E27-7EBDD1642586}" destId="{D59072B7-BFFF-4087-8448-6694C350881F}" srcOrd="3" destOrd="0" presId="urn:microsoft.com/office/officeart/2005/8/layout/matrix1"/>
    <dgm:cxn modelId="{3482AB38-DA86-4DEB-9663-FF1823D9FE72}" type="presParOf" srcId="{712C622A-C265-457F-9E27-7EBDD1642586}" destId="{E6CB69A3-7093-4FD1-86DE-BC6EA5238C3B}" srcOrd="4" destOrd="0" presId="urn:microsoft.com/office/officeart/2005/8/layout/matrix1"/>
    <dgm:cxn modelId="{77B4FAB9-9380-4252-A88B-0201025D67CE}" type="presParOf" srcId="{712C622A-C265-457F-9E27-7EBDD1642586}" destId="{D719F1C9-235C-48E1-B2E5-4633312A8003}" srcOrd="5" destOrd="0" presId="urn:microsoft.com/office/officeart/2005/8/layout/matrix1"/>
    <dgm:cxn modelId="{9803CD7E-EABA-43B8-BBB5-082888A2AA97}" type="presParOf" srcId="{712C622A-C265-457F-9E27-7EBDD1642586}" destId="{85A19452-DAF8-4542-9074-8A4567F736F2}" srcOrd="6" destOrd="0" presId="urn:microsoft.com/office/officeart/2005/8/layout/matrix1"/>
    <dgm:cxn modelId="{11F07C09-EA90-4EE4-B882-B4CB089C4E57}" type="presParOf" srcId="{712C622A-C265-457F-9E27-7EBDD1642586}" destId="{09C4B226-FB11-4C54-8896-5829628E375B}" srcOrd="7" destOrd="0" presId="urn:microsoft.com/office/officeart/2005/8/layout/matrix1"/>
    <dgm:cxn modelId="{58295F7A-500A-4D95-8933-AB7D313E66CA}" type="presParOf" srcId="{39665139-6424-42F7-9E59-8B3738A12DEE}" destId="{377AC8DB-CC17-4A7D-BF32-9D7912FCCD74}" srcOrd="1" destOrd="0" presId="urn:microsoft.com/office/officeart/2005/8/layout/matrix1"/>
  </dgm:cxnLst>
  <dgm:bg>
    <a:solidFill>
      <a:schemeClr val="accent4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16DA-578C-41EF-964D-0C844915609B}">
      <dsp:nvSpPr>
        <dsp:cNvPr id="0" name=""/>
        <dsp:cNvSpPr/>
      </dsp:nvSpPr>
      <dsp:spPr>
        <a:xfrm rot="16200000">
          <a:off x="1401037" y="-1401037"/>
          <a:ext cx="2709333" cy="5511409"/>
        </a:xfrm>
        <a:prstGeom prst="round1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>
              <a:solidFill>
                <a:schemeClr val="tx1"/>
              </a:solidFill>
              <a:latin typeface="+mj-lt"/>
            </a:rPr>
            <a:t>Effect of age groups for mental health discussion with employers</a:t>
          </a:r>
          <a:endParaRPr lang="en-US" sz="2000" kern="1200" dirty="0">
            <a:solidFill>
              <a:schemeClr val="tx1"/>
            </a:solidFill>
            <a:latin typeface="+mj-lt"/>
          </a:endParaRPr>
        </a:p>
      </dsp:txBody>
      <dsp:txXfrm rot="5400000">
        <a:off x="0" y="0"/>
        <a:ext cx="5511409" cy="2032000"/>
      </dsp:txXfrm>
    </dsp:sp>
    <dsp:sp modelId="{F8B1A178-A799-4530-9C9E-07073B0518BA}">
      <dsp:nvSpPr>
        <dsp:cNvPr id="0" name=""/>
        <dsp:cNvSpPr/>
      </dsp:nvSpPr>
      <dsp:spPr>
        <a:xfrm>
          <a:off x="5511409" y="0"/>
          <a:ext cx="5511409" cy="2709333"/>
        </a:xfrm>
        <a:prstGeom prst="round1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>
              <a:solidFill>
                <a:schemeClr val="tx1"/>
              </a:solidFill>
              <a:latin typeface="+mj-lt"/>
            </a:rPr>
            <a:t>Employees reaching out for help, given that benefits coverage is provided to them</a:t>
          </a:r>
          <a:endParaRPr lang="en-US" sz="2000" kern="1200" dirty="0">
            <a:solidFill>
              <a:schemeClr val="tx1"/>
            </a:solidFill>
            <a:latin typeface="+mj-lt"/>
          </a:endParaRPr>
        </a:p>
      </dsp:txBody>
      <dsp:txXfrm>
        <a:off x="5511409" y="0"/>
        <a:ext cx="5511409" cy="2032000"/>
      </dsp:txXfrm>
    </dsp:sp>
    <dsp:sp modelId="{E6CB69A3-7093-4FD1-86DE-BC6EA5238C3B}">
      <dsp:nvSpPr>
        <dsp:cNvPr id="0" name=""/>
        <dsp:cNvSpPr/>
      </dsp:nvSpPr>
      <dsp:spPr>
        <a:xfrm rot="10800000">
          <a:off x="0" y="2709333"/>
          <a:ext cx="5511409" cy="2709333"/>
        </a:xfrm>
        <a:prstGeom prst="round1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>
              <a:solidFill>
                <a:schemeClr val="tx1"/>
              </a:solidFill>
              <a:latin typeface="+mj-lt"/>
            </a:rPr>
            <a:t>Impact of Organization size on comfort level in discussion of mental health issues</a:t>
          </a:r>
          <a:endParaRPr lang="en-US" sz="2000" kern="1200" dirty="0">
            <a:solidFill>
              <a:schemeClr val="tx1"/>
            </a:solidFill>
            <a:latin typeface="+mj-lt"/>
          </a:endParaRPr>
        </a:p>
      </dsp:txBody>
      <dsp:txXfrm rot="10800000">
        <a:off x="0" y="3386666"/>
        <a:ext cx="5511409" cy="2032000"/>
      </dsp:txXfrm>
    </dsp:sp>
    <dsp:sp modelId="{85A19452-DAF8-4542-9074-8A4567F736F2}">
      <dsp:nvSpPr>
        <dsp:cNvPr id="0" name=""/>
        <dsp:cNvSpPr/>
      </dsp:nvSpPr>
      <dsp:spPr>
        <a:xfrm rot="5400000">
          <a:off x="6912446" y="1308295"/>
          <a:ext cx="2709333" cy="5511409"/>
        </a:xfrm>
        <a:prstGeom prst="round1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 dirty="0">
              <a:solidFill>
                <a:schemeClr val="tx1"/>
              </a:solidFill>
              <a:latin typeface="+mj-lt"/>
            </a:rPr>
            <a:t>Mental health discussion and anonymity protection correlation</a:t>
          </a:r>
          <a:endParaRPr lang="en-US" sz="2000" kern="1200" dirty="0">
            <a:solidFill>
              <a:schemeClr val="tx1"/>
            </a:solidFill>
            <a:latin typeface="+mj-lt"/>
          </a:endParaRPr>
        </a:p>
      </dsp:txBody>
      <dsp:txXfrm rot="-5400000">
        <a:off x="5511409" y="3386666"/>
        <a:ext cx="5511409" cy="2032000"/>
      </dsp:txXfrm>
    </dsp:sp>
    <dsp:sp modelId="{377AC8DB-CC17-4A7D-BF32-9D7912FCCD74}">
      <dsp:nvSpPr>
        <dsp:cNvPr id="0" name=""/>
        <dsp:cNvSpPr/>
      </dsp:nvSpPr>
      <dsp:spPr>
        <a:xfrm>
          <a:off x="2371195" y="2146625"/>
          <a:ext cx="6280426" cy="1125416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Assess comfort level of employees for discussing mental health issues with their employers </a:t>
          </a:r>
        </a:p>
      </dsp:txBody>
      <dsp:txXfrm>
        <a:off x="2426133" y="2201563"/>
        <a:ext cx="6170550" cy="1015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4E04-FFD5-48C9-94AD-2F3A17E16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BE57-4972-4E1E-80D1-9651D4E48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EBC0-F1C2-4536-AFFE-77B7C322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1685-2364-4B69-9D92-D4B959DC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5300-C1B8-4048-9EE9-334E055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1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649F-53A4-48B8-B1EB-D9BC6237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CA2C-AB5C-4D5C-BEB5-7CA5DD10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F7DE-3693-4E24-90AB-B8476F85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66A8-A279-4D41-8AC3-9602585C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572E-64FE-49F2-A2B9-9A75788D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95252-6467-4D2B-88C7-BAF76D6E4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3072E-709B-403F-9DE7-54ABF567D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EC80-AA27-4AD5-8C7A-B3B740F7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C778-227D-4493-87ED-708A6810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EC84-6F4D-4E47-98CE-D2AE25D4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86DC-6F6C-45D0-A16D-BEA4CCF1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6DFF-B129-4CE4-BD31-D9FABB64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B645-DBAE-43DE-A08B-153A5124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F4025-4987-4D95-95FA-867A8A9B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DAC1-8CDE-4859-8D7D-CBA6B50C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8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EB99-7B1B-46E3-8016-69B499E8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253B1-3FCF-4F7E-B1CA-D5AA580F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C4A0-0BED-4C59-83D8-B56CE2B6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9451-2DFF-49BD-B7D4-1CCD4945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0CFED-E855-49AD-BB80-5119C2C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3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6B62-72E6-40BF-8908-AD3C61D0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6B28-C2AD-460D-945D-6D9C0A058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C7DE-F530-4A26-9149-81ED2E780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89ADB-65FF-4D42-AD8D-AB98E968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48AB-79E3-479F-85E3-192AADC9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0B11C-C635-4037-B27C-784206B2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E088-AFA4-4BB0-886A-EB9231ED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78FFE-D5E8-4198-9803-4972EC185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3C534-2723-414D-92C8-9E317F9C9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76B67-10C3-41E4-87BD-76A978AB9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1F6E2-E418-4F8F-9CE5-D84AA62F5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31172-D6ED-4BCB-9F72-27505BE8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1F733-79D5-4811-8D89-187DCF92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F66CF-6663-42F2-B17B-B3C0AF5F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3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4891-ED76-4A9E-AB9F-6B13AF2A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A31AF-CA20-4FCA-B4ED-9C5A1ABA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EA4F4-95ED-4AE6-AFC8-C1417F84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D8066-473E-4EAF-A9C4-B1144F12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65A2B-29EE-468F-BDDE-1ED19504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E96B0-1B9B-4893-A78C-96EF18E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F20F6-67C4-4C7A-8B65-911CF179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0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1F28-E244-4DCF-8F4A-A33D7005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FF96-A967-4DA7-B118-B72700A7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77769-B77E-4C43-BF70-81B78FED7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BE8C4-80DA-4D21-A96A-FA276B28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A25A-F727-494A-8107-FA3F3821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98995-4B2D-4BE4-9A1C-FFC1CCD1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0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44F3-6A06-4B82-8576-B40B0DF8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9866C-27A9-4652-AC7E-DDFB7BA1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151C-860D-4937-8D2E-C4E79020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B4B37-D7EB-49B2-B1D4-E49B87CC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234E-CF3C-4F62-820F-31053E9B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76174-8C16-4D5E-92A1-8CD853E8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4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FAF47-AA33-4599-BEC9-0CF6809B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8055-DDE3-48FF-8319-917561FC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607E-1676-454D-AF2A-4819DDA6F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1621-9E24-473F-85EC-42DB9C8FA56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E996-0A16-4DA8-B0B7-9D53628BF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C222-433F-40E8-8F12-B2255FCE7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07-34E9-4063-B02E-0769DFC92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3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i_jegjhdx80_161fe8f6211a69f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i_jeg72hvx0_161fd513a73cccf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i_jeg6zg6o0_161fd4f0e30104aa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cid:ii_jeg74vtt0_161fd52ecd71364e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ental health in tech">
            <a:extLst>
              <a:ext uri="{FF2B5EF4-FFF2-40B4-BE49-F238E27FC236}">
                <a16:creationId xmlns:a16="http://schemas.microsoft.com/office/drawing/2014/main" id="{81FF2C99-B048-4395-AE4B-AED713EA8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91" b="2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3F694-4755-4BC1-9368-4F696EE85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Mental Health Perception: </a:t>
            </a:r>
            <a:br>
              <a:rPr lang="en-US" sz="4400" b="1" dirty="0"/>
            </a:br>
            <a:r>
              <a:rPr lang="en-US" sz="4400" b="1" dirty="0"/>
              <a:t>Tech Industry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F509-5805-42C6-B368-96FDA9812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529543"/>
          </a:xfrm>
          <a:noFill/>
        </p:spPr>
        <p:txBody>
          <a:bodyPr>
            <a:normAutofit/>
          </a:bodyPr>
          <a:lstStyle/>
          <a:p>
            <a:r>
              <a:rPr lang="en-US" sz="1600" b="1" dirty="0">
                <a:latin typeface="+mj-lt"/>
              </a:rPr>
              <a:t>Team Members: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+mj-lt"/>
              </a:rPr>
              <a:t>Harkar Singh Talwar, Manisha Vyas, Neha Palsokar, Sayali Chakradeo,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Shreya Sabharwal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481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Age Vs Comfort (2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CED84-6DAB-4654-8BCC-433935739EE1}"/>
              </a:ext>
            </a:extLst>
          </p:cNvPr>
          <p:cNvSpPr txBox="1"/>
          <p:nvPr/>
        </p:nvSpPr>
        <p:spPr>
          <a:xfrm>
            <a:off x="155168" y="1133302"/>
            <a:ext cx="11865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NULL HYPOTHESIS (H</a:t>
            </a:r>
            <a:r>
              <a:rPr lang="en-US" sz="1600" b="1" baseline="-25000" dirty="0">
                <a:latin typeface="+mj-lt"/>
              </a:rPr>
              <a:t>0 </a:t>
            </a:r>
            <a:r>
              <a:rPr lang="en-US" sz="1600" b="1" dirty="0">
                <a:latin typeface="+mj-lt"/>
              </a:rPr>
              <a:t>):  </a:t>
            </a:r>
            <a:r>
              <a:rPr lang="en-US" sz="1600" dirty="0">
                <a:latin typeface="+mj-lt"/>
              </a:rPr>
              <a:t>Age Group has no effect on the comfort level of employees in discussing mental health issues with the employers.</a:t>
            </a:r>
            <a:endParaRPr lang="en-US" sz="1600" b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5EA9C-B121-414D-A07B-7C8D550EA929}"/>
              </a:ext>
            </a:extLst>
          </p:cNvPr>
          <p:cNvSpPr/>
          <p:nvPr/>
        </p:nvSpPr>
        <p:spPr>
          <a:xfrm>
            <a:off x="505790" y="4828175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Interpretation Summary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4F5122-2C59-4285-8844-E962D7DE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11660"/>
              </p:ext>
            </p:extLst>
          </p:nvPr>
        </p:nvGraphicFramePr>
        <p:xfrm>
          <a:off x="571013" y="3184943"/>
          <a:ext cx="5160507" cy="1220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169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720169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720169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(Intercept)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Age Senior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0.2058517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-0.08180029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0.4187112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-0.21461616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7502E72-3EE3-4911-8491-73D3D986173C}"/>
              </a:ext>
            </a:extLst>
          </p:cNvPr>
          <p:cNvSpPr/>
          <p:nvPr/>
        </p:nvSpPr>
        <p:spPr>
          <a:xfrm>
            <a:off x="505789" y="5195143"/>
            <a:ext cx="11100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+mj-lt"/>
              </a:rPr>
              <a:t>For a senior employee, the chances of being comfortable sharing their mental health issues with employers decreases by log odds of 0.214 times. Since, the p-value is large we can fail to reject the null hypothesis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06E21B-AD5E-4CA9-8A40-FA2578D64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33635"/>
              </p:ext>
            </p:extLst>
          </p:nvPr>
        </p:nvGraphicFramePr>
        <p:xfrm>
          <a:off x="6445340" y="3184943"/>
          <a:ext cx="5160507" cy="1220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169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720169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720169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(Intercept)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Age Senior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0.0431863675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0.6257655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0.0000169379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0.1882085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A62E6F2-D018-4D80-AE99-574AC1DC62E4}"/>
              </a:ext>
            </a:extLst>
          </p:cNvPr>
          <p:cNvSpPr/>
          <p:nvPr/>
        </p:nvSpPr>
        <p:spPr>
          <a:xfrm>
            <a:off x="537657" y="1592004"/>
            <a:ext cx="11100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Multinomial Logistic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Regression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Results:</a:t>
            </a:r>
          </a:p>
          <a:p>
            <a:pPr algn="ctr"/>
            <a:r>
              <a:rPr lang="en-US" b="1" dirty="0">
                <a:latin typeface="+mj-lt"/>
              </a:rPr>
              <a:t>Predictor Variable: </a:t>
            </a:r>
            <a:r>
              <a:rPr lang="en-US" dirty="0">
                <a:latin typeface="+mj-lt"/>
              </a:rPr>
              <a:t>age</a:t>
            </a:r>
          </a:p>
          <a:p>
            <a:pPr algn="ctr"/>
            <a:r>
              <a:rPr lang="en-US" b="1" dirty="0">
                <a:latin typeface="+mj-lt"/>
              </a:rPr>
              <a:t>Response Variable: </a:t>
            </a:r>
            <a:r>
              <a:rPr lang="en-US" dirty="0">
                <a:latin typeface="+mj-lt"/>
              </a:rPr>
              <a:t>discuss.supervisor Reference Level: ‘No’</a:t>
            </a:r>
          </a:p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66F76A-C68F-4C9D-A51D-6C8BDFC07B8C}"/>
              </a:ext>
            </a:extLst>
          </p:cNvPr>
          <p:cNvSpPr/>
          <p:nvPr/>
        </p:nvSpPr>
        <p:spPr>
          <a:xfrm>
            <a:off x="505789" y="2678229"/>
            <a:ext cx="1250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Coefficients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A3A48-83A7-432B-B110-82DCCF30623F}"/>
              </a:ext>
            </a:extLst>
          </p:cNvPr>
          <p:cNvSpPr/>
          <p:nvPr/>
        </p:nvSpPr>
        <p:spPr>
          <a:xfrm>
            <a:off x="6371804" y="2678229"/>
            <a:ext cx="104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P - values</a:t>
            </a:r>
          </a:p>
        </p:txBody>
      </p:sp>
    </p:spTree>
    <p:extLst>
      <p:ext uri="{BB962C8B-B14F-4D97-AF65-F5344CB8AC3E}">
        <p14:creationId xmlns:p14="http://schemas.microsoft.com/office/powerpoint/2010/main" val="351847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Mental Health Benefits Vs Comfort (1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CED84-6DAB-4654-8BCC-433935739EE1}"/>
              </a:ext>
            </a:extLst>
          </p:cNvPr>
          <p:cNvSpPr txBox="1"/>
          <p:nvPr/>
        </p:nvSpPr>
        <p:spPr>
          <a:xfrm>
            <a:off x="155168" y="1133302"/>
            <a:ext cx="1186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Research Question: </a:t>
            </a:r>
            <a:r>
              <a:rPr lang="en-US" sz="1600" dirty="0">
                <a:latin typeface="+mj-lt"/>
              </a:rPr>
              <a:t>What percentage of employees reach out for help to the employer, given that the employer is providing benefits to those who are suffering from mental illness?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5EA9C-B121-414D-A07B-7C8D550EA929}"/>
              </a:ext>
            </a:extLst>
          </p:cNvPr>
          <p:cNvSpPr/>
          <p:nvPr/>
        </p:nvSpPr>
        <p:spPr>
          <a:xfrm>
            <a:off x="7855510" y="2406401"/>
            <a:ext cx="2372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Interpretation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B3769F-533B-4D70-A8F8-C30A77E84061}"/>
              </a:ext>
            </a:extLst>
          </p:cNvPr>
          <p:cNvSpPr/>
          <p:nvPr/>
        </p:nvSpPr>
        <p:spPr>
          <a:xfrm>
            <a:off x="2182641" y="2406401"/>
            <a:ext cx="132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6DEC84-F132-4D00-B652-DEA5092E812F}"/>
              </a:ext>
            </a:extLst>
          </p:cNvPr>
          <p:cNvSpPr/>
          <p:nvPr/>
        </p:nvSpPr>
        <p:spPr>
          <a:xfrm>
            <a:off x="6644640" y="3355263"/>
            <a:ext cx="52203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More respondents comfortable discussing mental health issues when benefits provided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Higher number of people unsure about discussing mental health conditions when benefits not provided</a:t>
            </a:r>
            <a:endParaRPr lang="en-US" sz="1600" dirty="0"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65DA70-DA0D-49CA-9633-5C6F0D6B960B}"/>
              </a:ext>
            </a:extLst>
          </p:cNvPr>
          <p:cNvCxnSpPr>
            <a:cxnSpLocks/>
          </p:cNvCxnSpPr>
          <p:nvPr/>
        </p:nvCxnSpPr>
        <p:spPr>
          <a:xfrm>
            <a:off x="6113499" y="2449298"/>
            <a:ext cx="0" cy="3818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2D9B38-FC8F-4020-BACB-A7148798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9" y="2775733"/>
            <a:ext cx="5048823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Mental Health Benefits Vs Comfort(2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CED84-6DAB-4654-8BCC-433935739EE1}"/>
              </a:ext>
            </a:extLst>
          </p:cNvPr>
          <p:cNvSpPr txBox="1"/>
          <p:nvPr/>
        </p:nvSpPr>
        <p:spPr>
          <a:xfrm>
            <a:off x="155168" y="1133302"/>
            <a:ext cx="1186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NULL HYPOTHESIS (H0 ):  </a:t>
            </a:r>
            <a:r>
              <a:rPr lang="en-US" sz="1600" dirty="0">
                <a:latin typeface="+mj-lt"/>
              </a:rPr>
              <a:t>Mental </a:t>
            </a:r>
            <a:r>
              <a:rPr lang="en-US" sz="1600">
                <a:latin typeface="+mj-lt"/>
              </a:rPr>
              <a:t>health benefits has </a:t>
            </a:r>
            <a:r>
              <a:rPr lang="en-US" sz="1600" dirty="0">
                <a:latin typeface="+mj-lt"/>
              </a:rPr>
              <a:t>no correlation on the comfort level of employees in discussing mental health issues with the employers.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8D16A-C15F-4367-9526-0CAEB4223205}"/>
              </a:ext>
            </a:extLst>
          </p:cNvPr>
          <p:cNvSpPr/>
          <p:nvPr/>
        </p:nvSpPr>
        <p:spPr>
          <a:xfrm>
            <a:off x="377918" y="4972584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Interpretation Summary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49A8BA-3F34-4E2E-9094-D4893AF67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8389"/>
              </p:ext>
            </p:extLst>
          </p:nvPr>
        </p:nvGraphicFramePr>
        <p:xfrm>
          <a:off x="451453" y="3183977"/>
          <a:ext cx="5597372" cy="1220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9343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399343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399343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1399343">
                  <a:extLst>
                    <a:ext uri="{9D8B030D-6E8A-4147-A177-3AD203B41FA5}">
                      <a16:colId xmlns:a16="http://schemas.microsoft.com/office/drawing/2014/main" val="185371399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Intercept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M.H.C. Yes 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M.H.O. Yes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-0.06008401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0.6778930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0.2460047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-0.36117709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0.8969061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0.2371459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A69004C-7BB8-460C-A25C-5016D6CC77C0}"/>
              </a:ext>
            </a:extLst>
          </p:cNvPr>
          <p:cNvSpPr/>
          <p:nvPr/>
        </p:nvSpPr>
        <p:spPr>
          <a:xfrm>
            <a:off x="377918" y="5395743"/>
            <a:ext cx="11436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+mj-lt"/>
              </a:rPr>
              <a:t>The log odds of employees sharing mental health concerns vs not sharing increases by 0.896 when we move from mental health benefits not provided to provided.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99EF5E-3B4B-49A9-82F1-3A35F58526A7}"/>
              </a:ext>
            </a:extLst>
          </p:cNvPr>
          <p:cNvSpPr/>
          <p:nvPr/>
        </p:nvSpPr>
        <p:spPr>
          <a:xfrm>
            <a:off x="537657" y="1551851"/>
            <a:ext cx="1110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Multinomial Logistic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Regression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Results: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6BC42D-6813-492A-A4D3-2C4E4EFDB976}"/>
              </a:ext>
            </a:extLst>
          </p:cNvPr>
          <p:cNvSpPr/>
          <p:nvPr/>
        </p:nvSpPr>
        <p:spPr>
          <a:xfrm>
            <a:off x="377918" y="2775629"/>
            <a:ext cx="1250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Coefficients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1037A7-0C9B-427B-AD4A-277116AC35E2}"/>
              </a:ext>
            </a:extLst>
          </p:cNvPr>
          <p:cNvSpPr/>
          <p:nvPr/>
        </p:nvSpPr>
        <p:spPr>
          <a:xfrm>
            <a:off x="6151657" y="2712282"/>
            <a:ext cx="104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P - values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C3EE453-C733-4EE8-A8A0-FE76C1F3E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41654"/>
              </p:ext>
            </p:extLst>
          </p:nvPr>
        </p:nvGraphicFramePr>
        <p:xfrm>
          <a:off x="6225193" y="3178817"/>
          <a:ext cx="5597372" cy="1220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9343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399343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399343">
                  <a:extLst>
                    <a:ext uri="{9D8B030D-6E8A-4147-A177-3AD203B41FA5}">
                      <a16:colId xmlns:a16="http://schemas.microsoft.com/office/drawing/2014/main" val="3589715518"/>
                    </a:ext>
                  </a:extLst>
                </a:gridCol>
                <a:gridCol w="1399343">
                  <a:extLst>
                    <a:ext uri="{9D8B030D-6E8A-4147-A177-3AD203B41FA5}">
                      <a16:colId xmlns:a16="http://schemas.microsoft.com/office/drawing/2014/main" val="2895690882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Intercept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M.H.C. Yes 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M.H.O. 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0.8086687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0.0080860392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0.1401285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0.1581522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0.0005432982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0.2565406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3F2EC4E-2897-4CFB-83A0-15D0BB5B4B40}"/>
              </a:ext>
            </a:extLst>
          </p:cNvPr>
          <p:cNvSpPr/>
          <p:nvPr/>
        </p:nvSpPr>
        <p:spPr>
          <a:xfrm>
            <a:off x="714025" y="1876242"/>
            <a:ext cx="11100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Predictor Variable: </a:t>
            </a:r>
            <a:r>
              <a:rPr lang="en-US" sz="1600" dirty="0">
                <a:latin typeface="+mj-lt"/>
              </a:rPr>
              <a:t>mental.health.coverage, mental.health.options</a:t>
            </a:r>
          </a:p>
          <a:p>
            <a:pPr algn="ctr"/>
            <a:r>
              <a:rPr lang="en-US" sz="1600" b="1" dirty="0">
                <a:latin typeface="+mj-lt"/>
              </a:rPr>
              <a:t>Response Variable: </a:t>
            </a:r>
            <a:r>
              <a:rPr lang="en-US" sz="1600" dirty="0">
                <a:latin typeface="+mj-lt"/>
              </a:rPr>
              <a:t>discuss.supervisor Reference Level: ‘No’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B9C4F-49BB-4FFF-BC42-A63E33CF1C17}"/>
              </a:ext>
            </a:extLst>
          </p:cNvPr>
          <p:cNvSpPr/>
          <p:nvPr/>
        </p:nvSpPr>
        <p:spPr>
          <a:xfrm>
            <a:off x="330743" y="6436749"/>
            <a:ext cx="11436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+mj-lt"/>
              </a:rPr>
              <a:t>M.H.C. -&gt; Mental Health Coverage; M.H.O. -&gt; Mental Health Options</a:t>
            </a:r>
          </a:p>
        </p:txBody>
      </p:sp>
    </p:spTree>
    <p:extLst>
      <p:ext uri="{BB962C8B-B14F-4D97-AF65-F5344CB8AC3E}">
        <p14:creationId xmlns:p14="http://schemas.microsoft.com/office/powerpoint/2010/main" val="354906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Organization Size Vs Comfort(1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CED84-6DAB-4654-8BCC-433935739EE1}"/>
              </a:ext>
            </a:extLst>
          </p:cNvPr>
          <p:cNvSpPr txBox="1"/>
          <p:nvPr/>
        </p:nvSpPr>
        <p:spPr>
          <a:xfrm>
            <a:off x="155168" y="1133302"/>
            <a:ext cx="1186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Research Question: </a:t>
            </a:r>
            <a:r>
              <a:rPr lang="en-US" sz="1600" dirty="0">
                <a:latin typeface="+mj-lt"/>
              </a:rPr>
              <a:t>Are employees in larger companies (&gt;1000 employees) more comfortable in discussing mental health issues with employers, compared to those in smaller companies (&lt;=1000 employees)?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5EA9C-B121-414D-A07B-7C8D550EA929}"/>
              </a:ext>
            </a:extLst>
          </p:cNvPr>
          <p:cNvSpPr/>
          <p:nvPr/>
        </p:nvSpPr>
        <p:spPr>
          <a:xfrm>
            <a:off x="7855510" y="2406401"/>
            <a:ext cx="2372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Interpretation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B3769F-533B-4D70-A8F8-C30A77E84061}"/>
              </a:ext>
            </a:extLst>
          </p:cNvPr>
          <p:cNvSpPr/>
          <p:nvPr/>
        </p:nvSpPr>
        <p:spPr>
          <a:xfrm>
            <a:off x="2182641" y="2406401"/>
            <a:ext cx="132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6DEC84-F132-4D00-B652-DEA5092E812F}"/>
              </a:ext>
            </a:extLst>
          </p:cNvPr>
          <p:cNvSpPr/>
          <p:nvPr/>
        </p:nvSpPr>
        <p:spPr>
          <a:xfrm>
            <a:off x="6520815" y="2993313"/>
            <a:ext cx="52203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Some difference is seen in comfort, based on company size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Slightly smaller proportion of respondents from larger companies who felt comfortable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 larger difference in terms of the number of people who were not comfortable</a:t>
            </a:r>
            <a:endParaRPr lang="en-US" sz="1600" dirty="0"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65DA70-DA0D-49CA-9633-5C6F0D6B960B}"/>
              </a:ext>
            </a:extLst>
          </p:cNvPr>
          <p:cNvCxnSpPr>
            <a:cxnSpLocks/>
          </p:cNvCxnSpPr>
          <p:nvPr/>
        </p:nvCxnSpPr>
        <p:spPr>
          <a:xfrm>
            <a:off x="6113499" y="2449298"/>
            <a:ext cx="0" cy="3818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0B345-7360-4696-AB78-097421DD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8" y="2775732"/>
            <a:ext cx="5798612" cy="341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1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Organization Size Vs Comfort(2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CED84-6DAB-4654-8BCC-433935739EE1}"/>
              </a:ext>
            </a:extLst>
          </p:cNvPr>
          <p:cNvSpPr txBox="1"/>
          <p:nvPr/>
        </p:nvSpPr>
        <p:spPr>
          <a:xfrm>
            <a:off x="155168" y="1133302"/>
            <a:ext cx="1186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NULL HYPOTHESIS (H0 ):  </a:t>
            </a:r>
            <a:r>
              <a:rPr lang="en-US" sz="1600" dirty="0">
                <a:latin typeface="+mj-lt"/>
              </a:rPr>
              <a:t>Company size has no correlation with the comfort level of employees in discussing mental health issues with their employers.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5EA9C-B121-414D-A07B-7C8D550EA929}"/>
              </a:ext>
            </a:extLst>
          </p:cNvPr>
          <p:cNvSpPr/>
          <p:nvPr/>
        </p:nvSpPr>
        <p:spPr>
          <a:xfrm>
            <a:off x="505790" y="4828175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Interpretation Summary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4F5122-2C59-4285-8844-E962D7DE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02019"/>
              </p:ext>
            </p:extLst>
          </p:nvPr>
        </p:nvGraphicFramePr>
        <p:xfrm>
          <a:off x="571013" y="3184943"/>
          <a:ext cx="5160507" cy="1220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169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720169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720169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Intercept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largeYes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0.1272910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-0.4317561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0.2647987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0.4453203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7502E72-3EE3-4911-8491-73D3D986173C}"/>
              </a:ext>
            </a:extLst>
          </p:cNvPr>
          <p:cNvSpPr/>
          <p:nvPr/>
        </p:nvSpPr>
        <p:spPr>
          <a:xfrm>
            <a:off x="505789" y="5189601"/>
            <a:ext cx="11100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+mj-lt"/>
              </a:rPr>
              <a:t>The log odds of being comfortable discussing mental health issues with a supervisor decrease by 0.44 times if we move from a smaller company (&lt;=1000 employees) to a larger one (&gt;1000 employees)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06E21B-AD5E-4CA9-8A40-FA2578D64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92760"/>
              </p:ext>
            </p:extLst>
          </p:nvPr>
        </p:nvGraphicFramePr>
        <p:xfrm>
          <a:off x="6445340" y="3184943"/>
          <a:ext cx="5160507" cy="1220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169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720169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720169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Intercept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largeYes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0.167605496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0.02503678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0.003065686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0.01622374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A62E6F2-D018-4D80-AE99-574AC1DC62E4}"/>
              </a:ext>
            </a:extLst>
          </p:cNvPr>
          <p:cNvSpPr/>
          <p:nvPr/>
        </p:nvSpPr>
        <p:spPr>
          <a:xfrm>
            <a:off x="505789" y="1760130"/>
            <a:ext cx="1110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Multinomial Logistic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Regression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Results: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66F76A-C68F-4C9D-A51D-6C8BDFC07B8C}"/>
              </a:ext>
            </a:extLst>
          </p:cNvPr>
          <p:cNvSpPr/>
          <p:nvPr/>
        </p:nvSpPr>
        <p:spPr>
          <a:xfrm>
            <a:off x="505789" y="2678229"/>
            <a:ext cx="1250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Coefficients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A3A48-83A7-432B-B110-82DCCF30623F}"/>
              </a:ext>
            </a:extLst>
          </p:cNvPr>
          <p:cNvSpPr/>
          <p:nvPr/>
        </p:nvSpPr>
        <p:spPr>
          <a:xfrm>
            <a:off x="6371804" y="2678229"/>
            <a:ext cx="104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P -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C0C89-D8BE-4F85-A69F-60058986EFFF}"/>
              </a:ext>
            </a:extLst>
          </p:cNvPr>
          <p:cNvSpPr/>
          <p:nvPr/>
        </p:nvSpPr>
        <p:spPr>
          <a:xfrm>
            <a:off x="571013" y="2076540"/>
            <a:ext cx="11100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Predictor Variable: </a:t>
            </a:r>
            <a:r>
              <a:rPr lang="en-US" sz="1600" dirty="0">
                <a:latin typeface="+mj-lt"/>
              </a:rPr>
              <a:t>organization size</a:t>
            </a:r>
          </a:p>
          <a:p>
            <a:pPr algn="ctr"/>
            <a:r>
              <a:rPr lang="en-US" sz="1600" b="1" dirty="0">
                <a:latin typeface="+mj-lt"/>
              </a:rPr>
              <a:t>Response Variable: </a:t>
            </a:r>
            <a:r>
              <a:rPr lang="en-US" sz="1600" dirty="0">
                <a:latin typeface="+mj-lt"/>
              </a:rPr>
              <a:t>discuss.supervisor Reference Level: ‘No’</a:t>
            </a:r>
          </a:p>
        </p:txBody>
      </p:sp>
    </p:spTree>
    <p:extLst>
      <p:ext uri="{BB962C8B-B14F-4D97-AF65-F5344CB8AC3E}">
        <p14:creationId xmlns:p14="http://schemas.microsoft.com/office/powerpoint/2010/main" val="127973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Previous Anonymity Protection Vs Comfort(1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CED84-6DAB-4654-8BCC-433935739EE1}"/>
              </a:ext>
            </a:extLst>
          </p:cNvPr>
          <p:cNvSpPr txBox="1"/>
          <p:nvPr/>
        </p:nvSpPr>
        <p:spPr>
          <a:xfrm>
            <a:off x="155168" y="1133302"/>
            <a:ext cx="11865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Research Question: </a:t>
            </a:r>
            <a:r>
              <a:rPr lang="en-US" sz="1600" dirty="0">
                <a:latin typeface="+mj-lt"/>
              </a:rPr>
              <a:t>What percentage of employees reach out for help to the employer, given that the employer is providing benefits to those who are suffering from mental illness?</a:t>
            </a:r>
          </a:p>
          <a:p>
            <a:pPr algn="just"/>
            <a:endParaRPr lang="en-US" sz="16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5EA9C-B121-414D-A07B-7C8D550EA929}"/>
              </a:ext>
            </a:extLst>
          </p:cNvPr>
          <p:cNvSpPr/>
          <p:nvPr/>
        </p:nvSpPr>
        <p:spPr>
          <a:xfrm>
            <a:off x="7807257" y="1837466"/>
            <a:ext cx="2372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Interpretation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B3769F-533B-4D70-A8F8-C30A77E84061}"/>
              </a:ext>
            </a:extLst>
          </p:cNvPr>
          <p:cNvSpPr/>
          <p:nvPr/>
        </p:nvSpPr>
        <p:spPr>
          <a:xfrm>
            <a:off x="1877841" y="1837466"/>
            <a:ext cx="132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Visualization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65DA70-DA0D-49CA-9633-5C6F0D6B960B}"/>
              </a:ext>
            </a:extLst>
          </p:cNvPr>
          <p:cNvCxnSpPr>
            <a:cxnSpLocks/>
          </p:cNvCxnSpPr>
          <p:nvPr/>
        </p:nvCxnSpPr>
        <p:spPr>
          <a:xfrm>
            <a:off x="6113499" y="2449298"/>
            <a:ext cx="0" cy="3818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4F53AC2-CFB7-4019-B6AC-FC466582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88" y="2206798"/>
            <a:ext cx="5797482" cy="45541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6AEBA1-30C6-4771-B93B-05F317CBF87A}"/>
              </a:ext>
            </a:extLst>
          </p:cNvPr>
          <p:cNvSpPr/>
          <p:nvPr/>
        </p:nvSpPr>
        <p:spPr>
          <a:xfrm>
            <a:off x="6799812" y="2449298"/>
            <a:ext cx="52203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Correlation between previous anonymity protection and employee’s comfort is evident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Large proportion of employees express not being comfortable when anonymity wasn’t protected previously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Similarly, large proportion of employees feel comfortable when anonymity was protected previously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86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Previous Anonymity Protection Vs Comfort(2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CED84-6DAB-4654-8BCC-433935739EE1}"/>
              </a:ext>
            </a:extLst>
          </p:cNvPr>
          <p:cNvSpPr txBox="1"/>
          <p:nvPr/>
        </p:nvSpPr>
        <p:spPr>
          <a:xfrm>
            <a:off x="155168" y="1133302"/>
            <a:ext cx="1186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NULL HYPOTHESIS (H0 ):  </a:t>
            </a:r>
            <a:r>
              <a:rPr lang="en-US" sz="1600" dirty="0">
                <a:latin typeface="+mj-lt"/>
              </a:rPr>
              <a:t>Protection of anonymity in previous employment has no correlation on the comfort level of employees in discussing mental health issues with the employers.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5EA9C-B121-414D-A07B-7C8D550EA929}"/>
              </a:ext>
            </a:extLst>
          </p:cNvPr>
          <p:cNvSpPr/>
          <p:nvPr/>
        </p:nvSpPr>
        <p:spPr>
          <a:xfrm>
            <a:off x="9243753" y="3010393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Interpretation Summary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4F5122-2C59-4285-8844-E962D7DE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90117"/>
              </p:ext>
            </p:extLst>
          </p:nvPr>
        </p:nvGraphicFramePr>
        <p:xfrm>
          <a:off x="451454" y="3195059"/>
          <a:ext cx="8396060" cy="1220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9212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679212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679212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1679212">
                  <a:extLst>
                    <a:ext uri="{9D8B030D-6E8A-4147-A177-3AD203B41FA5}">
                      <a16:colId xmlns:a16="http://schemas.microsoft.com/office/drawing/2014/main" val="3589715518"/>
                    </a:ext>
                  </a:extLst>
                </a:gridCol>
                <a:gridCol w="1679212">
                  <a:extLst>
                    <a:ext uri="{9D8B030D-6E8A-4147-A177-3AD203B41FA5}">
                      <a16:colId xmlns:a16="http://schemas.microsoft.com/office/drawing/2014/main" val="1612661284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Intercept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 don’t know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Sometimes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Yes, always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-0.4613069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0.7433614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0.5904953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0.7400299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dirty="0">
                          <a:effectLst/>
                          <a:latin typeface="+mj-lt"/>
                        </a:rPr>
                        <a:t>0.6097688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0.9731592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1.0491105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j-lt"/>
                        </a:rPr>
                        <a:t>1.5260640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7502E72-3EE3-4911-8491-73D3D986173C}"/>
              </a:ext>
            </a:extLst>
          </p:cNvPr>
          <p:cNvSpPr/>
          <p:nvPr/>
        </p:nvSpPr>
        <p:spPr>
          <a:xfrm>
            <a:off x="9243753" y="3464935"/>
            <a:ext cx="26821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+mj-lt"/>
              </a:rPr>
              <a:t>For an employee, the chances of being comfortable sharing their mental health issues with employers increase by log odds of  1.526 times when their anonymity was protected previously.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2E6F2-D018-4D80-AE99-574AC1DC62E4}"/>
              </a:ext>
            </a:extLst>
          </p:cNvPr>
          <p:cNvSpPr/>
          <p:nvPr/>
        </p:nvSpPr>
        <p:spPr>
          <a:xfrm>
            <a:off x="537657" y="1720884"/>
            <a:ext cx="1110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Multinomial Logistic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Regression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Results: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66F76A-C68F-4C9D-A51D-6C8BDFC07B8C}"/>
              </a:ext>
            </a:extLst>
          </p:cNvPr>
          <p:cNvSpPr/>
          <p:nvPr/>
        </p:nvSpPr>
        <p:spPr>
          <a:xfrm>
            <a:off x="377918" y="2786711"/>
            <a:ext cx="1250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Coefficients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A3A48-83A7-432B-B110-82DCCF30623F}"/>
              </a:ext>
            </a:extLst>
          </p:cNvPr>
          <p:cNvSpPr/>
          <p:nvPr/>
        </p:nvSpPr>
        <p:spPr>
          <a:xfrm>
            <a:off x="377918" y="4814660"/>
            <a:ext cx="104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P - values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F79F04-FB12-40C4-986E-F0E915006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84182"/>
              </p:ext>
            </p:extLst>
          </p:nvPr>
        </p:nvGraphicFramePr>
        <p:xfrm>
          <a:off x="472596" y="5280817"/>
          <a:ext cx="8396060" cy="1220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9212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679212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679212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1679212">
                  <a:extLst>
                    <a:ext uri="{9D8B030D-6E8A-4147-A177-3AD203B41FA5}">
                      <a16:colId xmlns:a16="http://schemas.microsoft.com/office/drawing/2014/main" val="3589715518"/>
                    </a:ext>
                  </a:extLst>
                </a:gridCol>
                <a:gridCol w="1679212">
                  <a:extLst>
                    <a:ext uri="{9D8B030D-6E8A-4147-A177-3AD203B41FA5}">
                      <a16:colId xmlns:a16="http://schemas.microsoft.com/office/drawing/2014/main" val="1612661284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Intercept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 don’t know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Sometimes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Yes, always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0.05171004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0.003829720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0.089600469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3.190669e-02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0.01412599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0.000266949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0.002301068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j-lt"/>
                        </a:rPr>
                        <a:t>4.988074e-06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76BF60C-CE79-4E5B-8AF9-9036D955572D}"/>
              </a:ext>
            </a:extLst>
          </p:cNvPr>
          <p:cNvSpPr/>
          <p:nvPr/>
        </p:nvSpPr>
        <p:spPr>
          <a:xfrm>
            <a:off x="554286" y="2045175"/>
            <a:ext cx="11100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Predictor Variable: </a:t>
            </a:r>
            <a:r>
              <a:rPr lang="en-US" sz="1600" dirty="0">
                <a:latin typeface="+mj-lt"/>
              </a:rPr>
              <a:t>prev.anonymity.protected</a:t>
            </a:r>
          </a:p>
          <a:p>
            <a:pPr algn="ctr"/>
            <a:r>
              <a:rPr lang="en-US" sz="1600" b="1" dirty="0">
                <a:latin typeface="+mj-lt"/>
              </a:rPr>
              <a:t>Response Variable: </a:t>
            </a:r>
            <a:r>
              <a:rPr lang="en-US" sz="1600" dirty="0">
                <a:latin typeface="+mj-lt"/>
              </a:rPr>
              <a:t>discuss.supervisor Reference Level: ‘No’</a:t>
            </a:r>
          </a:p>
        </p:txBody>
      </p:sp>
    </p:spTree>
    <p:extLst>
      <p:ext uri="{BB962C8B-B14F-4D97-AF65-F5344CB8AC3E}">
        <p14:creationId xmlns:p14="http://schemas.microsoft.com/office/powerpoint/2010/main" val="59378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Multinomial Logistic Regression: Full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1111B-D94A-4A58-B21C-FB83D5703853}"/>
              </a:ext>
            </a:extLst>
          </p:cNvPr>
          <p:cNvSpPr txBox="1"/>
          <p:nvPr/>
        </p:nvSpPr>
        <p:spPr>
          <a:xfrm>
            <a:off x="0" y="95936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Model: </a:t>
            </a:r>
          </a:p>
          <a:p>
            <a:pPr algn="ctr"/>
            <a:r>
              <a:rPr lang="en-US" sz="1600" dirty="0">
                <a:latin typeface="+mj-lt"/>
              </a:rPr>
              <a:t>multinom(formula=discuss.supervisor ~ age + organization.size.large + prev.anonymity.protected + mental.health.coverage + mental.health.options,     data = mdat4)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892FBA-473B-408B-A97E-7CF7BFC5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10081"/>
              </p:ext>
            </p:extLst>
          </p:nvPr>
        </p:nvGraphicFramePr>
        <p:xfrm>
          <a:off x="144087" y="2116975"/>
          <a:ext cx="8402389" cy="13830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4770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332431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477547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1626845">
                  <a:extLst>
                    <a:ext uri="{9D8B030D-6E8A-4147-A177-3AD203B41FA5}">
                      <a16:colId xmlns:a16="http://schemas.microsoft.com/office/drawing/2014/main" val="19467884"/>
                    </a:ext>
                  </a:extLst>
                </a:gridCol>
                <a:gridCol w="1400398">
                  <a:extLst>
                    <a:ext uri="{9D8B030D-6E8A-4147-A177-3AD203B41FA5}">
                      <a16:colId xmlns:a16="http://schemas.microsoft.com/office/drawing/2014/main" val="1712219355"/>
                    </a:ext>
                  </a:extLst>
                </a:gridCol>
                <a:gridCol w="1400398">
                  <a:extLst>
                    <a:ext uri="{9D8B030D-6E8A-4147-A177-3AD203B41FA5}">
                      <a16:colId xmlns:a16="http://schemas.microsoft.com/office/drawing/2014/main" val="3651404938"/>
                    </a:ext>
                  </a:extLst>
                </a:gridCol>
              </a:tblGrid>
              <a:tr h="5720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Age Senior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Org Size Large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Anonymity protected 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Mental health coverage 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Mental health options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198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0.02889494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 -0.5870206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0.6253331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0.7319060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 0.06206543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198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-0.19754389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-0.5511425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1.3336427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0.9466876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0.54424254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2FD831B-B4BB-46B7-97D0-1D5F35D5FC8F}"/>
              </a:ext>
            </a:extLst>
          </p:cNvPr>
          <p:cNvSpPr/>
          <p:nvPr/>
        </p:nvSpPr>
        <p:spPr>
          <a:xfrm>
            <a:off x="130592" y="1687040"/>
            <a:ext cx="1250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Coefficients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158040-8890-416B-B3F7-264938B63A79}"/>
              </a:ext>
            </a:extLst>
          </p:cNvPr>
          <p:cNvSpPr/>
          <p:nvPr/>
        </p:nvSpPr>
        <p:spPr>
          <a:xfrm>
            <a:off x="8645706" y="1687040"/>
            <a:ext cx="174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Confusion Matrix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4CE7BD-DB95-4954-AD5F-A94F54DCD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28892"/>
              </p:ext>
            </p:extLst>
          </p:nvPr>
        </p:nvGraphicFramePr>
        <p:xfrm>
          <a:off x="8645706" y="2116902"/>
          <a:ext cx="3546294" cy="1627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3183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742121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829598">
                  <a:extLst>
                    <a:ext uri="{9D8B030D-6E8A-4147-A177-3AD203B41FA5}">
                      <a16:colId xmlns:a16="http://schemas.microsoft.com/office/drawing/2014/main" val="1141310101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Maybe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8950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1B5EE8B-55D2-4C9A-A883-1531ABE0274A}"/>
              </a:ext>
            </a:extLst>
          </p:cNvPr>
          <p:cNvGrpSpPr/>
          <p:nvPr/>
        </p:nvGrpSpPr>
        <p:grpSpPr>
          <a:xfrm>
            <a:off x="8954487" y="4599802"/>
            <a:ext cx="2928731" cy="1366603"/>
            <a:chOff x="8998226" y="1140032"/>
            <a:chExt cx="2928731" cy="13666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4C7357-B8CF-4B88-8AE2-D15BFB934BC5}"/>
                </a:ext>
              </a:extLst>
            </p:cNvPr>
            <p:cNvSpPr/>
            <p:nvPr/>
          </p:nvSpPr>
          <p:spPr>
            <a:xfrm>
              <a:off x="9595526" y="1267798"/>
              <a:ext cx="1668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j-lt"/>
                </a:rPr>
                <a:t>Overall Statistics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09FAF1-6A14-4AD9-8416-5E493BB40B09}"/>
                </a:ext>
              </a:extLst>
            </p:cNvPr>
            <p:cNvSpPr/>
            <p:nvPr/>
          </p:nvSpPr>
          <p:spPr>
            <a:xfrm>
              <a:off x="9172752" y="1577479"/>
              <a:ext cx="25138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Accuracy: 49.01%</a:t>
              </a:r>
            </a:p>
            <a:p>
              <a:pPr algn="ctr"/>
              <a:r>
                <a:rPr lang="en-US" b="1" dirty="0">
                  <a:latin typeface="+mj-lt"/>
                </a:rPr>
                <a:t>95% CI: (41.93%, 56.12%)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C7CF8A-D87F-46B9-9835-4F250DE071D2}"/>
                </a:ext>
              </a:extLst>
            </p:cNvPr>
            <p:cNvSpPr/>
            <p:nvPr/>
          </p:nvSpPr>
          <p:spPr>
            <a:xfrm>
              <a:off x="8998226" y="1140032"/>
              <a:ext cx="2928731" cy="1366603"/>
            </a:xfrm>
            <a:prstGeom prst="roundRect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ED7C2C2-174D-4B95-A4A4-4E6F7120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08589"/>
              </p:ext>
            </p:extLst>
          </p:nvPr>
        </p:nvGraphicFramePr>
        <p:xfrm>
          <a:off x="130592" y="4643477"/>
          <a:ext cx="8440470" cy="1392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0049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1634218">
                  <a:extLst>
                    <a:ext uri="{9D8B030D-6E8A-4147-A177-3AD203B41FA5}">
                      <a16:colId xmlns:a16="http://schemas.microsoft.com/office/drawing/2014/main" val="19467884"/>
                    </a:ext>
                  </a:extLst>
                </a:gridCol>
                <a:gridCol w="1406745">
                  <a:extLst>
                    <a:ext uri="{9D8B030D-6E8A-4147-A177-3AD203B41FA5}">
                      <a16:colId xmlns:a16="http://schemas.microsoft.com/office/drawing/2014/main" val="1712219355"/>
                    </a:ext>
                  </a:extLst>
                </a:gridCol>
                <a:gridCol w="1406745">
                  <a:extLst>
                    <a:ext uri="{9D8B030D-6E8A-4147-A177-3AD203B41FA5}">
                      <a16:colId xmlns:a16="http://schemas.microsoft.com/office/drawing/2014/main" val="3651404938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Age Senior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Org Size Large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Anonymity protected 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Mental health coverage 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Mental health options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0.8689589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0.004136788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0.0763080434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0.0055060816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 0.80500894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0.2514821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0.005614765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0.0001060427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0.0004167449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0.02466187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C7C7DD74-B9C7-4C1D-8C12-042BBCEE9BC9}"/>
              </a:ext>
            </a:extLst>
          </p:cNvPr>
          <p:cNvSpPr/>
          <p:nvPr/>
        </p:nvSpPr>
        <p:spPr>
          <a:xfrm>
            <a:off x="155177" y="4230470"/>
            <a:ext cx="104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P - values</a:t>
            </a:r>
          </a:p>
        </p:txBody>
      </p:sp>
    </p:spTree>
    <p:extLst>
      <p:ext uri="{BB962C8B-B14F-4D97-AF65-F5344CB8AC3E}">
        <p14:creationId xmlns:p14="http://schemas.microsoft.com/office/powerpoint/2010/main" val="402284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Multinomial Logistic Regression: Reduced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1111B-D94A-4A58-B21C-FB83D5703853}"/>
              </a:ext>
            </a:extLst>
          </p:cNvPr>
          <p:cNvSpPr txBox="1"/>
          <p:nvPr/>
        </p:nvSpPr>
        <p:spPr>
          <a:xfrm>
            <a:off x="83127" y="959369"/>
            <a:ext cx="12020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Model : </a:t>
            </a:r>
          </a:p>
          <a:p>
            <a:pPr algn="ctr"/>
            <a:r>
              <a:rPr lang="en-US" sz="1600" dirty="0">
                <a:latin typeface="+mj-lt"/>
              </a:rPr>
              <a:t>multinom (formula = discuss.supervisor ~ organization.size.large + prev.anonymity.protected + mental.health.coverage + mental.health.options, data = mdat4)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892FBA-473B-408B-A97E-7CF7BFC5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16354"/>
              </p:ext>
            </p:extLst>
          </p:nvPr>
        </p:nvGraphicFramePr>
        <p:xfrm>
          <a:off x="473480" y="4604100"/>
          <a:ext cx="7102000" cy="1392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0049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1634218">
                  <a:extLst>
                    <a:ext uri="{9D8B030D-6E8A-4147-A177-3AD203B41FA5}">
                      <a16:colId xmlns:a16="http://schemas.microsoft.com/office/drawing/2014/main" val="19467884"/>
                    </a:ext>
                  </a:extLst>
                </a:gridCol>
                <a:gridCol w="1406745">
                  <a:extLst>
                    <a:ext uri="{9D8B030D-6E8A-4147-A177-3AD203B41FA5}">
                      <a16:colId xmlns:a16="http://schemas.microsoft.com/office/drawing/2014/main" val="1712219355"/>
                    </a:ext>
                  </a:extLst>
                </a:gridCol>
                <a:gridCol w="1406745">
                  <a:extLst>
                    <a:ext uri="{9D8B030D-6E8A-4147-A177-3AD203B41FA5}">
                      <a16:colId xmlns:a16="http://schemas.microsoft.com/office/drawing/2014/main" val="3651404938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Org Size Large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Anonymity protected 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Mental health coverage 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Mental health options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 0.003319573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0.0769922969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0.0054389989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 0.80947964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0.002525532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0.0001332636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0.0005040497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0.02049898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2FD831B-B4BB-46B7-97D0-1D5F35D5FC8F}"/>
              </a:ext>
            </a:extLst>
          </p:cNvPr>
          <p:cNvSpPr/>
          <p:nvPr/>
        </p:nvSpPr>
        <p:spPr>
          <a:xfrm>
            <a:off x="473480" y="4162190"/>
            <a:ext cx="104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P -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158040-8890-416B-B3F7-264938B63A79}"/>
              </a:ext>
            </a:extLst>
          </p:cNvPr>
          <p:cNvSpPr/>
          <p:nvPr/>
        </p:nvSpPr>
        <p:spPr>
          <a:xfrm>
            <a:off x="8334009" y="2177465"/>
            <a:ext cx="174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Confusion Matrix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4CE7BD-DB95-4954-AD5F-A94F54DCD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42789"/>
              </p:ext>
            </p:extLst>
          </p:nvPr>
        </p:nvGraphicFramePr>
        <p:xfrm>
          <a:off x="8334009" y="2709477"/>
          <a:ext cx="3546294" cy="1627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3183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742121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829598">
                  <a:extLst>
                    <a:ext uri="{9D8B030D-6E8A-4147-A177-3AD203B41FA5}">
                      <a16:colId xmlns:a16="http://schemas.microsoft.com/office/drawing/2014/main" val="1141310101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Maybe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8950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1B5EE8B-55D2-4C9A-A883-1531ABE0274A}"/>
              </a:ext>
            </a:extLst>
          </p:cNvPr>
          <p:cNvGrpSpPr/>
          <p:nvPr/>
        </p:nvGrpSpPr>
        <p:grpSpPr>
          <a:xfrm>
            <a:off x="8612236" y="4651500"/>
            <a:ext cx="2928731" cy="1366603"/>
            <a:chOff x="8998226" y="1140032"/>
            <a:chExt cx="2928731" cy="13666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4C7357-B8CF-4B88-8AE2-D15BFB934BC5}"/>
                </a:ext>
              </a:extLst>
            </p:cNvPr>
            <p:cNvSpPr/>
            <p:nvPr/>
          </p:nvSpPr>
          <p:spPr>
            <a:xfrm>
              <a:off x="9595526" y="1267798"/>
              <a:ext cx="1668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j-lt"/>
                </a:rPr>
                <a:t>Overall Statistics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09FAF1-6A14-4AD9-8416-5E493BB40B09}"/>
                </a:ext>
              </a:extLst>
            </p:cNvPr>
            <p:cNvSpPr/>
            <p:nvPr/>
          </p:nvSpPr>
          <p:spPr>
            <a:xfrm>
              <a:off x="9288166" y="1577479"/>
              <a:ext cx="22829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Accuracy: 50%</a:t>
              </a:r>
            </a:p>
            <a:p>
              <a:pPr algn="ctr"/>
              <a:r>
                <a:rPr lang="en-US" b="1" dirty="0">
                  <a:latin typeface="+mj-lt"/>
                </a:rPr>
                <a:t>95% CI: (42.9%, 57.1%)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C7CF8A-D87F-46B9-9835-4F250DE071D2}"/>
                </a:ext>
              </a:extLst>
            </p:cNvPr>
            <p:cNvSpPr/>
            <p:nvPr/>
          </p:nvSpPr>
          <p:spPr>
            <a:xfrm>
              <a:off x="8998226" y="1140032"/>
              <a:ext cx="2928731" cy="1366603"/>
            </a:xfrm>
            <a:prstGeom prst="roundRect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C6B40B6-6C22-4502-903A-94F023105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33700"/>
              </p:ext>
            </p:extLst>
          </p:nvPr>
        </p:nvGraphicFramePr>
        <p:xfrm>
          <a:off x="473480" y="2619375"/>
          <a:ext cx="7102000" cy="1392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0049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1634218">
                  <a:extLst>
                    <a:ext uri="{9D8B030D-6E8A-4147-A177-3AD203B41FA5}">
                      <a16:colId xmlns:a16="http://schemas.microsoft.com/office/drawing/2014/main" val="19467884"/>
                    </a:ext>
                  </a:extLst>
                </a:gridCol>
                <a:gridCol w="1406745">
                  <a:extLst>
                    <a:ext uri="{9D8B030D-6E8A-4147-A177-3AD203B41FA5}">
                      <a16:colId xmlns:a16="http://schemas.microsoft.com/office/drawing/2014/main" val="1712219355"/>
                    </a:ext>
                  </a:extLst>
                </a:gridCol>
                <a:gridCol w="1406745">
                  <a:extLst>
                    <a:ext uri="{9D8B030D-6E8A-4147-A177-3AD203B41FA5}">
                      <a16:colId xmlns:a16="http://schemas.microsoft.com/office/drawing/2014/main" val="3651404938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Org Size Large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Anonymity protected 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Mental health coverage 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Mental health options 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 -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0.5920654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0.6226737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0.7323285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 0.0605879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-0.5916918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1.3112163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0.9314683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0.5605082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9B676A8-ED23-4A96-BB48-B7AF1346D861}"/>
              </a:ext>
            </a:extLst>
          </p:cNvPr>
          <p:cNvSpPr/>
          <p:nvPr/>
        </p:nvSpPr>
        <p:spPr>
          <a:xfrm>
            <a:off x="473480" y="2177465"/>
            <a:ext cx="1250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318143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Random Forest: Full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1111B-D94A-4A58-B21C-FB83D5703853}"/>
              </a:ext>
            </a:extLst>
          </p:cNvPr>
          <p:cNvSpPr txBox="1"/>
          <p:nvPr/>
        </p:nvSpPr>
        <p:spPr>
          <a:xfrm>
            <a:off x="676208" y="940489"/>
            <a:ext cx="1063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Model:</a:t>
            </a:r>
          </a:p>
          <a:p>
            <a:pPr algn="ctr"/>
            <a:r>
              <a:rPr lang="en-US" sz="1600" dirty="0">
                <a:latin typeface="+mj-lt"/>
              </a:rPr>
              <a:t>od.forest &lt;- randomForest(discuss.supervisor ~ age + organization.size.large + prev.anonymity.protected + mental.health.coverage + mental.health.options, data=train)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158040-8890-416B-B3F7-264938B63A79}"/>
              </a:ext>
            </a:extLst>
          </p:cNvPr>
          <p:cNvSpPr/>
          <p:nvPr/>
        </p:nvSpPr>
        <p:spPr>
          <a:xfrm>
            <a:off x="676208" y="2493616"/>
            <a:ext cx="174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Confusion Matrix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4CE7BD-DB95-4954-AD5F-A94F54DCD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5079"/>
              </p:ext>
            </p:extLst>
          </p:nvPr>
        </p:nvGraphicFramePr>
        <p:xfrm>
          <a:off x="761049" y="3016237"/>
          <a:ext cx="3546294" cy="1627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3183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868968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734545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829598">
                  <a:extLst>
                    <a:ext uri="{9D8B030D-6E8A-4147-A177-3AD203B41FA5}">
                      <a16:colId xmlns:a16="http://schemas.microsoft.com/office/drawing/2014/main" val="1141310101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Maybe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24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55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8950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1B5EE8B-55D2-4C9A-A883-1531ABE0274A}"/>
              </a:ext>
            </a:extLst>
          </p:cNvPr>
          <p:cNvGrpSpPr/>
          <p:nvPr/>
        </p:nvGrpSpPr>
        <p:grpSpPr>
          <a:xfrm>
            <a:off x="761049" y="5197169"/>
            <a:ext cx="2928731" cy="1366603"/>
            <a:chOff x="1715206" y="1414815"/>
            <a:chExt cx="2928731" cy="13666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4C7357-B8CF-4B88-8AE2-D15BFB934BC5}"/>
                </a:ext>
              </a:extLst>
            </p:cNvPr>
            <p:cNvSpPr/>
            <p:nvPr/>
          </p:nvSpPr>
          <p:spPr>
            <a:xfrm>
              <a:off x="2345432" y="1579633"/>
              <a:ext cx="1668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j-lt"/>
                </a:rPr>
                <a:t>Overall Statistics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09FAF1-6A14-4AD9-8416-5E493BB40B09}"/>
                </a:ext>
              </a:extLst>
            </p:cNvPr>
            <p:cNvSpPr/>
            <p:nvPr/>
          </p:nvSpPr>
          <p:spPr>
            <a:xfrm>
              <a:off x="2285574" y="1913450"/>
              <a:ext cx="1787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Accuracy: 39.80%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C7CF8A-D87F-46B9-9835-4F250DE071D2}"/>
                </a:ext>
              </a:extLst>
            </p:cNvPr>
            <p:cNvSpPr/>
            <p:nvPr/>
          </p:nvSpPr>
          <p:spPr>
            <a:xfrm>
              <a:off x="1715206" y="1414815"/>
              <a:ext cx="2928731" cy="1366603"/>
            </a:xfrm>
            <a:prstGeom prst="roundRect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9785BFD-3773-4499-BB57-5D0BBF0C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58" y="2183074"/>
            <a:ext cx="7212398" cy="46992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C65097-CA7C-4DDE-A3ED-8C28E24F8573}"/>
              </a:ext>
            </a:extLst>
          </p:cNvPr>
          <p:cNvSpPr/>
          <p:nvPr/>
        </p:nvSpPr>
        <p:spPr>
          <a:xfrm>
            <a:off x="1128805" y="5998177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95% CI: (34.26, 45.55)</a:t>
            </a:r>
          </a:p>
        </p:txBody>
      </p:sp>
    </p:spTree>
    <p:extLst>
      <p:ext uri="{BB962C8B-B14F-4D97-AF65-F5344CB8AC3E}">
        <p14:creationId xmlns:p14="http://schemas.microsoft.com/office/powerpoint/2010/main" val="281206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9E1DA0-7E59-4D2E-9F37-00D6AED33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54034"/>
              </p:ext>
            </p:extLst>
          </p:nvPr>
        </p:nvGraphicFramePr>
        <p:xfrm>
          <a:off x="2981498" y="1550939"/>
          <a:ext cx="6229004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35578">
                  <a:extLst>
                    <a:ext uri="{9D8B030D-6E8A-4147-A177-3AD203B41FA5}">
                      <a16:colId xmlns:a16="http://schemas.microsoft.com/office/drawing/2014/main" val="2199772035"/>
                    </a:ext>
                  </a:extLst>
                </a:gridCol>
                <a:gridCol w="4893426">
                  <a:extLst>
                    <a:ext uri="{9D8B030D-6E8A-4147-A177-3AD203B41FA5}">
                      <a16:colId xmlns:a16="http://schemas.microsoft.com/office/drawing/2014/main" val="3381852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Sr. No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9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6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Preliminary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7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9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Logistic Regression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0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8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1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50571"/>
                  </a:ext>
                </a:extLst>
              </a:tr>
            </a:tbl>
          </a:graphicData>
        </a:graphic>
      </p:graphicFrame>
      <p:sp>
        <p:nvSpPr>
          <p:cNvPr id="7" name="Shape 143">
            <a:extLst>
              <a:ext uri="{FF2B5EF4-FFF2-40B4-BE49-F238E27FC236}">
                <a16:creationId xmlns:a16="http://schemas.microsoft.com/office/drawing/2014/main" id="{39EEA43C-C45E-43D7-8E5F-EB5C9F18347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ym typeface="Calibri"/>
              </a:rPr>
              <a:t>Agenda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230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Random Forest: Reduced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1111B-D94A-4A58-B21C-FB83D5703853}"/>
              </a:ext>
            </a:extLst>
          </p:cNvPr>
          <p:cNvSpPr txBox="1"/>
          <p:nvPr/>
        </p:nvSpPr>
        <p:spPr>
          <a:xfrm>
            <a:off x="227215" y="954714"/>
            <a:ext cx="11737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Model : </a:t>
            </a:r>
          </a:p>
          <a:p>
            <a:pPr algn="just"/>
            <a:r>
              <a:rPr lang="en-US" sz="1600" dirty="0">
                <a:latin typeface="+mj-lt"/>
              </a:rPr>
              <a:t>mod.forest &lt;- randomForest(discuss.supervisor ~ prev.anonymity.protected + mental.health.coverage + mental.health.options, data=train)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158040-8890-416B-B3F7-264938B63A79}"/>
              </a:ext>
            </a:extLst>
          </p:cNvPr>
          <p:cNvSpPr/>
          <p:nvPr/>
        </p:nvSpPr>
        <p:spPr>
          <a:xfrm>
            <a:off x="642957" y="2274634"/>
            <a:ext cx="174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Confusion Matrix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4CE7BD-DB95-4954-AD5F-A94F54DCD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25761"/>
              </p:ext>
            </p:extLst>
          </p:nvPr>
        </p:nvGraphicFramePr>
        <p:xfrm>
          <a:off x="742196" y="2768480"/>
          <a:ext cx="3546294" cy="1627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3183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804694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798819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829598">
                  <a:extLst>
                    <a:ext uri="{9D8B030D-6E8A-4147-A177-3AD203B41FA5}">
                      <a16:colId xmlns:a16="http://schemas.microsoft.com/office/drawing/2014/main" val="1141310101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Maybe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Maybe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8950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1B5EE8B-55D2-4C9A-A883-1531ABE0274A}"/>
              </a:ext>
            </a:extLst>
          </p:cNvPr>
          <p:cNvGrpSpPr/>
          <p:nvPr/>
        </p:nvGrpSpPr>
        <p:grpSpPr>
          <a:xfrm>
            <a:off x="742196" y="4619030"/>
            <a:ext cx="2928731" cy="1366603"/>
            <a:chOff x="8998226" y="1140032"/>
            <a:chExt cx="2928731" cy="13666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4C7357-B8CF-4B88-8AE2-D15BFB934BC5}"/>
                </a:ext>
              </a:extLst>
            </p:cNvPr>
            <p:cNvSpPr/>
            <p:nvPr/>
          </p:nvSpPr>
          <p:spPr>
            <a:xfrm>
              <a:off x="9595526" y="1267798"/>
              <a:ext cx="1668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j-lt"/>
                </a:rPr>
                <a:t>Overall Statistics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09FAF1-6A14-4AD9-8416-5E493BB40B09}"/>
                </a:ext>
              </a:extLst>
            </p:cNvPr>
            <p:cNvSpPr/>
            <p:nvPr/>
          </p:nvSpPr>
          <p:spPr>
            <a:xfrm>
              <a:off x="9172754" y="1577479"/>
              <a:ext cx="25138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Accuracy: 41.12%</a:t>
              </a:r>
            </a:p>
            <a:p>
              <a:pPr algn="ctr"/>
              <a:r>
                <a:rPr lang="en-US" b="1" dirty="0">
                  <a:latin typeface="+mj-lt"/>
                </a:rPr>
                <a:t>95% CI: (35.53%, 46.88%)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C7CF8A-D87F-46B9-9835-4F250DE071D2}"/>
                </a:ext>
              </a:extLst>
            </p:cNvPr>
            <p:cNvSpPr/>
            <p:nvPr/>
          </p:nvSpPr>
          <p:spPr>
            <a:xfrm>
              <a:off x="8998226" y="1140032"/>
              <a:ext cx="2928731" cy="1366603"/>
            </a:xfrm>
            <a:prstGeom prst="roundRect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11A0C5-3CEF-4A3F-BD2E-60EB527E38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31303" y="2768480"/>
          <a:ext cx="5685313" cy="12841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4621">
                  <a:extLst>
                    <a:ext uri="{9D8B030D-6E8A-4147-A177-3AD203B41FA5}">
                      <a16:colId xmlns:a16="http://schemas.microsoft.com/office/drawing/2014/main" val="3301111099"/>
                    </a:ext>
                  </a:extLst>
                </a:gridCol>
                <a:gridCol w="1189747">
                  <a:extLst>
                    <a:ext uri="{9D8B030D-6E8A-4147-A177-3AD203B41FA5}">
                      <a16:colId xmlns:a16="http://schemas.microsoft.com/office/drawing/2014/main" val="1661192214"/>
                    </a:ext>
                  </a:extLst>
                </a:gridCol>
                <a:gridCol w="1380959">
                  <a:extLst>
                    <a:ext uri="{9D8B030D-6E8A-4147-A177-3AD203B41FA5}">
                      <a16:colId xmlns:a16="http://schemas.microsoft.com/office/drawing/2014/main" val="3338718100"/>
                    </a:ext>
                  </a:extLst>
                </a:gridCol>
                <a:gridCol w="1329986">
                  <a:extLst>
                    <a:ext uri="{9D8B030D-6E8A-4147-A177-3AD203B41FA5}">
                      <a16:colId xmlns:a16="http://schemas.microsoft.com/office/drawing/2014/main" val="1141310101"/>
                    </a:ext>
                  </a:extLst>
                </a:gridCol>
              </a:tblGrid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Class: No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Class: Maybe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Class: Yes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3006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Sensitivity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0.29762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0.3168 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0.5714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6900"/>
                  </a:ext>
                </a:extLst>
              </a:tr>
              <a:tr h="470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Specificity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0.85455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0.7340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0.4973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8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7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Model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1111B-D94A-4A58-B21C-FB83D5703853}"/>
              </a:ext>
            </a:extLst>
          </p:cNvPr>
          <p:cNvSpPr txBox="1"/>
          <p:nvPr/>
        </p:nvSpPr>
        <p:spPr>
          <a:xfrm>
            <a:off x="7661538" y="2196081"/>
            <a:ext cx="42173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+mj-lt"/>
              </a:rPr>
              <a:t>Reduced Multinomial Regression model had the highest accuracy.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+mj-lt"/>
              </a:rPr>
              <a:t>Predictors with the strongest significance include: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Organization size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Anonymity Protection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Mental Health Benefits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Mental Health Options</a:t>
            </a:r>
          </a:p>
          <a:p>
            <a:endParaRPr lang="en-US" sz="16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0E1F-6284-4BAE-BAC1-E1CDBDB9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3" y="1347413"/>
            <a:ext cx="7127547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1111B-D94A-4A58-B21C-FB83D5703853}"/>
              </a:ext>
            </a:extLst>
          </p:cNvPr>
          <p:cNvSpPr txBox="1"/>
          <p:nvPr/>
        </p:nvSpPr>
        <p:spPr>
          <a:xfrm>
            <a:off x="155168" y="1133302"/>
            <a:ext cx="1186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Based on our analysis and findings, we have come up with following recommendations for tech industry employers and OSMI from data collection point of view: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C36BD-5001-4D7A-A002-471C9A0FF3C3}"/>
              </a:ext>
            </a:extLst>
          </p:cNvPr>
          <p:cNvSpPr/>
          <p:nvPr/>
        </p:nvSpPr>
        <p:spPr>
          <a:xfrm>
            <a:off x="304799" y="1915560"/>
            <a:ext cx="1122218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Developing policies for educating supervisors and coworkers about mental health issues and how to care for employees suffering from these disorders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Increasing awareness among the employees about mental health benefits and coverage provided by the employers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Ensuring protection of anonymity of the employees suffering from mental health disorders to encourage them to come and share such issues in future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Developing age agnostic policies for mental health care and focusing on other parameters such as type of disorders, anonymity, benefits etc.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OSMI to include more questions about how open employees are about discussing their mental conditions and issues</a:t>
            </a:r>
          </a:p>
          <a:p>
            <a:pPr marL="285750" indent="-285750" algn="just">
              <a:buFontTx/>
              <a:buChar char="-"/>
            </a:pPr>
            <a:endParaRPr lang="en-US" dirty="0">
              <a:latin typeface="+mj-lt"/>
            </a:endParaRPr>
          </a:p>
          <a:p>
            <a:pPr marL="285750" indent="-285750" algn="just">
              <a:buFontTx/>
              <a:buChar char="-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893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Limitations and 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1111B-D94A-4A58-B21C-FB83D5703853}"/>
              </a:ext>
            </a:extLst>
          </p:cNvPr>
          <p:cNvSpPr txBox="1"/>
          <p:nvPr/>
        </p:nvSpPr>
        <p:spPr>
          <a:xfrm>
            <a:off x="155168" y="1133302"/>
            <a:ext cx="11865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Here are some of the limitations and future scope of work in assessing the comfort level of employees in the tech industry:</a:t>
            </a:r>
            <a:endParaRPr lang="en-US" sz="16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EB454-8D34-44FF-B37B-F75C25445AB6}"/>
              </a:ext>
            </a:extLst>
          </p:cNvPr>
          <p:cNvSpPr/>
          <p:nvPr/>
        </p:nvSpPr>
        <p:spPr>
          <a:xfrm>
            <a:off x="-1" y="1777633"/>
            <a:ext cx="116821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Sampling bias introduced as respondents were not chosen based on a random sampling approach. </a:t>
            </a:r>
          </a:p>
          <a:p>
            <a:pPr lvl="1" algn="just"/>
            <a:endParaRPr lang="en-US" sz="1600" dirty="0">
              <a:latin typeface="+mj-lt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Inferring associations and not causality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endParaRPr lang="en-US" sz="1600" dirty="0">
              <a:latin typeface="+mj-lt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Considering people working for organizations in tech industry and can be extended to self-employed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endParaRPr lang="en-US" sz="1600" dirty="0">
              <a:latin typeface="+mj-lt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Exploring additional features present in the dataset which concern the demographics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endParaRPr lang="en-US" sz="1600" dirty="0">
              <a:latin typeface="+mj-lt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Identifying additional predictive models could be used for better prediction and accuracy</a:t>
            </a:r>
          </a:p>
        </p:txBody>
      </p:sp>
    </p:spTree>
    <p:extLst>
      <p:ext uri="{BB962C8B-B14F-4D97-AF65-F5344CB8AC3E}">
        <p14:creationId xmlns:p14="http://schemas.microsoft.com/office/powerpoint/2010/main" val="2905220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ym typeface="Calibri"/>
              </a:rPr>
              <a:t>References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B12DB-5712-410D-A46F-CC2CCC643AF6}"/>
              </a:ext>
            </a:extLst>
          </p:cNvPr>
          <p:cNvSpPr txBox="1"/>
          <p:nvPr/>
        </p:nvSpPr>
        <p:spPr>
          <a:xfrm>
            <a:off x="443345" y="1174865"/>
            <a:ext cx="11288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[1] Kasbergen, N. (2017). Mental Health in Tech at NationJS 2016. Retrieved from “https://npr.codes/mental-health-in-tech-at-nationjs-2016-9ea6ce99f6f0”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[2] OSMI (n.d.). OSMI Mental Health in Tech Survey 2016: Data on prevalence and attitudes towards mental</a:t>
            </a:r>
          </a:p>
          <a:p>
            <a:pPr marL="460375" indent="-460375"/>
            <a:r>
              <a:rPr lang="en-US" sz="1600" dirty="0">
                <a:latin typeface="+mj-lt"/>
              </a:rPr>
              <a:t>health among tech workers. Retrieved from https://www.kaggle.com/osmi/mental-health-in-tech-</a:t>
            </a:r>
          </a:p>
          <a:p>
            <a:pPr marL="460375" indent="-460375"/>
            <a:r>
              <a:rPr lang="en-US" sz="1600" dirty="0">
                <a:latin typeface="+mj-lt"/>
              </a:rPr>
              <a:t>2016/feed </a:t>
            </a:r>
          </a:p>
          <a:p>
            <a:pPr marL="460375" indent="-460375"/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[3] Nguyen, J. (2016). Are You More Than Okay: The State of Mental Health in Tech in 2016. Retrieved from “https://modelviewculture.com/pieces/are-you-more-than-okay-the-state-of-mental-health-in-tech-in-2016”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[4] Mental health in the workspace Infographic (2017). Retrieved from “https://elearninginfographics.com/mental-health-in-the-workplace-infographic/”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[5] Workplace stress and mental health in the workplace: infographic (2017). Retrieved from “https://www.thepeoplespace.com/brand/articles/workplace-stress-and-mental-health-workplace-infographic”</a:t>
            </a:r>
          </a:p>
        </p:txBody>
      </p:sp>
    </p:spTree>
    <p:extLst>
      <p:ext uri="{BB962C8B-B14F-4D97-AF65-F5344CB8AC3E}">
        <p14:creationId xmlns:p14="http://schemas.microsoft.com/office/powerpoint/2010/main" val="345780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ym typeface="Calibri"/>
              </a:rPr>
              <a:t>Significance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B12DB-5712-410D-A46F-CC2CCC643AF6}"/>
              </a:ext>
            </a:extLst>
          </p:cNvPr>
          <p:cNvSpPr txBox="1"/>
          <p:nvPr/>
        </p:nvSpPr>
        <p:spPr>
          <a:xfrm>
            <a:off x="443344" y="1844292"/>
            <a:ext cx="63620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1 in 5 adults in the US are living with mental health illness (US Department of Health and Human Services) [1]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51% of people take work from home in the evening and 29% of people work at weekends[5]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84% work through lunch hours and 33% work a 50+ hours a week[5]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Only 11% of employees discuss a recent mental health problem with their line managers.[4]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It is estimated that 1 in 6 people have experienced a common mental health problem[4]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7C2C8-CE54-4978-B837-B0BB97292ECB}"/>
              </a:ext>
            </a:extLst>
          </p:cNvPr>
          <p:cNvSpPr txBox="1"/>
          <p:nvPr/>
        </p:nvSpPr>
        <p:spPr>
          <a:xfrm>
            <a:off x="7443064" y="5447607"/>
            <a:ext cx="430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Projects and Initiatives by various Agencies [3]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FFBA05-3BE2-4205-AD4E-069C270F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063" y="1782738"/>
            <a:ext cx="2133600" cy="1085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7359AC-579E-48B7-AA06-71E21277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63" y="4110823"/>
            <a:ext cx="4305593" cy="1100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3F503D-05F3-4638-BC83-D0D93FBF5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342" y="3080810"/>
            <a:ext cx="3027034" cy="887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CC05E5-FBF9-4CAE-816E-C87468CEB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727" y="1600603"/>
            <a:ext cx="1356953" cy="13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/>
              <a:t>OSMI Mental Health in Tech Survey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B12DB-5712-410D-A46F-CC2CCC643AF6}"/>
              </a:ext>
            </a:extLst>
          </p:cNvPr>
          <p:cNvSpPr txBox="1"/>
          <p:nvPr/>
        </p:nvSpPr>
        <p:spPr>
          <a:xfrm>
            <a:off x="277090" y="1090605"/>
            <a:ext cx="1162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Open sourcing Mental illness Survey targeted towards measuring the mental health perceptions in the tech industry. 1433 responses and 63 questions with online voluntary participation. </a:t>
            </a:r>
          </a:p>
        </p:txBody>
      </p:sp>
      <p:pic>
        <p:nvPicPr>
          <p:cNvPr id="6" name="Picture 5" descr="cid:ii_jegjhdx80_161fe8f6211a69f8">
            <a:extLst>
              <a:ext uri="{FF2B5EF4-FFF2-40B4-BE49-F238E27FC236}">
                <a16:creationId xmlns:a16="http://schemas.microsoft.com/office/drawing/2014/main" id="{9C29337F-E33B-4F94-9A71-9AF257A4B6D4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01" y="2001201"/>
            <a:ext cx="9113712" cy="4235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05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/>
              <a:t>Data Cleaning</a:t>
            </a:r>
          </a:p>
        </p:txBody>
      </p:sp>
      <p:pic>
        <p:nvPicPr>
          <p:cNvPr id="4" name="Shape 182">
            <a:extLst>
              <a:ext uri="{FF2B5EF4-FFF2-40B4-BE49-F238E27FC236}">
                <a16:creationId xmlns:a16="http://schemas.microsoft.com/office/drawing/2014/main" id="{929AE898-74B3-4072-B454-BABDD4115A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2525" y="1598741"/>
            <a:ext cx="1607607" cy="9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84">
            <a:extLst>
              <a:ext uri="{FF2B5EF4-FFF2-40B4-BE49-F238E27FC236}">
                <a16:creationId xmlns:a16="http://schemas.microsoft.com/office/drawing/2014/main" id="{1A87CC78-20C1-4C29-921F-CAF0E43780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053" y="3749583"/>
            <a:ext cx="908895" cy="908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9EFED8E-3BE8-4C59-9F83-F0B840C5022A}"/>
              </a:ext>
            </a:extLst>
          </p:cNvPr>
          <p:cNvGrpSpPr/>
          <p:nvPr/>
        </p:nvGrpSpPr>
        <p:grpSpPr>
          <a:xfrm>
            <a:off x="6971843" y="1598741"/>
            <a:ext cx="907429" cy="869891"/>
            <a:chOff x="6918090" y="1597575"/>
            <a:chExt cx="907429" cy="869891"/>
          </a:xfrm>
        </p:grpSpPr>
        <p:pic>
          <p:nvPicPr>
            <p:cNvPr id="6" name="Shape 185">
              <a:extLst>
                <a:ext uri="{FF2B5EF4-FFF2-40B4-BE49-F238E27FC236}">
                  <a16:creationId xmlns:a16="http://schemas.microsoft.com/office/drawing/2014/main" id="{C46895EC-5F07-4BFC-B197-2B85A581D06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44781" y="1690658"/>
              <a:ext cx="654033" cy="719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Shape 186">
              <a:extLst>
                <a:ext uri="{FF2B5EF4-FFF2-40B4-BE49-F238E27FC236}">
                  <a16:creationId xmlns:a16="http://schemas.microsoft.com/office/drawing/2014/main" id="{ED53E11D-6E21-468F-B0A9-DEA5A8779F32}"/>
                </a:ext>
              </a:extLst>
            </p:cNvPr>
            <p:cNvSpPr/>
            <p:nvPr/>
          </p:nvSpPr>
          <p:spPr>
            <a:xfrm>
              <a:off x="6918090" y="1597575"/>
              <a:ext cx="907429" cy="869891"/>
            </a:xfrm>
            <a:prstGeom prst="ellipse">
              <a:avLst/>
            </a:prstGeom>
            <a:noFill/>
            <a:ln w="114300" cap="flat" cmpd="sng">
              <a:solidFill>
                <a:srgbClr val="7A44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Shape 183">
            <a:extLst>
              <a:ext uri="{FF2B5EF4-FFF2-40B4-BE49-F238E27FC236}">
                <a16:creationId xmlns:a16="http://schemas.microsoft.com/office/drawing/2014/main" id="{C1344B20-DC04-4956-95B6-77D995FEE32B}"/>
              </a:ext>
            </a:extLst>
          </p:cNvPr>
          <p:cNvSpPr txBox="1"/>
          <p:nvPr/>
        </p:nvSpPr>
        <p:spPr>
          <a:xfrm>
            <a:off x="488955" y="2591377"/>
            <a:ext cx="3014749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Cleaning the ‘gender’ Feature: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Defined four values for gender variables and assigned each response to one of these appropriately. </a:t>
            </a:r>
            <a:endParaRPr sz="1600" dirty="0">
              <a:latin typeface="+mj-lt"/>
            </a:endParaRPr>
          </a:p>
        </p:txBody>
      </p:sp>
      <p:sp>
        <p:nvSpPr>
          <p:cNvPr id="12" name="Shape 183">
            <a:extLst>
              <a:ext uri="{FF2B5EF4-FFF2-40B4-BE49-F238E27FC236}">
                <a16:creationId xmlns:a16="http://schemas.microsoft.com/office/drawing/2014/main" id="{225F6FC4-A55F-4D38-A365-97F365460A14}"/>
              </a:ext>
            </a:extLst>
          </p:cNvPr>
          <p:cNvSpPr txBox="1"/>
          <p:nvPr/>
        </p:nvSpPr>
        <p:spPr>
          <a:xfrm>
            <a:off x="3271170" y="4658478"/>
            <a:ext cx="2874706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Cleaning ‘Age’ Feature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Removed unrealistic age values which consisted of less than 0.02% of the data. Age range considered: 17 to 74</a:t>
            </a:r>
          </a:p>
        </p:txBody>
      </p:sp>
      <p:sp>
        <p:nvSpPr>
          <p:cNvPr id="13" name="Shape 183">
            <a:extLst>
              <a:ext uri="{FF2B5EF4-FFF2-40B4-BE49-F238E27FC236}">
                <a16:creationId xmlns:a16="http://schemas.microsoft.com/office/drawing/2014/main" id="{D4A9F53D-B262-43B3-9239-7690D3E33874}"/>
              </a:ext>
            </a:extLst>
          </p:cNvPr>
          <p:cNvSpPr txBox="1"/>
          <p:nvPr/>
        </p:nvSpPr>
        <p:spPr>
          <a:xfrm>
            <a:off x="6050711" y="2591377"/>
            <a:ext cx="2870119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Updating Column Headers: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 longer variables (in the form of questions) were renamed to smaller – convenient keywords.</a:t>
            </a:r>
          </a:p>
        </p:txBody>
      </p:sp>
      <p:sp>
        <p:nvSpPr>
          <p:cNvPr id="15" name="Shape 183">
            <a:extLst>
              <a:ext uri="{FF2B5EF4-FFF2-40B4-BE49-F238E27FC236}">
                <a16:creationId xmlns:a16="http://schemas.microsoft.com/office/drawing/2014/main" id="{895BE961-FDB7-4558-B385-F888B5619B34}"/>
              </a:ext>
            </a:extLst>
          </p:cNvPr>
          <p:cNvSpPr txBox="1"/>
          <p:nvPr/>
        </p:nvSpPr>
        <p:spPr>
          <a:xfrm>
            <a:off x="8920831" y="4589203"/>
            <a:ext cx="2755779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Cleaning Disorder columns: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Segregated values multiple values selected in the disorder’s column to identify different types of mental health disorders.</a:t>
            </a:r>
            <a:endParaRPr sz="1600" dirty="0">
              <a:latin typeface="+mj-lt"/>
            </a:endParaRPr>
          </a:p>
        </p:txBody>
      </p:sp>
      <p:pic>
        <p:nvPicPr>
          <p:cNvPr id="16" name="Graphic 15" descr="Brain in head">
            <a:extLst>
              <a:ext uri="{FF2B5EF4-FFF2-40B4-BE49-F238E27FC236}">
                <a16:creationId xmlns:a16="http://schemas.microsoft.com/office/drawing/2014/main" id="{F7820093-54B5-4733-B95E-B6986700A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5800" y="3583363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/>
              <a:t>Preliminary Analysis (1 of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EF584-5890-4B03-B86A-B3F0F3A3899C}"/>
              </a:ext>
            </a:extLst>
          </p:cNvPr>
          <p:cNvSpPr txBox="1"/>
          <p:nvPr/>
        </p:nvSpPr>
        <p:spPr>
          <a:xfrm>
            <a:off x="6234547" y="1526771"/>
            <a:ext cx="588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40%  </a:t>
            </a:r>
            <a:r>
              <a:rPr lang="en-US" sz="1600" dirty="0">
                <a:latin typeface="+mj-lt"/>
              </a:rPr>
              <a:t>of the respondents are currently experiencing mental health issues</a:t>
            </a:r>
            <a:endParaRPr lang="en-US" sz="1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48811-7AE1-43F4-AD9D-9FABCFF5A87D}"/>
              </a:ext>
            </a:extLst>
          </p:cNvPr>
          <p:cNvSpPr txBox="1"/>
          <p:nvPr/>
        </p:nvSpPr>
        <p:spPr>
          <a:xfrm>
            <a:off x="110841" y="1526771"/>
            <a:ext cx="595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The highest number of respondents in the US were from </a:t>
            </a:r>
            <a:r>
              <a:rPr lang="en-US" sz="1600" b="1" dirty="0">
                <a:latin typeface="+mj-lt"/>
              </a:rPr>
              <a:t>California</a:t>
            </a:r>
            <a:r>
              <a:rPr lang="en-US" sz="1600" dirty="0">
                <a:latin typeface="+mj-lt"/>
              </a:rPr>
              <a:t> due to the location of the world’s largest tech corporations in the </a:t>
            </a:r>
            <a:r>
              <a:rPr lang="en-US" sz="1600" b="1" dirty="0">
                <a:latin typeface="+mj-lt"/>
              </a:rPr>
              <a:t>Silicon Valley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4BA9C5-5776-4EE4-B7BC-A4E3E33B5448}"/>
              </a:ext>
            </a:extLst>
          </p:cNvPr>
          <p:cNvCxnSpPr>
            <a:cxnSpLocks/>
          </p:cNvCxnSpPr>
          <p:nvPr/>
        </p:nvCxnSpPr>
        <p:spPr>
          <a:xfrm>
            <a:off x="6296381" y="1279793"/>
            <a:ext cx="0" cy="50823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id:ii_jeg72hvx0_161fd513a73cccfe">
            <a:extLst>
              <a:ext uri="{FF2B5EF4-FFF2-40B4-BE49-F238E27FC236}">
                <a16:creationId xmlns:a16="http://schemas.microsoft.com/office/drawing/2014/main" id="{8D7382D0-1456-43F2-9457-56CDCA93B074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29" y="2850607"/>
            <a:ext cx="5144453" cy="2577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D016D1-E1EE-49BD-88E1-BA826AC2D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36" y="2756332"/>
            <a:ext cx="5170598" cy="27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8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/>
              <a:t>Preliminary Analysis (2 of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89BE6-6827-4DD7-8982-1A69A028F8B9}"/>
              </a:ext>
            </a:extLst>
          </p:cNvPr>
          <p:cNvSpPr txBox="1"/>
          <p:nvPr/>
        </p:nvSpPr>
        <p:spPr>
          <a:xfrm>
            <a:off x="155168" y="1493520"/>
            <a:ext cx="566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46% </a:t>
            </a:r>
            <a:r>
              <a:rPr lang="en-US" sz="1600" dirty="0">
                <a:latin typeface="+mj-lt"/>
              </a:rPr>
              <a:t>of respondents are aware about mental health benefits provided by the employer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551CD-17D7-40D7-8B27-E782A004264C}"/>
              </a:ext>
            </a:extLst>
          </p:cNvPr>
          <p:cNvSpPr txBox="1"/>
          <p:nvPr/>
        </p:nvSpPr>
        <p:spPr>
          <a:xfrm>
            <a:off x="6320442" y="1493519"/>
            <a:ext cx="566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+mj-lt"/>
              </a:defRPr>
            </a:lvl1pPr>
          </a:lstStyle>
          <a:p>
            <a:r>
              <a:rPr lang="en-US" dirty="0"/>
              <a:t>69%</a:t>
            </a:r>
            <a:r>
              <a:rPr lang="en-US" b="0" dirty="0"/>
              <a:t> of respondents are unsure about discussing mental health issues if their anonymity was not protected at previous workplace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3EACED-4E0A-49F5-8E90-C7006DBFB893}"/>
              </a:ext>
            </a:extLst>
          </p:cNvPr>
          <p:cNvCxnSpPr>
            <a:cxnSpLocks/>
          </p:cNvCxnSpPr>
          <p:nvPr/>
        </p:nvCxnSpPr>
        <p:spPr>
          <a:xfrm>
            <a:off x="6113499" y="1279793"/>
            <a:ext cx="0" cy="50823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id:ii_jeg6zg6o0_161fd4f0e30104aa">
            <a:extLst>
              <a:ext uri="{FF2B5EF4-FFF2-40B4-BE49-F238E27FC236}">
                <a16:creationId xmlns:a16="http://schemas.microsoft.com/office/drawing/2014/main" id="{016179C7-A5E9-456D-B900-7D4CBC0316C6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855" y="2849112"/>
            <a:ext cx="5144453" cy="270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id:ii_jeg74vtt0_161fd52ecd71364e">
            <a:extLst>
              <a:ext uri="{FF2B5EF4-FFF2-40B4-BE49-F238E27FC236}">
                <a16:creationId xmlns:a16="http://schemas.microsoft.com/office/drawing/2014/main" id="{E310D9B2-AA15-453B-B514-107A08792843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1" y="2898990"/>
            <a:ext cx="5144453" cy="2556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79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/>
              <a:t>Exploratory Data Analysis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BE68F8-EDEF-4AA9-A8AD-993E6C2B8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636264"/>
              </p:ext>
            </p:extLst>
          </p:nvPr>
        </p:nvGraphicFramePr>
        <p:xfrm>
          <a:off x="639299" y="1282374"/>
          <a:ext cx="110228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30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3">
            <a:extLst>
              <a:ext uri="{FF2B5EF4-FFF2-40B4-BE49-F238E27FC236}">
                <a16:creationId xmlns:a16="http://schemas.microsoft.com/office/drawing/2014/main" id="{4B9511C6-D2DA-4415-BB55-59E33E121F91}"/>
              </a:ext>
            </a:extLst>
          </p:cNvPr>
          <p:cNvSpPr txBox="1">
            <a:spLocks/>
          </p:cNvSpPr>
          <p:nvPr/>
        </p:nvSpPr>
        <p:spPr>
          <a:xfrm>
            <a:off x="0" y="-33249"/>
            <a:ext cx="12192000" cy="970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/>
              <a:t>Age Vs Comfort (1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CED84-6DAB-4654-8BCC-433935739EE1}"/>
              </a:ext>
            </a:extLst>
          </p:cNvPr>
          <p:cNvSpPr txBox="1"/>
          <p:nvPr/>
        </p:nvSpPr>
        <p:spPr>
          <a:xfrm>
            <a:off x="155168" y="1133302"/>
            <a:ext cx="1186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Research Question: </a:t>
            </a:r>
            <a:r>
              <a:rPr lang="en-US" sz="1600" dirty="0">
                <a:latin typeface="+mj-lt"/>
              </a:rPr>
              <a:t>Is younger generation more likely to discuss mood and anxiety disorders with the employer as compared to the older generation?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5EA9C-B121-414D-A07B-7C8D550EA929}"/>
              </a:ext>
            </a:extLst>
          </p:cNvPr>
          <p:cNvSpPr/>
          <p:nvPr/>
        </p:nvSpPr>
        <p:spPr>
          <a:xfrm>
            <a:off x="7855510" y="2406401"/>
            <a:ext cx="2372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Interpretation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B3769F-533B-4D70-A8F8-C30A77E84061}"/>
              </a:ext>
            </a:extLst>
          </p:cNvPr>
          <p:cNvSpPr/>
          <p:nvPr/>
        </p:nvSpPr>
        <p:spPr>
          <a:xfrm>
            <a:off x="2432023" y="2406401"/>
            <a:ext cx="132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6DEC84-F132-4D00-B652-DEA5092E812F}"/>
              </a:ext>
            </a:extLst>
          </p:cNvPr>
          <p:cNvSpPr/>
          <p:nvPr/>
        </p:nvSpPr>
        <p:spPr>
          <a:xfrm>
            <a:off x="6644640" y="3355263"/>
            <a:ext cx="52203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No significant difference in ‘young’ and ‘senior’ groups in discussing mental health issues with their employers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Slightly higher number of senior population feel less comfortable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Slightly higher number of young population who feel more comfortable</a:t>
            </a:r>
            <a:endParaRPr lang="en-US" sz="1600" dirty="0"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65DA70-DA0D-49CA-9633-5C6F0D6B960B}"/>
              </a:ext>
            </a:extLst>
          </p:cNvPr>
          <p:cNvCxnSpPr>
            <a:cxnSpLocks/>
          </p:cNvCxnSpPr>
          <p:nvPr/>
        </p:nvCxnSpPr>
        <p:spPr>
          <a:xfrm>
            <a:off x="6113499" y="2449298"/>
            <a:ext cx="0" cy="3818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044579-5AAF-4978-A906-B868685C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95" y="2703535"/>
            <a:ext cx="5056624" cy="3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</TotalTime>
  <Words>2112</Words>
  <Application>Microsoft Office PowerPoint</Application>
  <PresentationFormat>Widescreen</PresentationFormat>
  <Paragraphs>437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Mental Health Perception:  Tech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Perception:  Tech Industry</dc:title>
  <dc:creator>Manisha Vyas</dc:creator>
  <cp:lastModifiedBy>Manisha Vyas</cp:lastModifiedBy>
  <cp:revision>170</cp:revision>
  <dcterms:created xsi:type="dcterms:W3CDTF">2018-03-06T18:44:35Z</dcterms:created>
  <dcterms:modified xsi:type="dcterms:W3CDTF">2018-03-24T22:05:10Z</dcterms:modified>
</cp:coreProperties>
</file>