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ea3f7eb7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ea3f7eb7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ea3f7eb7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ea3f7eb7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ea3f7eb7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ea3f7eb7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bea3f7eb7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bea3f7eb7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ea3f7eb7a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ea3f7eb7a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ea3f7eb7a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ea3f7eb7a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bea3f7eb7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bea3f7eb7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bea3f7eb7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bea3f7eb7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ea3f7eb7a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bea3f7eb7a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bea3f7eb7a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bea3f7eb7a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ea3f7eb7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ea3f7eb7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bea3f7eb7a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ea3f7eb7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ea3f7eb7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ea3f7eb7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ea3f7eb7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ea3f7eb7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ea3f7eb7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ea3f7eb7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ea3f7eb7a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ea3f7eb7a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bea3f7eb7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bea3f7eb7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ea3f7eb7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ea3f7eb7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ea3f7eb7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bea3f7eb7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manishbafna22/Cloud-Computing/tree/main/Apache%20Spark%20%2B%20GraphFrame%20%2B%20Graph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repos.spark-packages.org/graphframes/graphframes/0.8.2-spark3.1-s_2.12/graphframes-0.8.2-spark3.1-s_2.12.jar"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lcdn.apache.org/spark/spark-3.3.1/spark-3.3.1-bin-hadoop3.tgz" TargetMode="External"/><Relationship Id="rId4" Type="http://schemas.openxmlformats.org/officeDocument/2006/relationships/image" Target="../media/image19.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053875"/>
            <a:ext cx="5675700" cy="1777200"/>
          </a:xfrm>
          <a:prstGeom prst="rect">
            <a:avLst/>
          </a:prstGeom>
        </p:spPr>
        <p:txBody>
          <a:bodyPr anchorCtr="0" anchor="ctr" bIns="91425" lIns="91425" spcFirstLastPara="1" rIns="91425" wrap="square" tIns="91425">
            <a:noAutofit/>
          </a:bodyPr>
          <a:lstStyle/>
          <a:p>
            <a:pPr indent="0" lvl="0" marL="0" rtl="0" algn="l">
              <a:lnSpc>
                <a:spcPct val="125000"/>
              </a:lnSpc>
              <a:spcBef>
                <a:spcPts val="2400"/>
              </a:spcBef>
              <a:spcAft>
                <a:spcPts val="1200"/>
              </a:spcAft>
              <a:buNone/>
            </a:pPr>
            <a:r>
              <a:rPr b="1" lang="en" sz="3400">
                <a:highlight>
                  <a:srgbClr val="FFFFFF"/>
                </a:highlight>
                <a:latin typeface="Calibri"/>
                <a:ea typeface="Calibri"/>
                <a:cs typeface="Calibri"/>
                <a:sym typeface="Calibri"/>
              </a:rPr>
              <a:t>PySpark: DataFrames/SparkSQL + GraphFrames/GraphX</a:t>
            </a:r>
            <a:endParaRPr sz="3400">
              <a:latin typeface="Calibri"/>
              <a:ea typeface="Calibri"/>
              <a:cs typeface="Calibri"/>
              <a:sym typeface="Calibri"/>
            </a:endParaRPr>
          </a:p>
        </p:txBody>
      </p:sp>
      <p:sp>
        <p:nvSpPr>
          <p:cNvPr id="129" name="Google Shape;129;p13"/>
          <p:cNvSpPr txBox="1"/>
          <p:nvPr>
            <p:ph idx="1" type="subTitle"/>
          </p:nvPr>
        </p:nvSpPr>
        <p:spPr>
          <a:xfrm>
            <a:off x="1858700" y="2909923"/>
            <a:ext cx="5361300" cy="10257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rPr lang="en"/>
              <a:t>Submitted by Manish Bafna</a:t>
            </a:r>
            <a:endParaRPr/>
          </a:p>
          <a:p>
            <a:pPr indent="457200" lvl="0" marL="457200" rtl="0" algn="l">
              <a:spcBef>
                <a:spcPts val="0"/>
              </a:spcBef>
              <a:spcAft>
                <a:spcPts val="0"/>
              </a:spcAft>
              <a:buNone/>
            </a:pPr>
            <a:r>
              <a:rPr lang="en"/>
              <a:t>Student Id: 19655</a:t>
            </a:r>
            <a:endParaRPr/>
          </a:p>
          <a:p>
            <a:pPr indent="457200" lvl="0" marL="457200" rtl="0" algn="l">
              <a:spcBef>
                <a:spcPts val="0"/>
              </a:spcBef>
              <a:spcAft>
                <a:spcPts val="0"/>
              </a:spcAft>
              <a:buNone/>
            </a:pPr>
            <a:r>
              <a:rPr lang="en"/>
              <a:t>Instructor: Dr. Henry Chang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94" name="Google Shape;194;p22"/>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4292F"/>
                </a:solidFill>
                <a:highlight>
                  <a:srgbClr val="FFFFFF"/>
                </a:highlight>
              </a:rPr>
              <a:t>Install Numpy Library:</a:t>
            </a:r>
            <a:endParaRPr b="1" sz="1600">
              <a:solidFill>
                <a:srgbClr val="24292F"/>
              </a:solidFill>
              <a:highlight>
                <a:srgbClr val="FFFFFF"/>
              </a:highlight>
            </a:endParaRPr>
          </a:p>
          <a:p>
            <a:pPr indent="-330200" lvl="0" marL="457200" rtl="0" algn="l">
              <a:spcBef>
                <a:spcPts val="1200"/>
              </a:spcBef>
              <a:spcAft>
                <a:spcPts val="0"/>
              </a:spcAft>
              <a:buClr>
                <a:srgbClr val="24292F"/>
              </a:buClr>
              <a:buSzPts val="1600"/>
              <a:buFont typeface="Calibri"/>
              <a:buChar char="●"/>
            </a:pPr>
            <a:r>
              <a:rPr lang="en" sz="1600">
                <a:solidFill>
                  <a:srgbClr val="24292F"/>
                </a:solidFill>
                <a:highlight>
                  <a:srgbClr val="FFFFFF"/>
                </a:highlight>
              </a:rPr>
              <a:t>sudo apt install python3-pip</a:t>
            </a:r>
            <a:endParaRPr sz="1600">
              <a:solidFill>
                <a:srgbClr val="24292F"/>
              </a:solidFill>
              <a:highlight>
                <a:srgbClr val="FFFFFF"/>
              </a:highlight>
            </a:endParaRPr>
          </a:p>
          <a:p>
            <a:pPr indent="-330200" lvl="0" marL="457200" rtl="0" algn="l">
              <a:spcBef>
                <a:spcPts val="0"/>
              </a:spcBef>
              <a:spcAft>
                <a:spcPts val="0"/>
              </a:spcAft>
              <a:buClr>
                <a:srgbClr val="24292F"/>
              </a:buClr>
              <a:buSzPts val="1600"/>
              <a:buFont typeface="Calibri"/>
              <a:buChar char="●"/>
            </a:pPr>
            <a:r>
              <a:rPr lang="en" sz="1600">
                <a:solidFill>
                  <a:srgbClr val="24292F"/>
                </a:solidFill>
                <a:highlight>
                  <a:srgbClr val="FFFFFF"/>
                </a:highlight>
              </a:rPr>
              <a:t>pip3 install numpy</a:t>
            </a:r>
            <a:endParaRPr sz="1600">
              <a:solidFill>
                <a:srgbClr val="24292F"/>
              </a:solidFill>
              <a:highlight>
                <a:srgbClr val="FFFFFF"/>
              </a:highlight>
            </a:endParaRPr>
          </a:p>
          <a:p>
            <a:pPr indent="0" lvl="0" marL="0" rtl="0" algn="l">
              <a:lnSpc>
                <a:spcPct val="125000"/>
              </a:lnSpc>
              <a:spcBef>
                <a:spcPts val="1800"/>
              </a:spcBef>
              <a:spcAft>
                <a:spcPts val="0"/>
              </a:spcAft>
              <a:buNone/>
            </a:pPr>
            <a:r>
              <a:t/>
            </a:r>
            <a:endParaRPr b="1" sz="1700">
              <a:solidFill>
                <a:srgbClr val="24292F"/>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600">
              <a:solidFill>
                <a:srgbClr val="24292F"/>
              </a:solidFill>
              <a:highlight>
                <a:srgbClr val="FFFFFF"/>
              </a:highlight>
            </a:endParaRPr>
          </a:p>
          <a:p>
            <a:pPr indent="0" lvl="0" marL="0" rtl="0" algn="l">
              <a:spcBef>
                <a:spcPts val="1200"/>
              </a:spcBef>
              <a:spcAft>
                <a:spcPts val="0"/>
              </a:spcAft>
              <a:buNone/>
            </a:pPr>
            <a:r>
              <a:t/>
            </a:r>
            <a:endParaRPr sz="1600">
              <a:solidFill>
                <a:srgbClr val="333333"/>
              </a:solidFill>
              <a:highlight>
                <a:srgbClr val="FFFFFF"/>
              </a:highlight>
            </a:endParaRPr>
          </a:p>
          <a:p>
            <a:pPr indent="0" lvl="0" marL="0" rtl="0" algn="l">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600"/>
          </a:p>
        </p:txBody>
      </p:sp>
      <p:pic>
        <p:nvPicPr>
          <p:cNvPr id="195" name="Google Shape;195;p22"/>
          <p:cNvPicPr preferRelativeResize="0"/>
          <p:nvPr/>
        </p:nvPicPr>
        <p:blipFill>
          <a:blip r:embed="rId3">
            <a:alphaModFix/>
          </a:blip>
          <a:stretch>
            <a:fillRect/>
          </a:stretch>
        </p:blipFill>
        <p:spPr>
          <a:xfrm>
            <a:off x="487600" y="2327425"/>
            <a:ext cx="8210699" cy="128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201" name="Google Shape;201;p23"/>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sz="1600">
                <a:solidFill>
                  <a:srgbClr val="24292F"/>
                </a:solidFill>
                <a:highlight>
                  <a:srgbClr val="FFFFFF"/>
                </a:highlight>
              </a:rPr>
              <a:t>Prepare for the Code:</a:t>
            </a:r>
            <a:endParaRPr sz="1600">
              <a:solidFill>
                <a:srgbClr val="24292F"/>
              </a:solidFill>
              <a:highlight>
                <a:srgbClr val="FFFFFF"/>
              </a:highlight>
            </a:endParaRPr>
          </a:p>
          <a:p>
            <a:pPr indent="0" lvl="0" marL="0" rtl="0" algn="l">
              <a:lnSpc>
                <a:spcPct val="125000"/>
              </a:lnSpc>
              <a:spcBef>
                <a:spcPts val="1800"/>
              </a:spcBef>
              <a:spcAft>
                <a:spcPts val="0"/>
              </a:spcAft>
              <a:buNone/>
            </a:pPr>
            <a:r>
              <a:rPr lang="en" sz="1600">
                <a:solidFill>
                  <a:srgbClr val="24292F"/>
                </a:solidFill>
                <a:highlight>
                  <a:srgbClr val="FFFFFF"/>
                </a:highlight>
              </a:rPr>
              <a:t>graphX.py Download Link:</a:t>
            </a:r>
            <a:r>
              <a:rPr lang="en" sz="1600" u="sng">
                <a:solidFill>
                  <a:schemeClr val="hlink"/>
                </a:solidFill>
                <a:hlinkClick r:id="rId3"/>
              </a:rPr>
              <a:t>Cloud-Computing/Apache Spark + GraphFrame + GraphX at main · manishbafna22/Cloud-Computing (github.com)</a:t>
            </a:r>
            <a:endParaRPr sz="1600">
              <a:solidFill>
                <a:srgbClr val="24292F"/>
              </a:solidFill>
              <a:highlight>
                <a:srgbClr val="FFFFFF"/>
              </a:highlight>
            </a:endParaRPr>
          </a:p>
          <a:p>
            <a:pPr indent="0" lvl="0" marL="0" rtl="0" algn="l">
              <a:spcBef>
                <a:spcPts val="1200"/>
              </a:spcBef>
              <a:spcAft>
                <a:spcPts val="0"/>
              </a:spcAft>
              <a:buNone/>
            </a:pPr>
            <a:r>
              <a:t/>
            </a:r>
            <a:endParaRPr b="1" sz="1600">
              <a:solidFill>
                <a:srgbClr val="24292F"/>
              </a:solidFill>
              <a:highlight>
                <a:srgbClr val="FFFFFF"/>
              </a:highlight>
            </a:endParaRPr>
          </a:p>
          <a:p>
            <a:pPr indent="0" lvl="0" marL="0" rtl="0" algn="l">
              <a:lnSpc>
                <a:spcPct val="125000"/>
              </a:lnSpc>
              <a:spcBef>
                <a:spcPts val="1800"/>
              </a:spcBef>
              <a:spcAft>
                <a:spcPts val="0"/>
              </a:spcAft>
              <a:buNone/>
            </a:pPr>
            <a:r>
              <a:t/>
            </a:r>
            <a:endParaRPr b="1" sz="1700">
              <a:solidFill>
                <a:srgbClr val="24292F"/>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600">
              <a:solidFill>
                <a:srgbClr val="24292F"/>
              </a:solidFill>
              <a:highlight>
                <a:srgbClr val="FFFFFF"/>
              </a:highlight>
            </a:endParaRPr>
          </a:p>
          <a:p>
            <a:pPr indent="0" lvl="0" marL="0" rtl="0" algn="l">
              <a:spcBef>
                <a:spcPts val="1200"/>
              </a:spcBef>
              <a:spcAft>
                <a:spcPts val="0"/>
              </a:spcAft>
              <a:buNone/>
            </a:pPr>
            <a:r>
              <a:t/>
            </a:r>
            <a:endParaRPr sz="1600">
              <a:solidFill>
                <a:srgbClr val="333333"/>
              </a:solidFill>
              <a:highlight>
                <a:srgbClr val="FFFFFF"/>
              </a:highlight>
            </a:endParaRPr>
          </a:p>
          <a:p>
            <a:pPr indent="0" lvl="0" marL="0" rtl="0" algn="l">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207" name="Google Shape;207;p24"/>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4292F"/>
                </a:solidFill>
                <a:highlight>
                  <a:srgbClr val="FFFFFF"/>
                </a:highlight>
              </a:rPr>
              <a:t>Download GraphFrames jar file:</a:t>
            </a:r>
            <a:endParaRPr b="1" sz="1600">
              <a:solidFill>
                <a:srgbClr val="24292F"/>
              </a:solidFill>
              <a:highlight>
                <a:srgbClr val="FFFFFF"/>
              </a:highlight>
            </a:endParaRPr>
          </a:p>
          <a:p>
            <a:pPr indent="0" lvl="0" marL="0" rtl="0" algn="l">
              <a:lnSpc>
                <a:spcPct val="125000"/>
              </a:lnSpc>
              <a:spcBef>
                <a:spcPts val="1800"/>
              </a:spcBef>
              <a:spcAft>
                <a:spcPts val="0"/>
              </a:spcAft>
              <a:buNone/>
            </a:pPr>
            <a:r>
              <a:rPr lang="en" sz="1600">
                <a:solidFill>
                  <a:srgbClr val="24292F"/>
                </a:solidFill>
                <a:highlight>
                  <a:srgbClr val="FFFFFF"/>
                </a:highlight>
              </a:rPr>
              <a:t>wget </a:t>
            </a:r>
            <a:r>
              <a:rPr lang="en" sz="1600" u="sng">
                <a:solidFill>
                  <a:schemeClr val="hlink"/>
                </a:solidFill>
                <a:highlight>
                  <a:srgbClr val="FFFFFF"/>
                </a:highlight>
                <a:hlinkClick r:id="rId3"/>
              </a:rPr>
              <a:t>https://repos.spark-packages.org/graphframes/graphframes/0.8.2-spark3.1-s_2.12/graphframes-0.8.2-spark3.1-s_2.12.jar</a:t>
            </a:r>
            <a:endParaRPr sz="1600"/>
          </a:p>
          <a:p>
            <a:pPr indent="0" lvl="0" marL="0" rtl="0" algn="l">
              <a:lnSpc>
                <a:spcPct val="125000"/>
              </a:lnSpc>
              <a:spcBef>
                <a:spcPts val="1800"/>
              </a:spcBef>
              <a:spcAft>
                <a:spcPts val="1200"/>
              </a:spcAft>
              <a:buNone/>
            </a:pPr>
            <a:r>
              <a:t/>
            </a:r>
            <a:endParaRPr sz="1600"/>
          </a:p>
        </p:txBody>
      </p:sp>
      <p:pic>
        <p:nvPicPr>
          <p:cNvPr id="208" name="Google Shape;208;p24"/>
          <p:cNvPicPr preferRelativeResize="0"/>
          <p:nvPr/>
        </p:nvPicPr>
        <p:blipFill>
          <a:blip r:embed="rId4">
            <a:alphaModFix/>
          </a:blip>
          <a:stretch>
            <a:fillRect/>
          </a:stretch>
        </p:blipFill>
        <p:spPr>
          <a:xfrm>
            <a:off x="487600" y="2571750"/>
            <a:ext cx="8210699" cy="215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p:txBody>
      </p:sp>
      <p:sp>
        <p:nvSpPr>
          <p:cNvPr id="214" name="Google Shape;214;p25"/>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4292F"/>
                </a:solidFill>
                <a:highlight>
                  <a:srgbClr val="FFFFFF"/>
                </a:highlight>
              </a:rPr>
              <a:t>Submit PySpark Job:</a:t>
            </a:r>
            <a:endParaRPr b="1" sz="1600">
              <a:solidFill>
                <a:srgbClr val="24292F"/>
              </a:solidFill>
              <a:highlight>
                <a:srgbClr val="FFFFFF"/>
              </a:highlight>
            </a:endParaRPr>
          </a:p>
          <a:p>
            <a:pPr indent="-330200" lvl="0" marL="457200" rtl="0" algn="l">
              <a:spcBef>
                <a:spcPts val="1200"/>
              </a:spcBef>
              <a:spcAft>
                <a:spcPts val="0"/>
              </a:spcAft>
              <a:buClr>
                <a:srgbClr val="24292F"/>
              </a:buClr>
              <a:buSzPts val="1600"/>
              <a:buFont typeface="Calibri"/>
              <a:buChar char="●"/>
            </a:pPr>
            <a:r>
              <a:rPr lang="en" sz="1600">
                <a:solidFill>
                  <a:srgbClr val="24292F"/>
                </a:solidFill>
                <a:highlight>
                  <a:srgbClr val="FFFFFF"/>
                </a:highlight>
              </a:rPr>
              <a:t>spark-submit --packages graphframes:graphframes:0.8.2-spark3.1-s_2.12 graphX.py</a:t>
            </a:r>
            <a:endParaRPr sz="1600">
              <a:solidFill>
                <a:srgbClr val="24292F"/>
              </a:solidFill>
              <a:highlight>
                <a:srgbClr val="FFFFFF"/>
              </a:highlight>
            </a:endParaRPr>
          </a:p>
          <a:p>
            <a:pPr indent="0" lvl="0" marL="0" rtl="0" algn="l">
              <a:lnSpc>
                <a:spcPct val="125000"/>
              </a:lnSpc>
              <a:spcBef>
                <a:spcPts val="1800"/>
              </a:spcBef>
              <a:spcAft>
                <a:spcPts val="1200"/>
              </a:spcAft>
              <a:buNone/>
            </a:pPr>
            <a:r>
              <a:t/>
            </a:r>
            <a:endParaRPr sz="1600">
              <a:solidFill>
                <a:srgbClr val="24292F"/>
              </a:solidFill>
              <a:highlight>
                <a:srgbClr val="FFFFFF"/>
              </a:highlight>
            </a:endParaRPr>
          </a:p>
        </p:txBody>
      </p:sp>
      <p:pic>
        <p:nvPicPr>
          <p:cNvPr id="215" name="Google Shape;215;p25"/>
          <p:cNvPicPr preferRelativeResize="0"/>
          <p:nvPr/>
        </p:nvPicPr>
        <p:blipFill>
          <a:blip r:embed="rId3">
            <a:alphaModFix/>
          </a:blip>
          <a:stretch>
            <a:fillRect/>
          </a:stretch>
        </p:blipFill>
        <p:spPr>
          <a:xfrm>
            <a:off x="487600" y="2099375"/>
            <a:ext cx="8210701" cy="158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p:txBody>
      </p:sp>
      <p:sp>
        <p:nvSpPr>
          <p:cNvPr id="221" name="Google Shape;221;p26"/>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4292F"/>
                </a:solidFill>
                <a:highlight>
                  <a:srgbClr val="FFFFFF"/>
                </a:highlight>
              </a:rPr>
              <a:t>Output:</a:t>
            </a:r>
            <a:endParaRPr b="1" sz="1600">
              <a:solidFill>
                <a:srgbClr val="24292F"/>
              </a:solidFill>
              <a:highlight>
                <a:srgbClr val="FFFFFF"/>
              </a:highlight>
            </a:endParaRPr>
          </a:p>
          <a:p>
            <a:pPr indent="0" lvl="0" marL="0" rtl="0" algn="l">
              <a:spcBef>
                <a:spcPts val="1200"/>
              </a:spcBef>
              <a:spcAft>
                <a:spcPts val="0"/>
              </a:spcAft>
              <a:buNone/>
            </a:pPr>
            <a:r>
              <a:rPr lang="en" sz="1600">
                <a:solidFill>
                  <a:srgbClr val="24292F"/>
                </a:solidFill>
                <a:highlight>
                  <a:srgbClr val="FFFFFF"/>
                </a:highlight>
              </a:rPr>
              <a:t>GraphFrame:</a:t>
            </a:r>
            <a:endParaRPr b="1" sz="1600">
              <a:solidFill>
                <a:srgbClr val="24292F"/>
              </a:solidFill>
              <a:highlight>
                <a:srgbClr val="FFFFFF"/>
              </a:highlight>
            </a:endParaRPr>
          </a:p>
          <a:p>
            <a:pPr indent="0" lvl="0" marL="0" rtl="0" algn="l">
              <a:lnSpc>
                <a:spcPct val="125000"/>
              </a:lnSpc>
              <a:spcBef>
                <a:spcPts val="1800"/>
              </a:spcBef>
              <a:spcAft>
                <a:spcPts val="1200"/>
              </a:spcAft>
              <a:buNone/>
            </a:pPr>
            <a:r>
              <a:t/>
            </a:r>
            <a:endParaRPr sz="1600">
              <a:solidFill>
                <a:srgbClr val="24292F"/>
              </a:solidFill>
              <a:highlight>
                <a:srgbClr val="FFFFFF"/>
              </a:highlight>
            </a:endParaRPr>
          </a:p>
        </p:txBody>
      </p:sp>
      <p:pic>
        <p:nvPicPr>
          <p:cNvPr id="222" name="Google Shape;222;p26"/>
          <p:cNvPicPr preferRelativeResize="0"/>
          <p:nvPr/>
        </p:nvPicPr>
        <p:blipFill>
          <a:blip r:embed="rId3">
            <a:alphaModFix/>
          </a:blip>
          <a:stretch>
            <a:fillRect/>
          </a:stretch>
        </p:blipFill>
        <p:spPr>
          <a:xfrm>
            <a:off x="2818013" y="1908500"/>
            <a:ext cx="1400175" cy="2857500"/>
          </a:xfrm>
          <a:prstGeom prst="rect">
            <a:avLst/>
          </a:prstGeom>
          <a:noFill/>
          <a:ln>
            <a:noFill/>
          </a:ln>
        </p:spPr>
      </p:pic>
      <p:pic>
        <p:nvPicPr>
          <p:cNvPr id="223" name="Google Shape;223;p26"/>
          <p:cNvPicPr preferRelativeResize="0"/>
          <p:nvPr/>
        </p:nvPicPr>
        <p:blipFill>
          <a:blip r:embed="rId4">
            <a:alphaModFix/>
          </a:blip>
          <a:stretch>
            <a:fillRect/>
          </a:stretch>
        </p:blipFill>
        <p:spPr>
          <a:xfrm>
            <a:off x="487600" y="2094625"/>
            <a:ext cx="1362075" cy="267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p:txBody>
      </p:sp>
      <p:sp>
        <p:nvSpPr>
          <p:cNvPr id="229" name="Google Shape;229;p27"/>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4292F"/>
                </a:solidFill>
                <a:highlight>
                  <a:srgbClr val="FFFFFF"/>
                </a:highlight>
              </a:rPr>
              <a:t>TriangleCount:</a:t>
            </a:r>
            <a:endParaRPr b="1" sz="1600">
              <a:solidFill>
                <a:srgbClr val="24292F"/>
              </a:solidFill>
              <a:highlight>
                <a:srgbClr val="FFFFFF"/>
              </a:highlight>
            </a:endParaRPr>
          </a:p>
          <a:p>
            <a:pPr indent="0" lvl="0" marL="0" rtl="0" algn="l">
              <a:lnSpc>
                <a:spcPct val="125000"/>
              </a:lnSpc>
              <a:spcBef>
                <a:spcPts val="1800"/>
              </a:spcBef>
              <a:spcAft>
                <a:spcPts val="1200"/>
              </a:spcAft>
              <a:buNone/>
            </a:pPr>
            <a:r>
              <a:t/>
            </a:r>
            <a:endParaRPr sz="1600">
              <a:solidFill>
                <a:srgbClr val="24292F"/>
              </a:solidFill>
              <a:highlight>
                <a:srgbClr val="FFFFFF"/>
              </a:highlight>
            </a:endParaRPr>
          </a:p>
        </p:txBody>
      </p:sp>
      <p:pic>
        <p:nvPicPr>
          <p:cNvPr id="230" name="Google Shape;230;p27"/>
          <p:cNvPicPr preferRelativeResize="0"/>
          <p:nvPr/>
        </p:nvPicPr>
        <p:blipFill>
          <a:blip r:embed="rId3">
            <a:alphaModFix/>
          </a:blip>
          <a:stretch>
            <a:fillRect/>
          </a:stretch>
        </p:blipFill>
        <p:spPr>
          <a:xfrm>
            <a:off x="4671625" y="3375850"/>
            <a:ext cx="2815525" cy="1260600"/>
          </a:xfrm>
          <a:prstGeom prst="rect">
            <a:avLst/>
          </a:prstGeom>
          <a:noFill/>
          <a:ln>
            <a:noFill/>
          </a:ln>
        </p:spPr>
      </p:pic>
      <p:pic>
        <p:nvPicPr>
          <p:cNvPr id="231" name="Google Shape;231;p27"/>
          <p:cNvPicPr preferRelativeResize="0"/>
          <p:nvPr/>
        </p:nvPicPr>
        <p:blipFill>
          <a:blip r:embed="rId4">
            <a:alphaModFix/>
          </a:blip>
          <a:stretch>
            <a:fillRect/>
          </a:stretch>
        </p:blipFill>
        <p:spPr>
          <a:xfrm>
            <a:off x="487600" y="3375838"/>
            <a:ext cx="3130150" cy="1260625"/>
          </a:xfrm>
          <a:prstGeom prst="rect">
            <a:avLst/>
          </a:prstGeom>
          <a:noFill/>
          <a:ln>
            <a:noFill/>
          </a:ln>
        </p:spPr>
      </p:pic>
      <p:pic>
        <p:nvPicPr>
          <p:cNvPr id="232" name="Google Shape;232;p27"/>
          <p:cNvPicPr preferRelativeResize="0"/>
          <p:nvPr/>
        </p:nvPicPr>
        <p:blipFill>
          <a:blip r:embed="rId5">
            <a:alphaModFix/>
          </a:blip>
          <a:stretch>
            <a:fillRect/>
          </a:stretch>
        </p:blipFill>
        <p:spPr>
          <a:xfrm>
            <a:off x="3271700" y="2327300"/>
            <a:ext cx="2390150" cy="723900"/>
          </a:xfrm>
          <a:prstGeom prst="rect">
            <a:avLst/>
          </a:prstGeom>
          <a:noFill/>
          <a:ln>
            <a:noFill/>
          </a:ln>
        </p:spPr>
      </p:pic>
      <p:pic>
        <p:nvPicPr>
          <p:cNvPr id="233" name="Google Shape;233;p27"/>
          <p:cNvPicPr preferRelativeResize="0"/>
          <p:nvPr/>
        </p:nvPicPr>
        <p:blipFill>
          <a:blip r:embed="rId6">
            <a:alphaModFix/>
          </a:blip>
          <a:stretch>
            <a:fillRect/>
          </a:stretch>
        </p:blipFill>
        <p:spPr>
          <a:xfrm>
            <a:off x="487600" y="2374925"/>
            <a:ext cx="2154925" cy="723900"/>
          </a:xfrm>
          <a:prstGeom prst="rect">
            <a:avLst/>
          </a:prstGeom>
          <a:noFill/>
          <a:ln>
            <a:noFill/>
          </a:ln>
        </p:spPr>
      </p:pic>
      <p:pic>
        <p:nvPicPr>
          <p:cNvPr id="234" name="Google Shape;234;p27"/>
          <p:cNvPicPr preferRelativeResize="0"/>
          <p:nvPr/>
        </p:nvPicPr>
        <p:blipFill>
          <a:blip r:embed="rId7">
            <a:alphaModFix/>
          </a:blip>
          <a:stretch>
            <a:fillRect/>
          </a:stretch>
        </p:blipFill>
        <p:spPr>
          <a:xfrm>
            <a:off x="487600" y="1421625"/>
            <a:ext cx="2217850" cy="67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p:txBody>
      </p:sp>
      <p:sp>
        <p:nvSpPr>
          <p:cNvPr id="240" name="Google Shape;240;p28"/>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4292F"/>
                </a:solidFill>
                <a:highlight>
                  <a:srgbClr val="FFFFFF"/>
                </a:highlight>
              </a:rPr>
              <a:t>PageRank:</a:t>
            </a:r>
            <a:endParaRPr b="1" sz="1600">
              <a:solidFill>
                <a:srgbClr val="24292F"/>
              </a:solidFill>
              <a:highlight>
                <a:srgbClr val="FFFFFF"/>
              </a:highlight>
            </a:endParaRPr>
          </a:p>
          <a:p>
            <a:pPr indent="0" lvl="0" marL="0" rtl="0" algn="l">
              <a:lnSpc>
                <a:spcPct val="125000"/>
              </a:lnSpc>
              <a:spcBef>
                <a:spcPts val="1800"/>
              </a:spcBef>
              <a:spcAft>
                <a:spcPts val="1200"/>
              </a:spcAft>
              <a:buNone/>
            </a:pPr>
            <a:r>
              <a:t/>
            </a:r>
            <a:endParaRPr sz="1600">
              <a:solidFill>
                <a:srgbClr val="24292F"/>
              </a:solidFill>
              <a:highlight>
                <a:srgbClr val="FFFFFF"/>
              </a:highlight>
            </a:endParaRPr>
          </a:p>
        </p:txBody>
      </p:sp>
      <p:pic>
        <p:nvPicPr>
          <p:cNvPr id="241" name="Google Shape;241;p28"/>
          <p:cNvPicPr preferRelativeResize="0"/>
          <p:nvPr/>
        </p:nvPicPr>
        <p:blipFill>
          <a:blip r:embed="rId3">
            <a:alphaModFix/>
          </a:blip>
          <a:stretch>
            <a:fillRect/>
          </a:stretch>
        </p:blipFill>
        <p:spPr>
          <a:xfrm>
            <a:off x="5622700" y="1112475"/>
            <a:ext cx="1943100" cy="3563400"/>
          </a:xfrm>
          <a:prstGeom prst="rect">
            <a:avLst/>
          </a:prstGeom>
          <a:noFill/>
          <a:ln>
            <a:noFill/>
          </a:ln>
        </p:spPr>
      </p:pic>
      <p:pic>
        <p:nvPicPr>
          <p:cNvPr id="242" name="Google Shape;242;p28"/>
          <p:cNvPicPr preferRelativeResize="0"/>
          <p:nvPr/>
        </p:nvPicPr>
        <p:blipFill>
          <a:blip r:embed="rId4">
            <a:alphaModFix/>
          </a:blip>
          <a:stretch>
            <a:fillRect/>
          </a:stretch>
        </p:blipFill>
        <p:spPr>
          <a:xfrm>
            <a:off x="487600" y="2030282"/>
            <a:ext cx="4224594" cy="220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p:txBody>
      </p:sp>
      <p:sp>
        <p:nvSpPr>
          <p:cNvPr id="248" name="Google Shape;248;p29"/>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4292F"/>
                </a:solidFill>
                <a:highlight>
                  <a:srgbClr val="FFFFFF"/>
                </a:highlight>
              </a:rPr>
              <a:t>BFS</a:t>
            </a:r>
            <a:endParaRPr b="1" sz="1600">
              <a:solidFill>
                <a:srgbClr val="24292F"/>
              </a:solidFill>
              <a:highlight>
                <a:srgbClr val="FFFFFF"/>
              </a:highlight>
            </a:endParaRPr>
          </a:p>
          <a:p>
            <a:pPr indent="0" lvl="0" marL="0" rtl="0" algn="l">
              <a:lnSpc>
                <a:spcPct val="125000"/>
              </a:lnSpc>
              <a:spcBef>
                <a:spcPts val="1800"/>
              </a:spcBef>
              <a:spcAft>
                <a:spcPts val="1200"/>
              </a:spcAft>
              <a:buNone/>
            </a:pPr>
            <a:r>
              <a:t/>
            </a:r>
            <a:endParaRPr sz="1600">
              <a:solidFill>
                <a:srgbClr val="24292F"/>
              </a:solidFill>
              <a:highlight>
                <a:srgbClr val="FFFFFF"/>
              </a:highlight>
            </a:endParaRPr>
          </a:p>
        </p:txBody>
      </p:sp>
      <p:pic>
        <p:nvPicPr>
          <p:cNvPr id="249" name="Google Shape;249;p29"/>
          <p:cNvPicPr preferRelativeResize="0"/>
          <p:nvPr/>
        </p:nvPicPr>
        <p:blipFill>
          <a:blip r:embed="rId3">
            <a:alphaModFix/>
          </a:blip>
          <a:stretch>
            <a:fillRect/>
          </a:stretch>
        </p:blipFill>
        <p:spPr>
          <a:xfrm>
            <a:off x="487600" y="3684425"/>
            <a:ext cx="8210699" cy="1068800"/>
          </a:xfrm>
          <a:prstGeom prst="rect">
            <a:avLst/>
          </a:prstGeom>
          <a:noFill/>
          <a:ln>
            <a:noFill/>
          </a:ln>
        </p:spPr>
      </p:pic>
      <p:pic>
        <p:nvPicPr>
          <p:cNvPr id="250" name="Google Shape;250;p29"/>
          <p:cNvPicPr preferRelativeResize="0"/>
          <p:nvPr/>
        </p:nvPicPr>
        <p:blipFill>
          <a:blip r:embed="rId4">
            <a:alphaModFix/>
          </a:blip>
          <a:stretch>
            <a:fillRect/>
          </a:stretch>
        </p:blipFill>
        <p:spPr>
          <a:xfrm>
            <a:off x="487600" y="2327438"/>
            <a:ext cx="8210700" cy="1133475"/>
          </a:xfrm>
          <a:prstGeom prst="rect">
            <a:avLst/>
          </a:prstGeom>
          <a:noFill/>
          <a:ln>
            <a:noFill/>
          </a:ln>
        </p:spPr>
      </p:pic>
      <p:pic>
        <p:nvPicPr>
          <p:cNvPr id="251" name="Google Shape;251;p29"/>
          <p:cNvPicPr preferRelativeResize="0"/>
          <p:nvPr/>
        </p:nvPicPr>
        <p:blipFill>
          <a:blip r:embed="rId5">
            <a:alphaModFix/>
          </a:blip>
          <a:stretch>
            <a:fillRect/>
          </a:stretch>
        </p:blipFill>
        <p:spPr>
          <a:xfrm>
            <a:off x="487600" y="1380038"/>
            <a:ext cx="8210700" cy="72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Enhancement Ideas</a:t>
            </a:r>
            <a:endParaRPr/>
          </a:p>
        </p:txBody>
      </p:sp>
      <p:sp>
        <p:nvSpPr>
          <p:cNvPr id="257" name="Google Shape;257;p30"/>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Implement GraphX for movie recommendation data</a:t>
            </a:r>
            <a:endParaRPr sz="1600">
              <a:solidFill>
                <a:srgbClr val="000000"/>
              </a:solidFill>
            </a:endParaRPr>
          </a:p>
          <a:p>
            <a:pPr indent="0" lvl="0" marL="91440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Implement GraphX for Fraud Detection data</a:t>
            </a:r>
            <a:endParaRPr b="1" sz="1400">
              <a:solidFill>
                <a:srgbClr val="24292F"/>
              </a:solidFill>
              <a:highlight>
                <a:srgbClr val="FFFFFF"/>
              </a:highlight>
            </a:endParaRPr>
          </a:p>
          <a:p>
            <a:pPr indent="0" lvl="0" marL="0" rtl="0" algn="l">
              <a:lnSpc>
                <a:spcPct val="125000"/>
              </a:lnSpc>
              <a:spcBef>
                <a:spcPts val="1800"/>
              </a:spcBef>
              <a:spcAft>
                <a:spcPts val="1200"/>
              </a:spcAft>
              <a:buNone/>
            </a:pPr>
            <a:r>
              <a:t/>
            </a:r>
            <a:endParaRPr sz="1600">
              <a:solidFill>
                <a:srgbClr val="24292F"/>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63" name="Google Shape;263;p31"/>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Char char="●"/>
            </a:pPr>
            <a:r>
              <a:rPr lang="en" sz="1600">
                <a:solidFill>
                  <a:srgbClr val="374151"/>
                </a:solidFill>
                <a:highlight>
                  <a:schemeClr val="dk1"/>
                </a:highlight>
              </a:rPr>
              <a:t>GraphX is well-suited for tasks such as social network analysis, recommendation engines, and fraud detection, and is a powerful tool for working with graph data in Apache Spark</a:t>
            </a:r>
            <a:endParaRPr sz="1600">
              <a:solidFill>
                <a:srgbClr val="000000"/>
              </a:solidFill>
              <a:highlight>
                <a:schemeClr val="dk1"/>
              </a:highlight>
            </a:endParaRPr>
          </a:p>
          <a:p>
            <a:pPr indent="0" lvl="0" marL="457200" rtl="0" algn="l">
              <a:spcBef>
                <a:spcPts val="1200"/>
              </a:spcBef>
              <a:spcAft>
                <a:spcPts val="0"/>
              </a:spcAft>
              <a:buNone/>
            </a:pPr>
            <a:r>
              <a:t/>
            </a:r>
            <a:endParaRPr sz="1600">
              <a:solidFill>
                <a:srgbClr val="000000"/>
              </a:solidFill>
              <a:highlight>
                <a:schemeClr val="dk1"/>
              </a:highlight>
            </a:endParaRPr>
          </a:p>
          <a:p>
            <a:pPr indent="-330200" lvl="0" marL="457200" rtl="0" algn="l">
              <a:spcBef>
                <a:spcPts val="1200"/>
              </a:spcBef>
              <a:spcAft>
                <a:spcPts val="0"/>
              </a:spcAft>
              <a:buClr>
                <a:srgbClr val="000000"/>
              </a:buClr>
              <a:buSzPts val="1600"/>
              <a:buChar char="●"/>
            </a:pPr>
            <a:r>
              <a:rPr lang="en" sz="1600">
                <a:solidFill>
                  <a:srgbClr val="374151"/>
                </a:solidFill>
                <a:highlight>
                  <a:schemeClr val="dk1"/>
                </a:highlight>
              </a:rPr>
              <a:t>And using GraphX, we can analyze a social network to identify influential users or communities, or to build a recommendation engine based on the connections between users and items.</a:t>
            </a:r>
            <a:endParaRPr sz="1600">
              <a:solidFill>
                <a:srgbClr val="000000"/>
              </a:solidFill>
            </a:endParaRPr>
          </a:p>
          <a:p>
            <a:pPr indent="0" lvl="0" marL="0" rtl="0" algn="l">
              <a:lnSpc>
                <a:spcPct val="125000"/>
              </a:lnSpc>
              <a:spcBef>
                <a:spcPts val="1800"/>
              </a:spcBef>
              <a:spcAft>
                <a:spcPts val="1200"/>
              </a:spcAft>
              <a:buNone/>
            </a:pPr>
            <a:r>
              <a:t/>
            </a:r>
            <a:endParaRPr sz="1600">
              <a:solidFill>
                <a:srgbClr val="24292F"/>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60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a:t>
            </a:r>
            <a:endParaRPr/>
          </a:p>
        </p:txBody>
      </p:sp>
      <p:sp>
        <p:nvSpPr>
          <p:cNvPr id="135" name="Google Shape;135;p14"/>
          <p:cNvSpPr txBox="1"/>
          <p:nvPr>
            <p:ph idx="1" type="body"/>
          </p:nvPr>
        </p:nvSpPr>
        <p:spPr>
          <a:xfrm>
            <a:off x="819150" y="1447100"/>
            <a:ext cx="75057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Introduction</a:t>
            </a:r>
            <a:endParaRPr sz="1600"/>
          </a:p>
          <a:p>
            <a:pPr indent="0" lvl="0" marL="0" rtl="0" algn="l">
              <a:spcBef>
                <a:spcPts val="1200"/>
              </a:spcBef>
              <a:spcAft>
                <a:spcPts val="0"/>
              </a:spcAft>
              <a:buNone/>
            </a:pPr>
            <a:r>
              <a:rPr lang="en" sz="1600"/>
              <a:t>Design</a:t>
            </a:r>
            <a:endParaRPr sz="1600"/>
          </a:p>
          <a:p>
            <a:pPr indent="0" lvl="0" marL="0" rtl="0" algn="l">
              <a:spcBef>
                <a:spcPts val="1200"/>
              </a:spcBef>
              <a:spcAft>
                <a:spcPts val="0"/>
              </a:spcAft>
              <a:buNone/>
            </a:pPr>
            <a:r>
              <a:rPr lang="en" sz="1600"/>
              <a:t>Implementation</a:t>
            </a:r>
            <a:endParaRPr sz="1600"/>
          </a:p>
          <a:p>
            <a:pPr indent="0" lvl="0" marL="0" rtl="0" algn="l">
              <a:spcBef>
                <a:spcPts val="1200"/>
              </a:spcBef>
              <a:spcAft>
                <a:spcPts val="0"/>
              </a:spcAft>
              <a:buNone/>
            </a:pPr>
            <a:r>
              <a:rPr lang="en" sz="1600"/>
              <a:t>Test</a:t>
            </a:r>
            <a:endParaRPr sz="1600"/>
          </a:p>
          <a:p>
            <a:pPr indent="0" lvl="0" marL="0" rtl="0" algn="l">
              <a:spcBef>
                <a:spcPts val="1200"/>
              </a:spcBef>
              <a:spcAft>
                <a:spcPts val="0"/>
              </a:spcAft>
              <a:buNone/>
            </a:pPr>
            <a:r>
              <a:rPr lang="en" sz="1600"/>
              <a:t>Conclusion</a:t>
            </a:r>
            <a:endParaRPr sz="1600"/>
          </a:p>
          <a:p>
            <a:pPr indent="0" lvl="0" marL="0" rtl="0" algn="l">
              <a:spcBef>
                <a:spcPts val="1200"/>
              </a:spcBef>
              <a:spcAft>
                <a:spcPts val="0"/>
              </a:spcAft>
              <a:buNone/>
            </a:pPr>
            <a:r>
              <a:rPr lang="en" sz="1600"/>
              <a:t>Enhancement Ideas</a:t>
            </a:r>
            <a:endParaRPr sz="1600"/>
          </a:p>
          <a:p>
            <a:pPr indent="0" lvl="0" marL="0" rtl="0" algn="l">
              <a:spcBef>
                <a:spcPts val="1200"/>
              </a:spcBef>
              <a:spcAft>
                <a:spcPts val="0"/>
              </a:spcAft>
              <a:buNone/>
            </a:pPr>
            <a:r>
              <a:rPr lang="en" sz="1600"/>
              <a:t>References</a:t>
            </a:r>
            <a:endParaRPr sz="1600"/>
          </a:p>
          <a:p>
            <a:pPr indent="0" lvl="0" marL="0" rtl="0" algn="l">
              <a:spcBef>
                <a:spcPts val="1200"/>
              </a:spcBef>
              <a:spcAft>
                <a:spcPts val="12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69" name="Google Shape;269;p32"/>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Char char="●"/>
            </a:pPr>
            <a:r>
              <a:rPr i="1" lang="en" sz="1600">
                <a:solidFill>
                  <a:srgbClr val="000000"/>
                </a:solidFill>
              </a:rPr>
              <a:t>Dorpe, S. (2018, July 23). GraphFrames in Jupyter: A practical guide. Retrieved December 18, 2022, from https://towardsdatascience.com/graphframes-in-jupyter-a-practical-guide-9b3b346cebc5#:~:text=The%20functionality%20of%20GraphFrames%20and,browsing%20through%20the%20API%20documentation.</a:t>
            </a:r>
            <a:endParaRPr i="1" sz="1600">
              <a:solidFill>
                <a:srgbClr val="000000"/>
              </a:solidFill>
            </a:endParaRPr>
          </a:p>
          <a:p>
            <a:pPr indent="0" lvl="0" marL="457200" rtl="0" algn="l">
              <a:spcBef>
                <a:spcPts val="1200"/>
              </a:spcBef>
              <a:spcAft>
                <a:spcPts val="0"/>
              </a:spcAft>
              <a:buNone/>
            </a:pPr>
            <a:r>
              <a:t/>
            </a:r>
            <a:endParaRPr sz="1600">
              <a:solidFill>
                <a:srgbClr val="000000"/>
              </a:solidFill>
            </a:endParaRPr>
          </a:p>
          <a:p>
            <a:pPr indent="-330200" lvl="0" marL="457200" rtl="0" algn="l">
              <a:spcBef>
                <a:spcPts val="1200"/>
              </a:spcBef>
              <a:spcAft>
                <a:spcPts val="0"/>
              </a:spcAft>
              <a:buClr>
                <a:srgbClr val="000000"/>
              </a:buClr>
              <a:buSzPts val="1600"/>
              <a:buChar char="●"/>
            </a:pPr>
            <a:r>
              <a:rPr i="1" lang="en" sz="1600">
                <a:solidFill>
                  <a:srgbClr val="000000"/>
                </a:solidFill>
              </a:rPr>
              <a:t>San Francisco Bay University</a:t>
            </a:r>
            <a:r>
              <a:rPr lang="en" sz="1600">
                <a:solidFill>
                  <a:srgbClr val="000000"/>
                </a:solidFill>
              </a:rPr>
              <a:t>. SFBU. (n.d.). Retrieved December 18, 2022, from https://www.sfbu.edu/ </a:t>
            </a:r>
            <a:endParaRPr sz="1600">
              <a:solidFill>
                <a:srgbClr val="374151"/>
              </a:solidFill>
              <a:highlight>
                <a:schemeClr val="dk1"/>
              </a:highlight>
            </a:endParaRPr>
          </a:p>
          <a:p>
            <a:pPr indent="0" lvl="0" marL="0" rtl="0" algn="l">
              <a:lnSpc>
                <a:spcPct val="125000"/>
              </a:lnSpc>
              <a:spcBef>
                <a:spcPts val="1800"/>
              </a:spcBef>
              <a:spcAft>
                <a:spcPts val="1200"/>
              </a:spcAft>
              <a:buNone/>
            </a:pPr>
            <a:r>
              <a:t/>
            </a:r>
            <a:endParaRPr sz="1600">
              <a:solidFill>
                <a:srgbClr val="24292F"/>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41" name="Google Shape;141;p15"/>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33333"/>
                </a:solidFill>
                <a:highlight>
                  <a:srgbClr val="FFFFFF"/>
                </a:highlight>
              </a:rPr>
              <a:t>GraphFrames is a package for Apache Spark which provides DataFrame-based Graphs. It provides high-level APIs in Scala, Java, and Python</a:t>
            </a:r>
            <a:endParaRPr sz="1600">
              <a:solidFill>
                <a:srgbClr val="333333"/>
              </a:solidFill>
              <a:highlight>
                <a:srgbClr val="FFFFFF"/>
              </a:highlight>
            </a:endParaRPr>
          </a:p>
          <a:p>
            <a:pPr indent="0" lvl="0" marL="0" rtl="0" algn="l">
              <a:spcBef>
                <a:spcPts val="1200"/>
              </a:spcBef>
              <a:spcAft>
                <a:spcPts val="0"/>
              </a:spcAft>
              <a:buNone/>
            </a:pPr>
            <a:r>
              <a:rPr lang="en" sz="1600">
                <a:solidFill>
                  <a:srgbClr val="333333"/>
                </a:solidFill>
                <a:highlight>
                  <a:srgbClr val="FFFFFF"/>
                </a:highlight>
              </a:rPr>
              <a:t>It aims to provide both the functionality of GraphX and extended functionality taking advantage of Spark DataFrames</a:t>
            </a:r>
            <a:endParaRPr sz="1600">
              <a:solidFill>
                <a:srgbClr val="333333"/>
              </a:solidFill>
              <a:highlight>
                <a:srgbClr val="FFFFFF"/>
              </a:highlight>
            </a:endParaRPr>
          </a:p>
          <a:p>
            <a:pPr indent="0" lvl="0" marL="0" rtl="0" algn="l">
              <a:spcBef>
                <a:spcPts val="1200"/>
              </a:spcBef>
              <a:spcAft>
                <a:spcPts val="0"/>
              </a:spcAft>
              <a:buNone/>
            </a:pPr>
            <a:r>
              <a:rPr lang="en" sz="1600">
                <a:solidFill>
                  <a:srgbClr val="333333"/>
                </a:solidFill>
                <a:highlight>
                  <a:srgbClr val="FFFFFF"/>
                </a:highlight>
              </a:rPr>
              <a:t>GraphFrames are an abstraction of DataFrames that are used to do Graph Analytics.</a:t>
            </a:r>
            <a:endParaRPr sz="1600">
              <a:solidFill>
                <a:srgbClr val="333333"/>
              </a:solidFill>
              <a:highlight>
                <a:srgbClr val="FFFFFF"/>
              </a:highlight>
            </a:endParaRPr>
          </a:p>
          <a:p>
            <a:pPr indent="0" lvl="0" marL="0" rtl="0" algn="l">
              <a:spcBef>
                <a:spcPts val="1200"/>
              </a:spcBef>
              <a:spcAft>
                <a:spcPts val="0"/>
              </a:spcAft>
              <a:buNone/>
            </a:pPr>
            <a:r>
              <a:rPr lang="en" sz="1600">
                <a:solidFill>
                  <a:srgbClr val="333333"/>
                </a:solidFill>
                <a:highlight>
                  <a:srgbClr val="FFFFFF"/>
                </a:highlight>
              </a:rPr>
              <a:t>Graphs are a combination of vertices that are connected to each other using edges</a:t>
            </a:r>
            <a:endParaRPr sz="1600">
              <a:solidFill>
                <a:srgbClr val="333333"/>
              </a:solidFill>
              <a:highlight>
                <a:srgbClr val="FFFFFF"/>
              </a:highlight>
            </a:endParaRPr>
          </a:p>
          <a:p>
            <a:pPr indent="0" lvl="0" marL="0" rtl="0" algn="l">
              <a:spcBef>
                <a:spcPts val="1200"/>
              </a:spcBef>
              <a:spcAft>
                <a:spcPts val="0"/>
              </a:spcAft>
              <a:buNone/>
            </a:pPr>
            <a:r>
              <a:rPr lang="en" sz="1600">
                <a:solidFill>
                  <a:srgbClr val="333333"/>
                </a:solidFill>
                <a:highlight>
                  <a:srgbClr val="FFFFFF"/>
                </a:highlight>
              </a:rPr>
              <a:t>While vertices can be thought of as nodes or entities, edges represent the relationship between these entities.</a:t>
            </a:r>
            <a:endParaRPr sz="1600">
              <a:solidFill>
                <a:srgbClr val="333333"/>
              </a:solidFill>
              <a:highlight>
                <a:srgbClr val="FFFFFF"/>
              </a:highlight>
            </a:endParaRPr>
          </a:p>
          <a:p>
            <a:pPr indent="0" lvl="0" marL="0" rtl="0" algn="l">
              <a:spcBef>
                <a:spcPts val="1200"/>
              </a:spcBef>
              <a:spcAft>
                <a:spcPts val="0"/>
              </a:spcAft>
              <a:buNone/>
            </a:pPr>
            <a:r>
              <a:rPr lang="en" sz="1600">
                <a:solidFill>
                  <a:srgbClr val="333333"/>
                </a:solidFill>
                <a:highlight>
                  <a:srgbClr val="FFFFFF"/>
                </a:highlight>
              </a:rPr>
              <a:t>Some of the applications of Graph Theory include social media problems, travel, chip design, and many other fields. </a:t>
            </a:r>
            <a:r>
              <a:rPr lang="en" sz="1600">
                <a:solidFill>
                  <a:srgbClr val="333333"/>
                </a:solidFill>
                <a:highlight>
                  <a:srgbClr val="FFFFFF"/>
                </a:highlight>
              </a:rPr>
              <a:t>Google introduced the PageRank algorithm that is based on Graph Theory.</a:t>
            </a:r>
            <a:endParaRPr sz="1600">
              <a:solidFill>
                <a:srgbClr val="333333"/>
              </a:solidFill>
              <a:highlight>
                <a:srgbClr val="FFFFFF"/>
              </a:highlight>
            </a:endParaRPr>
          </a:p>
          <a:p>
            <a:pPr indent="0" lvl="0" marL="0" rtl="0" algn="l">
              <a:spcBef>
                <a:spcPts val="1200"/>
              </a:spcBef>
              <a:spcAft>
                <a:spcPts val="0"/>
              </a:spcAft>
              <a:buNone/>
            </a:pPr>
            <a:r>
              <a:t/>
            </a:r>
            <a:endParaRPr sz="1600">
              <a:solidFill>
                <a:srgbClr val="333333"/>
              </a:solidFill>
              <a:highlight>
                <a:srgbClr val="FFFFFF"/>
              </a:highlight>
            </a:endParaRPr>
          </a:p>
          <a:p>
            <a:pPr indent="0" lvl="0" marL="0" rtl="0" algn="l">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47" name="Google Shape;147;p16"/>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F"/>
                </a:solidFill>
                <a:highlight>
                  <a:srgbClr val="FFFFFF"/>
                </a:highlight>
              </a:rPr>
              <a:t>GraphFrame mainly provides the following built-in algorithms:</a:t>
            </a:r>
            <a:endParaRPr sz="1600">
              <a:solidFill>
                <a:srgbClr val="24292F"/>
              </a:solidFill>
              <a:highlight>
                <a:srgbClr val="FFFFFF"/>
              </a:highlight>
            </a:endParaRPr>
          </a:p>
          <a:p>
            <a:pPr indent="0" lvl="0" marL="0" rtl="0" algn="l">
              <a:spcBef>
                <a:spcPts val="1200"/>
              </a:spcBef>
              <a:spcAft>
                <a:spcPts val="0"/>
              </a:spcAft>
              <a:buNone/>
            </a:pPr>
            <a:r>
              <a:rPr lang="en" sz="1600">
                <a:solidFill>
                  <a:srgbClr val="24292F"/>
                </a:solidFill>
                <a:highlight>
                  <a:srgbClr val="FFFFFF"/>
                </a:highlight>
              </a:rPr>
              <a:t>Triangle count</a:t>
            </a:r>
            <a:endParaRPr sz="1600">
              <a:solidFill>
                <a:srgbClr val="24292F"/>
              </a:solidFill>
              <a:highlight>
                <a:srgbClr val="FFFFFF"/>
              </a:highlight>
            </a:endParaRPr>
          </a:p>
          <a:p>
            <a:pPr indent="0" lvl="0" marL="0" rtl="0" algn="l">
              <a:spcBef>
                <a:spcPts val="1200"/>
              </a:spcBef>
              <a:spcAft>
                <a:spcPts val="0"/>
              </a:spcAft>
              <a:buNone/>
            </a:pPr>
            <a:r>
              <a:rPr lang="en" sz="1600">
                <a:solidFill>
                  <a:srgbClr val="24292F"/>
                </a:solidFill>
                <a:highlight>
                  <a:srgbClr val="FFFFFF"/>
                </a:highlight>
              </a:rPr>
              <a:t>PageRank</a:t>
            </a:r>
            <a:endParaRPr sz="1600">
              <a:solidFill>
                <a:srgbClr val="24292F"/>
              </a:solidFill>
              <a:highlight>
                <a:srgbClr val="FFFFFF"/>
              </a:highlight>
            </a:endParaRPr>
          </a:p>
          <a:p>
            <a:pPr indent="0" lvl="0" marL="0" rtl="0" algn="l">
              <a:spcBef>
                <a:spcPts val="1200"/>
              </a:spcBef>
              <a:spcAft>
                <a:spcPts val="0"/>
              </a:spcAft>
              <a:buNone/>
            </a:pPr>
            <a:r>
              <a:rPr lang="en" sz="1600">
                <a:solidFill>
                  <a:srgbClr val="24292F"/>
                </a:solidFill>
                <a:highlight>
                  <a:srgbClr val="FFFFFF"/>
                </a:highlight>
              </a:rPr>
              <a:t>Shortest Path</a:t>
            </a:r>
            <a:endParaRPr sz="1600">
              <a:solidFill>
                <a:srgbClr val="24292F"/>
              </a:solidFill>
              <a:highlight>
                <a:srgbClr val="FFFFFF"/>
              </a:highlight>
            </a:endParaRPr>
          </a:p>
          <a:p>
            <a:pPr indent="0" lvl="0" marL="0" rtl="0" algn="l">
              <a:spcBef>
                <a:spcPts val="1200"/>
              </a:spcBef>
              <a:spcAft>
                <a:spcPts val="0"/>
              </a:spcAft>
              <a:buNone/>
            </a:pPr>
            <a:r>
              <a:t/>
            </a:r>
            <a:endParaRPr sz="1600">
              <a:solidFill>
                <a:srgbClr val="333333"/>
              </a:solidFill>
              <a:highlight>
                <a:srgbClr val="FFFFFF"/>
              </a:highlight>
            </a:endParaRPr>
          </a:p>
          <a:p>
            <a:pPr indent="0" lvl="0" marL="0" rtl="0" algn="l">
              <a:spcBef>
                <a:spcPts val="1200"/>
              </a:spcBef>
              <a:spcAft>
                <a:spcPts val="0"/>
              </a:spcAft>
              <a:buNone/>
            </a:pPr>
            <a:r>
              <a:t/>
            </a:r>
            <a:endParaRPr sz="1600">
              <a:solidFill>
                <a:srgbClr val="333333"/>
              </a:solidFill>
              <a:highlight>
                <a:srgbClr val="FFFFFF"/>
              </a:highlight>
            </a:endParaRPr>
          </a:p>
          <a:p>
            <a:pPr indent="0" lvl="0" marL="0" rtl="0" algn="l">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600"/>
          </a:p>
        </p:txBody>
      </p:sp>
      <p:pic>
        <p:nvPicPr>
          <p:cNvPr id="148" name="Google Shape;148;p16"/>
          <p:cNvPicPr preferRelativeResize="0"/>
          <p:nvPr/>
        </p:nvPicPr>
        <p:blipFill>
          <a:blip r:embed="rId3">
            <a:alphaModFix/>
          </a:blip>
          <a:stretch>
            <a:fillRect/>
          </a:stretch>
        </p:blipFill>
        <p:spPr>
          <a:xfrm>
            <a:off x="487600" y="2705450"/>
            <a:ext cx="8210700" cy="1966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54" name="Google Shape;154;p17"/>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F"/>
                </a:solidFill>
                <a:highlight>
                  <a:srgbClr val="FFFFFF"/>
                </a:highlight>
              </a:rPr>
              <a:t>GraphFrames and GraphX are useful tools for working with graph data in Spark. However, GraphFrames is generally easier to use and more efficient, as it is built on top of the DataFrame API, which is more optimized for large-scale data processing.</a:t>
            </a:r>
            <a:endParaRPr sz="1600">
              <a:solidFill>
                <a:srgbClr val="24292F"/>
              </a:solidFill>
              <a:highlight>
                <a:srgbClr val="FFFFFF"/>
              </a:highlight>
            </a:endParaRPr>
          </a:p>
          <a:p>
            <a:pPr indent="0" lvl="0" marL="0" rtl="0" algn="l">
              <a:spcBef>
                <a:spcPts val="1200"/>
              </a:spcBef>
              <a:spcAft>
                <a:spcPts val="0"/>
              </a:spcAft>
              <a:buNone/>
            </a:pPr>
            <a:r>
              <a:rPr lang="en" sz="1600">
                <a:solidFill>
                  <a:srgbClr val="24292F"/>
                </a:solidFill>
                <a:highlight>
                  <a:srgbClr val="FFFFFF"/>
                </a:highlight>
              </a:rPr>
              <a:t>We use the below data set </a:t>
            </a:r>
            <a:endParaRPr sz="1600">
              <a:solidFill>
                <a:srgbClr val="24292F"/>
              </a:solidFill>
              <a:highlight>
                <a:srgbClr val="FFFFFF"/>
              </a:highlight>
            </a:endParaRPr>
          </a:p>
          <a:p>
            <a:pPr indent="0" lvl="0" marL="0" rtl="0" algn="l">
              <a:spcBef>
                <a:spcPts val="1200"/>
              </a:spcBef>
              <a:spcAft>
                <a:spcPts val="0"/>
              </a:spcAft>
              <a:buNone/>
            </a:pPr>
            <a:r>
              <a:t/>
            </a:r>
            <a:endParaRPr sz="1600">
              <a:solidFill>
                <a:srgbClr val="333333"/>
              </a:solidFill>
              <a:highlight>
                <a:srgbClr val="FFFFFF"/>
              </a:highlight>
            </a:endParaRPr>
          </a:p>
          <a:p>
            <a:pPr indent="0" lvl="0" marL="0" rtl="0" algn="l">
              <a:spcBef>
                <a:spcPts val="1200"/>
              </a:spcBef>
              <a:spcAft>
                <a:spcPts val="0"/>
              </a:spcAft>
              <a:buNone/>
            </a:pPr>
            <a:r>
              <a:t/>
            </a:r>
            <a:endParaRPr sz="1600">
              <a:solidFill>
                <a:srgbClr val="333333"/>
              </a:solidFill>
              <a:highlight>
                <a:srgbClr val="FFFFFF"/>
              </a:highlight>
            </a:endParaRPr>
          </a:p>
          <a:p>
            <a:pPr indent="0" lvl="0" marL="0" rtl="0" algn="l">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600"/>
          </a:p>
        </p:txBody>
      </p:sp>
      <p:pic>
        <p:nvPicPr>
          <p:cNvPr id="155" name="Google Shape;155;p17"/>
          <p:cNvPicPr preferRelativeResize="0"/>
          <p:nvPr/>
        </p:nvPicPr>
        <p:blipFill>
          <a:blip r:embed="rId3">
            <a:alphaModFix/>
          </a:blip>
          <a:stretch>
            <a:fillRect/>
          </a:stretch>
        </p:blipFill>
        <p:spPr>
          <a:xfrm>
            <a:off x="487600" y="2752650"/>
            <a:ext cx="2312225" cy="2060175"/>
          </a:xfrm>
          <a:prstGeom prst="rect">
            <a:avLst/>
          </a:prstGeom>
          <a:noFill/>
          <a:ln>
            <a:noFill/>
          </a:ln>
        </p:spPr>
      </p:pic>
      <p:pic>
        <p:nvPicPr>
          <p:cNvPr id="156" name="Google Shape;156;p17"/>
          <p:cNvPicPr preferRelativeResize="0"/>
          <p:nvPr/>
        </p:nvPicPr>
        <p:blipFill>
          <a:blip r:embed="rId4">
            <a:alphaModFix/>
          </a:blip>
          <a:stretch>
            <a:fillRect/>
          </a:stretch>
        </p:blipFill>
        <p:spPr>
          <a:xfrm>
            <a:off x="2914525" y="2752650"/>
            <a:ext cx="2417700" cy="2060175"/>
          </a:xfrm>
          <a:prstGeom prst="rect">
            <a:avLst/>
          </a:prstGeom>
          <a:noFill/>
          <a:ln>
            <a:noFill/>
          </a:ln>
        </p:spPr>
      </p:pic>
      <p:pic>
        <p:nvPicPr>
          <p:cNvPr id="157" name="Google Shape;157;p17"/>
          <p:cNvPicPr preferRelativeResize="0"/>
          <p:nvPr/>
        </p:nvPicPr>
        <p:blipFill>
          <a:blip r:embed="rId5">
            <a:alphaModFix/>
          </a:blip>
          <a:stretch>
            <a:fillRect/>
          </a:stretch>
        </p:blipFill>
        <p:spPr>
          <a:xfrm>
            <a:off x="5389575" y="2752650"/>
            <a:ext cx="1552575" cy="2060175"/>
          </a:xfrm>
          <a:prstGeom prst="rect">
            <a:avLst/>
          </a:prstGeom>
          <a:noFill/>
          <a:ln>
            <a:noFill/>
          </a:ln>
        </p:spPr>
      </p:pic>
      <p:pic>
        <p:nvPicPr>
          <p:cNvPr id="158" name="Google Shape;158;p17"/>
          <p:cNvPicPr preferRelativeResize="0"/>
          <p:nvPr/>
        </p:nvPicPr>
        <p:blipFill>
          <a:blip r:embed="rId6">
            <a:alphaModFix/>
          </a:blip>
          <a:stretch>
            <a:fillRect/>
          </a:stretch>
        </p:blipFill>
        <p:spPr>
          <a:xfrm>
            <a:off x="6999500" y="2571746"/>
            <a:ext cx="1666875" cy="224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64" name="Google Shape;164;p18"/>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sz="1600">
                <a:solidFill>
                  <a:srgbClr val="24292F"/>
                </a:solidFill>
                <a:highlight>
                  <a:srgbClr val="FFFFFF"/>
                </a:highlight>
              </a:rPr>
              <a:t>Create the Virtual Machine on GCP and SSH into it:</a:t>
            </a:r>
            <a:endParaRPr sz="1600">
              <a:solidFill>
                <a:srgbClr val="24292F"/>
              </a:solidFill>
              <a:highlight>
                <a:srgbClr val="FFFFFF"/>
              </a:highlight>
            </a:endParaRPr>
          </a:p>
          <a:p>
            <a:pPr indent="0" lvl="0" marL="0" rtl="0" algn="l">
              <a:lnSpc>
                <a:spcPct val="125000"/>
              </a:lnSpc>
              <a:spcBef>
                <a:spcPts val="1800"/>
              </a:spcBef>
              <a:spcAft>
                <a:spcPts val="1200"/>
              </a:spcAft>
              <a:buNone/>
            </a:pPr>
            <a:r>
              <a:t/>
            </a:r>
            <a:endParaRPr sz="1600">
              <a:solidFill>
                <a:srgbClr val="24292F"/>
              </a:solidFill>
              <a:highlight>
                <a:srgbClr val="FFFFFF"/>
              </a:highlight>
            </a:endParaRPr>
          </a:p>
        </p:txBody>
      </p:sp>
      <p:pic>
        <p:nvPicPr>
          <p:cNvPr id="165" name="Google Shape;165;p18"/>
          <p:cNvPicPr preferRelativeResize="0"/>
          <p:nvPr/>
        </p:nvPicPr>
        <p:blipFill>
          <a:blip r:embed="rId3">
            <a:alphaModFix/>
          </a:blip>
          <a:stretch>
            <a:fillRect/>
          </a:stretch>
        </p:blipFill>
        <p:spPr>
          <a:xfrm>
            <a:off x="487600" y="2162600"/>
            <a:ext cx="8210700" cy="81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71" name="Google Shape;171;p19"/>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4292F"/>
                </a:solidFill>
                <a:highlight>
                  <a:srgbClr val="FFFFFF"/>
                </a:highlight>
              </a:rPr>
              <a:t>Install Java:</a:t>
            </a:r>
            <a:endParaRPr b="1" sz="1600">
              <a:solidFill>
                <a:srgbClr val="24292F"/>
              </a:solidFill>
              <a:highlight>
                <a:srgbClr val="FFFFFF"/>
              </a:highlight>
            </a:endParaRPr>
          </a:p>
          <a:p>
            <a:pPr indent="-330200" lvl="0" marL="457200" rtl="0" algn="l">
              <a:spcBef>
                <a:spcPts val="1200"/>
              </a:spcBef>
              <a:spcAft>
                <a:spcPts val="0"/>
              </a:spcAft>
              <a:buClr>
                <a:srgbClr val="24292F"/>
              </a:buClr>
              <a:buSzPts val="1600"/>
              <a:buFont typeface="Calibri"/>
              <a:buChar char="●"/>
            </a:pPr>
            <a:r>
              <a:rPr lang="en" sz="1600">
                <a:solidFill>
                  <a:srgbClr val="24292F"/>
                </a:solidFill>
                <a:highlight>
                  <a:srgbClr val="FFFFFF"/>
                </a:highlight>
              </a:rPr>
              <a:t>sudo apt-get update</a:t>
            </a:r>
            <a:endParaRPr sz="1600">
              <a:solidFill>
                <a:srgbClr val="24292F"/>
              </a:solidFill>
              <a:highlight>
                <a:srgbClr val="FFFFFF"/>
              </a:highlight>
            </a:endParaRPr>
          </a:p>
          <a:p>
            <a:pPr indent="-330200" lvl="0" marL="457200" rtl="0" algn="l">
              <a:spcBef>
                <a:spcPts val="0"/>
              </a:spcBef>
              <a:spcAft>
                <a:spcPts val="0"/>
              </a:spcAft>
              <a:buClr>
                <a:srgbClr val="24292F"/>
              </a:buClr>
              <a:buSzPts val="1600"/>
              <a:buFont typeface="Calibri"/>
              <a:buChar char="●"/>
            </a:pPr>
            <a:r>
              <a:rPr lang="en" sz="1600">
                <a:solidFill>
                  <a:srgbClr val="24292F"/>
                </a:solidFill>
                <a:highlight>
                  <a:srgbClr val="FFFFFF"/>
                </a:highlight>
              </a:rPr>
              <a:t>sudo apt-get install openjdk-11-jdk</a:t>
            </a:r>
            <a:endParaRPr sz="1600">
              <a:solidFill>
                <a:srgbClr val="24292F"/>
              </a:solidFill>
              <a:highlight>
                <a:srgbClr val="FFFFFF"/>
              </a:highlight>
            </a:endParaRPr>
          </a:p>
          <a:p>
            <a:pPr indent="0" lvl="0" marL="0" rtl="0" algn="l">
              <a:spcBef>
                <a:spcPts val="1200"/>
              </a:spcBef>
              <a:spcAft>
                <a:spcPts val="0"/>
              </a:spcAft>
              <a:buNone/>
            </a:pPr>
            <a:r>
              <a:t/>
            </a:r>
            <a:endParaRPr sz="1600">
              <a:solidFill>
                <a:srgbClr val="24292F"/>
              </a:solidFill>
              <a:highlight>
                <a:srgbClr val="FFFFFF"/>
              </a:highlight>
            </a:endParaRPr>
          </a:p>
          <a:p>
            <a:pPr indent="0" lvl="0" marL="0" rtl="0" algn="l">
              <a:spcBef>
                <a:spcPts val="1200"/>
              </a:spcBef>
              <a:spcAft>
                <a:spcPts val="1200"/>
              </a:spcAft>
              <a:buNone/>
            </a:pPr>
            <a:r>
              <a:t/>
            </a:r>
            <a:endParaRPr sz="1600">
              <a:solidFill>
                <a:srgbClr val="24292F"/>
              </a:solidFill>
              <a:highlight>
                <a:srgbClr val="FFFFFF"/>
              </a:highlight>
            </a:endParaRPr>
          </a:p>
        </p:txBody>
      </p:sp>
      <p:pic>
        <p:nvPicPr>
          <p:cNvPr id="172" name="Google Shape;172;p19"/>
          <p:cNvPicPr preferRelativeResize="0"/>
          <p:nvPr/>
        </p:nvPicPr>
        <p:blipFill>
          <a:blip r:embed="rId3">
            <a:alphaModFix/>
          </a:blip>
          <a:stretch>
            <a:fillRect/>
          </a:stretch>
        </p:blipFill>
        <p:spPr>
          <a:xfrm>
            <a:off x="449575" y="2154500"/>
            <a:ext cx="8286750" cy="180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78" name="Google Shape;178;p20"/>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4292F"/>
                </a:solidFill>
                <a:highlight>
                  <a:srgbClr val="FFFFFF"/>
                </a:highlight>
              </a:rPr>
              <a:t>Install Spark and Unpack it:</a:t>
            </a:r>
            <a:endParaRPr b="1" sz="1600">
              <a:solidFill>
                <a:srgbClr val="24292F"/>
              </a:solidFill>
              <a:highlight>
                <a:srgbClr val="FFFFFF"/>
              </a:highlight>
            </a:endParaRPr>
          </a:p>
          <a:p>
            <a:pPr indent="-330200" lvl="0" marL="457200" rtl="0" algn="l">
              <a:spcBef>
                <a:spcPts val="1200"/>
              </a:spcBef>
              <a:spcAft>
                <a:spcPts val="0"/>
              </a:spcAft>
              <a:buClr>
                <a:srgbClr val="24292F"/>
              </a:buClr>
              <a:buSzPts val="1600"/>
              <a:buFont typeface="Calibri"/>
              <a:buChar char="●"/>
            </a:pPr>
            <a:r>
              <a:rPr lang="en" sz="1600">
                <a:solidFill>
                  <a:srgbClr val="24292F"/>
                </a:solidFill>
                <a:highlight>
                  <a:srgbClr val="FFFFFF"/>
                </a:highlight>
              </a:rPr>
              <a:t>wget </a:t>
            </a:r>
            <a:r>
              <a:rPr lang="en" sz="1600">
                <a:solidFill>
                  <a:schemeClr val="hlink"/>
                </a:solidFill>
                <a:highlight>
                  <a:srgbClr val="FFFFFF"/>
                </a:highlight>
                <a:uFill>
                  <a:noFill/>
                </a:uFill>
                <a:hlinkClick r:id="rId3"/>
              </a:rPr>
              <a:t>https://dlcdn.apache.org/spark/spark-3.3.1/spark-3.3.1-bin-hadoop3.tgz</a:t>
            </a:r>
            <a:endParaRPr sz="1600">
              <a:solidFill>
                <a:schemeClr val="hlink"/>
              </a:solidFill>
              <a:highlight>
                <a:srgbClr val="FFFFFF"/>
              </a:highlight>
            </a:endParaRPr>
          </a:p>
          <a:p>
            <a:pPr indent="-330200" lvl="0" marL="457200" rtl="0" algn="l">
              <a:spcBef>
                <a:spcPts val="0"/>
              </a:spcBef>
              <a:spcAft>
                <a:spcPts val="0"/>
              </a:spcAft>
              <a:buClr>
                <a:srgbClr val="24292F"/>
              </a:buClr>
              <a:buSzPts val="1600"/>
              <a:buFont typeface="Calibri"/>
              <a:buChar char="●"/>
            </a:pPr>
            <a:r>
              <a:rPr lang="en" sz="1600">
                <a:solidFill>
                  <a:srgbClr val="24292F"/>
                </a:solidFill>
                <a:highlight>
                  <a:srgbClr val="FFFFFF"/>
                </a:highlight>
              </a:rPr>
              <a:t>tar -xvf spark-3.3.1-bin-hadoop3.tgz</a:t>
            </a:r>
            <a:endParaRPr sz="1600">
              <a:solidFill>
                <a:srgbClr val="24292F"/>
              </a:solidFill>
              <a:highlight>
                <a:srgbClr val="FFFFFF"/>
              </a:highlight>
            </a:endParaRPr>
          </a:p>
          <a:p>
            <a:pPr indent="-330200" lvl="0" marL="457200" rtl="0" algn="l">
              <a:spcBef>
                <a:spcPts val="0"/>
              </a:spcBef>
              <a:spcAft>
                <a:spcPts val="0"/>
              </a:spcAft>
              <a:buClr>
                <a:srgbClr val="24292F"/>
              </a:buClr>
              <a:buSzPts val="1600"/>
              <a:buFont typeface="Calibri"/>
              <a:buChar char="●"/>
            </a:pPr>
            <a:r>
              <a:rPr lang="en" sz="1600">
                <a:solidFill>
                  <a:srgbClr val="24292F"/>
                </a:solidFill>
                <a:highlight>
                  <a:srgbClr val="FFFFFF"/>
                </a:highlight>
              </a:rPr>
              <a:t>mv spark-3.3.1-bin-hadoop3 spark</a:t>
            </a:r>
            <a:endParaRPr sz="1600">
              <a:solidFill>
                <a:srgbClr val="333333"/>
              </a:solidFill>
              <a:highlight>
                <a:srgbClr val="FFFFFF"/>
              </a:highlight>
            </a:endParaRPr>
          </a:p>
          <a:p>
            <a:pPr indent="0" lvl="0" marL="0" rtl="0" algn="l">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600"/>
          </a:p>
        </p:txBody>
      </p:sp>
      <p:pic>
        <p:nvPicPr>
          <p:cNvPr id="179" name="Google Shape;179;p20"/>
          <p:cNvPicPr preferRelativeResize="0"/>
          <p:nvPr/>
        </p:nvPicPr>
        <p:blipFill>
          <a:blip r:embed="rId4">
            <a:alphaModFix/>
          </a:blip>
          <a:stretch>
            <a:fillRect/>
          </a:stretch>
        </p:blipFill>
        <p:spPr>
          <a:xfrm>
            <a:off x="487600" y="2359400"/>
            <a:ext cx="8210700" cy="975225"/>
          </a:xfrm>
          <a:prstGeom prst="rect">
            <a:avLst/>
          </a:prstGeom>
          <a:noFill/>
          <a:ln>
            <a:noFill/>
          </a:ln>
        </p:spPr>
      </p:pic>
      <p:pic>
        <p:nvPicPr>
          <p:cNvPr id="180" name="Google Shape;180;p20"/>
          <p:cNvPicPr preferRelativeResize="0"/>
          <p:nvPr/>
        </p:nvPicPr>
        <p:blipFill>
          <a:blip r:embed="rId5">
            <a:alphaModFix/>
          </a:blip>
          <a:stretch>
            <a:fillRect/>
          </a:stretch>
        </p:blipFill>
        <p:spPr>
          <a:xfrm>
            <a:off x="487600" y="3444725"/>
            <a:ext cx="8210700" cy="136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487600" y="283125"/>
            <a:ext cx="8210700" cy="6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86" name="Google Shape;186;p21"/>
          <p:cNvSpPr txBox="1"/>
          <p:nvPr>
            <p:ph idx="1" type="body"/>
          </p:nvPr>
        </p:nvSpPr>
        <p:spPr>
          <a:xfrm>
            <a:off x="487600" y="912225"/>
            <a:ext cx="8210700" cy="3963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sz="1600">
                <a:solidFill>
                  <a:srgbClr val="24292F"/>
                </a:solidFill>
                <a:highlight>
                  <a:srgbClr val="FFFFFF"/>
                </a:highlight>
              </a:rPr>
              <a:t>Create graphX directory and then prepare person.csv and relationship.csv file into graphX directory</a:t>
            </a:r>
            <a:endParaRPr sz="1600">
              <a:solidFill>
                <a:srgbClr val="24292F"/>
              </a:solidFill>
              <a:highlight>
                <a:srgbClr val="FFFFFF"/>
              </a:highlight>
            </a:endParaRPr>
          </a:p>
          <a:p>
            <a:pPr indent="-330200" lvl="0" marL="457200" rtl="0" algn="l">
              <a:spcBef>
                <a:spcPts val="1200"/>
              </a:spcBef>
              <a:spcAft>
                <a:spcPts val="0"/>
              </a:spcAft>
              <a:buClr>
                <a:srgbClr val="24292F"/>
              </a:buClr>
              <a:buSzPts val="1600"/>
              <a:buFont typeface="Calibri"/>
              <a:buChar char="●"/>
            </a:pPr>
            <a:r>
              <a:rPr lang="en" sz="1600">
                <a:solidFill>
                  <a:srgbClr val="24292F"/>
                </a:solidFill>
                <a:highlight>
                  <a:srgbClr val="FFFFFF"/>
                </a:highlight>
              </a:rPr>
              <a:t>mkdir graphX</a:t>
            </a:r>
            <a:endParaRPr sz="1600">
              <a:solidFill>
                <a:srgbClr val="24292F"/>
              </a:solidFill>
              <a:highlight>
                <a:srgbClr val="FFFFFF"/>
              </a:highlight>
            </a:endParaRPr>
          </a:p>
          <a:p>
            <a:pPr indent="-330200" lvl="0" marL="457200" rtl="0" algn="l">
              <a:spcBef>
                <a:spcPts val="0"/>
              </a:spcBef>
              <a:spcAft>
                <a:spcPts val="0"/>
              </a:spcAft>
              <a:buClr>
                <a:srgbClr val="24292F"/>
              </a:buClr>
              <a:buSzPts val="1600"/>
              <a:buFont typeface="Calibri"/>
              <a:buChar char="●"/>
            </a:pPr>
            <a:r>
              <a:rPr lang="en" sz="1600">
                <a:solidFill>
                  <a:srgbClr val="24292F"/>
                </a:solidFill>
                <a:highlight>
                  <a:srgbClr val="FFFFFF"/>
                </a:highlight>
              </a:rPr>
              <a:t>vi person.csv</a:t>
            </a:r>
            <a:endParaRPr sz="1600">
              <a:solidFill>
                <a:srgbClr val="24292F"/>
              </a:solidFill>
              <a:highlight>
                <a:srgbClr val="FFFFFF"/>
              </a:highlight>
            </a:endParaRPr>
          </a:p>
          <a:p>
            <a:pPr indent="-330200" lvl="0" marL="457200" rtl="0" algn="l">
              <a:spcBef>
                <a:spcPts val="0"/>
              </a:spcBef>
              <a:spcAft>
                <a:spcPts val="0"/>
              </a:spcAft>
              <a:buClr>
                <a:srgbClr val="24292F"/>
              </a:buClr>
              <a:buSzPts val="1600"/>
              <a:buFont typeface="Calibri"/>
              <a:buChar char="●"/>
            </a:pPr>
            <a:r>
              <a:rPr lang="en" sz="1600">
                <a:solidFill>
                  <a:srgbClr val="24292F"/>
                </a:solidFill>
                <a:highlight>
                  <a:srgbClr val="FFFFFF"/>
                </a:highlight>
              </a:rPr>
              <a:t>vi </a:t>
            </a:r>
            <a:r>
              <a:rPr lang="en" sz="1600">
                <a:solidFill>
                  <a:srgbClr val="24292F"/>
                </a:solidFill>
                <a:highlight>
                  <a:srgbClr val="FFFFFF"/>
                </a:highlight>
              </a:rPr>
              <a:t>relationship</a:t>
            </a:r>
            <a:r>
              <a:rPr lang="en" sz="1600">
                <a:solidFill>
                  <a:srgbClr val="24292F"/>
                </a:solidFill>
                <a:highlight>
                  <a:srgbClr val="FFFFFF"/>
                </a:highlight>
              </a:rPr>
              <a:t>.csv</a:t>
            </a:r>
            <a:endParaRPr sz="1600">
              <a:solidFill>
                <a:srgbClr val="24292F"/>
              </a:solidFill>
              <a:highlight>
                <a:srgbClr val="FFFFFF"/>
              </a:highlight>
            </a:endParaRPr>
          </a:p>
          <a:p>
            <a:pPr indent="0" lvl="0" marL="457200" rtl="0" algn="l">
              <a:spcBef>
                <a:spcPts val="1200"/>
              </a:spcBef>
              <a:spcAft>
                <a:spcPts val="0"/>
              </a:spcAft>
              <a:buNone/>
            </a:pPr>
            <a:r>
              <a:t/>
            </a:r>
            <a:endParaRPr sz="1600">
              <a:solidFill>
                <a:srgbClr val="24292F"/>
              </a:solidFill>
              <a:highlight>
                <a:srgbClr val="FFFFFF"/>
              </a:highlight>
            </a:endParaRPr>
          </a:p>
          <a:p>
            <a:pPr indent="0" lvl="0" marL="0" rtl="0" algn="l">
              <a:spcBef>
                <a:spcPts val="1200"/>
              </a:spcBef>
              <a:spcAft>
                <a:spcPts val="0"/>
              </a:spcAft>
              <a:buNone/>
            </a:pPr>
            <a:r>
              <a:t/>
            </a:r>
            <a:endParaRPr sz="1600">
              <a:solidFill>
                <a:srgbClr val="333333"/>
              </a:solidFill>
              <a:highlight>
                <a:srgbClr val="FFFFFF"/>
              </a:highlight>
            </a:endParaRPr>
          </a:p>
          <a:p>
            <a:pPr indent="0" lvl="0" marL="0" rtl="0" algn="l">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600"/>
          </a:p>
        </p:txBody>
      </p:sp>
      <p:pic>
        <p:nvPicPr>
          <p:cNvPr id="187" name="Google Shape;187;p21"/>
          <p:cNvPicPr preferRelativeResize="0"/>
          <p:nvPr/>
        </p:nvPicPr>
        <p:blipFill>
          <a:blip r:embed="rId3">
            <a:alphaModFix/>
          </a:blip>
          <a:stretch>
            <a:fillRect/>
          </a:stretch>
        </p:blipFill>
        <p:spPr>
          <a:xfrm>
            <a:off x="487600" y="2827275"/>
            <a:ext cx="2857500" cy="1875800"/>
          </a:xfrm>
          <a:prstGeom prst="rect">
            <a:avLst/>
          </a:prstGeom>
          <a:noFill/>
          <a:ln>
            <a:noFill/>
          </a:ln>
        </p:spPr>
      </p:pic>
      <p:pic>
        <p:nvPicPr>
          <p:cNvPr id="188" name="Google Shape;188;p21"/>
          <p:cNvPicPr preferRelativeResize="0"/>
          <p:nvPr/>
        </p:nvPicPr>
        <p:blipFill>
          <a:blip r:embed="rId4">
            <a:alphaModFix/>
          </a:blip>
          <a:stretch>
            <a:fillRect/>
          </a:stretch>
        </p:blipFill>
        <p:spPr>
          <a:xfrm>
            <a:off x="3741100" y="2827275"/>
            <a:ext cx="3476625" cy="187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