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Nuni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bca693e1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bca693e1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bca693e1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bca693e1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bca693e1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bca693e1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bca693e1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bca693e1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bca693e1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bca693e1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bca693e1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bca693e1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bca693e1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bca693e1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d99a35f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d99a35f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d99a35f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d99a35f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d99a35f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d99a35f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bca693e1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bca693e1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d99a35f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d99a35f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bca693e1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bca693e1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bca693e1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7bca693e1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d99a35f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d99a35f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d99a35f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7d99a35f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d99a35f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d99a35f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d99a35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d99a35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d99a35f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d99a35f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4af89f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4af89f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4af89f9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4af89f9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bca693e1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bca693e1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4af89f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4af89f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4af89f9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4af89f9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4af89f9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4af89f9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4af89f9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4af89f9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4af89f9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4af89f9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af89f9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af89f9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af89f9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af89f9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4af89f9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4af89f9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4af89f9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4af89f9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4af89f9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4af89f9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bca693e1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bca693e1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4af89f95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84af89f95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4af89f95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4af89f9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4af89f95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4af89f95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4af89f9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4af89f9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bca693e1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bca693e1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bca693e1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bca693e1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bca693e1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bca693e1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bca693e1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bca693e1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bca693e1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bca693e1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Damping_facto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hc.labnet.sfbu.edu/~henry/npu/classes/learning_spark/key_value_pair/slide/Example_PageRank.html" TargetMode="External"/><Relationship Id="rId4" Type="http://schemas.openxmlformats.org/officeDocument/2006/relationships/hyperlink" Target="https://sites.cs.ucsb.edu/~tyang/class/240a16w/hw2/pagerank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Damping_fact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 on GCP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3"/>
            <a:ext cx="53613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Submitted by Manish Bafna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Student Id: 19655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If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The initial PageRank value for each webpage is 1.</a:t>
            </a:r>
            <a:endParaRPr sz="1800">
              <a:solidFill>
                <a:srgbClr val="20212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PR(A) = 1</a:t>
            </a:r>
            <a:endParaRPr sz="1800">
              <a:solidFill>
                <a:srgbClr val="20212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PR(B) = 1</a:t>
            </a:r>
            <a:endParaRPr sz="1800">
              <a:solidFill>
                <a:srgbClr val="20212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PR(C) = 1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Page B has a link to pages C and A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Page C has a link to page A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Page D has links to all three pages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and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A's PageRank is</a:t>
            </a:r>
            <a:br>
              <a:rPr lang="en" sz="1800">
                <a:solidFill>
                  <a:srgbClr val="202122"/>
                </a:solidFill>
              </a:rPr>
            </a:br>
            <a:r>
              <a:rPr lang="en" sz="1800">
                <a:solidFill>
                  <a:srgbClr val="202122"/>
                </a:solidFill>
              </a:rPr>
              <a:t>PR(A) = (1-d) + d * (PR(B) / 2 + PR(C) / 1 + PR(D) / 3)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B's PageRank is</a:t>
            </a:r>
            <a:br>
              <a:rPr lang="en" sz="1800">
                <a:solidFill>
                  <a:srgbClr val="202122"/>
                </a:solidFill>
              </a:rPr>
            </a:br>
            <a:r>
              <a:rPr lang="en" sz="1800">
                <a:solidFill>
                  <a:srgbClr val="202122"/>
                </a:solidFill>
              </a:rPr>
              <a:t>PR(B) = (1-d) + d * (PR(D) / 3)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C's PageRank is</a:t>
            </a:r>
            <a:br>
              <a:rPr lang="en" sz="1800">
                <a:solidFill>
                  <a:srgbClr val="202122"/>
                </a:solidFill>
              </a:rPr>
            </a:br>
            <a:r>
              <a:rPr lang="en" sz="1800">
                <a:solidFill>
                  <a:srgbClr val="202122"/>
                </a:solidFill>
              </a:rPr>
              <a:t>PR(C) = (1-d) + d * (PR(B) / 2 + PR(D) / 3)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D's PageRank is</a:t>
            </a:r>
            <a:br>
              <a:rPr lang="en" sz="1800">
                <a:solidFill>
                  <a:srgbClr val="202122"/>
                </a:solidFill>
              </a:rPr>
            </a:br>
            <a:r>
              <a:rPr lang="en" sz="1800">
                <a:solidFill>
                  <a:srgbClr val="202122"/>
                </a:solidFill>
              </a:rPr>
              <a:t>PR(D) = 1-d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 u="sng">
                <a:solidFill>
                  <a:srgbClr val="20212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Damping factor</a:t>
            </a:r>
            <a:r>
              <a:rPr lang="en" sz="1800">
                <a:solidFill>
                  <a:srgbClr val="202122"/>
                </a:solidFill>
              </a:rPr>
              <a:t> is 0.85</a:t>
            </a:r>
            <a:endParaRPr sz="18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Then after 1st iteration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02122"/>
                </a:solidFill>
              </a:rPr>
              <a:t>Output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02122"/>
                </a:solidFill>
              </a:rPr>
              <a:t>Page B would transfer half of its existing value, or 0.5, to page A and the other half, or 0.5, to page C.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02122"/>
                </a:solidFill>
              </a:rPr>
              <a:t>Page C would transfer all of its existing value, 1, to the only page it links to, A.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02122"/>
                </a:solidFill>
              </a:rPr>
              <a:t>Since D had three outbound links, it would transfer one third of its existing value, or approximately 0.33, to A.</a:t>
            </a:r>
            <a:endParaRPr sz="25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Input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PR(A)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(1-d) + d * (PR(B) / 2 + PR(C) / 1 + PR(D) / 3)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(1-0.85) + 0.85 * (0.5 + 1 + 0.33)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1.71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PR(B)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(1-d) + d * (PR(D) / 3)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(1-0.85) + 0.85 * 0.33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0.43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PR(C)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(1-d) + d * (PR(B) / 2 + PR(D) / 3)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(1-0.85) + 0.85 * (0.5 + 0.33)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0.86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PR(D)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1-d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= 0.15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02122"/>
                </a:solidFill>
              </a:rPr>
              <a:t>A web page does not have input will have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02122"/>
                </a:solidFill>
              </a:rPr>
              <a:t>constant PageRank: 1-d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02122"/>
                </a:solidFill>
              </a:rPr>
              <a:t>the smallest PageRank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02122"/>
                </a:solidFill>
              </a:rPr>
              <a:t>Input Web Pages' impact to the PageRank of a web page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02122"/>
                </a:solidFill>
              </a:rPr>
              <a:t>The more Input Web Pages the better.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02122"/>
                </a:solidFill>
              </a:rPr>
              <a:t>The higher PageRank of an Input Web Page the better.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456150" y="1431500"/>
            <a:ext cx="82422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Calculate the PageRank with the following assumptions: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02122"/>
                </a:solidFill>
              </a:rPr>
              <a:t>the initial PageRank value for each webpage is 1.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02122"/>
                </a:solidFill>
              </a:rPr>
              <a:t>the damping factor is 0.85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02122"/>
                </a:solidFill>
              </a:rPr>
              <a:t>the relation of the webpages is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84" y="3232375"/>
            <a:ext cx="2144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Approach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471875" y="1431500"/>
            <a:ext cx="82266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Manually calculate PageRank for each node for the first 2 iterations.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Create a file in HDFS to show the references among the nodes.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Execute the program on GCP using SCALA and Pyspark</a:t>
            </a:r>
            <a:endParaRPr sz="18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Compare the output of program and the result of Step 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Calculations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71875" y="1431500"/>
            <a:ext cx="82266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First iteration A = 1 B = (1/2) = 0.5 C = 1 + (1/2) = 1.5 PageRank (A) = 1 – 0.85 + 0.85 * 1 = 1 PageRank (B) = 1 – 0.85 + 0.85 * 1 = 0.575 PageRank (C) = 1 – 0.85 + 0.85 * 1.5 = 1.425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Second iteration A = 1 B = (1/2) = 0.5 C = 0.575 + (1/2) = 1.075 PageRank (A) = 1 – 0.85 + 0.85 * 1.425 = 1.36125 PageRank (B) = 1 – 0.85 + 0.85 * 0.5 = 0.575 PageRank (C) = 1 – 0.85 + 0.85 * 1.075 = 1.06375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71875" y="1431500"/>
            <a:ext cx="82266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</a:rPr>
              <a:t>A B</a:t>
            </a:r>
            <a:endParaRPr sz="1800">
              <a:solidFill>
                <a:srgbClr val="24292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</a:rPr>
              <a:t>A C</a:t>
            </a:r>
            <a:endParaRPr sz="1800">
              <a:solidFill>
                <a:srgbClr val="24292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</a:rPr>
              <a:t>B C</a:t>
            </a:r>
            <a:endParaRPr sz="1800">
              <a:solidFill>
                <a:srgbClr val="24292F"/>
              </a:solidFill>
            </a:endParaRPr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24292F"/>
                </a:solidFill>
              </a:rPr>
              <a:t>C A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7100"/>
            <a:ext cx="7505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Design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Implementation on GCP using Pyspark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Implementation on GCP using SCALA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Conclusion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Enhancement Ideas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References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Login to GCP and link a billing account for the project that was already created during last login</a:t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5" y="2139200"/>
            <a:ext cx="8242176" cy="26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71875" y="1431500"/>
            <a:ext cx="82107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Create the dataproc cluster and launch SSH</a:t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029075"/>
            <a:ext cx="8210726" cy="29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Pyspark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new file: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 </a:t>
            </a:r>
            <a:r>
              <a:rPr lang="en" sz="1800">
                <a:solidFill>
                  <a:srgbClr val="202122"/>
                </a:solidFill>
              </a:rPr>
              <a:t>v</a:t>
            </a:r>
            <a:r>
              <a:rPr lang="en" sz="1800">
                <a:solidFill>
                  <a:srgbClr val="202122"/>
                </a:solidFill>
              </a:rPr>
              <a:t>i pagerank.txt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5" y="2233575"/>
            <a:ext cx="6369175" cy="23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Pyspark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456150" y="1431500"/>
            <a:ext cx="8226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set up directory and copy file into directory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sz="1800">
                <a:solidFill>
                  <a:srgbClr val="202122"/>
                </a:solidFill>
              </a:rPr>
              <a:t>hdfs dfs -mkdir hdfs:///mydata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sz="1800">
                <a:solidFill>
                  <a:srgbClr val="202122"/>
                </a:solidFill>
              </a:rPr>
              <a:t>hdfs dfs -put pagerank.txt hdfs:///mydata 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sz="1800">
                <a:solidFill>
                  <a:srgbClr val="202122"/>
                </a:solidFill>
              </a:rPr>
              <a:t>hdfs dfs -ls hdfs:///mydata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5" y="3317500"/>
            <a:ext cx="6595500" cy="12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5" y="2831275"/>
            <a:ext cx="6595500" cy="4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Pyspark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6150" y="1431500"/>
            <a:ext cx="8226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Run PageRank code using Python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Prepare the code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v</a:t>
            </a:r>
            <a:r>
              <a:rPr lang="en" sz="1800">
                <a:solidFill>
                  <a:srgbClr val="202122"/>
                </a:solidFill>
              </a:rPr>
              <a:t>i pagerank.py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0" y="2485250"/>
            <a:ext cx="8226299" cy="23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495725" y="845600"/>
            <a:ext cx="815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6150" y="1431500"/>
            <a:ext cx="8226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run the program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spark-submit pagerank.py hdfs:///mydata/pagerank_data.txt 1 (first iteration)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same as manual calculation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25" y="2571750"/>
            <a:ext cx="8152550" cy="1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95725" y="845600"/>
            <a:ext cx="815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6150" y="1431500"/>
            <a:ext cx="8226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run the program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Tenth iteration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same as manual calculation 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50" y="2653350"/>
            <a:ext cx="8086874" cy="1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input file: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 vi pagerank.txt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5" y="2233575"/>
            <a:ext cx="6369175" cy="23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SCALA code file: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the path to mbafna@cluster-f0e5-m:~/pagerank/src/main/scala$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0" y="2217850"/>
            <a:ext cx="8116325" cy="2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SCALA code file: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file SparkPageRank.scala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50" y="2471800"/>
            <a:ext cx="8074025" cy="1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 PageRank on the Google Cloud Platform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The PageRank algorithm, named after Google’s Larry Page, aims to assign a measure of importance (a “rank”) to each document in a set based on how many documents have links to it.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As an example of a more involved algorithm that can benefit from RDD partitioning, we consider PageRank. 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It can be used to rank web pages, of course, but also scientific articles, or influential users in a social network (by treating each user as a “document” and each friend relationship as a “link”).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SCALA code file: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file SparkPageRank.scala (Refer SparkPageRank.scala file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50" y="2471800"/>
            <a:ext cx="8074025" cy="1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Install SBT</a:t>
            </a:r>
            <a:r>
              <a:rPr lang="en" sz="1800">
                <a:solidFill>
                  <a:srgbClr val="202122"/>
                </a:solidFill>
              </a:rPr>
              <a:t>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back to the up 3 level parent directory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75" y="2571750"/>
            <a:ext cx="8121200" cy="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Install SBT: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Run following commands: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</a:rPr>
              <a:t>echo "deb https://repo.scala-sbt.org/scalasbt/debian all main" | sudo tee /etc/apt/sources.list.d/sbt.list</a:t>
            </a:r>
            <a:endParaRPr sz="16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</a:rPr>
              <a:t>echo "deb https://repo.scala-sbt.org/scalasbt/debian /" | sudo tee /etc/apt/sources.list.d/sbt_old.list</a:t>
            </a:r>
            <a:endParaRPr sz="16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</a:rPr>
              <a:t>curl -sL "https://keyserver.ubuntu.com/pks/lookup?op=get&amp;search=0x2EE0EA64E40A89B84B2DF73499E82A75642AC823" | sudo apt-key add</a:t>
            </a:r>
            <a:endParaRPr sz="16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</a:rPr>
              <a:t>sudo apt-get update</a:t>
            </a:r>
            <a:endParaRPr sz="16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</a:rPr>
              <a:t>sudo apt-get install sbt</a:t>
            </a:r>
            <a:endParaRPr sz="16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build.sbt file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Run following commands: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Vi build.sbt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Enter the following and save the file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</a:rPr>
              <a:t>name := "Simple Project" </a:t>
            </a:r>
            <a:endParaRPr sz="18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</a:rPr>
              <a:t>version := "1.0" </a:t>
            </a:r>
            <a:endParaRPr sz="18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</a:rPr>
              <a:t>scalaVersion := "2.12.14" </a:t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4292F"/>
                </a:solidFill>
              </a:rPr>
              <a:t>libraryDependencies += "org.apache.spark" %% "spark-core" % "3.1.3"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Now create the jar file 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Command: </a:t>
            </a:r>
            <a:r>
              <a:rPr lang="en" sz="1800">
                <a:solidFill>
                  <a:srgbClr val="24292F"/>
                </a:solidFill>
              </a:rPr>
              <a:t>sbt package</a:t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461625"/>
            <a:ext cx="8210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5" y="3611150"/>
            <a:ext cx="8210701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Validate the</a:t>
            </a:r>
            <a:r>
              <a:rPr lang="en" sz="1800">
                <a:solidFill>
                  <a:srgbClr val="202122"/>
                </a:solidFill>
              </a:rPr>
              <a:t> jar file location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00" y="1919544"/>
            <a:ext cx="8037700" cy="207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Create a new bucket on GCP 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5" y="2104425"/>
            <a:ext cx="7911875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Now push the input file and the jar files to the newly created bucket using gsutil commands: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75" y="2471750"/>
            <a:ext cx="8011150" cy="3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5" y="3314000"/>
            <a:ext cx="8116349" cy="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Run the gcloud command</a:t>
            </a:r>
            <a:r>
              <a:rPr lang="en" sz="1800">
                <a:solidFill>
                  <a:srgbClr val="202122"/>
                </a:solidFill>
              </a:rPr>
              <a:t>: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gcloud dataproc jobs submit spark --cluster=cluster-f0e5 --region=us-west1 --jars=gs://pagerank_mb/simple-project_2.12-1.0.jar --class=org.apache.spark.examples.SparkPageRank -- gs://pagerank_mb/pagerank.txt 10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GCP using SCALA</a:t>
            </a:r>
            <a:endParaRPr/>
          </a:p>
        </p:txBody>
      </p:sp>
      <p:sp>
        <p:nvSpPr>
          <p:cNvPr id="379" name="Google Shape;379;p51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Run the gcloud command: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026650"/>
            <a:ext cx="8210701" cy="11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PageRank is an iterative algorithm that performs many joins, so it is a good use case for RDD partitioning. The algorithm maintains two datasets: one of (pageID, linkList) elements containing the list of neighbors of each page, and one of (pageID, rank) elements containing the current rank for each page. It proceeds as follows: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Initialize each page’s rank to 1.0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On each iteration, have page p send a contribution of rank(p) / numNeighbors(p) to its neighbors (the pages it has links to).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Set each page’s rank to 0.15 + 0.85 * contributionsReceived.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</a:rPr>
              <a:t>Result for 10th Iteration: 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387" name="Google Shape;3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165775"/>
            <a:ext cx="8210699" cy="12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616161"/>
                </a:solidFill>
              </a:rPr>
              <a:t>Implement PageRank using GCP Spark 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616161"/>
                </a:solidFill>
              </a:rPr>
              <a:t>Used both Python and Scala to implement a pagerank algorithm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616161"/>
                </a:solidFill>
              </a:rPr>
              <a:t>Observation</a:t>
            </a:r>
            <a:endParaRPr sz="1800">
              <a:solidFill>
                <a:srgbClr val="61616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616161"/>
                </a:solidFill>
              </a:rPr>
              <a:t>Input Web Pages' impact to the PageRank of a web page</a:t>
            </a:r>
            <a:endParaRPr sz="1800">
              <a:solidFill>
                <a:srgbClr val="61616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616161"/>
                </a:solidFill>
              </a:rPr>
              <a:t>The more Input Web Pages the better.</a:t>
            </a:r>
            <a:endParaRPr sz="1800">
              <a:solidFill>
                <a:srgbClr val="61616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616161"/>
                </a:solidFill>
              </a:rPr>
              <a:t>The higher PageRank of an Input Web Page the better.</a:t>
            </a:r>
            <a:endParaRPr sz="1800">
              <a:solidFill>
                <a:srgbClr val="61616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616161"/>
                </a:solidFill>
              </a:rPr>
              <a:t>A web page does not have input will have</a:t>
            </a:r>
            <a:endParaRPr sz="1800">
              <a:solidFill>
                <a:srgbClr val="61616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616161"/>
                </a:solidFill>
              </a:rPr>
              <a:t>Smallest PageRank</a:t>
            </a:r>
            <a:endParaRPr sz="1800">
              <a:solidFill>
                <a:srgbClr val="61616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616161"/>
                </a:solidFill>
              </a:rPr>
              <a:t>Constant PageRank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Ideas</a:t>
            </a:r>
            <a:endParaRPr/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616161"/>
                </a:solidFill>
              </a:rPr>
              <a:t>Test more complicated cases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616161"/>
                </a:solidFill>
              </a:rPr>
              <a:t>Compare python run to scala run, e.g. runtime, complexity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</a:rPr>
              <a:t>Consider different popularity factors</a:t>
            </a:r>
            <a:endParaRPr sz="1800">
              <a:solidFill>
                <a:srgbClr val="616161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471875" y="1431500"/>
            <a:ext cx="8210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PageRank Example (sfbu.edu)</a:t>
            </a:r>
            <a:endParaRPr sz="1800"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HW2 PageRank (ucsb.edu)</a:t>
            </a:r>
            <a:endParaRPr sz="1800">
              <a:solidFill>
                <a:srgbClr val="202122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Approach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The last two steps repeat for several iterations, during which the algorithm will converge to the correct PageRank value for each page. As a simple solution, it’s typically enough to run about ten iterations and declare the resulting ranks to be the PageRank values.</a:t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0" y="1431500"/>
            <a:ext cx="6370400" cy="3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An iterative algorithm that performs many joins, so it is a good use case for RDD partitioning.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The algorithm maintains two datasets: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(pageID, linkList) elements containing the list of neighbors of each page,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(pageID, rank) elements containing the current rank for each page.</a:t>
            </a:r>
            <a:endParaRPr sz="1800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Initialize each page’s rank to 1.0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On each iteration, have page p send a contribution of rank(p) / numNeighbors(p) to its neighbors (the pages it has links to).</a:t>
            </a:r>
            <a:endParaRPr sz="1800"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Set each page’s rank to 0.15 + 0.85 * contributionsReceived.</a:t>
            </a:r>
            <a:br>
              <a:rPr lang="en" sz="1800">
                <a:solidFill>
                  <a:srgbClr val="202122"/>
                </a:solidFill>
              </a:rPr>
            </a:br>
            <a:r>
              <a:rPr lang="en" sz="1800">
                <a:solidFill>
                  <a:srgbClr val="202122"/>
                </a:solidFill>
              </a:rPr>
              <a:t>Note:</a:t>
            </a:r>
            <a:endParaRPr sz="1800">
              <a:solidFill>
                <a:srgbClr val="20212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 sz="1800">
                <a:solidFill>
                  <a:srgbClr val="202122"/>
                </a:solidFill>
              </a:rPr>
              <a:t>0.85 is the </a:t>
            </a:r>
            <a:r>
              <a:rPr lang="en" sz="1800" u="sng">
                <a:solidFill>
                  <a:srgbClr val="20212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damping factor</a:t>
            </a:r>
            <a:endParaRPr sz="1800" u="sng"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Rank - Example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431500"/>
            <a:ext cx="7505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0" y="1431500"/>
            <a:ext cx="6370400" cy="3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