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3" r:id="rId1"/>
  </p:sldMasterIdLst>
  <p:notesMasterIdLst>
    <p:notesMasterId r:id="rId18"/>
  </p:notesMasterIdLst>
  <p:sldIdLst>
    <p:sldId id="256" r:id="rId2"/>
    <p:sldId id="259" r:id="rId3"/>
    <p:sldId id="268" r:id="rId4"/>
    <p:sldId id="260" r:id="rId5"/>
    <p:sldId id="261" r:id="rId6"/>
    <p:sldId id="269" r:id="rId7"/>
    <p:sldId id="270" r:id="rId8"/>
    <p:sldId id="275" r:id="rId9"/>
    <p:sldId id="271" r:id="rId10"/>
    <p:sldId id="272" r:id="rId11"/>
    <p:sldId id="273" r:id="rId12"/>
    <p:sldId id="274" r:id="rId13"/>
    <p:sldId id="266" r:id="rId14"/>
    <p:sldId id="276" r:id="rId15"/>
    <p:sldId id="277" r:id="rId16"/>
    <p:sldId id="267" r:id="rId17"/>
  </p:sldIdLst>
  <p:sldSz cx="109728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8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98A5EB-3067-465F-B859-888A7E41A11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07B2A56-1EDD-4A0F-8594-A418BEF42211}">
      <dgm:prSet phldrT="[Text]" custT="1"/>
      <dgm:spPr>
        <a:solidFill>
          <a:srgbClr val="B71E42">
            <a:lumMod val="40000"/>
            <a:lumOff val="60000"/>
          </a:srgbClr>
        </a:solidFill>
        <a:ln w="15875" cap="flat" cmpd="sng" algn="ctr">
          <a:solidFill>
            <a:prstClr val="white">
              <a:hueOff val="0"/>
              <a:satOff val="0"/>
              <a:lumOff val="0"/>
              <a:alphaOff val="0"/>
            </a:prstClr>
          </a:solidFill>
          <a:prstDash val="solid"/>
        </a:ln>
        <a:effectLst/>
      </dgm:spPr>
      <dgm:t>
        <a:bodyPr spcFirstLastPara="0" vert="horz" wrap="square" lIns="166301" tIns="0" rIns="166301" bIns="0" numCol="1" spcCol="1270" anchor="ctr" anchorCtr="0"/>
        <a:lstStyle/>
        <a:p>
          <a:pPr marL="0" lvl="0" indent="0" algn="ctr" defTabSz="800100">
            <a:lnSpc>
              <a:spcPct val="90000"/>
            </a:lnSpc>
            <a:spcBef>
              <a:spcPct val="0"/>
            </a:spcBef>
            <a:spcAft>
              <a:spcPct val="35000"/>
            </a:spcAft>
            <a:buNone/>
          </a:pPr>
          <a:r>
            <a:rPr lang="en-US" sz="1800" b="0" i="0" kern="1200" dirty="0">
              <a:solidFill>
                <a:prstClr val="white"/>
              </a:solidFill>
              <a:latin typeface="Gill Sans MT" panose="020B0502020104020203"/>
              <a:ea typeface="+mn-ea"/>
              <a:cs typeface="+mn-cs"/>
            </a:rPr>
            <a:t>Data used</a:t>
          </a:r>
        </a:p>
      </dgm:t>
    </dgm:pt>
    <dgm:pt modelId="{E109E57F-957F-458A-B32D-965AEBC7782C}" type="parTrans" cxnId="{525D5C8D-1EAF-40D4-A853-5C04B0996CC9}">
      <dgm:prSet/>
      <dgm:spPr/>
      <dgm:t>
        <a:bodyPr/>
        <a:lstStyle/>
        <a:p>
          <a:endParaRPr lang="en-US"/>
        </a:p>
      </dgm:t>
    </dgm:pt>
    <dgm:pt modelId="{A8566C40-99BE-4BA7-8F80-D30D03FC94BC}" type="sibTrans" cxnId="{525D5C8D-1EAF-40D4-A853-5C04B0996CC9}">
      <dgm:prSet/>
      <dgm:spPr/>
      <dgm:t>
        <a:bodyPr/>
        <a:lstStyle/>
        <a:p>
          <a:endParaRPr lang="en-US"/>
        </a:p>
      </dgm:t>
    </dgm:pt>
    <dgm:pt modelId="{51D6D4F6-0B7F-4DEC-B25F-CC8E2EF4D85E}">
      <dgm:prSet phldrT="[Text]"/>
      <dgm:spPr/>
      <dgm:t>
        <a:bodyPr/>
        <a:lstStyle/>
        <a:p>
          <a:endParaRPr lang="en-US" sz="2000" kern="1200" dirty="0"/>
        </a:p>
      </dgm:t>
    </dgm:pt>
    <dgm:pt modelId="{A5F423D9-A5F1-43B0-9B47-44610DAF66A8}" type="parTrans" cxnId="{E20FD146-F408-4D32-BB66-EA43225E5A30}">
      <dgm:prSet/>
      <dgm:spPr/>
      <dgm:t>
        <a:bodyPr/>
        <a:lstStyle/>
        <a:p>
          <a:endParaRPr lang="en-US"/>
        </a:p>
      </dgm:t>
    </dgm:pt>
    <dgm:pt modelId="{1A3A27CE-5EEB-4685-9834-5F496F4E6828}" type="sibTrans" cxnId="{E20FD146-F408-4D32-BB66-EA43225E5A30}">
      <dgm:prSet/>
      <dgm:spPr/>
      <dgm:t>
        <a:bodyPr/>
        <a:lstStyle/>
        <a:p>
          <a:endParaRPr lang="en-US"/>
        </a:p>
      </dgm:t>
    </dgm:pt>
    <dgm:pt modelId="{D002AA37-B935-4718-A97E-6FA1DA398506}">
      <dgm:prSet phldrT="[Text]"/>
      <dgm:spPr/>
      <dgm:t>
        <a:bodyPr/>
        <a:lstStyle/>
        <a:p>
          <a:endParaRPr lang="en-US" sz="2000" kern="1200" dirty="0">
            <a:solidFill>
              <a:schemeClr val="accent4">
                <a:lumMod val="75000"/>
              </a:schemeClr>
            </a:solidFill>
          </a:endParaRPr>
        </a:p>
      </dgm:t>
    </dgm:pt>
    <dgm:pt modelId="{6AE358C2-42C9-4D6B-8C52-1F19D7FE144B}" type="parTrans" cxnId="{6428666D-C68D-4CDE-86E2-7613D3571221}">
      <dgm:prSet/>
      <dgm:spPr/>
      <dgm:t>
        <a:bodyPr/>
        <a:lstStyle/>
        <a:p>
          <a:endParaRPr lang="en-US"/>
        </a:p>
      </dgm:t>
    </dgm:pt>
    <dgm:pt modelId="{A2ECF081-E4E8-468D-AE98-DDCBDC98919A}" type="sibTrans" cxnId="{6428666D-C68D-4CDE-86E2-7613D3571221}">
      <dgm:prSet/>
      <dgm:spPr/>
      <dgm:t>
        <a:bodyPr/>
        <a:lstStyle/>
        <a:p>
          <a:endParaRPr lang="en-US"/>
        </a:p>
      </dgm:t>
    </dgm:pt>
    <dgm:pt modelId="{5EF2F89E-7173-4113-B8A2-E39F65C85002}">
      <dgm:prSet phldrT="[Text]" custT="1"/>
      <dgm:spPr/>
      <dgm:t>
        <a:bodyPr/>
        <a:lstStyle/>
        <a:p>
          <a:r>
            <a:rPr lang="en-US" sz="2000" kern="1200" dirty="0">
              <a:solidFill>
                <a:schemeClr val="accent4">
                  <a:lumMod val="75000"/>
                </a:schemeClr>
              </a:solidFill>
              <a:latin typeface="Gill Sans MT" panose="020B0502020104020203"/>
              <a:ea typeface="+mn-ea"/>
              <a:cs typeface="+mn-cs"/>
            </a:rPr>
            <a:t>Geospatial Data-Weblink</a:t>
          </a:r>
        </a:p>
      </dgm:t>
    </dgm:pt>
    <dgm:pt modelId="{7D3A686E-4B31-4143-A532-1C1AC457B7F9}" type="parTrans" cxnId="{8720BEA7-CF95-425E-BEB6-4513DE8F9E49}">
      <dgm:prSet/>
      <dgm:spPr/>
      <dgm:t>
        <a:bodyPr/>
        <a:lstStyle/>
        <a:p>
          <a:endParaRPr lang="en-US"/>
        </a:p>
      </dgm:t>
    </dgm:pt>
    <dgm:pt modelId="{3140D7E8-C344-470E-A82D-0FB119E08FD6}" type="sibTrans" cxnId="{8720BEA7-CF95-425E-BEB6-4513DE8F9E49}">
      <dgm:prSet/>
      <dgm:spPr/>
      <dgm:t>
        <a:bodyPr/>
        <a:lstStyle/>
        <a:p>
          <a:endParaRPr lang="en-US"/>
        </a:p>
      </dgm:t>
    </dgm:pt>
    <dgm:pt modelId="{979D481B-F701-48EB-A467-9F8A8442439C}">
      <dgm:prSet phldrT="[Text]" custT="1"/>
      <dgm:spPr/>
      <dgm:t>
        <a:bodyPr/>
        <a:lstStyle/>
        <a:p>
          <a:r>
            <a:rPr lang="en-US" sz="2000" kern="1200" dirty="0">
              <a:solidFill>
                <a:schemeClr val="accent4">
                  <a:lumMod val="75000"/>
                </a:schemeClr>
              </a:solidFill>
              <a:latin typeface="Gill Sans MT" panose="020B0502020104020203"/>
              <a:ea typeface="+mn-ea"/>
              <a:cs typeface="+mn-cs"/>
            </a:rPr>
            <a:t>Foursquare API</a:t>
          </a:r>
        </a:p>
      </dgm:t>
    </dgm:pt>
    <dgm:pt modelId="{CA16625A-04E4-48C7-9EF2-A91FA08D8E08}" type="parTrans" cxnId="{BEAC9623-4D63-4F94-AF2E-D20F1FA271DF}">
      <dgm:prSet/>
      <dgm:spPr/>
      <dgm:t>
        <a:bodyPr/>
        <a:lstStyle/>
        <a:p>
          <a:endParaRPr lang="en-US"/>
        </a:p>
      </dgm:t>
    </dgm:pt>
    <dgm:pt modelId="{AB42E897-71D5-4086-AE32-7B3957813D44}" type="sibTrans" cxnId="{BEAC9623-4D63-4F94-AF2E-D20F1FA271DF}">
      <dgm:prSet/>
      <dgm:spPr/>
      <dgm:t>
        <a:bodyPr/>
        <a:lstStyle/>
        <a:p>
          <a:endParaRPr lang="en-US"/>
        </a:p>
      </dgm:t>
    </dgm:pt>
    <dgm:pt modelId="{7B19F6FB-12DA-4792-98D6-1FF770DD20DC}">
      <dgm:prSet phldrT="[Text]" custT="1"/>
      <dgm:spPr/>
      <dgm:t>
        <a:bodyPr/>
        <a:lstStyle/>
        <a:p>
          <a:r>
            <a:rPr lang="en-US" sz="2000" kern="1200" dirty="0">
              <a:solidFill>
                <a:schemeClr val="accent4">
                  <a:lumMod val="75000"/>
                </a:schemeClr>
              </a:solidFill>
              <a:latin typeface="Gill Sans MT" panose="020B0502020104020203"/>
              <a:ea typeface="+mn-ea"/>
              <a:cs typeface="+mn-cs"/>
            </a:rPr>
            <a:t>Demographic information of  Toronto city-Wikipedia</a:t>
          </a:r>
        </a:p>
      </dgm:t>
    </dgm:pt>
    <dgm:pt modelId="{2F4AA9FB-E9B9-48C7-9502-EA4279097DE4}" type="parTrans" cxnId="{F026CFCD-0F94-43FD-9D31-CF8783FFC368}">
      <dgm:prSet/>
      <dgm:spPr/>
      <dgm:t>
        <a:bodyPr/>
        <a:lstStyle/>
        <a:p>
          <a:endParaRPr lang="en-US"/>
        </a:p>
      </dgm:t>
    </dgm:pt>
    <dgm:pt modelId="{02455DAA-9E7A-421B-9C3D-5B5FEED93550}" type="sibTrans" cxnId="{F026CFCD-0F94-43FD-9D31-CF8783FFC368}">
      <dgm:prSet/>
      <dgm:spPr/>
      <dgm:t>
        <a:bodyPr/>
        <a:lstStyle/>
        <a:p>
          <a:endParaRPr lang="en-US"/>
        </a:p>
      </dgm:t>
    </dgm:pt>
    <dgm:pt modelId="{CCDD6FFB-CE6F-4FB5-8F47-90C0503DDE2A}">
      <dgm:prSet phldrT="[Text]"/>
      <dgm:spPr/>
      <dgm:t>
        <a:bodyPr/>
        <a:lstStyle/>
        <a:p>
          <a:r>
            <a:rPr lang="en-US" sz="2000" kern="1200" dirty="0">
              <a:solidFill>
                <a:schemeClr val="accent4">
                  <a:lumMod val="75000"/>
                </a:schemeClr>
              </a:solidFill>
            </a:rPr>
            <a:t>Information about the ‘Postal codes’, ‘Boroughs’ and ‘Neighborhoods’ of Toronto city -Wikipedia</a:t>
          </a:r>
        </a:p>
      </dgm:t>
    </dgm:pt>
    <dgm:pt modelId="{34845879-D92B-4F11-8A89-E83C004741AF}" type="sibTrans" cxnId="{64301C4A-4332-42CB-B071-0CE4DF1F3046}">
      <dgm:prSet/>
      <dgm:spPr/>
      <dgm:t>
        <a:bodyPr/>
        <a:lstStyle/>
        <a:p>
          <a:endParaRPr lang="en-US"/>
        </a:p>
      </dgm:t>
    </dgm:pt>
    <dgm:pt modelId="{C5858B09-8B8F-4279-B1C7-ABA54FDBBF59}" type="parTrans" cxnId="{64301C4A-4332-42CB-B071-0CE4DF1F3046}">
      <dgm:prSet/>
      <dgm:spPr/>
      <dgm:t>
        <a:bodyPr/>
        <a:lstStyle/>
        <a:p>
          <a:endParaRPr lang="en-US"/>
        </a:p>
      </dgm:t>
    </dgm:pt>
    <dgm:pt modelId="{3072466E-8679-489D-A6FA-37E927C71510}" type="pres">
      <dgm:prSet presAssocID="{8298A5EB-3067-465F-B859-888A7E41A11A}" presName="linear" presStyleCnt="0">
        <dgm:presLayoutVars>
          <dgm:dir/>
          <dgm:animLvl val="lvl"/>
          <dgm:resizeHandles val="exact"/>
        </dgm:presLayoutVars>
      </dgm:prSet>
      <dgm:spPr/>
    </dgm:pt>
    <dgm:pt modelId="{EE2F7578-577C-4C91-A78C-60257B86891D}" type="pres">
      <dgm:prSet presAssocID="{007B2A56-1EDD-4A0F-8594-A418BEF42211}" presName="parentLin" presStyleCnt="0"/>
      <dgm:spPr/>
    </dgm:pt>
    <dgm:pt modelId="{A9660321-6FC7-459A-8AE0-C58D4FE06DF8}" type="pres">
      <dgm:prSet presAssocID="{007B2A56-1EDD-4A0F-8594-A418BEF42211}" presName="parentLeftMargin" presStyleLbl="node1" presStyleIdx="0" presStyleCnt="1"/>
      <dgm:spPr/>
    </dgm:pt>
    <dgm:pt modelId="{7DDA57AA-2609-4C49-B3BC-69902506CF92}" type="pres">
      <dgm:prSet presAssocID="{007B2A56-1EDD-4A0F-8594-A418BEF42211}" presName="parentText" presStyleLbl="node1" presStyleIdx="0" presStyleCnt="1" custLinFactNeighborY="-2355">
        <dgm:presLayoutVars>
          <dgm:chMax val="0"/>
          <dgm:bulletEnabled val="1"/>
        </dgm:presLayoutVars>
      </dgm:prSet>
      <dgm:spPr>
        <a:xfrm>
          <a:off x="279646" y="0"/>
          <a:ext cx="3915052" cy="383760"/>
        </a:xfrm>
        <a:prstGeom prst="roundRect">
          <a:avLst/>
        </a:prstGeom>
      </dgm:spPr>
    </dgm:pt>
    <dgm:pt modelId="{8372DA86-05D0-4FD1-85DE-27E396AC7187}" type="pres">
      <dgm:prSet presAssocID="{007B2A56-1EDD-4A0F-8594-A418BEF42211}" presName="negativeSpace" presStyleCnt="0"/>
      <dgm:spPr/>
    </dgm:pt>
    <dgm:pt modelId="{62F786F1-6A40-4A5D-A010-DE65AAC672CE}" type="pres">
      <dgm:prSet presAssocID="{007B2A56-1EDD-4A0F-8594-A418BEF42211}" presName="childText" presStyleLbl="conFgAcc1" presStyleIdx="0" presStyleCnt="1" custScaleY="123381" custLinFactNeighborY="4710">
        <dgm:presLayoutVars>
          <dgm:bulletEnabled val="1"/>
        </dgm:presLayoutVars>
      </dgm:prSet>
      <dgm:spPr/>
    </dgm:pt>
  </dgm:ptLst>
  <dgm:cxnLst>
    <dgm:cxn modelId="{53A8D00B-ABA5-4EED-830D-5C87CE569D67}" type="presOf" srcId="{7B19F6FB-12DA-4792-98D6-1FF770DD20DC}" destId="{62F786F1-6A40-4A5D-A010-DE65AAC672CE}" srcOrd="0" destOrd="4" presId="urn:microsoft.com/office/officeart/2005/8/layout/list1"/>
    <dgm:cxn modelId="{A2E75C1E-AA4D-498A-8B63-B91DCC19FE04}" type="presOf" srcId="{CCDD6FFB-CE6F-4FB5-8F47-90C0503DDE2A}" destId="{62F786F1-6A40-4A5D-A010-DE65AAC672CE}" srcOrd="0" destOrd="1" presId="urn:microsoft.com/office/officeart/2005/8/layout/list1"/>
    <dgm:cxn modelId="{BEAC9623-4D63-4F94-AF2E-D20F1FA271DF}" srcId="{007B2A56-1EDD-4A0F-8594-A418BEF42211}" destId="{979D481B-F701-48EB-A467-9F8A8442439C}" srcOrd="3" destOrd="0" parTransId="{CA16625A-04E4-48C7-9EF2-A91FA08D8E08}" sibTransId="{AB42E897-71D5-4086-AE32-7B3957813D44}"/>
    <dgm:cxn modelId="{9C88043D-C1B5-4127-8783-A4C2D67B8DCF}" type="presOf" srcId="{51D6D4F6-0B7F-4DEC-B25F-CC8E2EF4D85E}" destId="{62F786F1-6A40-4A5D-A010-DE65AAC672CE}" srcOrd="0" destOrd="5" presId="urn:microsoft.com/office/officeart/2005/8/layout/list1"/>
    <dgm:cxn modelId="{5FC57565-2A81-4BBA-B0F3-93FA98A1C96E}" type="presOf" srcId="{5EF2F89E-7173-4113-B8A2-E39F65C85002}" destId="{62F786F1-6A40-4A5D-A010-DE65AAC672CE}" srcOrd="0" destOrd="2" presId="urn:microsoft.com/office/officeart/2005/8/layout/list1"/>
    <dgm:cxn modelId="{E20FD146-F408-4D32-BB66-EA43225E5A30}" srcId="{007B2A56-1EDD-4A0F-8594-A418BEF42211}" destId="{51D6D4F6-0B7F-4DEC-B25F-CC8E2EF4D85E}" srcOrd="5" destOrd="0" parTransId="{A5F423D9-A5F1-43B0-9B47-44610DAF66A8}" sibTransId="{1A3A27CE-5EEB-4685-9834-5F496F4E6828}"/>
    <dgm:cxn modelId="{64301C4A-4332-42CB-B071-0CE4DF1F3046}" srcId="{007B2A56-1EDD-4A0F-8594-A418BEF42211}" destId="{CCDD6FFB-CE6F-4FB5-8F47-90C0503DDE2A}" srcOrd="1" destOrd="0" parTransId="{C5858B09-8B8F-4279-B1C7-ABA54FDBBF59}" sibTransId="{34845879-D92B-4F11-8A89-E83C004741AF}"/>
    <dgm:cxn modelId="{6428666D-C68D-4CDE-86E2-7613D3571221}" srcId="{007B2A56-1EDD-4A0F-8594-A418BEF42211}" destId="{D002AA37-B935-4718-A97E-6FA1DA398506}" srcOrd="0" destOrd="0" parTransId="{6AE358C2-42C9-4D6B-8C52-1F19D7FE144B}" sibTransId="{A2ECF081-E4E8-468D-AE98-DDCBDC98919A}"/>
    <dgm:cxn modelId="{2275D476-9568-4B72-A3CA-727F86C4B692}" type="presOf" srcId="{8298A5EB-3067-465F-B859-888A7E41A11A}" destId="{3072466E-8679-489D-A6FA-37E927C71510}" srcOrd="0" destOrd="0" presId="urn:microsoft.com/office/officeart/2005/8/layout/list1"/>
    <dgm:cxn modelId="{525D5C8D-1EAF-40D4-A853-5C04B0996CC9}" srcId="{8298A5EB-3067-465F-B859-888A7E41A11A}" destId="{007B2A56-1EDD-4A0F-8594-A418BEF42211}" srcOrd="0" destOrd="0" parTransId="{E109E57F-957F-458A-B32D-965AEBC7782C}" sibTransId="{A8566C40-99BE-4BA7-8F80-D30D03FC94BC}"/>
    <dgm:cxn modelId="{8720BEA7-CF95-425E-BEB6-4513DE8F9E49}" srcId="{007B2A56-1EDD-4A0F-8594-A418BEF42211}" destId="{5EF2F89E-7173-4113-B8A2-E39F65C85002}" srcOrd="2" destOrd="0" parTransId="{7D3A686E-4B31-4143-A532-1C1AC457B7F9}" sibTransId="{3140D7E8-C344-470E-A82D-0FB119E08FD6}"/>
    <dgm:cxn modelId="{BC5D27C3-ACC0-41CE-9B56-6D4960E1D4C5}" type="presOf" srcId="{979D481B-F701-48EB-A467-9F8A8442439C}" destId="{62F786F1-6A40-4A5D-A010-DE65AAC672CE}" srcOrd="0" destOrd="3" presId="urn:microsoft.com/office/officeart/2005/8/layout/list1"/>
    <dgm:cxn modelId="{1CA6A0CD-5325-45D2-B031-03406AF7C0AC}" type="presOf" srcId="{007B2A56-1EDD-4A0F-8594-A418BEF42211}" destId="{A9660321-6FC7-459A-8AE0-C58D4FE06DF8}" srcOrd="0" destOrd="0" presId="urn:microsoft.com/office/officeart/2005/8/layout/list1"/>
    <dgm:cxn modelId="{F026CFCD-0F94-43FD-9D31-CF8783FFC368}" srcId="{007B2A56-1EDD-4A0F-8594-A418BEF42211}" destId="{7B19F6FB-12DA-4792-98D6-1FF770DD20DC}" srcOrd="4" destOrd="0" parTransId="{2F4AA9FB-E9B9-48C7-9502-EA4279097DE4}" sibTransId="{02455DAA-9E7A-421B-9C3D-5B5FEED93550}"/>
    <dgm:cxn modelId="{E66D09EB-2DA9-4019-9C9A-AD98A33904E7}" type="presOf" srcId="{D002AA37-B935-4718-A97E-6FA1DA398506}" destId="{62F786F1-6A40-4A5D-A010-DE65AAC672CE}" srcOrd="0" destOrd="0" presId="urn:microsoft.com/office/officeart/2005/8/layout/list1"/>
    <dgm:cxn modelId="{FC97B6FC-C93C-4682-85EA-35C6D584AB24}" type="presOf" srcId="{007B2A56-1EDD-4A0F-8594-A418BEF42211}" destId="{7DDA57AA-2609-4C49-B3BC-69902506CF92}" srcOrd="1" destOrd="0" presId="urn:microsoft.com/office/officeart/2005/8/layout/list1"/>
    <dgm:cxn modelId="{91BF6002-3AEE-4EAA-A31A-83807A1A16E4}" type="presParOf" srcId="{3072466E-8679-489D-A6FA-37E927C71510}" destId="{EE2F7578-577C-4C91-A78C-60257B86891D}" srcOrd="0" destOrd="0" presId="urn:microsoft.com/office/officeart/2005/8/layout/list1"/>
    <dgm:cxn modelId="{9E442965-3D5F-46EE-B80F-131245A6221F}" type="presParOf" srcId="{EE2F7578-577C-4C91-A78C-60257B86891D}" destId="{A9660321-6FC7-459A-8AE0-C58D4FE06DF8}" srcOrd="0" destOrd="0" presId="urn:microsoft.com/office/officeart/2005/8/layout/list1"/>
    <dgm:cxn modelId="{D14D687E-1237-45A2-B6EC-27DDA369C23F}" type="presParOf" srcId="{EE2F7578-577C-4C91-A78C-60257B86891D}" destId="{7DDA57AA-2609-4C49-B3BC-69902506CF92}" srcOrd="1" destOrd="0" presId="urn:microsoft.com/office/officeart/2005/8/layout/list1"/>
    <dgm:cxn modelId="{2EF92A1A-29B8-4B7D-929D-D1038F26E26A}" type="presParOf" srcId="{3072466E-8679-489D-A6FA-37E927C71510}" destId="{8372DA86-05D0-4FD1-85DE-27E396AC7187}" srcOrd="1" destOrd="0" presId="urn:microsoft.com/office/officeart/2005/8/layout/list1"/>
    <dgm:cxn modelId="{2054895B-34AB-49F8-AEAD-755A09133C10}" type="presParOf" srcId="{3072466E-8679-489D-A6FA-37E927C71510}" destId="{62F786F1-6A40-4A5D-A010-DE65AAC672CE}" srcOrd="2" destOrd="0" presId="urn:microsoft.com/office/officeart/2005/8/layout/list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0D9178-3C64-492E-9372-438DEF4CC3B6}"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5566AD22-FDC3-4C4B-AB1B-84EE10F4596F}">
      <dgm:prSet phldrT="[Text]"/>
      <dgm:spPr>
        <a:solidFill>
          <a:srgbClr val="FFC000"/>
        </a:solidFill>
      </dgm:spPr>
      <dgm:t>
        <a:bodyPr/>
        <a:lstStyle/>
        <a:p>
          <a:r>
            <a:rPr lang="en-US" dirty="0"/>
            <a:t>Data Extraction</a:t>
          </a:r>
        </a:p>
      </dgm:t>
    </dgm:pt>
    <dgm:pt modelId="{2DD96427-DCBB-42C5-BAFA-DD586C60F6A0}" type="parTrans" cxnId="{5DACD955-6A19-44FE-A8E6-12E72F470006}">
      <dgm:prSet/>
      <dgm:spPr/>
      <dgm:t>
        <a:bodyPr/>
        <a:lstStyle/>
        <a:p>
          <a:endParaRPr lang="en-US"/>
        </a:p>
      </dgm:t>
    </dgm:pt>
    <dgm:pt modelId="{1CB76296-D101-456D-B4F0-1840361037DC}" type="sibTrans" cxnId="{5DACD955-6A19-44FE-A8E6-12E72F470006}">
      <dgm:prSet/>
      <dgm:spPr/>
      <dgm:t>
        <a:bodyPr/>
        <a:lstStyle/>
        <a:p>
          <a:endParaRPr lang="en-US"/>
        </a:p>
      </dgm:t>
    </dgm:pt>
    <dgm:pt modelId="{063ED42B-26E8-41E3-9637-2326A57DF309}">
      <dgm:prSet phldrT="[Text]"/>
      <dgm:spPr>
        <a:solidFill>
          <a:srgbClr val="92D050"/>
        </a:solidFill>
      </dgm:spPr>
      <dgm:t>
        <a:bodyPr/>
        <a:lstStyle/>
        <a:p>
          <a:r>
            <a:rPr lang="en-US" dirty="0"/>
            <a:t>Data Cleaning and preprocessing</a:t>
          </a:r>
        </a:p>
      </dgm:t>
    </dgm:pt>
    <dgm:pt modelId="{974538B2-1285-4E8A-B44B-26DF5A25170C}" type="parTrans" cxnId="{40BA9272-E8C7-496F-8A49-FDB8B1E0D794}">
      <dgm:prSet/>
      <dgm:spPr/>
      <dgm:t>
        <a:bodyPr/>
        <a:lstStyle/>
        <a:p>
          <a:endParaRPr lang="en-US"/>
        </a:p>
      </dgm:t>
    </dgm:pt>
    <dgm:pt modelId="{DD59D763-98C5-4297-BFFF-F2BC13507C5B}" type="sibTrans" cxnId="{40BA9272-E8C7-496F-8A49-FDB8B1E0D794}">
      <dgm:prSet/>
      <dgm:spPr/>
      <dgm:t>
        <a:bodyPr/>
        <a:lstStyle/>
        <a:p>
          <a:endParaRPr lang="en-US"/>
        </a:p>
      </dgm:t>
    </dgm:pt>
    <dgm:pt modelId="{0853CE07-C552-4E8C-9591-42143A323E52}">
      <dgm:prSet phldrT="[Text]"/>
      <dgm:spPr>
        <a:solidFill>
          <a:srgbClr val="00B0F0"/>
        </a:solidFill>
      </dgm:spPr>
      <dgm:t>
        <a:bodyPr/>
        <a:lstStyle/>
        <a:p>
          <a:r>
            <a:rPr lang="en-US" dirty="0"/>
            <a:t> Performing EDA on the extracted Restaurant information from foursquare API</a:t>
          </a:r>
        </a:p>
      </dgm:t>
    </dgm:pt>
    <dgm:pt modelId="{85125B05-EF63-4306-9E77-DDF0AFD6765B}" type="parTrans" cxnId="{0EFC398F-E0A9-40E9-AD1E-40C5BE6760D8}">
      <dgm:prSet/>
      <dgm:spPr/>
      <dgm:t>
        <a:bodyPr/>
        <a:lstStyle/>
        <a:p>
          <a:endParaRPr lang="en-US"/>
        </a:p>
      </dgm:t>
    </dgm:pt>
    <dgm:pt modelId="{B204C9F9-AAB0-406D-9A5B-41E6E265E63E}" type="sibTrans" cxnId="{0EFC398F-E0A9-40E9-AD1E-40C5BE6760D8}">
      <dgm:prSet/>
      <dgm:spPr/>
      <dgm:t>
        <a:bodyPr/>
        <a:lstStyle/>
        <a:p>
          <a:endParaRPr lang="en-US"/>
        </a:p>
      </dgm:t>
    </dgm:pt>
    <dgm:pt modelId="{BE4CF66A-0C36-4C24-B8B0-6E9A9ED9335C}">
      <dgm:prSet phldrT="[Text]"/>
      <dgm:spPr>
        <a:solidFill>
          <a:srgbClr val="7030A0"/>
        </a:solidFill>
      </dgm:spPr>
      <dgm:t>
        <a:bodyPr/>
        <a:lstStyle/>
        <a:p>
          <a:r>
            <a:rPr lang="en-US" dirty="0"/>
            <a:t>Clustering construction using KMEANS clustering algorithm</a:t>
          </a:r>
        </a:p>
      </dgm:t>
    </dgm:pt>
    <dgm:pt modelId="{2AB3D8FC-B87B-4F85-8CEE-DDA4190110F6}" type="parTrans" cxnId="{49F8D7B9-C396-4743-9428-40B6196AF997}">
      <dgm:prSet/>
      <dgm:spPr/>
      <dgm:t>
        <a:bodyPr/>
        <a:lstStyle/>
        <a:p>
          <a:endParaRPr lang="en-US"/>
        </a:p>
      </dgm:t>
    </dgm:pt>
    <dgm:pt modelId="{E772B558-0FEE-41E7-88FF-2DBBA1813270}" type="sibTrans" cxnId="{49F8D7B9-C396-4743-9428-40B6196AF997}">
      <dgm:prSet/>
      <dgm:spPr/>
      <dgm:t>
        <a:bodyPr/>
        <a:lstStyle/>
        <a:p>
          <a:endParaRPr lang="en-US"/>
        </a:p>
      </dgm:t>
    </dgm:pt>
    <dgm:pt modelId="{6692134C-DF72-47EC-A353-6B9EF9F613F1}">
      <dgm:prSet phldrT="[Text]"/>
      <dgm:spPr>
        <a:solidFill>
          <a:schemeClr val="accent3"/>
        </a:solidFill>
      </dgm:spPr>
      <dgm:t>
        <a:bodyPr/>
        <a:lstStyle/>
        <a:p>
          <a:r>
            <a:rPr lang="en-US" dirty="0"/>
            <a:t>Analyzing Results and recommendation for Business problem. </a:t>
          </a:r>
        </a:p>
      </dgm:t>
    </dgm:pt>
    <dgm:pt modelId="{2E418366-9F11-4377-89C8-6232EEFD22E4}" type="parTrans" cxnId="{A2DC818F-0B95-4B7F-8063-9923F2DD20FB}">
      <dgm:prSet/>
      <dgm:spPr/>
      <dgm:t>
        <a:bodyPr/>
        <a:lstStyle/>
        <a:p>
          <a:endParaRPr lang="en-US"/>
        </a:p>
      </dgm:t>
    </dgm:pt>
    <dgm:pt modelId="{88BA3848-1288-43DE-A062-314F36A08837}" type="sibTrans" cxnId="{A2DC818F-0B95-4B7F-8063-9923F2DD20FB}">
      <dgm:prSet/>
      <dgm:spPr/>
      <dgm:t>
        <a:bodyPr/>
        <a:lstStyle/>
        <a:p>
          <a:endParaRPr lang="en-US"/>
        </a:p>
      </dgm:t>
    </dgm:pt>
    <dgm:pt modelId="{112985B6-5C5E-4F5D-BBCC-B5623559AD9B}" type="pres">
      <dgm:prSet presAssocID="{210D9178-3C64-492E-9372-438DEF4CC3B6}" presName="Name0" presStyleCnt="0">
        <dgm:presLayoutVars>
          <dgm:dir/>
          <dgm:resizeHandles val="exact"/>
        </dgm:presLayoutVars>
      </dgm:prSet>
      <dgm:spPr/>
    </dgm:pt>
    <dgm:pt modelId="{AEAC0FB3-A7BB-4051-9567-6AD0BD82920A}" type="pres">
      <dgm:prSet presAssocID="{5566AD22-FDC3-4C4B-AB1B-84EE10F4596F}" presName="node" presStyleLbl="node1" presStyleIdx="0" presStyleCnt="5">
        <dgm:presLayoutVars>
          <dgm:bulletEnabled val="1"/>
        </dgm:presLayoutVars>
      </dgm:prSet>
      <dgm:spPr/>
    </dgm:pt>
    <dgm:pt modelId="{62BC14F6-4DC4-4240-8BE9-D3D4F71AB4E1}" type="pres">
      <dgm:prSet presAssocID="{1CB76296-D101-456D-B4F0-1840361037DC}" presName="sibTrans" presStyleLbl="sibTrans1D1" presStyleIdx="0" presStyleCnt="4"/>
      <dgm:spPr/>
    </dgm:pt>
    <dgm:pt modelId="{71FAA3C1-7191-473F-8D62-72238934C9D8}" type="pres">
      <dgm:prSet presAssocID="{1CB76296-D101-456D-B4F0-1840361037DC}" presName="connectorText" presStyleLbl="sibTrans1D1" presStyleIdx="0" presStyleCnt="4"/>
      <dgm:spPr/>
    </dgm:pt>
    <dgm:pt modelId="{36EE6EC3-60B8-4B07-BEAD-92E94FBEC600}" type="pres">
      <dgm:prSet presAssocID="{063ED42B-26E8-41E3-9637-2326A57DF309}" presName="node" presStyleLbl="node1" presStyleIdx="1" presStyleCnt="5">
        <dgm:presLayoutVars>
          <dgm:bulletEnabled val="1"/>
        </dgm:presLayoutVars>
      </dgm:prSet>
      <dgm:spPr/>
    </dgm:pt>
    <dgm:pt modelId="{975D9F4E-D9BA-4ABF-8CC2-F18F2C72352F}" type="pres">
      <dgm:prSet presAssocID="{DD59D763-98C5-4297-BFFF-F2BC13507C5B}" presName="sibTrans" presStyleLbl="sibTrans1D1" presStyleIdx="1" presStyleCnt="4"/>
      <dgm:spPr/>
    </dgm:pt>
    <dgm:pt modelId="{CAE7A42D-8A47-4362-9769-D4CD5BB77458}" type="pres">
      <dgm:prSet presAssocID="{DD59D763-98C5-4297-BFFF-F2BC13507C5B}" presName="connectorText" presStyleLbl="sibTrans1D1" presStyleIdx="1" presStyleCnt="4"/>
      <dgm:spPr/>
    </dgm:pt>
    <dgm:pt modelId="{F3252DE2-A128-4FDE-BA01-B586318E5C81}" type="pres">
      <dgm:prSet presAssocID="{0853CE07-C552-4E8C-9591-42143A323E52}" presName="node" presStyleLbl="node1" presStyleIdx="2" presStyleCnt="5">
        <dgm:presLayoutVars>
          <dgm:bulletEnabled val="1"/>
        </dgm:presLayoutVars>
      </dgm:prSet>
      <dgm:spPr/>
    </dgm:pt>
    <dgm:pt modelId="{21912ADE-FFDE-415A-B95F-BE0FF293FD27}" type="pres">
      <dgm:prSet presAssocID="{B204C9F9-AAB0-406D-9A5B-41E6E265E63E}" presName="sibTrans" presStyleLbl="sibTrans1D1" presStyleIdx="2" presStyleCnt="4"/>
      <dgm:spPr/>
    </dgm:pt>
    <dgm:pt modelId="{043703E6-50B4-46D5-B610-3EF97B44010C}" type="pres">
      <dgm:prSet presAssocID="{B204C9F9-AAB0-406D-9A5B-41E6E265E63E}" presName="connectorText" presStyleLbl="sibTrans1D1" presStyleIdx="2" presStyleCnt="4"/>
      <dgm:spPr/>
    </dgm:pt>
    <dgm:pt modelId="{BA37C4FA-14D7-48B4-8308-3C2B24D492B4}" type="pres">
      <dgm:prSet presAssocID="{BE4CF66A-0C36-4C24-B8B0-6E9A9ED9335C}" presName="node" presStyleLbl="node1" presStyleIdx="3" presStyleCnt="5">
        <dgm:presLayoutVars>
          <dgm:bulletEnabled val="1"/>
        </dgm:presLayoutVars>
      </dgm:prSet>
      <dgm:spPr/>
    </dgm:pt>
    <dgm:pt modelId="{A203DAA6-59F3-47EF-98BD-599C1D41C8C7}" type="pres">
      <dgm:prSet presAssocID="{E772B558-0FEE-41E7-88FF-2DBBA1813270}" presName="sibTrans" presStyleLbl="sibTrans1D1" presStyleIdx="3" presStyleCnt="4"/>
      <dgm:spPr/>
    </dgm:pt>
    <dgm:pt modelId="{1D3B8DB4-847A-47DA-A0E7-EFB8A8836099}" type="pres">
      <dgm:prSet presAssocID="{E772B558-0FEE-41E7-88FF-2DBBA1813270}" presName="connectorText" presStyleLbl="sibTrans1D1" presStyleIdx="3" presStyleCnt="4"/>
      <dgm:spPr/>
    </dgm:pt>
    <dgm:pt modelId="{B8ACD7B9-9678-4C0C-B44A-3C19C8BC3C69}" type="pres">
      <dgm:prSet presAssocID="{6692134C-DF72-47EC-A353-6B9EF9F613F1}" presName="node" presStyleLbl="node1" presStyleIdx="4" presStyleCnt="5">
        <dgm:presLayoutVars>
          <dgm:bulletEnabled val="1"/>
        </dgm:presLayoutVars>
      </dgm:prSet>
      <dgm:spPr/>
    </dgm:pt>
  </dgm:ptLst>
  <dgm:cxnLst>
    <dgm:cxn modelId="{D4634412-9280-4A90-A73B-C6EA47EA4213}" type="presOf" srcId="{6692134C-DF72-47EC-A353-6B9EF9F613F1}" destId="{B8ACD7B9-9678-4C0C-B44A-3C19C8BC3C69}" srcOrd="0" destOrd="0" presId="urn:microsoft.com/office/officeart/2005/8/layout/bProcess3"/>
    <dgm:cxn modelId="{C1011F2B-4192-4B60-BEC8-34DBD4022C82}" type="presOf" srcId="{1CB76296-D101-456D-B4F0-1840361037DC}" destId="{71FAA3C1-7191-473F-8D62-72238934C9D8}" srcOrd="1" destOrd="0" presId="urn:microsoft.com/office/officeart/2005/8/layout/bProcess3"/>
    <dgm:cxn modelId="{094BB430-1EB1-4EC0-8B0E-864330959B62}" type="presOf" srcId="{E772B558-0FEE-41E7-88FF-2DBBA1813270}" destId="{1D3B8DB4-847A-47DA-A0E7-EFB8A8836099}" srcOrd="1" destOrd="0" presId="urn:microsoft.com/office/officeart/2005/8/layout/bProcess3"/>
    <dgm:cxn modelId="{01B4BC34-0D29-4053-B54B-F12022609FB3}" type="presOf" srcId="{063ED42B-26E8-41E3-9637-2326A57DF309}" destId="{36EE6EC3-60B8-4B07-BEAD-92E94FBEC600}" srcOrd="0" destOrd="0" presId="urn:microsoft.com/office/officeart/2005/8/layout/bProcess3"/>
    <dgm:cxn modelId="{9383583B-24A0-4035-9865-261DD443B4D9}" type="presOf" srcId="{0853CE07-C552-4E8C-9591-42143A323E52}" destId="{F3252DE2-A128-4FDE-BA01-B586318E5C81}" srcOrd="0" destOrd="0" presId="urn:microsoft.com/office/officeart/2005/8/layout/bProcess3"/>
    <dgm:cxn modelId="{CE471751-05ED-463B-941A-50CF9FBC2191}" type="presOf" srcId="{210D9178-3C64-492E-9372-438DEF4CC3B6}" destId="{112985B6-5C5E-4F5D-BBCC-B5623559AD9B}" srcOrd="0" destOrd="0" presId="urn:microsoft.com/office/officeart/2005/8/layout/bProcess3"/>
    <dgm:cxn modelId="{40BA9272-E8C7-496F-8A49-FDB8B1E0D794}" srcId="{210D9178-3C64-492E-9372-438DEF4CC3B6}" destId="{063ED42B-26E8-41E3-9637-2326A57DF309}" srcOrd="1" destOrd="0" parTransId="{974538B2-1285-4E8A-B44B-26DF5A25170C}" sibTransId="{DD59D763-98C5-4297-BFFF-F2BC13507C5B}"/>
    <dgm:cxn modelId="{5DACD955-6A19-44FE-A8E6-12E72F470006}" srcId="{210D9178-3C64-492E-9372-438DEF4CC3B6}" destId="{5566AD22-FDC3-4C4B-AB1B-84EE10F4596F}" srcOrd="0" destOrd="0" parTransId="{2DD96427-DCBB-42C5-BAFA-DD586C60F6A0}" sibTransId="{1CB76296-D101-456D-B4F0-1840361037DC}"/>
    <dgm:cxn modelId="{AE01387C-16C9-4A4C-A65F-1647ADB20021}" type="presOf" srcId="{1CB76296-D101-456D-B4F0-1840361037DC}" destId="{62BC14F6-4DC4-4240-8BE9-D3D4F71AB4E1}" srcOrd="0" destOrd="0" presId="urn:microsoft.com/office/officeart/2005/8/layout/bProcess3"/>
    <dgm:cxn modelId="{4E15867E-BB6F-4F08-A443-33F72FC051B9}" type="presOf" srcId="{DD59D763-98C5-4297-BFFF-F2BC13507C5B}" destId="{975D9F4E-D9BA-4ABF-8CC2-F18F2C72352F}" srcOrd="0" destOrd="0" presId="urn:microsoft.com/office/officeart/2005/8/layout/bProcess3"/>
    <dgm:cxn modelId="{C2038E7F-D2C1-43BD-8E02-FA86ABE1CBD5}" type="presOf" srcId="{5566AD22-FDC3-4C4B-AB1B-84EE10F4596F}" destId="{AEAC0FB3-A7BB-4051-9567-6AD0BD82920A}" srcOrd="0" destOrd="0" presId="urn:microsoft.com/office/officeart/2005/8/layout/bProcess3"/>
    <dgm:cxn modelId="{261B9086-FA8E-4A4E-8FF7-7DDB900DCBD7}" type="presOf" srcId="{E772B558-0FEE-41E7-88FF-2DBBA1813270}" destId="{A203DAA6-59F3-47EF-98BD-599C1D41C8C7}" srcOrd="0" destOrd="0" presId="urn:microsoft.com/office/officeart/2005/8/layout/bProcess3"/>
    <dgm:cxn modelId="{0EFC398F-E0A9-40E9-AD1E-40C5BE6760D8}" srcId="{210D9178-3C64-492E-9372-438DEF4CC3B6}" destId="{0853CE07-C552-4E8C-9591-42143A323E52}" srcOrd="2" destOrd="0" parTransId="{85125B05-EF63-4306-9E77-DDF0AFD6765B}" sibTransId="{B204C9F9-AAB0-406D-9A5B-41E6E265E63E}"/>
    <dgm:cxn modelId="{A2DC818F-0B95-4B7F-8063-9923F2DD20FB}" srcId="{210D9178-3C64-492E-9372-438DEF4CC3B6}" destId="{6692134C-DF72-47EC-A353-6B9EF9F613F1}" srcOrd="4" destOrd="0" parTransId="{2E418366-9F11-4377-89C8-6232EEFD22E4}" sibTransId="{88BA3848-1288-43DE-A062-314F36A08837}"/>
    <dgm:cxn modelId="{0C6EBC90-2770-4FFB-BBBB-4B6A7F2A43DF}" type="presOf" srcId="{B204C9F9-AAB0-406D-9A5B-41E6E265E63E}" destId="{043703E6-50B4-46D5-B610-3EF97B44010C}" srcOrd="1" destOrd="0" presId="urn:microsoft.com/office/officeart/2005/8/layout/bProcess3"/>
    <dgm:cxn modelId="{D879FFA2-16D4-4356-A676-158C6684A9BB}" type="presOf" srcId="{DD59D763-98C5-4297-BFFF-F2BC13507C5B}" destId="{CAE7A42D-8A47-4362-9769-D4CD5BB77458}" srcOrd="1" destOrd="0" presId="urn:microsoft.com/office/officeart/2005/8/layout/bProcess3"/>
    <dgm:cxn modelId="{F8116AB6-9071-47EE-A9EE-650621AB7C0A}" type="presOf" srcId="{BE4CF66A-0C36-4C24-B8B0-6E9A9ED9335C}" destId="{BA37C4FA-14D7-48B4-8308-3C2B24D492B4}" srcOrd="0" destOrd="0" presId="urn:microsoft.com/office/officeart/2005/8/layout/bProcess3"/>
    <dgm:cxn modelId="{49F8D7B9-C396-4743-9428-40B6196AF997}" srcId="{210D9178-3C64-492E-9372-438DEF4CC3B6}" destId="{BE4CF66A-0C36-4C24-B8B0-6E9A9ED9335C}" srcOrd="3" destOrd="0" parTransId="{2AB3D8FC-B87B-4F85-8CEE-DDA4190110F6}" sibTransId="{E772B558-0FEE-41E7-88FF-2DBBA1813270}"/>
    <dgm:cxn modelId="{84687BBF-94FD-4543-897D-02AA69DC12D0}" type="presOf" srcId="{B204C9F9-AAB0-406D-9A5B-41E6E265E63E}" destId="{21912ADE-FFDE-415A-B95F-BE0FF293FD27}" srcOrd="0" destOrd="0" presId="urn:microsoft.com/office/officeart/2005/8/layout/bProcess3"/>
    <dgm:cxn modelId="{9C534B64-41C9-44C9-AA6B-75DF84D24F9F}" type="presParOf" srcId="{112985B6-5C5E-4F5D-BBCC-B5623559AD9B}" destId="{AEAC0FB3-A7BB-4051-9567-6AD0BD82920A}" srcOrd="0" destOrd="0" presId="urn:microsoft.com/office/officeart/2005/8/layout/bProcess3"/>
    <dgm:cxn modelId="{AC6F1A3A-8541-4EA2-A557-2330FFF148B4}" type="presParOf" srcId="{112985B6-5C5E-4F5D-BBCC-B5623559AD9B}" destId="{62BC14F6-4DC4-4240-8BE9-D3D4F71AB4E1}" srcOrd="1" destOrd="0" presId="urn:microsoft.com/office/officeart/2005/8/layout/bProcess3"/>
    <dgm:cxn modelId="{6BC2D57E-BD28-447C-B0AD-4D62A09257E2}" type="presParOf" srcId="{62BC14F6-4DC4-4240-8BE9-D3D4F71AB4E1}" destId="{71FAA3C1-7191-473F-8D62-72238934C9D8}" srcOrd="0" destOrd="0" presId="urn:microsoft.com/office/officeart/2005/8/layout/bProcess3"/>
    <dgm:cxn modelId="{0B2F1567-31A8-45B7-8132-33E165E99D94}" type="presParOf" srcId="{112985B6-5C5E-4F5D-BBCC-B5623559AD9B}" destId="{36EE6EC3-60B8-4B07-BEAD-92E94FBEC600}" srcOrd="2" destOrd="0" presId="urn:microsoft.com/office/officeart/2005/8/layout/bProcess3"/>
    <dgm:cxn modelId="{AC83CAD8-1EF6-4CC0-86DA-89CE7D96643E}" type="presParOf" srcId="{112985B6-5C5E-4F5D-BBCC-B5623559AD9B}" destId="{975D9F4E-D9BA-4ABF-8CC2-F18F2C72352F}" srcOrd="3" destOrd="0" presId="urn:microsoft.com/office/officeart/2005/8/layout/bProcess3"/>
    <dgm:cxn modelId="{AF1B4A5C-BB5C-486D-976C-58077CB5BFC0}" type="presParOf" srcId="{975D9F4E-D9BA-4ABF-8CC2-F18F2C72352F}" destId="{CAE7A42D-8A47-4362-9769-D4CD5BB77458}" srcOrd="0" destOrd="0" presId="urn:microsoft.com/office/officeart/2005/8/layout/bProcess3"/>
    <dgm:cxn modelId="{FD562BA4-C560-48C9-A74B-E694BB2DCB5B}" type="presParOf" srcId="{112985B6-5C5E-4F5D-BBCC-B5623559AD9B}" destId="{F3252DE2-A128-4FDE-BA01-B586318E5C81}" srcOrd="4" destOrd="0" presId="urn:microsoft.com/office/officeart/2005/8/layout/bProcess3"/>
    <dgm:cxn modelId="{D95E6158-C84B-456A-9487-7E7AD9F3F9FC}" type="presParOf" srcId="{112985B6-5C5E-4F5D-BBCC-B5623559AD9B}" destId="{21912ADE-FFDE-415A-B95F-BE0FF293FD27}" srcOrd="5" destOrd="0" presId="urn:microsoft.com/office/officeart/2005/8/layout/bProcess3"/>
    <dgm:cxn modelId="{83E3334C-A12B-4694-B245-859A0A6E10FD}" type="presParOf" srcId="{21912ADE-FFDE-415A-B95F-BE0FF293FD27}" destId="{043703E6-50B4-46D5-B610-3EF97B44010C}" srcOrd="0" destOrd="0" presId="urn:microsoft.com/office/officeart/2005/8/layout/bProcess3"/>
    <dgm:cxn modelId="{0BEC805C-FF4F-4A26-BC04-C1B61023A0D4}" type="presParOf" srcId="{112985B6-5C5E-4F5D-BBCC-B5623559AD9B}" destId="{BA37C4FA-14D7-48B4-8308-3C2B24D492B4}" srcOrd="6" destOrd="0" presId="urn:microsoft.com/office/officeart/2005/8/layout/bProcess3"/>
    <dgm:cxn modelId="{0DB3D2B8-7A0E-4077-AA01-0455AD8AECCE}" type="presParOf" srcId="{112985B6-5C5E-4F5D-BBCC-B5623559AD9B}" destId="{A203DAA6-59F3-47EF-98BD-599C1D41C8C7}" srcOrd="7" destOrd="0" presId="urn:microsoft.com/office/officeart/2005/8/layout/bProcess3"/>
    <dgm:cxn modelId="{75AF1EC1-723B-4893-A067-0B2A1BD3E3C1}" type="presParOf" srcId="{A203DAA6-59F3-47EF-98BD-599C1D41C8C7}" destId="{1D3B8DB4-847A-47DA-A0E7-EFB8A8836099}" srcOrd="0" destOrd="0" presId="urn:microsoft.com/office/officeart/2005/8/layout/bProcess3"/>
    <dgm:cxn modelId="{339DA462-CEF8-4F56-8808-14B98BFB747B}" type="presParOf" srcId="{112985B6-5C5E-4F5D-BBCC-B5623559AD9B}" destId="{B8ACD7B9-9678-4C0C-B44A-3C19C8BC3C69}"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F786F1-6A40-4A5D-A010-DE65AAC672CE}">
      <dsp:nvSpPr>
        <dsp:cNvPr id="0" name=""/>
        <dsp:cNvSpPr/>
      </dsp:nvSpPr>
      <dsp:spPr>
        <a:xfrm>
          <a:off x="0" y="261340"/>
          <a:ext cx="8531441" cy="317138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2135" tIns="333248" rIns="662135" bIns="142240" numCol="1" spcCol="1270" anchor="t" anchorCtr="0">
          <a:noAutofit/>
        </a:bodyPr>
        <a:lstStyle/>
        <a:p>
          <a:pPr marL="228600" lvl="1" indent="-228600" algn="l" defTabSz="889000">
            <a:lnSpc>
              <a:spcPct val="90000"/>
            </a:lnSpc>
            <a:spcBef>
              <a:spcPct val="0"/>
            </a:spcBef>
            <a:spcAft>
              <a:spcPct val="15000"/>
            </a:spcAft>
            <a:buChar char="•"/>
          </a:pPr>
          <a:endParaRPr lang="en-US" sz="2000" kern="1200" dirty="0">
            <a:solidFill>
              <a:schemeClr val="accent4">
                <a:lumMod val="75000"/>
              </a:schemeClr>
            </a:solidFill>
          </a:endParaRPr>
        </a:p>
        <a:p>
          <a:pPr marL="228600" lvl="1" indent="-228600" algn="l" defTabSz="889000">
            <a:lnSpc>
              <a:spcPct val="90000"/>
            </a:lnSpc>
            <a:spcBef>
              <a:spcPct val="0"/>
            </a:spcBef>
            <a:spcAft>
              <a:spcPct val="15000"/>
            </a:spcAft>
            <a:buChar char="•"/>
          </a:pPr>
          <a:r>
            <a:rPr lang="en-US" sz="2000" kern="1200" dirty="0">
              <a:solidFill>
                <a:schemeClr val="accent4">
                  <a:lumMod val="75000"/>
                </a:schemeClr>
              </a:solidFill>
            </a:rPr>
            <a:t>Information about the ‘Postal codes’, ‘Boroughs’ and ‘Neighborhoods’ of Toronto city -Wikipedia</a:t>
          </a:r>
        </a:p>
        <a:p>
          <a:pPr marL="228600" lvl="1" indent="-228600" algn="l" defTabSz="889000">
            <a:lnSpc>
              <a:spcPct val="90000"/>
            </a:lnSpc>
            <a:spcBef>
              <a:spcPct val="0"/>
            </a:spcBef>
            <a:spcAft>
              <a:spcPct val="15000"/>
            </a:spcAft>
            <a:buChar char="•"/>
          </a:pPr>
          <a:r>
            <a:rPr lang="en-US" sz="2000" kern="1200" dirty="0">
              <a:solidFill>
                <a:schemeClr val="accent4">
                  <a:lumMod val="75000"/>
                </a:schemeClr>
              </a:solidFill>
              <a:latin typeface="Gill Sans MT" panose="020B0502020104020203"/>
              <a:ea typeface="+mn-ea"/>
              <a:cs typeface="+mn-cs"/>
            </a:rPr>
            <a:t>Geospatial Data-Weblink</a:t>
          </a:r>
        </a:p>
        <a:p>
          <a:pPr marL="228600" lvl="1" indent="-228600" algn="l" defTabSz="889000">
            <a:lnSpc>
              <a:spcPct val="90000"/>
            </a:lnSpc>
            <a:spcBef>
              <a:spcPct val="0"/>
            </a:spcBef>
            <a:spcAft>
              <a:spcPct val="15000"/>
            </a:spcAft>
            <a:buChar char="•"/>
          </a:pPr>
          <a:r>
            <a:rPr lang="en-US" sz="2000" kern="1200" dirty="0">
              <a:solidFill>
                <a:schemeClr val="accent4">
                  <a:lumMod val="75000"/>
                </a:schemeClr>
              </a:solidFill>
              <a:latin typeface="Gill Sans MT" panose="020B0502020104020203"/>
              <a:ea typeface="+mn-ea"/>
              <a:cs typeface="+mn-cs"/>
            </a:rPr>
            <a:t>Foursquare API</a:t>
          </a:r>
        </a:p>
        <a:p>
          <a:pPr marL="228600" lvl="1" indent="-228600" algn="l" defTabSz="889000">
            <a:lnSpc>
              <a:spcPct val="90000"/>
            </a:lnSpc>
            <a:spcBef>
              <a:spcPct val="0"/>
            </a:spcBef>
            <a:spcAft>
              <a:spcPct val="15000"/>
            </a:spcAft>
            <a:buChar char="•"/>
          </a:pPr>
          <a:r>
            <a:rPr lang="en-US" sz="2000" kern="1200" dirty="0">
              <a:solidFill>
                <a:schemeClr val="accent4">
                  <a:lumMod val="75000"/>
                </a:schemeClr>
              </a:solidFill>
              <a:latin typeface="Gill Sans MT" panose="020B0502020104020203"/>
              <a:ea typeface="+mn-ea"/>
              <a:cs typeface="+mn-cs"/>
            </a:rPr>
            <a:t>Demographic information of  Toronto city-Wikipedia</a:t>
          </a:r>
        </a:p>
        <a:p>
          <a:pPr marL="228600" lvl="1" indent="-228600" algn="l" defTabSz="889000">
            <a:lnSpc>
              <a:spcPct val="90000"/>
            </a:lnSpc>
            <a:spcBef>
              <a:spcPct val="0"/>
            </a:spcBef>
            <a:spcAft>
              <a:spcPct val="15000"/>
            </a:spcAft>
            <a:buChar char="•"/>
          </a:pPr>
          <a:endParaRPr lang="en-US" sz="2000" kern="1200" dirty="0"/>
        </a:p>
      </dsp:txBody>
      <dsp:txXfrm>
        <a:off x="0" y="261340"/>
        <a:ext cx="8531441" cy="3171385"/>
      </dsp:txXfrm>
    </dsp:sp>
    <dsp:sp modelId="{7DDA57AA-2609-4C49-B3BC-69902506CF92}">
      <dsp:nvSpPr>
        <dsp:cNvPr id="0" name=""/>
        <dsp:cNvSpPr/>
      </dsp:nvSpPr>
      <dsp:spPr>
        <a:xfrm>
          <a:off x="426572" y="2933"/>
          <a:ext cx="5972008" cy="472320"/>
        </a:xfrm>
        <a:prstGeom prst="roundRect">
          <a:avLst/>
        </a:prstGeom>
        <a:solidFill>
          <a:srgbClr val="B71E42">
            <a:lumMod val="40000"/>
            <a:lumOff val="60000"/>
          </a:srgbClr>
        </a:solidFill>
        <a:ln w="1587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301" tIns="0" rIns="166301" bIns="0" numCol="1" spcCol="1270" anchor="ctr" anchorCtr="0">
          <a:noAutofit/>
        </a:bodyPr>
        <a:lstStyle/>
        <a:p>
          <a:pPr marL="0" lvl="0" indent="0" algn="ctr" defTabSz="800100">
            <a:lnSpc>
              <a:spcPct val="90000"/>
            </a:lnSpc>
            <a:spcBef>
              <a:spcPct val="0"/>
            </a:spcBef>
            <a:spcAft>
              <a:spcPct val="35000"/>
            </a:spcAft>
            <a:buNone/>
          </a:pPr>
          <a:r>
            <a:rPr lang="en-US" sz="1800" b="0" i="0" kern="1200" dirty="0">
              <a:solidFill>
                <a:prstClr val="white"/>
              </a:solidFill>
              <a:latin typeface="Gill Sans MT" panose="020B0502020104020203"/>
              <a:ea typeface="+mn-ea"/>
              <a:cs typeface="+mn-cs"/>
            </a:rPr>
            <a:t>Data used</a:t>
          </a:r>
        </a:p>
      </dsp:txBody>
      <dsp:txXfrm>
        <a:off x="449629" y="25990"/>
        <a:ext cx="5925894"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BC14F6-4DC4-4240-8BE9-D3D4F71AB4E1}">
      <dsp:nvSpPr>
        <dsp:cNvPr id="0" name=""/>
        <dsp:cNvSpPr/>
      </dsp:nvSpPr>
      <dsp:spPr>
        <a:xfrm>
          <a:off x="1811682" y="1165273"/>
          <a:ext cx="385395" cy="91440"/>
        </a:xfrm>
        <a:custGeom>
          <a:avLst/>
          <a:gdLst/>
          <a:ahLst/>
          <a:cxnLst/>
          <a:rect l="0" t="0" r="0" b="0"/>
          <a:pathLst>
            <a:path>
              <a:moveTo>
                <a:pt x="0" y="45720"/>
              </a:moveTo>
              <a:lnTo>
                <a:pt x="385395"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93980" y="1208913"/>
        <a:ext cx="20799" cy="4159"/>
      </dsp:txXfrm>
    </dsp:sp>
    <dsp:sp modelId="{AEAC0FB3-A7BB-4051-9567-6AD0BD82920A}">
      <dsp:nvSpPr>
        <dsp:cNvPr id="0" name=""/>
        <dsp:cNvSpPr/>
      </dsp:nvSpPr>
      <dsp:spPr>
        <a:xfrm>
          <a:off x="4804" y="668390"/>
          <a:ext cx="1808677" cy="1085206"/>
        </a:xfrm>
        <a:prstGeom prst="rect">
          <a:avLst/>
        </a:prstGeom>
        <a:solidFill>
          <a:srgbClr val="FFC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Data Extraction</a:t>
          </a:r>
        </a:p>
      </dsp:txBody>
      <dsp:txXfrm>
        <a:off x="4804" y="668390"/>
        <a:ext cx="1808677" cy="1085206"/>
      </dsp:txXfrm>
    </dsp:sp>
    <dsp:sp modelId="{975D9F4E-D9BA-4ABF-8CC2-F18F2C72352F}">
      <dsp:nvSpPr>
        <dsp:cNvPr id="0" name=""/>
        <dsp:cNvSpPr/>
      </dsp:nvSpPr>
      <dsp:spPr>
        <a:xfrm>
          <a:off x="4036356" y="1165273"/>
          <a:ext cx="385395" cy="91440"/>
        </a:xfrm>
        <a:custGeom>
          <a:avLst/>
          <a:gdLst/>
          <a:ahLst/>
          <a:cxnLst/>
          <a:rect l="0" t="0" r="0" b="0"/>
          <a:pathLst>
            <a:path>
              <a:moveTo>
                <a:pt x="0" y="45720"/>
              </a:moveTo>
              <a:lnTo>
                <a:pt x="385395"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18654" y="1208913"/>
        <a:ext cx="20799" cy="4159"/>
      </dsp:txXfrm>
    </dsp:sp>
    <dsp:sp modelId="{36EE6EC3-60B8-4B07-BEAD-92E94FBEC600}">
      <dsp:nvSpPr>
        <dsp:cNvPr id="0" name=""/>
        <dsp:cNvSpPr/>
      </dsp:nvSpPr>
      <dsp:spPr>
        <a:xfrm>
          <a:off x="2229478" y="668390"/>
          <a:ext cx="1808677" cy="1085206"/>
        </a:xfrm>
        <a:prstGeom prst="rect">
          <a:avLst/>
        </a:prstGeom>
        <a:solidFill>
          <a:srgbClr val="92D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Data Cleaning and preprocessing</a:t>
          </a:r>
        </a:p>
      </dsp:txBody>
      <dsp:txXfrm>
        <a:off x="2229478" y="668390"/>
        <a:ext cx="1808677" cy="1085206"/>
      </dsp:txXfrm>
    </dsp:sp>
    <dsp:sp modelId="{21912ADE-FFDE-415A-B95F-BE0FF293FD27}">
      <dsp:nvSpPr>
        <dsp:cNvPr id="0" name=""/>
        <dsp:cNvSpPr/>
      </dsp:nvSpPr>
      <dsp:spPr>
        <a:xfrm>
          <a:off x="909143" y="1751797"/>
          <a:ext cx="4449347" cy="385395"/>
        </a:xfrm>
        <a:custGeom>
          <a:avLst/>
          <a:gdLst/>
          <a:ahLst/>
          <a:cxnLst/>
          <a:rect l="0" t="0" r="0" b="0"/>
          <a:pathLst>
            <a:path>
              <a:moveTo>
                <a:pt x="4449347" y="0"/>
              </a:moveTo>
              <a:lnTo>
                <a:pt x="4449347" y="209797"/>
              </a:lnTo>
              <a:lnTo>
                <a:pt x="0" y="209797"/>
              </a:lnTo>
              <a:lnTo>
                <a:pt x="0" y="385395"/>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22098" y="1942415"/>
        <a:ext cx="223437" cy="4159"/>
      </dsp:txXfrm>
    </dsp:sp>
    <dsp:sp modelId="{F3252DE2-A128-4FDE-BA01-B586318E5C81}">
      <dsp:nvSpPr>
        <dsp:cNvPr id="0" name=""/>
        <dsp:cNvSpPr/>
      </dsp:nvSpPr>
      <dsp:spPr>
        <a:xfrm>
          <a:off x="4454152" y="668390"/>
          <a:ext cx="1808677" cy="1085206"/>
        </a:xfrm>
        <a:prstGeom prst="rect">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 Performing EDA on the extracted Restaurant information from foursquare API</a:t>
          </a:r>
        </a:p>
      </dsp:txBody>
      <dsp:txXfrm>
        <a:off x="4454152" y="668390"/>
        <a:ext cx="1808677" cy="1085206"/>
      </dsp:txXfrm>
    </dsp:sp>
    <dsp:sp modelId="{A203DAA6-59F3-47EF-98BD-599C1D41C8C7}">
      <dsp:nvSpPr>
        <dsp:cNvPr id="0" name=""/>
        <dsp:cNvSpPr/>
      </dsp:nvSpPr>
      <dsp:spPr>
        <a:xfrm>
          <a:off x="1811682" y="2666476"/>
          <a:ext cx="385395" cy="91440"/>
        </a:xfrm>
        <a:custGeom>
          <a:avLst/>
          <a:gdLst/>
          <a:ahLst/>
          <a:cxnLst/>
          <a:rect l="0" t="0" r="0" b="0"/>
          <a:pathLst>
            <a:path>
              <a:moveTo>
                <a:pt x="0" y="45720"/>
              </a:moveTo>
              <a:lnTo>
                <a:pt x="385395"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93980" y="2710116"/>
        <a:ext cx="20799" cy="4159"/>
      </dsp:txXfrm>
    </dsp:sp>
    <dsp:sp modelId="{BA37C4FA-14D7-48B4-8308-3C2B24D492B4}">
      <dsp:nvSpPr>
        <dsp:cNvPr id="0" name=""/>
        <dsp:cNvSpPr/>
      </dsp:nvSpPr>
      <dsp:spPr>
        <a:xfrm>
          <a:off x="4804" y="2169592"/>
          <a:ext cx="1808677" cy="1085206"/>
        </a:xfrm>
        <a:prstGeom prst="rect">
          <a:avLst/>
        </a:prstGeom>
        <a:solidFill>
          <a:srgbClr val="7030A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Clustering construction using KMEANS clustering algorithm</a:t>
          </a:r>
        </a:p>
      </dsp:txBody>
      <dsp:txXfrm>
        <a:off x="4804" y="2169592"/>
        <a:ext cx="1808677" cy="1085206"/>
      </dsp:txXfrm>
    </dsp:sp>
    <dsp:sp modelId="{B8ACD7B9-9678-4C0C-B44A-3C19C8BC3C69}">
      <dsp:nvSpPr>
        <dsp:cNvPr id="0" name=""/>
        <dsp:cNvSpPr/>
      </dsp:nvSpPr>
      <dsp:spPr>
        <a:xfrm>
          <a:off x="2229478" y="2169592"/>
          <a:ext cx="1808677" cy="1085206"/>
        </a:xfrm>
        <a:prstGeom prst="rect">
          <a:avLst/>
        </a:prstGeom>
        <a:solidFill>
          <a:schemeClr val="accent3"/>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Analyzing Results and recommendation for Business problem. </a:t>
          </a:r>
        </a:p>
      </dsp:txBody>
      <dsp:txXfrm>
        <a:off x="2229478" y="2169592"/>
        <a:ext cx="1808677" cy="1085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75BF08-F9FA-4472-81E0-F2A75FF5C5B9}" type="datetimeFigureOut">
              <a:rPr lang="en-US" smtClean="0"/>
              <a:t>11/29/2020</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FA9B05-02BF-4F2A-80F4-17738378B31D}" type="slidenum">
              <a:rPr lang="en-US" smtClean="0"/>
              <a:t>‹#›</a:t>
            </a:fld>
            <a:endParaRPr lang="en-US"/>
          </a:p>
        </p:txBody>
      </p:sp>
    </p:spTree>
    <p:extLst>
      <p:ext uri="{BB962C8B-B14F-4D97-AF65-F5344CB8AC3E}">
        <p14:creationId xmlns:p14="http://schemas.microsoft.com/office/powerpoint/2010/main" val="611480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76001" y="802299"/>
            <a:ext cx="7773366" cy="2541431"/>
          </a:xfrm>
        </p:spPr>
        <p:txBody>
          <a:bodyPr bIns="0" anchor="b">
            <a:normAutofit/>
          </a:bodyPr>
          <a:lstStyle>
            <a:lvl1pPr algn="l">
              <a:defRPr sz="5940"/>
            </a:lvl1pPr>
          </a:lstStyle>
          <a:p>
            <a:r>
              <a:rPr lang="en-US"/>
              <a:t>Click to edit Master title style</a:t>
            </a:r>
            <a:endParaRPr lang="en-US" dirty="0"/>
          </a:p>
        </p:txBody>
      </p:sp>
      <p:sp>
        <p:nvSpPr>
          <p:cNvPr id="3" name="Subtitle 2"/>
          <p:cNvSpPr>
            <a:spLocks noGrp="1"/>
          </p:cNvSpPr>
          <p:nvPr>
            <p:ph type="subTitle" idx="1"/>
          </p:nvPr>
        </p:nvSpPr>
        <p:spPr>
          <a:xfrm>
            <a:off x="2176002" y="3531205"/>
            <a:ext cx="7773365" cy="977621"/>
          </a:xfrm>
        </p:spPr>
        <p:txBody>
          <a:bodyPr tIns="91440" bIns="91440">
            <a:normAutofit/>
          </a:bodyPr>
          <a:lstStyle>
            <a:lvl1pPr marL="0" indent="0" algn="l">
              <a:buNone/>
              <a:defRPr sz="1620" b="0" cap="all" baseline="0">
                <a:solidFill>
                  <a:schemeClr val="tx1"/>
                </a:solidFill>
              </a:defRPr>
            </a:lvl1pPr>
            <a:lvl2pPr marL="411480" indent="0" algn="ctr">
              <a:buNone/>
              <a:defRPr sz="1620"/>
            </a:lvl2pPr>
            <a:lvl3pPr marL="822960" indent="0" algn="ctr">
              <a:buNone/>
              <a:defRPr sz="1620"/>
            </a:lvl3pPr>
            <a:lvl4pPr marL="1234440" indent="0" algn="ctr">
              <a:buNone/>
              <a:defRPr sz="1440"/>
            </a:lvl4pPr>
            <a:lvl5pPr marL="1645920" indent="0" algn="ctr">
              <a:buNone/>
              <a:defRPr sz="1440"/>
            </a:lvl5pPr>
            <a:lvl6pPr marL="2057400" indent="0" algn="ctr">
              <a:buNone/>
              <a:defRPr sz="1440"/>
            </a:lvl6pPr>
            <a:lvl7pPr marL="2468880" indent="0" algn="ctr">
              <a:buNone/>
              <a:defRPr sz="1440"/>
            </a:lvl7pPr>
            <a:lvl8pPr marL="2880360" indent="0" algn="ctr">
              <a:buNone/>
              <a:defRPr sz="1440"/>
            </a:lvl8pPr>
            <a:lvl9pPr marL="3291840" indent="0" algn="ctr">
              <a:buNone/>
              <a:defRPr sz="14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8642F6-15B0-4FA4-AF63-60E3080C2CBD}" type="datetimeFigureOut">
              <a:rPr lang="en-US" smtClean="0"/>
              <a:t>11/29/2020</a:t>
            </a:fld>
            <a:endParaRPr lang="en-US"/>
          </a:p>
        </p:txBody>
      </p:sp>
      <p:sp>
        <p:nvSpPr>
          <p:cNvPr id="5" name="Footer Placeholder 4"/>
          <p:cNvSpPr>
            <a:spLocks noGrp="1"/>
          </p:cNvSpPr>
          <p:nvPr>
            <p:ph type="ftr" sz="quarter" idx="11"/>
          </p:nvPr>
        </p:nvSpPr>
        <p:spPr>
          <a:xfrm>
            <a:off x="2174850" y="329308"/>
            <a:ext cx="4476524" cy="309201"/>
          </a:xfrm>
        </p:spPr>
        <p:txBody>
          <a:bodyPr/>
          <a:lstStyle/>
          <a:p>
            <a:endParaRPr lang="en-US"/>
          </a:p>
        </p:txBody>
      </p:sp>
      <p:sp>
        <p:nvSpPr>
          <p:cNvPr id="6" name="Slide Number Placeholder 5"/>
          <p:cNvSpPr>
            <a:spLocks noGrp="1"/>
          </p:cNvSpPr>
          <p:nvPr>
            <p:ph type="sldNum" sz="quarter" idx="12"/>
          </p:nvPr>
        </p:nvSpPr>
        <p:spPr>
          <a:xfrm>
            <a:off x="1293898" y="798973"/>
            <a:ext cx="729917" cy="503578"/>
          </a:xfrm>
        </p:spPr>
        <p:txBody>
          <a:bodyPr/>
          <a:lstStyle/>
          <a:p>
            <a:fld id="{606A1E62-570F-42DE-AE66-50B0C2DDBF22}" type="slidenum">
              <a:rPr lang="en-US" smtClean="0"/>
              <a:t>‹#›</a:t>
            </a:fld>
            <a:endParaRPr lang="en-US"/>
          </a:p>
        </p:txBody>
      </p:sp>
      <p:cxnSp>
        <p:nvCxnSpPr>
          <p:cNvPr id="15" name="Straight Connector 14"/>
          <p:cNvCxnSpPr/>
          <p:nvPr/>
        </p:nvCxnSpPr>
        <p:spPr>
          <a:xfrm>
            <a:off x="2176002" y="3528542"/>
            <a:ext cx="777336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1418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642F6-15B0-4FA4-AF63-60E3080C2CBD}"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A1E62-570F-42DE-AE66-50B0C2DDBF22}" type="slidenum">
              <a:rPr lang="en-US" smtClean="0"/>
              <a:t>‹#›</a:t>
            </a:fld>
            <a:endParaRPr lang="en-US"/>
          </a:p>
        </p:txBody>
      </p:sp>
      <p:cxnSp>
        <p:nvCxnSpPr>
          <p:cNvPr id="26" name="Straight Connector 25"/>
          <p:cNvCxnSpPr/>
          <p:nvPr/>
        </p:nvCxnSpPr>
        <p:spPr>
          <a:xfrm>
            <a:off x="1308506" y="1847088"/>
            <a:ext cx="864677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9570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95200" y="798974"/>
            <a:ext cx="1454168"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300205" y="798974"/>
            <a:ext cx="7045947"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642F6-15B0-4FA4-AF63-60E3080C2CBD}"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A1E62-570F-42DE-AE66-50B0C2DDBF22}" type="slidenum">
              <a:rPr lang="en-US" smtClean="0"/>
              <a:t>‹#›</a:t>
            </a:fld>
            <a:endParaRPr lang="en-US"/>
          </a:p>
        </p:txBody>
      </p:sp>
      <p:cxnSp>
        <p:nvCxnSpPr>
          <p:cNvPr id="15" name="Straight Connector 14"/>
          <p:cNvCxnSpPr/>
          <p:nvPr/>
        </p:nvCxnSpPr>
        <p:spPr>
          <a:xfrm>
            <a:off x="8495200"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1188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642F6-15B0-4FA4-AF63-60E3080C2CBD}"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A1E62-570F-42DE-AE66-50B0C2DDBF22}" type="slidenum">
              <a:rPr lang="en-US" smtClean="0"/>
              <a:t>‹#›</a:t>
            </a:fld>
            <a:endParaRPr lang="en-US"/>
          </a:p>
        </p:txBody>
      </p:sp>
      <p:cxnSp>
        <p:nvCxnSpPr>
          <p:cNvPr id="33" name="Straight Connector 32"/>
          <p:cNvCxnSpPr/>
          <p:nvPr/>
        </p:nvCxnSpPr>
        <p:spPr>
          <a:xfrm>
            <a:off x="1308506" y="1847088"/>
            <a:ext cx="864677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9608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08815" y="1756130"/>
            <a:ext cx="7778839" cy="1887950"/>
          </a:xfrm>
        </p:spPr>
        <p:txBody>
          <a:bodyPr anchor="b">
            <a:normAutofit/>
          </a:bodyPr>
          <a:lstStyle>
            <a:lvl1pPr algn="l">
              <a:defRPr sz="3240"/>
            </a:lvl1pPr>
          </a:lstStyle>
          <a:p>
            <a:r>
              <a:rPr lang="en-US"/>
              <a:t>Click to edit Master title style</a:t>
            </a:r>
            <a:endParaRPr lang="en-US" dirty="0"/>
          </a:p>
        </p:txBody>
      </p:sp>
      <p:sp>
        <p:nvSpPr>
          <p:cNvPr id="3" name="Text Placeholder 2"/>
          <p:cNvSpPr>
            <a:spLocks noGrp="1"/>
          </p:cNvSpPr>
          <p:nvPr>
            <p:ph type="body" idx="1"/>
          </p:nvPr>
        </p:nvSpPr>
        <p:spPr>
          <a:xfrm>
            <a:off x="1308815" y="3806196"/>
            <a:ext cx="7767401" cy="1012929"/>
          </a:xfrm>
        </p:spPr>
        <p:txBody>
          <a:bodyPr tIns="91440">
            <a:normAutofit/>
          </a:bodyPr>
          <a:lstStyle>
            <a:lvl1pPr marL="0" indent="0" algn="l">
              <a:buNone/>
              <a:defRPr sz="1620">
                <a:solidFill>
                  <a:schemeClr val="tx1"/>
                </a:solidFill>
              </a:defRPr>
            </a:lvl1pPr>
            <a:lvl2pPr marL="411480" indent="0">
              <a:buNone/>
              <a:defRPr sz="1620">
                <a:solidFill>
                  <a:schemeClr val="tx1">
                    <a:tint val="75000"/>
                  </a:schemeClr>
                </a:solidFill>
              </a:defRPr>
            </a:lvl2pPr>
            <a:lvl3pPr marL="822960" indent="0">
              <a:buNone/>
              <a:defRPr sz="1620">
                <a:solidFill>
                  <a:schemeClr val="tx1">
                    <a:tint val="75000"/>
                  </a:schemeClr>
                </a:solidFill>
              </a:defRPr>
            </a:lvl3pPr>
            <a:lvl4pPr marL="1234440" indent="0">
              <a:buNone/>
              <a:defRPr sz="1440">
                <a:solidFill>
                  <a:schemeClr val="tx1">
                    <a:tint val="75000"/>
                  </a:schemeClr>
                </a:solidFill>
              </a:defRPr>
            </a:lvl4pPr>
            <a:lvl5pPr marL="1645920" indent="0">
              <a:buNone/>
              <a:defRPr sz="1440">
                <a:solidFill>
                  <a:schemeClr val="tx1">
                    <a:tint val="75000"/>
                  </a:schemeClr>
                </a:solidFill>
              </a:defRPr>
            </a:lvl5pPr>
            <a:lvl6pPr marL="2057400" indent="0">
              <a:buNone/>
              <a:defRPr sz="1440">
                <a:solidFill>
                  <a:schemeClr val="tx1">
                    <a:tint val="75000"/>
                  </a:schemeClr>
                </a:solidFill>
              </a:defRPr>
            </a:lvl6pPr>
            <a:lvl7pPr marL="2468880" indent="0">
              <a:buNone/>
              <a:defRPr sz="1440">
                <a:solidFill>
                  <a:schemeClr val="tx1">
                    <a:tint val="75000"/>
                  </a:schemeClr>
                </a:solidFill>
              </a:defRPr>
            </a:lvl7pPr>
            <a:lvl8pPr marL="2880360" indent="0">
              <a:buNone/>
              <a:defRPr sz="1440">
                <a:solidFill>
                  <a:schemeClr val="tx1">
                    <a:tint val="75000"/>
                  </a:schemeClr>
                </a:solidFill>
              </a:defRPr>
            </a:lvl8pPr>
            <a:lvl9pPr marL="3291840" indent="0">
              <a:buNone/>
              <a:defRPr sz="14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8642F6-15B0-4FA4-AF63-60E3080C2CBD}"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A1E62-570F-42DE-AE66-50B0C2DDBF22}" type="slidenum">
              <a:rPr lang="en-US" smtClean="0"/>
              <a:t>‹#›</a:t>
            </a:fld>
            <a:endParaRPr lang="en-US"/>
          </a:p>
        </p:txBody>
      </p:sp>
      <p:cxnSp>
        <p:nvCxnSpPr>
          <p:cNvPr id="15" name="Straight Connector 14"/>
          <p:cNvCxnSpPr/>
          <p:nvPr/>
        </p:nvCxnSpPr>
        <p:spPr>
          <a:xfrm>
            <a:off x="1308815" y="3804985"/>
            <a:ext cx="776740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8488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04296" y="804890"/>
            <a:ext cx="8645072"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302598" y="2010879"/>
            <a:ext cx="4180637"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772394" y="2017343"/>
            <a:ext cx="4180637"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8642F6-15B0-4FA4-AF63-60E3080C2CBD}"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6A1E62-570F-42DE-AE66-50B0C2DDBF22}" type="slidenum">
              <a:rPr lang="en-US" smtClean="0"/>
              <a:t>‹#›</a:t>
            </a:fld>
            <a:endParaRPr lang="en-US"/>
          </a:p>
        </p:txBody>
      </p:sp>
      <p:cxnSp>
        <p:nvCxnSpPr>
          <p:cNvPr id="35" name="Straight Connector 34"/>
          <p:cNvCxnSpPr/>
          <p:nvPr/>
        </p:nvCxnSpPr>
        <p:spPr>
          <a:xfrm>
            <a:off x="1308506" y="1847088"/>
            <a:ext cx="864677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3287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2472" y="804164"/>
            <a:ext cx="8646895"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02472" y="2019550"/>
            <a:ext cx="4180637" cy="801943"/>
          </a:xfrm>
        </p:spPr>
        <p:txBody>
          <a:bodyPr anchor="b">
            <a:normAutofit/>
          </a:bodyPr>
          <a:lstStyle>
            <a:lvl1pPr marL="0" indent="0">
              <a:lnSpc>
                <a:spcPct val="100000"/>
              </a:lnSpc>
              <a:buNone/>
              <a:defRPr sz="1980" b="0" cap="all" baseline="0">
                <a:solidFill>
                  <a:schemeClr val="accent1"/>
                </a:solidFill>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Click to edit Master text styles</a:t>
            </a:r>
          </a:p>
        </p:txBody>
      </p:sp>
      <p:sp>
        <p:nvSpPr>
          <p:cNvPr id="4" name="Content Placeholder 3"/>
          <p:cNvSpPr>
            <a:spLocks noGrp="1"/>
          </p:cNvSpPr>
          <p:nvPr>
            <p:ph sz="half" idx="2"/>
          </p:nvPr>
        </p:nvSpPr>
        <p:spPr>
          <a:xfrm>
            <a:off x="1302472" y="2824270"/>
            <a:ext cx="4180637"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771126" y="2023004"/>
            <a:ext cx="4180637" cy="802237"/>
          </a:xfrm>
        </p:spPr>
        <p:txBody>
          <a:bodyPr anchor="b">
            <a:normAutofit/>
          </a:bodyPr>
          <a:lstStyle>
            <a:lvl1pPr marL="0" indent="0">
              <a:lnSpc>
                <a:spcPct val="100000"/>
              </a:lnSpc>
              <a:buNone/>
              <a:defRPr sz="1980" b="0" cap="all" baseline="0">
                <a:solidFill>
                  <a:schemeClr val="accent1"/>
                </a:solidFill>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Click to edit Master text styles</a:t>
            </a:r>
          </a:p>
        </p:txBody>
      </p:sp>
      <p:sp>
        <p:nvSpPr>
          <p:cNvPr id="6" name="Content Placeholder 5"/>
          <p:cNvSpPr>
            <a:spLocks noGrp="1"/>
          </p:cNvSpPr>
          <p:nvPr>
            <p:ph sz="quarter" idx="4"/>
          </p:nvPr>
        </p:nvSpPr>
        <p:spPr>
          <a:xfrm>
            <a:off x="5771126" y="2821491"/>
            <a:ext cx="4180637"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8642F6-15B0-4FA4-AF63-60E3080C2CBD}" type="datetimeFigureOut">
              <a:rPr lang="en-US" smtClean="0"/>
              <a:t>11/29/2020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6A1E62-570F-42DE-AE66-50B0C2DDBF22}" type="slidenum">
              <a:rPr lang="en-US" smtClean="0"/>
              <a:t>‹#›</a:t>
            </a:fld>
            <a:endParaRPr lang="en-US"/>
          </a:p>
        </p:txBody>
      </p:sp>
      <p:cxnSp>
        <p:nvCxnSpPr>
          <p:cNvPr id="29" name="Straight Connector 28"/>
          <p:cNvCxnSpPr/>
          <p:nvPr/>
        </p:nvCxnSpPr>
        <p:spPr>
          <a:xfrm>
            <a:off x="1308506" y="1847088"/>
            <a:ext cx="864677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1295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8642F6-15B0-4FA4-AF63-60E3080C2CBD}" type="datetimeFigureOut">
              <a:rPr lang="en-US" smtClean="0"/>
              <a:t>11/29/2020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6A1E62-570F-42DE-AE66-50B0C2DDBF22}" type="slidenum">
              <a:rPr lang="en-US" smtClean="0"/>
              <a:t>‹#›</a:t>
            </a:fld>
            <a:endParaRPr lang="en-US"/>
          </a:p>
        </p:txBody>
      </p:sp>
      <p:cxnSp>
        <p:nvCxnSpPr>
          <p:cNvPr id="25" name="Straight Connector 24"/>
          <p:cNvCxnSpPr/>
          <p:nvPr/>
        </p:nvCxnSpPr>
        <p:spPr>
          <a:xfrm>
            <a:off x="1308506" y="1847088"/>
            <a:ext cx="864677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6791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642F6-15B0-4FA4-AF63-60E3080C2CBD}" type="datetimeFigureOut">
              <a:rPr lang="en-US" smtClean="0"/>
              <a:t>11/29/2020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6A1E62-570F-42DE-AE66-50B0C2DDBF22}" type="slidenum">
              <a:rPr lang="en-US" smtClean="0"/>
              <a:t>‹#›</a:t>
            </a:fld>
            <a:endParaRPr lang="en-US"/>
          </a:p>
        </p:txBody>
      </p:sp>
    </p:spTree>
    <p:extLst>
      <p:ext uri="{BB962C8B-B14F-4D97-AF65-F5344CB8AC3E}">
        <p14:creationId xmlns:p14="http://schemas.microsoft.com/office/powerpoint/2010/main" val="1249895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0204" y="798973"/>
            <a:ext cx="2945789" cy="2247117"/>
          </a:xfrm>
        </p:spPr>
        <p:txBody>
          <a:bodyPr anchor="b">
            <a:normAutofit/>
          </a:bodyPr>
          <a:lstStyle>
            <a:lvl1pPr algn="l">
              <a:defRPr sz="2160"/>
            </a:lvl1pPr>
          </a:lstStyle>
          <a:p>
            <a:r>
              <a:rPr lang="en-US"/>
              <a:t>Click to edit Master title style</a:t>
            </a:r>
            <a:endParaRPr lang="en-US" dirty="0"/>
          </a:p>
        </p:txBody>
      </p:sp>
      <p:sp>
        <p:nvSpPr>
          <p:cNvPr id="3" name="Content Placeholder 2"/>
          <p:cNvSpPr>
            <a:spLocks noGrp="1"/>
          </p:cNvSpPr>
          <p:nvPr>
            <p:ph idx="1"/>
          </p:nvPr>
        </p:nvSpPr>
        <p:spPr>
          <a:xfrm>
            <a:off x="4539343" y="798974"/>
            <a:ext cx="5411223"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0204" y="3205492"/>
            <a:ext cx="2947512" cy="2248181"/>
          </a:xfrm>
        </p:spPr>
        <p:txBody>
          <a:bodyPr/>
          <a:lstStyle>
            <a:lvl1pPr marL="0" indent="0" algn="l">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8642F6-15B0-4FA4-AF63-60E3080C2CBD}"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6A1E62-570F-42DE-AE66-50B0C2DDBF22}" type="slidenum">
              <a:rPr lang="en-US" smtClean="0"/>
              <a:t>‹#›</a:t>
            </a:fld>
            <a:endParaRPr lang="en-US"/>
          </a:p>
        </p:txBody>
      </p:sp>
      <p:cxnSp>
        <p:nvCxnSpPr>
          <p:cNvPr id="17" name="Straight Connector 16"/>
          <p:cNvCxnSpPr/>
          <p:nvPr/>
        </p:nvCxnSpPr>
        <p:spPr>
          <a:xfrm>
            <a:off x="1303452" y="3205491"/>
            <a:ext cx="294254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7643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6729649" y="482171"/>
            <a:ext cx="3667080"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306086" y="1129513"/>
            <a:ext cx="4979095" cy="1830584"/>
          </a:xfrm>
        </p:spPr>
        <p:txBody>
          <a:bodyPr anchor="b">
            <a:normAutofit/>
          </a:bodyPr>
          <a:lstStyle>
            <a:lvl1pPr>
              <a:defRPr sz="288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11951" y="1122543"/>
            <a:ext cx="2512054" cy="3866327"/>
          </a:xfrm>
          <a:solidFill>
            <a:schemeClr val="bg1">
              <a:lumMod val="85000"/>
            </a:schemeClr>
          </a:solidFill>
          <a:ln w="9525" cap="sq">
            <a:noFill/>
            <a:miter lim="800000"/>
          </a:ln>
          <a:effectLst/>
        </p:spPr>
        <p:txBody>
          <a:bodyPr anchor="t"/>
          <a:lstStyle>
            <a:lvl1pPr marL="0" indent="0" algn="ctr">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r>
              <a:rPr lang="en-US"/>
              <a:t>Click icon to add picture</a:t>
            </a:r>
            <a:endParaRPr lang="en-US" dirty="0"/>
          </a:p>
        </p:txBody>
      </p:sp>
      <p:sp>
        <p:nvSpPr>
          <p:cNvPr id="4" name="Text Placeholder 3"/>
          <p:cNvSpPr>
            <a:spLocks noGrp="1"/>
          </p:cNvSpPr>
          <p:nvPr>
            <p:ph type="body" sz="half" idx="2"/>
          </p:nvPr>
        </p:nvSpPr>
        <p:spPr>
          <a:xfrm>
            <a:off x="1305296" y="3145992"/>
            <a:ext cx="4971964" cy="2003742"/>
          </a:xfrm>
        </p:spPr>
        <p:txBody>
          <a:bodyPr>
            <a:normAutofit/>
          </a:bodyPr>
          <a:lstStyle>
            <a:lvl1pPr marL="0" indent="0" algn="l">
              <a:buNone/>
              <a:defRPr sz="162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Click to edit Master text styles</a:t>
            </a:r>
          </a:p>
        </p:txBody>
      </p:sp>
      <p:sp>
        <p:nvSpPr>
          <p:cNvPr id="5" name="Date Placeholder 4"/>
          <p:cNvSpPr>
            <a:spLocks noGrp="1"/>
          </p:cNvSpPr>
          <p:nvPr>
            <p:ph type="dt" sz="half" idx="10"/>
          </p:nvPr>
        </p:nvSpPr>
        <p:spPr>
          <a:xfrm>
            <a:off x="1302644" y="5469857"/>
            <a:ext cx="4974616" cy="320123"/>
          </a:xfrm>
        </p:spPr>
        <p:txBody>
          <a:bodyPr/>
          <a:lstStyle>
            <a:lvl1pPr algn="l">
              <a:defRPr/>
            </a:lvl1pPr>
          </a:lstStyle>
          <a:p>
            <a:fld id="{538642F6-15B0-4FA4-AF63-60E3080C2CBD}" type="datetimeFigureOut">
              <a:rPr lang="en-US" smtClean="0"/>
              <a:t>11/29/2020</a:t>
            </a:fld>
            <a:endParaRPr lang="en-US"/>
          </a:p>
        </p:txBody>
      </p:sp>
      <p:sp>
        <p:nvSpPr>
          <p:cNvPr id="6" name="Footer Placeholder 5"/>
          <p:cNvSpPr>
            <a:spLocks noGrp="1"/>
          </p:cNvSpPr>
          <p:nvPr>
            <p:ph type="ftr" sz="quarter" idx="11"/>
          </p:nvPr>
        </p:nvSpPr>
        <p:spPr>
          <a:xfrm>
            <a:off x="1302644" y="318641"/>
            <a:ext cx="4986904" cy="320931"/>
          </a:xfrm>
        </p:spPr>
        <p:txBody>
          <a:bodyPr/>
          <a:lstStyle/>
          <a:p>
            <a:endParaRPr lang="en-US"/>
          </a:p>
        </p:txBody>
      </p:sp>
      <p:sp>
        <p:nvSpPr>
          <p:cNvPr id="7" name="Slide Number Placeholder 6"/>
          <p:cNvSpPr>
            <a:spLocks noGrp="1"/>
          </p:cNvSpPr>
          <p:nvPr>
            <p:ph type="sldNum" sz="quarter" idx="12"/>
          </p:nvPr>
        </p:nvSpPr>
        <p:spPr/>
        <p:txBody>
          <a:bodyPr/>
          <a:lstStyle/>
          <a:p>
            <a:fld id="{606A1E62-570F-42DE-AE66-50B0C2DDBF22}" type="slidenum">
              <a:rPr lang="en-US" smtClean="0"/>
              <a:t>‹#›</a:t>
            </a:fld>
            <a:endParaRPr lang="en-US"/>
          </a:p>
        </p:txBody>
      </p:sp>
      <p:cxnSp>
        <p:nvCxnSpPr>
          <p:cNvPr id="31" name="Straight Connector 30"/>
          <p:cNvCxnSpPr/>
          <p:nvPr/>
        </p:nvCxnSpPr>
        <p:spPr>
          <a:xfrm>
            <a:off x="1302644" y="3143605"/>
            <a:ext cx="497461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7559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7"/>
            <a:ext cx="109728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0972800" cy="742950"/>
          </a:xfrm>
          <a:prstGeom prst="rect">
            <a:avLst/>
          </a:prstGeom>
        </p:spPr>
      </p:pic>
      <p:sp>
        <p:nvSpPr>
          <p:cNvPr id="2" name="Title Placeholder 1"/>
          <p:cNvSpPr>
            <a:spLocks noGrp="1"/>
          </p:cNvSpPr>
          <p:nvPr>
            <p:ph type="title"/>
          </p:nvPr>
        </p:nvSpPr>
        <p:spPr>
          <a:xfrm>
            <a:off x="1306421" y="804520"/>
            <a:ext cx="8642948"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06421" y="2015733"/>
            <a:ext cx="864294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798724" y="330370"/>
            <a:ext cx="3150644" cy="309201"/>
          </a:xfrm>
          <a:prstGeom prst="rect">
            <a:avLst/>
          </a:prstGeom>
        </p:spPr>
        <p:txBody>
          <a:bodyPr vert="horz" lIns="91440" tIns="45720" rIns="91440" bIns="45720" rtlCol="0" anchor="ctr"/>
          <a:lstStyle>
            <a:lvl1pPr algn="r">
              <a:defRPr sz="900">
                <a:solidFill>
                  <a:schemeClr val="tx1">
                    <a:tint val="75000"/>
                  </a:schemeClr>
                </a:solidFill>
              </a:defRPr>
            </a:lvl1pPr>
          </a:lstStyle>
          <a:p>
            <a:fld id="{538642F6-15B0-4FA4-AF63-60E3080C2CBD}" type="datetimeFigureOut">
              <a:rPr lang="en-US" smtClean="0"/>
              <a:t>11/29/2020</a:t>
            </a:fld>
            <a:endParaRPr lang="en-US"/>
          </a:p>
        </p:txBody>
      </p:sp>
      <p:sp>
        <p:nvSpPr>
          <p:cNvPr id="5" name="Footer Placeholder 4"/>
          <p:cNvSpPr>
            <a:spLocks noGrp="1"/>
          </p:cNvSpPr>
          <p:nvPr>
            <p:ph type="ftr" sz="quarter" idx="3"/>
          </p:nvPr>
        </p:nvSpPr>
        <p:spPr>
          <a:xfrm>
            <a:off x="1306421" y="329308"/>
            <a:ext cx="5344952" cy="309201"/>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2055" y="798973"/>
            <a:ext cx="729917" cy="503578"/>
          </a:xfrm>
          <a:prstGeom prst="rect">
            <a:avLst/>
          </a:prstGeom>
        </p:spPr>
        <p:txBody>
          <a:bodyPr vert="horz" lIns="91440" tIns="45720" rIns="91440" bIns="45720" rtlCol="0" anchor="t"/>
          <a:lstStyle>
            <a:lvl1pPr algn="r">
              <a:defRPr sz="2520">
                <a:solidFill>
                  <a:schemeClr val="accent1"/>
                </a:solidFill>
              </a:defRPr>
            </a:lvl1pPr>
          </a:lstStyle>
          <a:p>
            <a:fld id="{606A1E62-570F-42DE-AE66-50B0C2DDBF22}" type="slidenum">
              <a:rPr lang="en-US" smtClean="0"/>
              <a:t>‹#›</a:t>
            </a:fld>
            <a:endParaRPr lang="en-US"/>
          </a:p>
        </p:txBody>
      </p:sp>
      <p:cxnSp>
        <p:nvCxnSpPr>
          <p:cNvPr id="10" name="Straight Connector 9"/>
          <p:cNvCxnSpPr/>
          <p:nvPr/>
        </p:nvCxnSpPr>
        <p:spPr>
          <a:xfrm>
            <a:off x="0" y="6128413"/>
            <a:ext cx="109728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281715"/>
      </p:ext>
    </p:extLst>
  </p:cSld>
  <p:clrMap bg1="lt1" tx1="dk1" bg2="lt2" tx2="dk2" accent1="accent1" accent2="accent2" accent3="accent3" accent4="accent4" accent5="accent5" accent6="accent6" hlink="hlink" folHlink="folHlink"/>
  <p:sldLayoutIdLst>
    <p:sldLayoutId id="2147484024" r:id="rId1"/>
    <p:sldLayoutId id="2147484025" r:id="rId2"/>
    <p:sldLayoutId id="2147484026" r:id="rId3"/>
    <p:sldLayoutId id="2147484027" r:id="rId4"/>
    <p:sldLayoutId id="2147484028" r:id="rId5"/>
    <p:sldLayoutId id="2147484029" r:id="rId6"/>
    <p:sldLayoutId id="2147484030" r:id="rId7"/>
    <p:sldLayoutId id="2147484031" r:id="rId8"/>
    <p:sldLayoutId id="2147484032" r:id="rId9"/>
    <p:sldLayoutId id="2147484033" r:id="rId10"/>
    <p:sldLayoutId id="2147484034" r:id="rId11"/>
  </p:sldLayoutIdLst>
  <p:txStyles>
    <p:titleStyle>
      <a:lvl1pPr algn="l" defTabSz="822960" rtl="0" eaLnBrk="1" latinLnBrk="0" hangingPunct="1">
        <a:lnSpc>
          <a:spcPct val="90000"/>
        </a:lnSpc>
        <a:spcBef>
          <a:spcPct val="0"/>
        </a:spcBef>
        <a:buNone/>
        <a:defRPr sz="2880" b="0" i="0" kern="1200" cap="all">
          <a:solidFill>
            <a:schemeClr val="tx1"/>
          </a:solidFill>
          <a:effectLst/>
          <a:latin typeface="+mj-lt"/>
          <a:ea typeface="+mj-ea"/>
          <a:cs typeface="+mj-cs"/>
        </a:defRPr>
      </a:lvl1pPr>
    </p:titleStyle>
    <p:bodyStyle>
      <a:lvl1pPr marL="205740" indent="-205740" algn="l" defTabSz="822960" rtl="0" eaLnBrk="1" latinLnBrk="0" hangingPunct="1">
        <a:lnSpc>
          <a:spcPct val="120000"/>
        </a:lnSpc>
        <a:spcBef>
          <a:spcPts val="900"/>
        </a:spcBef>
        <a:buClr>
          <a:schemeClr val="accent1"/>
        </a:buClr>
        <a:buSzPct val="100000"/>
        <a:buFont typeface="Arial" panose="020B0604020202020204" pitchFamily="34" charset="0"/>
        <a:buChar char="•"/>
        <a:defRPr sz="1800" kern="1200">
          <a:solidFill>
            <a:schemeClr val="tx1"/>
          </a:solidFill>
          <a:effectLst/>
          <a:latin typeface="+mn-lt"/>
          <a:ea typeface="+mn-ea"/>
          <a:cs typeface="+mn-cs"/>
        </a:defRPr>
      </a:lvl1pPr>
      <a:lvl2pPr marL="617220" indent="-205740" algn="l" defTabSz="822960" rtl="0" eaLnBrk="1" latinLnBrk="0" hangingPunct="1">
        <a:lnSpc>
          <a:spcPct val="120000"/>
        </a:lnSpc>
        <a:spcBef>
          <a:spcPts val="450"/>
        </a:spcBef>
        <a:buClr>
          <a:schemeClr val="accent1"/>
        </a:buClr>
        <a:buSzPct val="100000"/>
        <a:buFont typeface="Arial" panose="020B0604020202020204" pitchFamily="34" charset="0"/>
        <a:buChar char="•"/>
        <a:defRPr sz="1620" kern="1200" cap="none" baseline="0">
          <a:solidFill>
            <a:schemeClr val="tx1"/>
          </a:solidFill>
          <a:effectLst/>
          <a:latin typeface="+mn-lt"/>
          <a:ea typeface="+mn-ea"/>
          <a:cs typeface="+mn-cs"/>
        </a:defRPr>
      </a:lvl2pPr>
      <a:lvl3pPr marL="1028700" indent="-205740" algn="l" defTabSz="822960" rtl="0" eaLnBrk="1" latinLnBrk="0" hangingPunct="1">
        <a:lnSpc>
          <a:spcPct val="120000"/>
        </a:lnSpc>
        <a:spcBef>
          <a:spcPts val="450"/>
        </a:spcBef>
        <a:buClr>
          <a:schemeClr val="accent1"/>
        </a:buClr>
        <a:buSzPct val="100000"/>
        <a:buFont typeface="Arial" panose="020B0604020202020204" pitchFamily="34" charset="0"/>
        <a:buChar char="•"/>
        <a:defRPr sz="1440" kern="1200">
          <a:solidFill>
            <a:schemeClr val="tx1"/>
          </a:solidFill>
          <a:effectLst/>
          <a:latin typeface="+mn-lt"/>
          <a:ea typeface="+mn-ea"/>
          <a:cs typeface="+mn-cs"/>
        </a:defRPr>
      </a:lvl3pPr>
      <a:lvl4pPr marL="1440180" indent="-205740" algn="l" defTabSz="822960" rtl="0" eaLnBrk="1" latinLnBrk="0" hangingPunct="1">
        <a:lnSpc>
          <a:spcPct val="120000"/>
        </a:lnSpc>
        <a:spcBef>
          <a:spcPts val="450"/>
        </a:spcBef>
        <a:buClr>
          <a:schemeClr val="accent1"/>
        </a:buClr>
        <a:buSzPct val="100000"/>
        <a:buFont typeface="Arial" panose="020B0604020202020204" pitchFamily="34" charset="0"/>
        <a:buChar char="•"/>
        <a:defRPr sz="1260" kern="1200" cap="none" baseline="0">
          <a:solidFill>
            <a:schemeClr val="tx1"/>
          </a:solidFill>
          <a:effectLst/>
          <a:latin typeface="+mn-lt"/>
          <a:ea typeface="+mn-ea"/>
          <a:cs typeface="+mn-cs"/>
        </a:defRPr>
      </a:lvl4pPr>
      <a:lvl5pPr marL="1851660" indent="-205740" algn="l" defTabSz="822960" rtl="0" eaLnBrk="1" latinLnBrk="0" hangingPunct="1">
        <a:lnSpc>
          <a:spcPct val="120000"/>
        </a:lnSpc>
        <a:spcBef>
          <a:spcPts val="450"/>
        </a:spcBef>
        <a:buClr>
          <a:schemeClr val="accent1"/>
        </a:buClr>
        <a:buSzPct val="100000"/>
        <a:buFont typeface="Arial" panose="020B0604020202020204" pitchFamily="34" charset="0"/>
        <a:buChar char="•"/>
        <a:defRPr sz="1080" kern="1200">
          <a:solidFill>
            <a:schemeClr val="tx1"/>
          </a:solidFill>
          <a:effectLst/>
          <a:latin typeface="+mn-lt"/>
          <a:ea typeface="+mn-ea"/>
          <a:cs typeface="+mn-cs"/>
        </a:defRPr>
      </a:lvl5pPr>
      <a:lvl6pPr marL="2263140" indent="-205740" algn="l" defTabSz="822960" rtl="0" eaLnBrk="1" latinLnBrk="0" hangingPunct="1">
        <a:lnSpc>
          <a:spcPct val="120000"/>
        </a:lnSpc>
        <a:spcBef>
          <a:spcPts val="450"/>
        </a:spcBef>
        <a:buClr>
          <a:schemeClr val="accent1"/>
        </a:buClr>
        <a:buSzPct val="100000"/>
        <a:buFont typeface="Arial" panose="020B0604020202020204" pitchFamily="34" charset="0"/>
        <a:buChar char="•"/>
        <a:defRPr sz="1080" kern="1200">
          <a:solidFill>
            <a:schemeClr val="tx1"/>
          </a:solidFill>
          <a:effectLst/>
          <a:latin typeface="+mn-lt"/>
          <a:ea typeface="+mn-ea"/>
          <a:cs typeface="+mn-cs"/>
        </a:defRPr>
      </a:lvl6pPr>
      <a:lvl7pPr marL="2674620" indent="-205740" algn="l" defTabSz="822960" rtl="0" eaLnBrk="1" latinLnBrk="0" hangingPunct="1">
        <a:lnSpc>
          <a:spcPct val="120000"/>
        </a:lnSpc>
        <a:spcBef>
          <a:spcPts val="450"/>
        </a:spcBef>
        <a:buClr>
          <a:schemeClr val="accent1"/>
        </a:buClr>
        <a:buSzPct val="100000"/>
        <a:buFont typeface="Arial" panose="020B0604020202020204" pitchFamily="34" charset="0"/>
        <a:buChar char="•"/>
        <a:defRPr sz="1080" kern="1200">
          <a:solidFill>
            <a:schemeClr val="tx1"/>
          </a:solidFill>
          <a:effectLst/>
          <a:latin typeface="+mn-lt"/>
          <a:ea typeface="+mn-ea"/>
          <a:cs typeface="+mn-cs"/>
        </a:defRPr>
      </a:lvl7pPr>
      <a:lvl8pPr marL="3086100" indent="-205740" algn="l" defTabSz="822960" rtl="0" eaLnBrk="1" latinLnBrk="0" hangingPunct="1">
        <a:lnSpc>
          <a:spcPct val="120000"/>
        </a:lnSpc>
        <a:spcBef>
          <a:spcPts val="450"/>
        </a:spcBef>
        <a:buClr>
          <a:schemeClr val="accent1"/>
        </a:buClr>
        <a:buSzPct val="100000"/>
        <a:buFont typeface="Arial" panose="020B0604020202020204" pitchFamily="34" charset="0"/>
        <a:buChar char="•"/>
        <a:defRPr sz="1080" kern="1200" baseline="0">
          <a:solidFill>
            <a:schemeClr val="tx1"/>
          </a:solidFill>
          <a:effectLst/>
          <a:latin typeface="+mn-lt"/>
          <a:ea typeface="+mn-ea"/>
          <a:cs typeface="+mn-cs"/>
        </a:defRPr>
      </a:lvl8pPr>
      <a:lvl9pPr marL="3497580" indent="-205740" algn="l" defTabSz="822960" rtl="0" eaLnBrk="1" latinLnBrk="0" hangingPunct="1">
        <a:lnSpc>
          <a:spcPct val="120000"/>
        </a:lnSpc>
        <a:spcBef>
          <a:spcPts val="450"/>
        </a:spcBef>
        <a:buClr>
          <a:schemeClr val="accent1"/>
        </a:buClr>
        <a:buSzPct val="100000"/>
        <a:buFont typeface="Arial" panose="020B0604020202020204" pitchFamily="34" charset="0"/>
        <a:buChar char="•"/>
        <a:defRPr sz="1080" kern="1200" baseline="0">
          <a:solidFill>
            <a:schemeClr val="tx1"/>
          </a:solidFill>
          <a:effectLst/>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8AA69-997A-434E-BC2E-D3E32D1330AF}"/>
              </a:ext>
            </a:extLst>
          </p:cNvPr>
          <p:cNvSpPr>
            <a:spLocks noGrp="1"/>
          </p:cNvSpPr>
          <p:nvPr>
            <p:ph type="ctrTitle"/>
          </p:nvPr>
        </p:nvSpPr>
        <p:spPr>
          <a:xfrm>
            <a:off x="1704512" y="593484"/>
            <a:ext cx="8513685" cy="538089"/>
          </a:xfrm>
        </p:spPr>
        <p:txBody>
          <a:bodyPr>
            <a:noAutofit/>
          </a:bodyPr>
          <a:lstStyle/>
          <a:p>
            <a:r>
              <a:rPr lang="en-US" sz="2880" dirty="0">
                <a:solidFill>
                  <a:srgbClr val="002060"/>
                </a:solidFill>
              </a:rPr>
              <a:t>IBM DATA SCIENCE PROFESSIONAL COURSE-9</a:t>
            </a:r>
          </a:p>
        </p:txBody>
      </p:sp>
      <p:sp>
        <p:nvSpPr>
          <p:cNvPr id="3" name="Subtitle 2">
            <a:extLst>
              <a:ext uri="{FF2B5EF4-FFF2-40B4-BE49-F238E27FC236}">
                <a16:creationId xmlns:a16="http://schemas.microsoft.com/office/drawing/2014/main" id="{0BF158AF-14A5-4736-844F-5716234247DA}"/>
              </a:ext>
            </a:extLst>
          </p:cNvPr>
          <p:cNvSpPr>
            <a:spLocks noGrp="1"/>
          </p:cNvSpPr>
          <p:nvPr>
            <p:ph type="subTitle" idx="1"/>
          </p:nvPr>
        </p:nvSpPr>
        <p:spPr>
          <a:xfrm>
            <a:off x="1580226" y="2264915"/>
            <a:ext cx="8062668" cy="879859"/>
          </a:xfrm>
        </p:spPr>
        <p:txBody>
          <a:bodyPr>
            <a:noAutofit/>
          </a:bodyPr>
          <a:lstStyle/>
          <a:p>
            <a:pPr algn="ctr"/>
            <a:r>
              <a:rPr lang="en-US" sz="2000" dirty="0">
                <a:solidFill>
                  <a:schemeClr val="accent4">
                    <a:lumMod val="75000"/>
                  </a:schemeClr>
                </a:solidFill>
              </a:rPr>
              <a:t>Capstone Project - The Battle of Neighborhoods </a:t>
            </a:r>
          </a:p>
          <a:p>
            <a:pPr algn="ctr"/>
            <a:r>
              <a:rPr lang="en-US" sz="2000" dirty="0">
                <a:solidFill>
                  <a:schemeClr val="accent4">
                    <a:lumMod val="75000"/>
                  </a:schemeClr>
                </a:solidFill>
              </a:rPr>
              <a:t>Assignment(Week 2)</a:t>
            </a:r>
          </a:p>
        </p:txBody>
      </p:sp>
      <p:sp>
        <p:nvSpPr>
          <p:cNvPr id="4" name="Subtitle 2">
            <a:extLst>
              <a:ext uri="{FF2B5EF4-FFF2-40B4-BE49-F238E27FC236}">
                <a16:creationId xmlns:a16="http://schemas.microsoft.com/office/drawing/2014/main" id="{A64E3D3A-8AEB-4448-ADB6-1F31B8B72148}"/>
              </a:ext>
            </a:extLst>
          </p:cNvPr>
          <p:cNvSpPr txBox="1">
            <a:spLocks/>
          </p:cNvSpPr>
          <p:nvPr/>
        </p:nvSpPr>
        <p:spPr>
          <a:xfrm>
            <a:off x="3557765" y="4593085"/>
            <a:ext cx="7773365" cy="1292810"/>
          </a:xfrm>
          <a:prstGeom prst="rect">
            <a:avLst/>
          </a:prstGeom>
        </p:spPr>
        <p:txBody>
          <a:bodyPr vert="horz" lIns="91440" tIns="91440" rIns="91440" bIns="91440" rtlCol="0">
            <a:noAutofit/>
          </a:bodyPr>
          <a:lstStyle>
            <a:lvl1pPr marL="0" indent="0" algn="l" defTabSz="822960" rtl="0" eaLnBrk="1" latinLnBrk="0" hangingPunct="1">
              <a:lnSpc>
                <a:spcPct val="120000"/>
              </a:lnSpc>
              <a:spcBef>
                <a:spcPts val="900"/>
              </a:spcBef>
              <a:buClr>
                <a:schemeClr val="accent1"/>
              </a:buClr>
              <a:buSzPct val="100000"/>
              <a:buFont typeface="Arial" panose="020B0604020202020204" pitchFamily="34" charset="0"/>
              <a:buNone/>
              <a:defRPr sz="1620" b="0" kern="1200" cap="all" baseline="0">
                <a:solidFill>
                  <a:schemeClr val="tx1"/>
                </a:solidFill>
                <a:effectLst/>
                <a:latin typeface="+mn-lt"/>
                <a:ea typeface="+mn-ea"/>
                <a:cs typeface="+mn-cs"/>
              </a:defRPr>
            </a:lvl1pPr>
            <a:lvl2pPr marL="411480" indent="0" algn="ctr" defTabSz="822960" rtl="0" eaLnBrk="1" latinLnBrk="0" hangingPunct="1">
              <a:lnSpc>
                <a:spcPct val="120000"/>
              </a:lnSpc>
              <a:spcBef>
                <a:spcPts val="450"/>
              </a:spcBef>
              <a:buClr>
                <a:schemeClr val="accent1"/>
              </a:buClr>
              <a:buSzPct val="100000"/>
              <a:buFont typeface="Arial" panose="020B0604020202020204" pitchFamily="34" charset="0"/>
              <a:buNone/>
              <a:defRPr sz="1620" kern="1200" cap="none" baseline="0">
                <a:solidFill>
                  <a:schemeClr val="tx1"/>
                </a:solidFill>
                <a:effectLst/>
                <a:latin typeface="+mn-lt"/>
                <a:ea typeface="+mn-ea"/>
                <a:cs typeface="+mn-cs"/>
              </a:defRPr>
            </a:lvl2pPr>
            <a:lvl3pPr marL="822960" indent="0" algn="ctr" defTabSz="822960" rtl="0" eaLnBrk="1" latinLnBrk="0" hangingPunct="1">
              <a:lnSpc>
                <a:spcPct val="120000"/>
              </a:lnSpc>
              <a:spcBef>
                <a:spcPts val="450"/>
              </a:spcBef>
              <a:buClr>
                <a:schemeClr val="accent1"/>
              </a:buClr>
              <a:buSzPct val="100000"/>
              <a:buFont typeface="Arial" panose="020B0604020202020204" pitchFamily="34" charset="0"/>
              <a:buNone/>
              <a:defRPr sz="1620" kern="1200">
                <a:solidFill>
                  <a:schemeClr val="tx1"/>
                </a:solidFill>
                <a:effectLst/>
                <a:latin typeface="+mn-lt"/>
                <a:ea typeface="+mn-ea"/>
                <a:cs typeface="+mn-cs"/>
              </a:defRPr>
            </a:lvl3pPr>
            <a:lvl4pPr marL="1234440" indent="0" algn="ctr" defTabSz="822960" rtl="0" eaLnBrk="1" latinLnBrk="0" hangingPunct="1">
              <a:lnSpc>
                <a:spcPct val="120000"/>
              </a:lnSpc>
              <a:spcBef>
                <a:spcPts val="450"/>
              </a:spcBef>
              <a:buClr>
                <a:schemeClr val="accent1"/>
              </a:buClr>
              <a:buSzPct val="100000"/>
              <a:buFont typeface="Arial" panose="020B0604020202020204" pitchFamily="34" charset="0"/>
              <a:buNone/>
              <a:defRPr sz="1440" kern="1200" cap="none" baseline="0">
                <a:solidFill>
                  <a:schemeClr val="tx1"/>
                </a:solidFill>
                <a:effectLst/>
                <a:latin typeface="+mn-lt"/>
                <a:ea typeface="+mn-ea"/>
                <a:cs typeface="+mn-cs"/>
              </a:defRPr>
            </a:lvl4pPr>
            <a:lvl5pPr marL="1645920" indent="0" algn="ctr" defTabSz="822960" rtl="0" eaLnBrk="1" latinLnBrk="0" hangingPunct="1">
              <a:lnSpc>
                <a:spcPct val="120000"/>
              </a:lnSpc>
              <a:spcBef>
                <a:spcPts val="450"/>
              </a:spcBef>
              <a:buClr>
                <a:schemeClr val="accent1"/>
              </a:buClr>
              <a:buSzPct val="100000"/>
              <a:buFont typeface="Arial" panose="020B0604020202020204" pitchFamily="34" charset="0"/>
              <a:buNone/>
              <a:defRPr sz="1440" kern="1200">
                <a:solidFill>
                  <a:schemeClr val="tx1"/>
                </a:solidFill>
                <a:effectLst/>
                <a:latin typeface="+mn-lt"/>
                <a:ea typeface="+mn-ea"/>
                <a:cs typeface="+mn-cs"/>
              </a:defRPr>
            </a:lvl5pPr>
            <a:lvl6pPr marL="2057400" indent="0" algn="ctr" defTabSz="822960" rtl="0" eaLnBrk="1" latinLnBrk="0" hangingPunct="1">
              <a:lnSpc>
                <a:spcPct val="120000"/>
              </a:lnSpc>
              <a:spcBef>
                <a:spcPts val="450"/>
              </a:spcBef>
              <a:buClr>
                <a:schemeClr val="accent1"/>
              </a:buClr>
              <a:buSzPct val="100000"/>
              <a:buFont typeface="Arial" panose="020B0604020202020204" pitchFamily="34" charset="0"/>
              <a:buNone/>
              <a:defRPr sz="1440" kern="1200">
                <a:solidFill>
                  <a:schemeClr val="tx1"/>
                </a:solidFill>
                <a:effectLst/>
                <a:latin typeface="+mn-lt"/>
                <a:ea typeface="+mn-ea"/>
                <a:cs typeface="+mn-cs"/>
              </a:defRPr>
            </a:lvl6pPr>
            <a:lvl7pPr marL="2468880" indent="0" algn="ctr" defTabSz="822960" rtl="0" eaLnBrk="1" latinLnBrk="0" hangingPunct="1">
              <a:lnSpc>
                <a:spcPct val="120000"/>
              </a:lnSpc>
              <a:spcBef>
                <a:spcPts val="450"/>
              </a:spcBef>
              <a:buClr>
                <a:schemeClr val="accent1"/>
              </a:buClr>
              <a:buSzPct val="100000"/>
              <a:buFont typeface="Arial" panose="020B0604020202020204" pitchFamily="34" charset="0"/>
              <a:buNone/>
              <a:defRPr sz="1440" kern="1200">
                <a:solidFill>
                  <a:schemeClr val="tx1"/>
                </a:solidFill>
                <a:effectLst/>
                <a:latin typeface="+mn-lt"/>
                <a:ea typeface="+mn-ea"/>
                <a:cs typeface="+mn-cs"/>
              </a:defRPr>
            </a:lvl7pPr>
            <a:lvl8pPr marL="2880360" indent="0" algn="ctr" defTabSz="822960" rtl="0" eaLnBrk="1" latinLnBrk="0" hangingPunct="1">
              <a:lnSpc>
                <a:spcPct val="120000"/>
              </a:lnSpc>
              <a:spcBef>
                <a:spcPts val="450"/>
              </a:spcBef>
              <a:buClr>
                <a:schemeClr val="accent1"/>
              </a:buClr>
              <a:buSzPct val="100000"/>
              <a:buFont typeface="Arial" panose="020B0604020202020204" pitchFamily="34" charset="0"/>
              <a:buNone/>
              <a:defRPr sz="1440" kern="1200" baseline="0">
                <a:solidFill>
                  <a:schemeClr val="tx1"/>
                </a:solidFill>
                <a:effectLst/>
                <a:latin typeface="+mn-lt"/>
                <a:ea typeface="+mn-ea"/>
                <a:cs typeface="+mn-cs"/>
              </a:defRPr>
            </a:lvl8pPr>
            <a:lvl9pPr marL="3291840" indent="0" algn="ctr" defTabSz="822960" rtl="0" eaLnBrk="1" latinLnBrk="0" hangingPunct="1">
              <a:lnSpc>
                <a:spcPct val="120000"/>
              </a:lnSpc>
              <a:spcBef>
                <a:spcPts val="450"/>
              </a:spcBef>
              <a:buClr>
                <a:schemeClr val="accent1"/>
              </a:buClr>
              <a:buSzPct val="100000"/>
              <a:buFont typeface="Arial" panose="020B0604020202020204" pitchFamily="34" charset="0"/>
              <a:buNone/>
              <a:defRPr sz="1440" kern="1200" baseline="0">
                <a:solidFill>
                  <a:schemeClr val="tx1"/>
                </a:solidFill>
                <a:effectLst/>
                <a:latin typeface="+mn-lt"/>
                <a:ea typeface="+mn-ea"/>
                <a:cs typeface="+mn-cs"/>
              </a:defRPr>
            </a:lvl9pPr>
          </a:lstStyle>
          <a:p>
            <a:pPr algn="ctr"/>
            <a:r>
              <a:rPr lang="en-US" sz="1200" dirty="0"/>
              <a:t>Submitted by:-</a:t>
            </a:r>
          </a:p>
          <a:p>
            <a:pPr algn="ctr"/>
            <a:r>
              <a:rPr lang="en-US" sz="1200" dirty="0">
                <a:solidFill>
                  <a:schemeClr val="accent4">
                    <a:lumMod val="75000"/>
                  </a:schemeClr>
                </a:solidFill>
              </a:rPr>
              <a:t>Manish Bhatia</a:t>
            </a:r>
          </a:p>
          <a:p>
            <a:pPr algn="ctr"/>
            <a:r>
              <a:rPr lang="en-US" sz="1200" dirty="0">
                <a:solidFill>
                  <a:schemeClr val="accent4">
                    <a:lumMod val="75000"/>
                  </a:schemeClr>
                </a:solidFill>
              </a:rPr>
              <a:t>Email :- manish.bhatia14@yahoo.com</a:t>
            </a:r>
          </a:p>
          <a:p>
            <a:pPr algn="ctr"/>
            <a:r>
              <a:rPr lang="en-US" sz="1200" dirty="0">
                <a:solidFill>
                  <a:schemeClr val="accent4">
                    <a:lumMod val="75000"/>
                  </a:schemeClr>
                </a:solidFill>
              </a:rPr>
              <a:t>LinkedIn:-www.linkedin.com/in/manish-bhatia-</a:t>
            </a:r>
          </a:p>
        </p:txBody>
      </p:sp>
    </p:spTree>
    <p:extLst>
      <p:ext uri="{BB962C8B-B14F-4D97-AF65-F5344CB8AC3E}">
        <p14:creationId xmlns:p14="http://schemas.microsoft.com/office/powerpoint/2010/main" val="2709007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02DE1-E842-46E3-8E8A-FD724656404E}"/>
              </a:ext>
            </a:extLst>
          </p:cNvPr>
          <p:cNvSpPr>
            <a:spLocks noGrp="1"/>
          </p:cNvSpPr>
          <p:nvPr>
            <p:ph type="title" idx="4294967295"/>
          </p:nvPr>
        </p:nvSpPr>
        <p:spPr>
          <a:xfrm>
            <a:off x="0" y="0"/>
            <a:ext cx="8642350" cy="1049338"/>
          </a:xfrm>
        </p:spPr>
        <p:txBody>
          <a:bodyPr>
            <a:normAutofit/>
          </a:bodyPr>
          <a:lstStyle/>
          <a:p>
            <a:r>
              <a:rPr lang="en-US" sz="2400" dirty="0"/>
              <a:t>Exploratory Data analysis contd..</a:t>
            </a:r>
          </a:p>
        </p:txBody>
      </p:sp>
      <p:sp>
        <p:nvSpPr>
          <p:cNvPr id="38" name="Title 1">
            <a:extLst>
              <a:ext uri="{FF2B5EF4-FFF2-40B4-BE49-F238E27FC236}">
                <a16:creationId xmlns:a16="http://schemas.microsoft.com/office/drawing/2014/main" id="{06EF09CD-EB07-4D03-80BD-98B23702029A}"/>
              </a:ext>
            </a:extLst>
          </p:cNvPr>
          <p:cNvSpPr txBox="1">
            <a:spLocks/>
          </p:cNvSpPr>
          <p:nvPr/>
        </p:nvSpPr>
        <p:spPr>
          <a:xfrm>
            <a:off x="210166" y="5679906"/>
            <a:ext cx="10212217" cy="1049337"/>
          </a:xfrm>
          <a:prstGeom prst="rect">
            <a:avLst/>
          </a:prstGeom>
        </p:spPr>
        <p:txBody>
          <a:bodyPr vert="horz" lIns="91440" tIns="45720" rIns="91440" bIns="45720" rtlCol="0" anchor="t">
            <a:normAutofit/>
          </a:bodyPr>
          <a:lstStyle>
            <a:lvl1pPr algn="l" defTabSz="822960" rtl="0" eaLnBrk="1" latinLnBrk="0" hangingPunct="1">
              <a:lnSpc>
                <a:spcPct val="90000"/>
              </a:lnSpc>
              <a:spcBef>
                <a:spcPct val="0"/>
              </a:spcBef>
              <a:buNone/>
              <a:defRPr sz="2880" b="0" i="0" kern="1200" cap="all">
                <a:solidFill>
                  <a:schemeClr val="tx1"/>
                </a:solidFill>
                <a:effectLst/>
                <a:latin typeface="+mj-lt"/>
                <a:ea typeface="+mj-ea"/>
                <a:cs typeface="+mj-cs"/>
              </a:defRPr>
            </a:lvl1pPr>
          </a:lstStyle>
          <a:p>
            <a:endParaRPr lang="en-US" sz="1400" dirty="0"/>
          </a:p>
        </p:txBody>
      </p:sp>
      <p:sp>
        <p:nvSpPr>
          <p:cNvPr id="10" name="TextBox 9">
            <a:extLst>
              <a:ext uri="{FF2B5EF4-FFF2-40B4-BE49-F238E27FC236}">
                <a16:creationId xmlns:a16="http://schemas.microsoft.com/office/drawing/2014/main" id="{97C111F0-CF5B-439D-B56B-A85CE1F22834}"/>
              </a:ext>
            </a:extLst>
          </p:cNvPr>
          <p:cNvSpPr txBox="1"/>
          <p:nvPr/>
        </p:nvSpPr>
        <p:spPr>
          <a:xfrm>
            <a:off x="435006" y="452761"/>
            <a:ext cx="10040645" cy="2862322"/>
          </a:xfrm>
          <a:prstGeom prst="rect">
            <a:avLst/>
          </a:prstGeom>
          <a:noFill/>
        </p:spPr>
        <p:txBody>
          <a:bodyPr wrap="square" rtlCol="0">
            <a:spAutoFit/>
          </a:bodyPr>
          <a:lstStyle/>
          <a:p>
            <a:pPr marL="285750" indent="-285750">
              <a:buFont typeface="Wingdings" panose="05000000000000000000" pitchFamily="2" charset="2"/>
              <a:buChar char="§"/>
            </a:pPr>
            <a:r>
              <a:rPr lang="en-US" sz="1500" dirty="0">
                <a:solidFill>
                  <a:schemeClr val="accent4">
                    <a:lumMod val="75000"/>
                  </a:schemeClr>
                </a:solidFill>
              </a:rPr>
              <a:t>Neighborhoods were also grouped to see average(mean) occurrence of each type of restaurant in the specific neighborhoods</a:t>
            </a:r>
          </a:p>
          <a:p>
            <a:pPr marL="285750" indent="-285750">
              <a:buFont typeface="Wingdings" panose="05000000000000000000" pitchFamily="2" charset="2"/>
              <a:buChar char="§"/>
            </a:pPr>
            <a:endParaRPr lang="en-US" sz="1500" dirty="0">
              <a:solidFill>
                <a:schemeClr val="accent4">
                  <a:lumMod val="75000"/>
                </a:schemeClr>
              </a:solidFill>
            </a:endParaRPr>
          </a:p>
          <a:p>
            <a:pPr marL="285750" indent="-285750">
              <a:buFont typeface="Wingdings" panose="05000000000000000000" pitchFamily="2" charset="2"/>
              <a:buChar char="§"/>
            </a:pPr>
            <a:endParaRPr lang="en-US" sz="1500" dirty="0">
              <a:solidFill>
                <a:schemeClr val="accent4">
                  <a:lumMod val="75000"/>
                </a:schemeClr>
              </a:solidFill>
            </a:endParaRPr>
          </a:p>
          <a:p>
            <a:pPr marL="285750" indent="-285750">
              <a:buFont typeface="Wingdings" panose="05000000000000000000" pitchFamily="2" charset="2"/>
              <a:buChar char="§"/>
            </a:pPr>
            <a:endParaRPr lang="en-US" sz="1500" dirty="0">
              <a:solidFill>
                <a:schemeClr val="accent4">
                  <a:lumMod val="75000"/>
                </a:schemeClr>
              </a:solidFill>
            </a:endParaRPr>
          </a:p>
          <a:p>
            <a:pPr marL="285750" indent="-285750">
              <a:buFont typeface="Wingdings" panose="05000000000000000000" pitchFamily="2" charset="2"/>
              <a:buChar char="§"/>
            </a:pPr>
            <a:endParaRPr lang="en-US" sz="1500" dirty="0">
              <a:solidFill>
                <a:schemeClr val="accent4">
                  <a:lumMod val="75000"/>
                </a:schemeClr>
              </a:solidFill>
            </a:endParaRPr>
          </a:p>
          <a:p>
            <a:pPr marL="285750" indent="-285750">
              <a:buFont typeface="Wingdings" panose="05000000000000000000" pitchFamily="2" charset="2"/>
              <a:buChar char="§"/>
            </a:pPr>
            <a:endParaRPr lang="en-US" sz="1500" dirty="0">
              <a:solidFill>
                <a:schemeClr val="accent4">
                  <a:lumMod val="75000"/>
                </a:schemeClr>
              </a:solidFill>
            </a:endParaRPr>
          </a:p>
          <a:p>
            <a:pPr marL="285750" indent="-285750">
              <a:buFont typeface="Wingdings" panose="05000000000000000000" pitchFamily="2" charset="2"/>
              <a:buChar char="§"/>
            </a:pPr>
            <a:endParaRPr lang="en-US" sz="1500" dirty="0">
              <a:solidFill>
                <a:schemeClr val="accent4">
                  <a:lumMod val="75000"/>
                </a:schemeClr>
              </a:solidFill>
            </a:endParaRPr>
          </a:p>
          <a:p>
            <a:pPr marL="285750" indent="-285750">
              <a:buFont typeface="Wingdings" panose="05000000000000000000" pitchFamily="2" charset="2"/>
              <a:buChar char="§"/>
            </a:pPr>
            <a:endParaRPr lang="en-US" sz="1500" dirty="0">
              <a:solidFill>
                <a:schemeClr val="accent4">
                  <a:lumMod val="75000"/>
                </a:schemeClr>
              </a:solidFill>
            </a:endParaRPr>
          </a:p>
          <a:p>
            <a:pPr marL="285750" indent="-285750">
              <a:buFont typeface="Wingdings" panose="05000000000000000000" pitchFamily="2" charset="2"/>
              <a:buChar char="§"/>
            </a:pPr>
            <a:endParaRPr lang="en-US" sz="1500" dirty="0">
              <a:solidFill>
                <a:schemeClr val="accent4">
                  <a:lumMod val="75000"/>
                </a:schemeClr>
              </a:solidFill>
            </a:endParaRPr>
          </a:p>
          <a:p>
            <a:pPr marL="285750" indent="-285750">
              <a:buFont typeface="Wingdings" panose="05000000000000000000" pitchFamily="2" charset="2"/>
              <a:buChar char="§"/>
            </a:pPr>
            <a:r>
              <a:rPr lang="en-US" sz="1500" dirty="0">
                <a:solidFill>
                  <a:schemeClr val="accent4">
                    <a:lumMod val="75000"/>
                  </a:schemeClr>
                </a:solidFill>
              </a:rPr>
              <a:t>Restaurants were sorted out based on their highest occurrence and most common venues in the neighborhood.</a:t>
            </a:r>
          </a:p>
          <a:p>
            <a:pPr marL="285750" indent="-285750">
              <a:buFont typeface="Wingdings" panose="05000000000000000000" pitchFamily="2" charset="2"/>
              <a:buChar char="§"/>
            </a:pPr>
            <a:endParaRPr lang="en-US" sz="1500" dirty="0">
              <a:solidFill>
                <a:schemeClr val="accent4">
                  <a:lumMod val="75000"/>
                </a:schemeClr>
              </a:solidFill>
            </a:endParaRPr>
          </a:p>
        </p:txBody>
      </p:sp>
      <p:pic>
        <p:nvPicPr>
          <p:cNvPr id="8" name="Picture 7">
            <a:extLst>
              <a:ext uri="{FF2B5EF4-FFF2-40B4-BE49-F238E27FC236}">
                <a16:creationId xmlns:a16="http://schemas.microsoft.com/office/drawing/2014/main" id="{23BDB250-2C73-4396-8809-AA97AE512C39}"/>
              </a:ext>
            </a:extLst>
          </p:cNvPr>
          <p:cNvPicPr/>
          <p:nvPr/>
        </p:nvPicPr>
        <p:blipFill>
          <a:blip r:embed="rId2"/>
          <a:stretch>
            <a:fillRect/>
          </a:stretch>
        </p:blipFill>
        <p:spPr>
          <a:xfrm>
            <a:off x="781233" y="1007065"/>
            <a:ext cx="7450073" cy="1762768"/>
          </a:xfrm>
          <a:prstGeom prst="rect">
            <a:avLst/>
          </a:prstGeom>
          <a:ln>
            <a:solidFill>
              <a:schemeClr val="accent1"/>
            </a:solidFill>
          </a:ln>
        </p:spPr>
      </p:pic>
      <p:pic>
        <p:nvPicPr>
          <p:cNvPr id="9" name="Picture 8">
            <a:extLst>
              <a:ext uri="{FF2B5EF4-FFF2-40B4-BE49-F238E27FC236}">
                <a16:creationId xmlns:a16="http://schemas.microsoft.com/office/drawing/2014/main" id="{17F759CA-964C-4FF5-8D37-670DE43A15B9}"/>
              </a:ext>
            </a:extLst>
          </p:cNvPr>
          <p:cNvPicPr/>
          <p:nvPr/>
        </p:nvPicPr>
        <p:blipFill>
          <a:blip r:embed="rId3"/>
          <a:stretch>
            <a:fillRect/>
          </a:stretch>
        </p:blipFill>
        <p:spPr>
          <a:xfrm>
            <a:off x="697868" y="3162901"/>
            <a:ext cx="3629025" cy="1952625"/>
          </a:xfrm>
          <a:prstGeom prst="rect">
            <a:avLst/>
          </a:prstGeom>
          <a:ln>
            <a:solidFill>
              <a:schemeClr val="accent1"/>
            </a:solidFill>
          </a:ln>
        </p:spPr>
      </p:pic>
      <p:pic>
        <p:nvPicPr>
          <p:cNvPr id="13" name="Picture 12">
            <a:extLst>
              <a:ext uri="{FF2B5EF4-FFF2-40B4-BE49-F238E27FC236}">
                <a16:creationId xmlns:a16="http://schemas.microsoft.com/office/drawing/2014/main" id="{C1E673E7-345C-4EA3-A36E-86EEAE350A70}"/>
              </a:ext>
            </a:extLst>
          </p:cNvPr>
          <p:cNvPicPr/>
          <p:nvPr/>
        </p:nvPicPr>
        <p:blipFill>
          <a:blip r:embed="rId4"/>
          <a:stretch>
            <a:fillRect/>
          </a:stretch>
        </p:blipFill>
        <p:spPr>
          <a:xfrm>
            <a:off x="4456588" y="3089428"/>
            <a:ext cx="4856087" cy="2787589"/>
          </a:xfrm>
          <a:prstGeom prst="rect">
            <a:avLst/>
          </a:prstGeom>
          <a:ln>
            <a:solidFill>
              <a:schemeClr val="accent1"/>
            </a:solidFill>
          </a:ln>
        </p:spPr>
      </p:pic>
    </p:spTree>
    <p:extLst>
      <p:ext uri="{BB962C8B-B14F-4D97-AF65-F5344CB8AC3E}">
        <p14:creationId xmlns:p14="http://schemas.microsoft.com/office/powerpoint/2010/main" val="411012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02DE1-E842-46E3-8E8A-FD724656404E}"/>
              </a:ext>
            </a:extLst>
          </p:cNvPr>
          <p:cNvSpPr>
            <a:spLocks noGrp="1"/>
          </p:cNvSpPr>
          <p:nvPr>
            <p:ph type="title" idx="4294967295"/>
          </p:nvPr>
        </p:nvSpPr>
        <p:spPr>
          <a:xfrm>
            <a:off x="0" y="0"/>
            <a:ext cx="9579006" cy="1049338"/>
          </a:xfrm>
        </p:spPr>
        <p:txBody>
          <a:bodyPr>
            <a:normAutofit/>
          </a:bodyPr>
          <a:lstStyle/>
          <a:p>
            <a:r>
              <a:rPr lang="en-US" sz="2400" dirty="0"/>
              <a:t>Clustering machine learning algorithm implementation</a:t>
            </a:r>
          </a:p>
        </p:txBody>
      </p:sp>
      <p:sp>
        <p:nvSpPr>
          <p:cNvPr id="38" name="Title 1">
            <a:extLst>
              <a:ext uri="{FF2B5EF4-FFF2-40B4-BE49-F238E27FC236}">
                <a16:creationId xmlns:a16="http://schemas.microsoft.com/office/drawing/2014/main" id="{06EF09CD-EB07-4D03-80BD-98B23702029A}"/>
              </a:ext>
            </a:extLst>
          </p:cNvPr>
          <p:cNvSpPr txBox="1">
            <a:spLocks/>
          </p:cNvSpPr>
          <p:nvPr/>
        </p:nvSpPr>
        <p:spPr>
          <a:xfrm>
            <a:off x="210166" y="5679906"/>
            <a:ext cx="10212217" cy="1049337"/>
          </a:xfrm>
          <a:prstGeom prst="rect">
            <a:avLst/>
          </a:prstGeom>
        </p:spPr>
        <p:txBody>
          <a:bodyPr vert="horz" lIns="91440" tIns="45720" rIns="91440" bIns="45720" rtlCol="0" anchor="t">
            <a:normAutofit/>
          </a:bodyPr>
          <a:lstStyle>
            <a:lvl1pPr algn="l" defTabSz="822960" rtl="0" eaLnBrk="1" latinLnBrk="0" hangingPunct="1">
              <a:lnSpc>
                <a:spcPct val="90000"/>
              </a:lnSpc>
              <a:spcBef>
                <a:spcPct val="0"/>
              </a:spcBef>
              <a:buNone/>
              <a:defRPr sz="2880" b="0" i="0" kern="1200" cap="all">
                <a:solidFill>
                  <a:schemeClr val="tx1"/>
                </a:solidFill>
                <a:effectLst/>
                <a:latin typeface="+mj-lt"/>
                <a:ea typeface="+mj-ea"/>
                <a:cs typeface="+mj-cs"/>
              </a:defRPr>
            </a:lvl1pPr>
          </a:lstStyle>
          <a:p>
            <a:endParaRPr lang="en-US" sz="1400" dirty="0"/>
          </a:p>
        </p:txBody>
      </p:sp>
      <p:sp>
        <p:nvSpPr>
          <p:cNvPr id="10" name="TextBox 9">
            <a:extLst>
              <a:ext uri="{FF2B5EF4-FFF2-40B4-BE49-F238E27FC236}">
                <a16:creationId xmlns:a16="http://schemas.microsoft.com/office/drawing/2014/main" id="{97C111F0-CF5B-439D-B56B-A85CE1F22834}"/>
              </a:ext>
            </a:extLst>
          </p:cNvPr>
          <p:cNvSpPr txBox="1"/>
          <p:nvPr/>
        </p:nvSpPr>
        <p:spPr>
          <a:xfrm>
            <a:off x="435006" y="452761"/>
            <a:ext cx="10040645" cy="3877985"/>
          </a:xfrm>
          <a:prstGeom prst="rect">
            <a:avLst/>
          </a:prstGeom>
          <a:noFill/>
        </p:spPr>
        <p:txBody>
          <a:bodyPr wrap="square" rtlCol="0">
            <a:spAutoFit/>
          </a:bodyPr>
          <a:lstStyle/>
          <a:p>
            <a:pPr marL="285750" indent="-285750">
              <a:buFont typeface="Wingdings" panose="05000000000000000000" pitchFamily="2" charset="2"/>
              <a:buChar char="§"/>
            </a:pPr>
            <a:r>
              <a:rPr lang="en-US" sz="1500" dirty="0">
                <a:solidFill>
                  <a:schemeClr val="accent4">
                    <a:lumMod val="75000"/>
                  </a:schemeClr>
                </a:solidFill>
              </a:rPr>
              <a:t>After analyzing each scenario of extracting highest number of restaurants, </a:t>
            </a:r>
            <a:r>
              <a:rPr lang="en-US" sz="1500" b="1" dirty="0">
                <a:solidFill>
                  <a:schemeClr val="accent4">
                    <a:lumMod val="75000"/>
                  </a:schemeClr>
                </a:solidFill>
              </a:rPr>
              <a:t>Clustering machine algorithm</a:t>
            </a:r>
            <a:r>
              <a:rPr lang="en-US" sz="1500" dirty="0">
                <a:solidFill>
                  <a:schemeClr val="accent4">
                    <a:lumMod val="75000"/>
                  </a:schemeClr>
                </a:solidFill>
              </a:rPr>
              <a:t> was applied on the database to group the neighborhoods in relation with most common restaurants in each specific area. </a:t>
            </a:r>
          </a:p>
          <a:p>
            <a:pPr marL="285750" indent="-285750">
              <a:buFont typeface="Wingdings" panose="05000000000000000000" pitchFamily="2" charset="2"/>
              <a:buChar char="§"/>
            </a:pPr>
            <a:r>
              <a:rPr lang="en-US" sz="1500" dirty="0">
                <a:solidFill>
                  <a:schemeClr val="accent4">
                    <a:lumMod val="75000"/>
                  </a:schemeClr>
                </a:solidFill>
              </a:rPr>
              <a:t>By analyzing the neighborhood information, </a:t>
            </a:r>
            <a:r>
              <a:rPr lang="en-US" sz="1500" b="1" dirty="0">
                <a:solidFill>
                  <a:schemeClr val="accent4">
                    <a:lumMod val="75000"/>
                  </a:schemeClr>
                </a:solidFill>
              </a:rPr>
              <a:t>Clusters</a:t>
            </a:r>
            <a:r>
              <a:rPr lang="en-US" sz="1500" dirty="0">
                <a:solidFill>
                  <a:schemeClr val="accent4">
                    <a:lumMod val="75000"/>
                  </a:schemeClr>
                </a:solidFill>
              </a:rPr>
              <a:t> were divided into </a:t>
            </a:r>
            <a:r>
              <a:rPr lang="en-US" sz="1500" b="1" dirty="0">
                <a:solidFill>
                  <a:schemeClr val="accent4">
                    <a:lumMod val="75000"/>
                  </a:schemeClr>
                </a:solidFill>
              </a:rPr>
              <a:t>5</a:t>
            </a:r>
            <a:r>
              <a:rPr lang="en-US" sz="1500" dirty="0">
                <a:solidFill>
                  <a:schemeClr val="accent4">
                    <a:lumMod val="75000"/>
                  </a:schemeClr>
                </a:solidFill>
              </a:rPr>
              <a:t> categories, this was set using value of </a:t>
            </a:r>
            <a:r>
              <a:rPr lang="en-US" sz="1500" b="1" dirty="0" err="1">
                <a:solidFill>
                  <a:schemeClr val="accent4">
                    <a:lumMod val="75000"/>
                  </a:schemeClr>
                </a:solidFill>
              </a:rPr>
              <a:t>Kmeans</a:t>
            </a:r>
            <a:r>
              <a:rPr lang="en-US" sz="1500" dirty="0">
                <a:solidFill>
                  <a:schemeClr val="accent4">
                    <a:lumMod val="75000"/>
                  </a:schemeClr>
                </a:solidFill>
              </a:rPr>
              <a:t>. </a:t>
            </a:r>
          </a:p>
          <a:p>
            <a:pPr marL="285750" indent="-285750">
              <a:buFont typeface="Wingdings" panose="05000000000000000000" pitchFamily="2" charset="2"/>
              <a:buChar char="§"/>
            </a:pPr>
            <a:endParaRPr lang="en-US" sz="1500" dirty="0">
              <a:solidFill>
                <a:schemeClr val="accent4">
                  <a:lumMod val="75000"/>
                </a:schemeClr>
              </a:solidFill>
            </a:endParaRPr>
          </a:p>
          <a:p>
            <a:pPr marL="285750" indent="-285750">
              <a:buFont typeface="Wingdings" panose="05000000000000000000" pitchFamily="2" charset="2"/>
              <a:buChar char="§"/>
            </a:pPr>
            <a:endParaRPr lang="en-US" sz="1500" dirty="0">
              <a:solidFill>
                <a:schemeClr val="accent4">
                  <a:lumMod val="75000"/>
                </a:schemeClr>
              </a:solidFill>
            </a:endParaRPr>
          </a:p>
          <a:p>
            <a:pPr marL="285750" indent="-285750">
              <a:buFont typeface="Wingdings" panose="05000000000000000000" pitchFamily="2" charset="2"/>
              <a:buChar char="§"/>
            </a:pPr>
            <a:endParaRPr lang="en-US" sz="1500" dirty="0">
              <a:solidFill>
                <a:schemeClr val="accent4">
                  <a:lumMod val="75000"/>
                </a:schemeClr>
              </a:solidFill>
            </a:endParaRPr>
          </a:p>
          <a:p>
            <a:pPr marL="285750" indent="-285750">
              <a:buFont typeface="Wingdings" panose="05000000000000000000" pitchFamily="2" charset="2"/>
              <a:buChar char="§"/>
            </a:pPr>
            <a:endParaRPr lang="en-US" sz="1500" dirty="0">
              <a:solidFill>
                <a:schemeClr val="accent4">
                  <a:lumMod val="75000"/>
                </a:schemeClr>
              </a:solidFill>
            </a:endParaRPr>
          </a:p>
          <a:p>
            <a:pPr marL="285750" indent="-285750">
              <a:buFont typeface="Wingdings" panose="05000000000000000000" pitchFamily="2" charset="2"/>
              <a:buChar char="§"/>
            </a:pPr>
            <a:endParaRPr lang="en-US" sz="1500" dirty="0">
              <a:solidFill>
                <a:schemeClr val="accent4">
                  <a:lumMod val="75000"/>
                </a:schemeClr>
              </a:solidFill>
            </a:endParaRPr>
          </a:p>
          <a:p>
            <a:pPr marL="285750" indent="-285750">
              <a:buFont typeface="Wingdings" panose="05000000000000000000" pitchFamily="2" charset="2"/>
              <a:buChar char="§"/>
            </a:pPr>
            <a:endParaRPr lang="en-US" sz="1500" dirty="0">
              <a:solidFill>
                <a:schemeClr val="accent4">
                  <a:lumMod val="75000"/>
                </a:schemeClr>
              </a:solidFill>
            </a:endParaRPr>
          </a:p>
          <a:p>
            <a:pPr marL="285750" indent="-285750">
              <a:buFont typeface="Wingdings" panose="05000000000000000000" pitchFamily="2" charset="2"/>
              <a:buChar char="§"/>
            </a:pPr>
            <a:endParaRPr lang="en-US" sz="1500" dirty="0">
              <a:solidFill>
                <a:schemeClr val="accent4">
                  <a:lumMod val="75000"/>
                </a:schemeClr>
              </a:solidFill>
            </a:endParaRPr>
          </a:p>
          <a:p>
            <a:pPr marL="285750" indent="-285750">
              <a:buFont typeface="Wingdings" panose="05000000000000000000" pitchFamily="2" charset="2"/>
              <a:buChar char="§"/>
            </a:pPr>
            <a:endParaRPr lang="en-US" sz="1500" dirty="0">
              <a:solidFill>
                <a:schemeClr val="accent4">
                  <a:lumMod val="75000"/>
                </a:schemeClr>
              </a:solidFill>
            </a:endParaRPr>
          </a:p>
          <a:p>
            <a:pPr marL="285750" indent="-285750">
              <a:buFont typeface="Wingdings" panose="05000000000000000000" pitchFamily="2" charset="2"/>
              <a:buChar char="§"/>
            </a:pPr>
            <a:endParaRPr lang="en-US" sz="1500" dirty="0">
              <a:solidFill>
                <a:schemeClr val="accent4">
                  <a:lumMod val="75000"/>
                </a:schemeClr>
              </a:solidFill>
            </a:endParaRPr>
          </a:p>
          <a:p>
            <a:pPr marL="285750" indent="-285750">
              <a:buFont typeface="Wingdings" panose="05000000000000000000" pitchFamily="2" charset="2"/>
              <a:buChar char="§"/>
            </a:pPr>
            <a:endParaRPr lang="en-US" sz="1500" dirty="0">
              <a:solidFill>
                <a:schemeClr val="accent4">
                  <a:lumMod val="75000"/>
                </a:schemeClr>
              </a:solidFill>
            </a:endParaRPr>
          </a:p>
          <a:p>
            <a:pPr marL="285750" indent="-285750">
              <a:buFont typeface="Wingdings" panose="05000000000000000000" pitchFamily="2" charset="2"/>
              <a:buChar char="§"/>
            </a:pPr>
            <a:r>
              <a:rPr lang="en-US" sz="1500" dirty="0">
                <a:solidFill>
                  <a:schemeClr val="accent4">
                    <a:lumMod val="75000"/>
                  </a:schemeClr>
                </a:solidFill>
              </a:rPr>
              <a:t>The grouped clusters created using machine learning were also presented on ‘Downtown Toronto’ map to check geographical information of the clusters. This was performed using ‘Folium library’. </a:t>
            </a:r>
          </a:p>
          <a:p>
            <a:pPr marL="285750" indent="-285750">
              <a:buFont typeface="Wingdings" panose="05000000000000000000" pitchFamily="2" charset="2"/>
              <a:buChar char="§"/>
            </a:pPr>
            <a:endParaRPr lang="en-US" sz="1500" dirty="0">
              <a:solidFill>
                <a:schemeClr val="accent4">
                  <a:lumMod val="75000"/>
                </a:schemeClr>
              </a:solidFill>
            </a:endParaRPr>
          </a:p>
        </p:txBody>
      </p:sp>
      <p:pic>
        <p:nvPicPr>
          <p:cNvPr id="11" name="Picture 10">
            <a:extLst>
              <a:ext uri="{FF2B5EF4-FFF2-40B4-BE49-F238E27FC236}">
                <a16:creationId xmlns:a16="http://schemas.microsoft.com/office/drawing/2014/main" id="{481FBCC8-0DB0-4CB8-836C-A4E474023DB7}"/>
              </a:ext>
            </a:extLst>
          </p:cNvPr>
          <p:cNvPicPr/>
          <p:nvPr/>
        </p:nvPicPr>
        <p:blipFill>
          <a:blip r:embed="rId2"/>
          <a:stretch>
            <a:fillRect/>
          </a:stretch>
        </p:blipFill>
        <p:spPr>
          <a:xfrm>
            <a:off x="1651247" y="1235283"/>
            <a:ext cx="7716402" cy="2173744"/>
          </a:xfrm>
          <a:prstGeom prst="rect">
            <a:avLst/>
          </a:prstGeom>
          <a:ln>
            <a:solidFill>
              <a:schemeClr val="accent1"/>
            </a:solidFill>
          </a:ln>
        </p:spPr>
      </p:pic>
      <p:pic>
        <p:nvPicPr>
          <p:cNvPr id="12" name="Picture 11">
            <a:extLst>
              <a:ext uri="{FF2B5EF4-FFF2-40B4-BE49-F238E27FC236}">
                <a16:creationId xmlns:a16="http://schemas.microsoft.com/office/drawing/2014/main" id="{94458AB1-A604-4583-831E-5D69B2D3AF23}"/>
              </a:ext>
            </a:extLst>
          </p:cNvPr>
          <p:cNvPicPr/>
          <p:nvPr/>
        </p:nvPicPr>
        <p:blipFill>
          <a:blip r:embed="rId3"/>
          <a:stretch>
            <a:fillRect/>
          </a:stretch>
        </p:blipFill>
        <p:spPr>
          <a:xfrm>
            <a:off x="2361462" y="3959441"/>
            <a:ext cx="5644533" cy="1964092"/>
          </a:xfrm>
          <a:prstGeom prst="rect">
            <a:avLst/>
          </a:prstGeom>
          <a:ln>
            <a:solidFill>
              <a:schemeClr val="accent1"/>
            </a:solidFill>
          </a:ln>
        </p:spPr>
      </p:pic>
    </p:spTree>
    <p:extLst>
      <p:ext uri="{BB962C8B-B14F-4D97-AF65-F5344CB8AC3E}">
        <p14:creationId xmlns:p14="http://schemas.microsoft.com/office/powerpoint/2010/main" val="3717556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02DE1-E842-46E3-8E8A-FD724656404E}"/>
              </a:ext>
            </a:extLst>
          </p:cNvPr>
          <p:cNvSpPr>
            <a:spLocks noGrp="1"/>
          </p:cNvSpPr>
          <p:nvPr>
            <p:ph type="title" idx="4294967295"/>
          </p:nvPr>
        </p:nvSpPr>
        <p:spPr>
          <a:xfrm>
            <a:off x="0" y="0"/>
            <a:ext cx="9579006" cy="1049338"/>
          </a:xfrm>
        </p:spPr>
        <p:txBody>
          <a:bodyPr>
            <a:normAutofit/>
          </a:bodyPr>
          <a:lstStyle/>
          <a:p>
            <a:r>
              <a:rPr lang="en-US" sz="2400" dirty="0"/>
              <a:t>Exploratory data analysis on demographic data</a:t>
            </a:r>
          </a:p>
        </p:txBody>
      </p:sp>
      <p:sp>
        <p:nvSpPr>
          <p:cNvPr id="38" name="Title 1">
            <a:extLst>
              <a:ext uri="{FF2B5EF4-FFF2-40B4-BE49-F238E27FC236}">
                <a16:creationId xmlns:a16="http://schemas.microsoft.com/office/drawing/2014/main" id="{06EF09CD-EB07-4D03-80BD-98B23702029A}"/>
              </a:ext>
            </a:extLst>
          </p:cNvPr>
          <p:cNvSpPr txBox="1">
            <a:spLocks/>
          </p:cNvSpPr>
          <p:nvPr/>
        </p:nvSpPr>
        <p:spPr>
          <a:xfrm>
            <a:off x="210166" y="5679906"/>
            <a:ext cx="10212217" cy="1049337"/>
          </a:xfrm>
          <a:prstGeom prst="rect">
            <a:avLst/>
          </a:prstGeom>
        </p:spPr>
        <p:txBody>
          <a:bodyPr vert="horz" lIns="91440" tIns="45720" rIns="91440" bIns="45720" rtlCol="0" anchor="t">
            <a:normAutofit/>
          </a:bodyPr>
          <a:lstStyle>
            <a:lvl1pPr algn="l" defTabSz="822960" rtl="0" eaLnBrk="1" latinLnBrk="0" hangingPunct="1">
              <a:lnSpc>
                <a:spcPct val="90000"/>
              </a:lnSpc>
              <a:spcBef>
                <a:spcPct val="0"/>
              </a:spcBef>
              <a:buNone/>
              <a:defRPr sz="2880" b="0" i="0" kern="1200" cap="all">
                <a:solidFill>
                  <a:schemeClr val="tx1"/>
                </a:solidFill>
                <a:effectLst/>
                <a:latin typeface="+mj-lt"/>
                <a:ea typeface="+mj-ea"/>
                <a:cs typeface="+mj-cs"/>
              </a:defRPr>
            </a:lvl1pPr>
          </a:lstStyle>
          <a:p>
            <a:endParaRPr lang="en-US" sz="1400" dirty="0"/>
          </a:p>
        </p:txBody>
      </p:sp>
      <p:sp>
        <p:nvSpPr>
          <p:cNvPr id="10" name="TextBox 9">
            <a:extLst>
              <a:ext uri="{FF2B5EF4-FFF2-40B4-BE49-F238E27FC236}">
                <a16:creationId xmlns:a16="http://schemas.microsoft.com/office/drawing/2014/main" id="{97C111F0-CF5B-439D-B56B-A85CE1F22834}"/>
              </a:ext>
            </a:extLst>
          </p:cNvPr>
          <p:cNvSpPr txBox="1"/>
          <p:nvPr/>
        </p:nvSpPr>
        <p:spPr>
          <a:xfrm>
            <a:off x="435006" y="452761"/>
            <a:ext cx="10040645" cy="3785652"/>
          </a:xfrm>
          <a:prstGeom prst="rect">
            <a:avLst/>
          </a:prstGeom>
          <a:noFill/>
        </p:spPr>
        <p:txBody>
          <a:bodyPr wrap="square" rtlCol="0">
            <a:spAutoFit/>
          </a:bodyPr>
          <a:lstStyle/>
          <a:p>
            <a:r>
              <a:rPr lang="en-US" sz="1500" dirty="0">
                <a:solidFill>
                  <a:schemeClr val="accent4">
                    <a:lumMod val="75000"/>
                  </a:schemeClr>
                </a:solidFill>
              </a:rPr>
              <a:t>After cleaning and processing the tables, data was merged with Toronto neighborhood data to extract information of Population, most common language being spoken in the specific neighborhoods. Now the output of the table as shown below was mapped with grouped clusters which were created using machine learning algorithm to identify which specific cluster and neighborhood are having many restaurants, but any ‘Indian Restaurant’ is not in even top 15 restaurants, The filtering results  were mapped with the Neighborhoods where second most common language being spoken was of Indian community and the population was in mid or high category. </a:t>
            </a:r>
          </a:p>
          <a:p>
            <a:endParaRPr lang="en-US" sz="1500" dirty="0">
              <a:solidFill>
                <a:schemeClr val="accent4">
                  <a:lumMod val="75000"/>
                </a:schemeClr>
              </a:solidFill>
            </a:endParaRPr>
          </a:p>
          <a:p>
            <a:endParaRPr lang="en-US" sz="1500" dirty="0">
              <a:solidFill>
                <a:schemeClr val="accent4">
                  <a:lumMod val="75000"/>
                </a:schemeClr>
              </a:solidFill>
            </a:endParaRPr>
          </a:p>
          <a:p>
            <a:endParaRPr lang="en-US" sz="1500" dirty="0">
              <a:solidFill>
                <a:schemeClr val="accent4">
                  <a:lumMod val="75000"/>
                </a:schemeClr>
              </a:solidFill>
            </a:endParaRPr>
          </a:p>
          <a:p>
            <a:endParaRPr lang="en-US" sz="1500" dirty="0">
              <a:solidFill>
                <a:schemeClr val="accent4">
                  <a:lumMod val="75000"/>
                </a:schemeClr>
              </a:solidFill>
            </a:endParaRPr>
          </a:p>
          <a:p>
            <a:endParaRPr lang="en-US" sz="1500" dirty="0">
              <a:solidFill>
                <a:schemeClr val="accent4">
                  <a:lumMod val="75000"/>
                </a:schemeClr>
              </a:solidFill>
            </a:endParaRPr>
          </a:p>
          <a:p>
            <a:endParaRPr lang="en-US" sz="1500" dirty="0">
              <a:solidFill>
                <a:schemeClr val="accent4">
                  <a:lumMod val="75000"/>
                </a:schemeClr>
              </a:solidFill>
            </a:endParaRPr>
          </a:p>
          <a:p>
            <a:endParaRPr lang="en-US" sz="1500" dirty="0">
              <a:solidFill>
                <a:schemeClr val="accent4">
                  <a:lumMod val="75000"/>
                </a:schemeClr>
              </a:solidFill>
            </a:endParaRPr>
          </a:p>
          <a:p>
            <a:endParaRPr lang="en-US" sz="1500" dirty="0">
              <a:solidFill>
                <a:schemeClr val="accent4">
                  <a:lumMod val="75000"/>
                </a:schemeClr>
              </a:solidFill>
            </a:endParaRPr>
          </a:p>
          <a:p>
            <a:endParaRPr lang="en-US" sz="1500" dirty="0">
              <a:solidFill>
                <a:schemeClr val="accent4">
                  <a:lumMod val="75000"/>
                </a:schemeClr>
              </a:solidFill>
            </a:endParaRPr>
          </a:p>
          <a:p>
            <a:r>
              <a:rPr lang="en-US" sz="1500" dirty="0">
                <a:solidFill>
                  <a:schemeClr val="accent4">
                    <a:lumMod val="75000"/>
                  </a:schemeClr>
                </a:solidFill>
              </a:rPr>
              <a:t>Here in cluster 5 There is no Indian restaurant in Regent park area, but the most spoken language is ‘Bengali’ </a:t>
            </a:r>
          </a:p>
        </p:txBody>
      </p:sp>
      <p:pic>
        <p:nvPicPr>
          <p:cNvPr id="7" name="Picture 6">
            <a:extLst>
              <a:ext uri="{FF2B5EF4-FFF2-40B4-BE49-F238E27FC236}">
                <a16:creationId xmlns:a16="http://schemas.microsoft.com/office/drawing/2014/main" id="{3A4FB863-D9A4-416F-902F-CC7CB933DE91}"/>
              </a:ext>
            </a:extLst>
          </p:cNvPr>
          <p:cNvPicPr/>
          <p:nvPr/>
        </p:nvPicPr>
        <p:blipFill>
          <a:blip r:embed="rId2"/>
          <a:stretch>
            <a:fillRect/>
          </a:stretch>
        </p:blipFill>
        <p:spPr>
          <a:xfrm>
            <a:off x="248039" y="1908514"/>
            <a:ext cx="5345430" cy="1638300"/>
          </a:xfrm>
          <a:prstGeom prst="rect">
            <a:avLst/>
          </a:prstGeom>
          <a:ln>
            <a:solidFill>
              <a:schemeClr val="accent1"/>
            </a:solidFill>
          </a:ln>
        </p:spPr>
      </p:pic>
      <p:pic>
        <p:nvPicPr>
          <p:cNvPr id="8" name="Picture 7">
            <a:extLst>
              <a:ext uri="{FF2B5EF4-FFF2-40B4-BE49-F238E27FC236}">
                <a16:creationId xmlns:a16="http://schemas.microsoft.com/office/drawing/2014/main" id="{24905634-0D50-4388-BA19-0521ED030D66}"/>
              </a:ext>
            </a:extLst>
          </p:cNvPr>
          <p:cNvPicPr/>
          <p:nvPr/>
        </p:nvPicPr>
        <p:blipFill>
          <a:blip r:embed="rId3"/>
          <a:stretch>
            <a:fillRect/>
          </a:stretch>
        </p:blipFill>
        <p:spPr>
          <a:xfrm>
            <a:off x="6525086" y="1753765"/>
            <a:ext cx="3061305" cy="1992612"/>
          </a:xfrm>
          <a:prstGeom prst="rect">
            <a:avLst/>
          </a:prstGeom>
          <a:ln>
            <a:solidFill>
              <a:schemeClr val="accent1"/>
            </a:solidFill>
          </a:ln>
        </p:spPr>
      </p:pic>
      <p:pic>
        <p:nvPicPr>
          <p:cNvPr id="9" name="Picture 8">
            <a:extLst>
              <a:ext uri="{FF2B5EF4-FFF2-40B4-BE49-F238E27FC236}">
                <a16:creationId xmlns:a16="http://schemas.microsoft.com/office/drawing/2014/main" id="{43A1C505-C30E-4CB4-BAE1-9B95B0447936}"/>
              </a:ext>
            </a:extLst>
          </p:cNvPr>
          <p:cNvPicPr/>
          <p:nvPr/>
        </p:nvPicPr>
        <p:blipFill>
          <a:blip r:embed="rId4"/>
          <a:stretch>
            <a:fillRect/>
          </a:stretch>
        </p:blipFill>
        <p:spPr>
          <a:xfrm>
            <a:off x="495441" y="4334942"/>
            <a:ext cx="8863330" cy="1224280"/>
          </a:xfrm>
          <a:prstGeom prst="rect">
            <a:avLst/>
          </a:prstGeom>
          <a:ln>
            <a:solidFill>
              <a:schemeClr val="accent1"/>
            </a:solidFill>
          </a:ln>
        </p:spPr>
      </p:pic>
    </p:spTree>
    <p:extLst>
      <p:ext uri="{BB962C8B-B14F-4D97-AF65-F5344CB8AC3E}">
        <p14:creationId xmlns:p14="http://schemas.microsoft.com/office/powerpoint/2010/main" val="2137098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02DE1-E842-46E3-8E8A-FD724656404E}"/>
              </a:ext>
            </a:extLst>
          </p:cNvPr>
          <p:cNvSpPr>
            <a:spLocks noGrp="1"/>
          </p:cNvSpPr>
          <p:nvPr>
            <p:ph type="title" idx="4294967295"/>
          </p:nvPr>
        </p:nvSpPr>
        <p:spPr>
          <a:xfrm>
            <a:off x="0" y="98425"/>
            <a:ext cx="9574213" cy="1049338"/>
          </a:xfrm>
        </p:spPr>
        <p:txBody>
          <a:bodyPr>
            <a:normAutofit/>
          </a:bodyPr>
          <a:lstStyle/>
          <a:p>
            <a:pPr algn="ctr"/>
            <a:r>
              <a:rPr lang="en-US" sz="2200" dirty="0"/>
              <a:t>Discussion &amp; recommendation</a:t>
            </a:r>
          </a:p>
        </p:txBody>
      </p:sp>
      <p:sp>
        <p:nvSpPr>
          <p:cNvPr id="4" name="TextBox 3">
            <a:extLst>
              <a:ext uri="{FF2B5EF4-FFF2-40B4-BE49-F238E27FC236}">
                <a16:creationId xmlns:a16="http://schemas.microsoft.com/office/drawing/2014/main" id="{0F6389D6-86E0-4B2B-B597-5DD83ED7E929}"/>
              </a:ext>
            </a:extLst>
          </p:cNvPr>
          <p:cNvSpPr txBox="1"/>
          <p:nvPr/>
        </p:nvSpPr>
        <p:spPr>
          <a:xfrm>
            <a:off x="239698" y="585925"/>
            <a:ext cx="10564427" cy="2631490"/>
          </a:xfrm>
          <a:prstGeom prst="rect">
            <a:avLst/>
          </a:prstGeom>
          <a:noFill/>
        </p:spPr>
        <p:txBody>
          <a:bodyPr wrap="square" rtlCol="0">
            <a:spAutoFit/>
          </a:bodyPr>
          <a:lstStyle/>
          <a:p>
            <a:r>
              <a:rPr lang="en-US" sz="1500" dirty="0">
                <a:solidFill>
                  <a:schemeClr val="accent4">
                    <a:lumMod val="75000"/>
                  </a:schemeClr>
                </a:solidFill>
              </a:rPr>
              <a:t>After performing Exploratory data analysis and visualization techniques on extracted datasets, it was observed that in Downtown Toronto there are variety of Cuisine choices available , Also as there is more than 45% of population migrated from all around the globe, Toronto city is one of the best choices where Tourists from every community can visit and live here. From the data analyzed it was noticed that there are 2 Clusters (Cluster 2 and 4) which should be in the first to visit list of tourists as there are variety of Restaurants in almost all the neighborhoods.</a:t>
            </a:r>
          </a:p>
          <a:p>
            <a:r>
              <a:rPr lang="en-US" sz="1500" dirty="0">
                <a:solidFill>
                  <a:schemeClr val="accent4">
                    <a:lumMod val="75000"/>
                  </a:schemeClr>
                </a:solidFill>
              </a:rPr>
              <a:t>Cluster 2 should be the best choice for tourists or residence which belong to European countries or someone who would like to prefer Japanese food.</a:t>
            </a:r>
          </a:p>
          <a:p>
            <a:r>
              <a:rPr lang="en-US" sz="1500" dirty="0">
                <a:solidFill>
                  <a:schemeClr val="accent4">
                    <a:lumMod val="75000"/>
                  </a:schemeClr>
                </a:solidFill>
              </a:rPr>
              <a:t>The reason was that in most of the neighborhoods Italian and Japanese restaurants are among the topmost venues. Also, Cluster 2 is having ‘Indian Restaurants’ and vegan restaurants in many neighborhoods so it would be a best choice for Indian / vegetarian community, But this cluster </a:t>
            </a:r>
            <a:r>
              <a:rPr lang="en-US" sz="1500" b="1" dirty="0">
                <a:solidFill>
                  <a:schemeClr val="accent4">
                    <a:lumMod val="75000"/>
                  </a:schemeClr>
                </a:solidFill>
              </a:rPr>
              <a:t>cannot</a:t>
            </a:r>
            <a:r>
              <a:rPr lang="en-US" sz="1500" dirty="0">
                <a:solidFill>
                  <a:schemeClr val="accent4">
                    <a:lumMod val="75000"/>
                  </a:schemeClr>
                </a:solidFill>
              </a:rPr>
              <a:t> be the best choice for opening an Indian restaurant which is  a part of our Business statement as there are already many Indian restaurants existing in many areas.</a:t>
            </a:r>
          </a:p>
        </p:txBody>
      </p:sp>
      <p:sp>
        <p:nvSpPr>
          <p:cNvPr id="38" name="Title 1">
            <a:extLst>
              <a:ext uri="{FF2B5EF4-FFF2-40B4-BE49-F238E27FC236}">
                <a16:creationId xmlns:a16="http://schemas.microsoft.com/office/drawing/2014/main" id="{06EF09CD-EB07-4D03-80BD-98B23702029A}"/>
              </a:ext>
            </a:extLst>
          </p:cNvPr>
          <p:cNvSpPr txBox="1">
            <a:spLocks/>
          </p:cNvSpPr>
          <p:nvPr/>
        </p:nvSpPr>
        <p:spPr>
          <a:xfrm>
            <a:off x="210166" y="5679906"/>
            <a:ext cx="10212217" cy="1049337"/>
          </a:xfrm>
          <a:prstGeom prst="rect">
            <a:avLst/>
          </a:prstGeom>
        </p:spPr>
        <p:txBody>
          <a:bodyPr vert="horz" lIns="91440" tIns="45720" rIns="91440" bIns="45720" rtlCol="0" anchor="t">
            <a:normAutofit/>
          </a:bodyPr>
          <a:lstStyle>
            <a:lvl1pPr algn="l" defTabSz="822960" rtl="0" eaLnBrk="1" latinLnBrk="0" hangingPunct="1">
              <a:lnSpc>
                <a:spcPct val="90000"/>
              </a:lnSpc>
              <a:spcBef>
                <a:spcPct val="0"/>
              </a:spcBef>
              <a:buNone/>
              <a:defRPr sz="2880" b="0" i="0" kern="1200" cap="all">
                <a:solidFill>
                  <a:schemeClr val="tx1"/>
                </a:solidFill>
                <a:effectLst/>
                <a:latin typeface="+mj-lt"/>
                <a:ea typeface="+mj-ea"/>
                <a:cs typeface="+mj-cs"/>
              </a:defRPr>
            </a:lvl1pPr>
          </a:lstStyle>
          <a:p>
            <a:endParaRPr lang="en-US" sz="1400" dirty="0"/>
          </a:p>
        </p:txBody>
      </p:sp>
      <p:pic>
        <p:nvPicPr>
          <p:cNvPr id="8" name="Picture 7">
            <a:extLst>
              <a:ext uri="{FF2B5EF4-FFF2-40B4-BE49-F238E27FC236}">
                <a16:creationId xmlns:a16="http://schemas.microsoft.com/office/drawing/2014/main" id="{BC65AC80-882B-4507-96DE-0C5495283113}"/>
              </a:ext>
            </a:extLst>
          </p:cNvPr>
          <p:cNvPicPr/>
          <p:nvPr/>
        </p:nvPicPr>
        <p:blipFill>
          <a:blip r:embed="rId2"/>
          <a:stretch>
            <a:fillRect/>
          </a:stretch>
        </p:blipFill>
        <p:spPr>
          <a:xfrm>
            <a:off x="2969574" y="3261101"/>
            <a:ext cx="3666490" cy="2537460"/>
          </a:xfrm>
          <a:prstGeom prst="rect">
            <a:avLst/>
          </a:prstGeom>
          <a:ln>
            <a:solidFill>
              <a:schemeClr val="accent1"/>
            </a:solidFill>
          </a:ln>
        </p:spPr>
      </p:pic>
    </p:spTree>
    <p:extLst>
      <p:ext uri="{BB962C8B-B14F-4D97-AF65-F5344CB8AC3E}">
        <p14:creationId xmlns:p14="http://schemas.microsoft.com/office/powerpoint/2010/main" val="261451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02DE1-E842-46E3-8E8A-FD724656404E}"/>
              </a:ext>
            </a:extLst>
          </p:cNvPr>
          <p:cNvSpPr>
            <a:spLocks noGrp="1"/>
          </p:cNvSpPr>
          <p:nvPr>
            <p:ph type="title" idx="4294967295"/>
          </p:nvPr>
        </p:nvSpPr>
        <p:spPr>
          <a:xfrm>
            <a:off x="0" y="98425"/>
            <a:ext cx="9574213" cy="1049338"/>
          </a:xfrm>
        </p:spPr>
        <p:txBody>
          <a:bodyPr>
            <a:normAutofit/>
          </a:bodyPr>
          <a:lstStyle/>
          <a:p>
            <a:pPr algn="ctr"/>
            <a:r>
              <a:rPr lang="en-US" sz="2200" dirty="0"/>
              <a:t>Discussion &amp; recommendation CONTD..</a:t>
            </a:r>
          </a:p>
        </p:txBody>
      </p:sp>
      <p:sp>
        <p:nvSpPr>
          <p:cNvPr id="4" name="TextBox 3">
            <a:extLst>
              <a:ext uri="{FF2B5EF4-FFF2-40B4-BE49-F238E27FC236}">
                <a16:creationId xmlns:a16="http://schemas.microsoft.com/office/drawing/2014/main" id="{0F6389D6-86E0-4B2B-B597-5DD83ED7E929}"/>
              </a:ext>
            </a:extLst>
          </p:cNvPr>
          <p:cNvSpPr txBox="1"/>
          <p:nvPr/>
        </p:nvSpPr>
        <p:spPr>
          <a:xfrm>
            <a:off x="239698" y="585925"/>
            <a:ext cx="10564427" cy="1015663"/>
          </a:xfrm>
          <a:prstGeom prst="rect">
            <a:avLst/>
          </a:prstGeom>
          <a:noFill/>
        </p:spPr>
        <p:txBody>
          <a:bodyPr wrap="square" rtlCol="0">
            <a:spAutoFit/>
          </a:bodyPr>
          <a:lstStyle/>
          <a:p>
            <a:r>
              <a:rPr lang="en-US" sz="1500" dirty="0">
                <a:solidFill>
                  <a:schemeClr val="accent4">
                    <a:lumMod val="75000"/>
                  </a:schemeClr>
                </a:solidFill>
              </a:rPr>
              <a:t>Cluster 4 should be the best choice for American community as most of the neighborhoods are having American restaurants in Top 3 most common venues. Another thing related to our business problem statement is that as this cluster is having many restaurants in all the neighborhoods but an Indian restaurant is not in Top 15 most common venues so Cluster 4 can be considered as one of the choices to open an Indian restaurant.</a:t>
            </a:r>
          </a:p>
        </p:txBody>
      </p:sp>
      <p:sp>
        <p:nvSpPr>
          <p:cNvPr id="38" name="Title 1">
            <a:extLst>
              <a:ext uri="{FF2B5EF4-FFF2-40B4-BE49-F238E27FC236}">
                <a16:creationId xmlns:a16="http://schemas.microsoft.com/office/drawing/2014/main" id="{06EF09CD-EB07-4D03-80BD-98B23702029A}"/>
              </a:ext>
            </a:extLst>
          </p:cNvPr>
          <p:cNvSpPr txBox="1">
            <a:spLocks/>
          </p:cNvSpPr>
          <p:nvPr/>
        </p:nvSpPr>
        <p:spPr>
          <a:xfrm>
            <a:off x="210166" y="5679906"/>
            <a:ext cx="10212217" cy="1049337"/>
          </a:xfrm>
          <a:prstGeom prst="rect">
            <a:avLst/>
          </a:prstGeom>
        </p:spPr>
        <p:txBody>
          <a:bodyPr vert="horz" lIns="91440" tIns="45720" rIns="91440" bIns="45720" rtlCol="0" anchor="t">
            <a:normAutofit/>
          </a:bodyPr>
          <a:lstStyle>
            <a:lvl1pPr algn="l" defTabSz="822960" rtl="0" eaLnBrk="1" latinLnBrk="0" hangingPunct="1">
              <a:lnSpc>
                <a:spcPct val="90000"/>
              </a:lnSpc>
              <a:spcBef>
                <a:spcPct val="0"/>
              </a:spcBef>
              <a:buNone/>
              <a:defRPr sz="2880" b="0" i="0" kern="1200" cap="all">
                <a:solidFill>
                  <a:schemeClr val="tx1"/>
                </a:solidFill>
                <a:effectLst/>
                <a:latin typeface="+mj-lt"/>
                <a:ea typeface="+mj-ea"/>
                <a:cs typeface="+mj-cs"/>
              </a:defRPr>
            </a:lvl1pPr>
          </a:lstStyle>
          <a:p>
            <a:endParaRPr lang="en-US" sz="1400" dirty="0"/>
          </a:p>
        </p:txBody>
      </p:sp>
      <p:pic>
        <p:nvPicPr>
          <p:cNvPr id="6" name="Picture 5">
            <a:extLst>
              <a:ext uri="{FF2B5EF4-FFF2-40B4-BE49-F238E27FC236}">
                <a16:creationId xmlns:a16="http://schemas.microsoft.com/office/drawing/2014/main" id="{E1FC2764-2BAE-4119-B1C0-03DBD7749E98}"/>
              </a:ext>
            </a:extLst>
          </p:cNvPr>
          <p:cNvPicPr/>
          <p:nvPr/>
        </p:nvPicPr>
        <p:blipFill>
          <a:blip r:embed="rId2"/>
          <a:stretch>
            <a:fillRect/>
          </a:stretch>
        </p:blipFill>
        <p:spPr>
          <a:xfrm>
            <a:off x="7723543" y="1326517"/>
            <a:ext cx="2787650" cy="1914525"/>
          </a:xfrm>
          <a:prstGeom prst="rect">
            <a:avLst/>
          </a:prstGeom>
          <a:ln>
            <a:solidFill>
              <a:schemeClr val="accent1"/>
            </a:solidFill>
          </a:ln>
        </p:spPr>
      </p:pic>
      <p:pic>
        <p:nvPicPr>
          <p:cNvPr id="7" name="Picture 6">
            <a:extLst>
              <a:ext uri="{FF2B5EF4-FFF2-40B4-BE49-F238E27FC236}">
                <a16:creationId xmlns:a16="http://schemas.microsoft.com/office/drawing/2014/main" id="{4482B5E9-A466-4FD9-B326-4F6F4232E156}"/>
              </a:ext>
            </a:extLst>
          </p:cNvPr>
          <p:cNvPicPr/>
          <p:nvPr/>
        </p:nvPicPr>
        <p:blipFill>
          <a:blip r:embed="rId3"/>
          <a:stretch>
            <a:fillRect/>
          </a:stretch>
        </p:blipFill>
        <p:spPr>
          <a:xfrm>
            <a:off x="7190913" y="3329126"/>
            <a:ext cx="3649138" cy="2650909"/>
          </a:xfrm>
          <a:prstGeom prst="rect">
            <a:avLst/>
          </a:prstGeom>
        </p:spPr>
      </p:pic>
      <p:sp>
        <p:nvSpPr>
          <p:cNvPr id="9" name="TextBox 8">
            <a:extLst>
              <a:ext uri="{FF2B5EF4-FFF2-40B4-BE49-F238E27FC236}">
                <a16:creationId xmlns:a16="http://schemas.microsoft.com/office/drawing/2014/main" id="{E5F6715A-B2A6-4EA0-BA62-1C9018F24563}"/>
              </a:ext>
            </a:extLst>
          </p:cNvPr>
          <p:cNvSpPr txBox="1"/>
          <p:nvPr/>
        </p:nvSpPr>
        <p:spPr>
          <a:xfrm>
            <a:off x="161279" y="2007832"/>
            <a:ext cx="7411373" cy="1246495"/>
          </a:xfrm>
          <a:prstGeom prst="rect">
            <a:avLst/>
          </a:prstGeom>
          <a:noFill/>
        </p:spPr>
        <p:txBody>
          <a:bodyPr wrap="square" rtlCol="0">
            <a:spAutoFit/>
          </a:bodyPr>
          <a:lstStyle/>
          <a:p>
            <a:pPr lvl="0"/>
            <a:r>
              <a:rPr lang="en-US" sz="1500" dirty="0">
                <a:solidFill>
                  <a:schemeClr val="accent4">
                    <a:lumMod val="75000"/>
                  </a:schemeClr>
                </a:solidFill>
              </a:rPr>
              <a:t>Cluster 5 is having many restaurants in ‘Regent park’ which is the 4th largest community in terms of population and the 2nd most common language being spoken is ‘Bengali’</a:t>
            </a:r>
          </a:p>
          <a:p>
            <a:pPr lvl="0"/>
            <a:r>
              <a:rPr lang="en-US" sz="1500" dirty="0">
                <a:solidFill>
                  <a:schemeClr val="accent4">
                    <a:lumMod val="75000"/>
                  </a:schemeClr>
                </a:solidFill>
              </a:rPr>
              <a:t>In Cluster 5, No Indian restaurant is in top 15 most common venues thus opening an Indian restaurant may attract more population from the neighborhood and hence might yield more revenue and increase in sales.</a:t>
            </a:r>
          </a:p>
        </p:txBody>
      </p:sp>
    </p:spTree>
    <p:extLst>
      <p:ext uri="{BB962C8B-B14F-4D97-AF65-F5344CB8AC3E}">
        <p14:creationId xmlns:p14="http://schemas.microsoft.com/office/powerpoint/2010/main" val="3028976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02DE1-E842-46E3-8E8A-FD724656404E}"/>
              </a:ext>
            </a:extLst>
          </p:cNvPr>
          <p:cNvSpPr>
            <a:spLocks noGrp="1"/>
          </p:cNvSpPr>
          <p:nvPr>
            <p:ph type="title" idx="4294967295"/>
          </p:nvPr>
        </p:nvSpPr>
        <p:spPr>
          <a:xfrm>
            <a:off x="0" y="98425"/>
            <a:ext cx="9574213" cy="1049338"/>
          </a:xfrm>
        </p:spPr>
        <p:txBody>
          <a:bodyPr>
            <a:normAutofit/>
          </a:bodyPr>
          <a:lstStyle/>
          <a:p>
            <a:pPr algn="ctr"/>
            <a:r>
              <a:rPr lang="en-US" sz="2200" dirty="0"/>
              <a:t>Conclusion</a:t>
            </a:r>
          </a:p>
        </p:txBody>
      </p:sp>
      <p:sp>
        <p:nvSpPr>
          <p:cNvPr id="4" name="TextBox 3">
            <a:extLst>
              <a:ext uri="{FF2B5EF4-FFF2-40B4-BE49-F238E27FC236}">
                <a16:creationId xmlns:a16="http://schemas.microsoft.com/office/drawing/2014/main" id="{0F6389D6-86E0-4B2B-B597-5DD83ED7E929}"/>
              </a:ext>
            </a:extLst>
          </p:cNvPr>
          <p:cNvSpPr txBox="1"/>
          <p:nvPr/>
        </p:nvSpPr>
        <p:spPr>
          <a:xfrm>
            <a:off x="239698" y="585925"/>
            <a:ext cx="10564427" cy="3139321"/>
          </a:xfrm>
          <a:prstGeom prst="rect">
            <a:avLst/>
          </a:prstGeom>
          <a:noFill/>
        </p:spPr>
        <p:txBody>
          <a:bodyPr wrap="square" rtlCol="0">
            <a:spAutoFit/>
          </a:bodyPr>
          <a:lstStyle/>
          <a:p>
            <a:r>
              <a:rPr lang="en-US" dirty="0">
                <a:solidFill>
                  <a:schemeClr val="accent4">
                    <a:lumMod val="75000"/>
                  </a:schemeClr>
                </a:solidFill>
              </a:rPr>
              <a:t>With the help all the datasets analyzed, Foursquare API was of a great support in extracting valuable insights related to most common and famous venues like bars, restaurants etc. These insights were a great support in analyzing our business problem statement. </a:t>
            </a:r>
          </a:p>
          <a:p>
            <a:r>
              <a:rPr lang="en-US" dirty="0">
                <a:solidFill>
                  <a:schemeClr val="accent4">
                    <a:lumMod val="75000"/>
                  </a:schemeClr>
                </a:solidFill>
              </a:rPr>
              <a:t>By combining all information and performing visualization we were able to Unify variety of restaurants and were mapped with specific Neighborhoods. This could be of a great support for tourists or people who prefer to have Cuisine choices of their countries that they can easily follow clusters of restaurants in their nearby Neighborhoods.</a:t>
            </a:r>
          </a:p>
          <a:p>
            <a:r>
              <a:rPr lang="en-US" dirty="0">
                <a:solidFill>
                  <a:schemeClr val="accent4">
                    <a:lumMod val="75000"/>
                  </a:schemeClr>
                </a:solidFill>
              </a:rPr>
              <a:t>By further analyzing clusters created using </a:t>
            </a:r>
            <a:r>
              <a:rPr lang="en-US" dirty="0" err="1">
                <a:solidFill>
                  <a:schemeClr val="accent4">
                    <a:lumMod val="75000"/>
                  </a:schemeClr>
                </a:solidFill>
              </a:rPr>
              <a:t>Kmeans</a:t>
            </a:r>
            <a:r>
              <a:rPr lang="en-US" dirty="0">
                <a:solidFill>
                  <a:schemeClr val="accent4">
                    <a:lumMod val="75000"/>
                  </a:schemeClr>
                </a:solidFill>
              </a:rPr>
              <a:t> clustering algorithm and the demographic data, there were certain clusters/neighborhoods identified where there is a business opportunity of opening an Indian restaurant and the recommendation of opening in certain cluster or in certain neighborhood could be followed to yield more revenue and increase in sales.</a:t>
            </a:r>
          </a:p>
        </p:txBody>
      </p:sp>
      <p:sp>
        <p:nvSpPr>
          <p:cNvPr id="38" name="Title 1">
            <a:extLst>
              <a:ext uri="{FF2B5EF4-FFF2-40B4-BE49-F238E27FC236}">
                <a16:creationId xmlns:a16="http://schemas.microsoft.com/office/drawing/2014/main" id="{06EF09CD-EB07-4D03-80BD-98B23702029A}"/>
              </a:ext>
            </a:extLst>
          </p:cNvPr>
          <p:cNvSpPr txBox="1">
            <a:spLocks/>
          </p:cNvSpPr>
          <p:nvPr/>
        </p:nvSpPr>
        <p:spPr>
          <a:xfrm>
            <a:off x="210166" y="5679906"/>
            <a:ext cx="10212217" cy="1049337"/>
          </a:xfrm>
          <a:prstGeom prst="rect">
            <a:avLst/>
          </a:prstGeom>
        </p:spPr>
        <p:txBody>
          <a:bodyPr vert="horz" lIns="91440" tIns="45720" rIns="91440" bIns="45720" rtlCol="0" anchor="t">
            <a:normAutofit/>
          </a:bodyPr>
          <a:lstStyle>
            <a:lvl1pPr algn="l" defTabSz="822960" rtl="0" eaLnBrk="1" latinLnBrk="0" hangingPunct="1">
              <a:lnSpc>
                <a:spcPct val="90000"/>
              </a:lnSpc>
              <a:spcBef>
                <a:spcPct val="0"/>
              </a:spcBef>
              <a:buNone/>
              <a:defRPr sz="2880" b="0" i="0" kern="1200" cap="all">
                <a:solidFill>
                  <a:schemeClr val="tx1"/>
                </a:solidFill>
                <a:effectLst/>
                <a:latin typeface="+mj-lt"/>
                <a:ea typeface="+mj-ea"/>
                <a:cs typeface="+mj-cs"/>
              </a:defRPr>
            </a:lvl1pPr>
          </a:lstStyle>
          <a:p>
            <a:endParaRPr lang="en-US" sz="1400" dirty="0"/>
          </a:p>
        </p:txBody>
      </p:sp>
    </p:spTree>
    <p:extLst>
      <p:ext uri="{BB962C8B-B14F-4D97-AF65-F5344CB8AC3E}">
        <p14:creationId xmlns:p14="http://schemas.microsoft.com/office/powerpoint/2010/main" val="2481367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441038-6320-4065-8A63-A474AD25E3D0}"/>
              </a:ext>
            </a:extLst>
          </p:cNvPr>
          <p:cNvSpPr>
            <a:spLocks noGrp="1"/>
          </p:cNvSpPr>
          <p:nvPr>
            <p:ph type="ctrTitle"/>
          </p:nvPr>
        </p:nvSpPr>
        <p:spPr>
          <a:xfrm>
            <a:off x="3199434" y="878889"/>
            <a:ext cx="7773366" cy="2541431"/>
          </a:xfrm>
        </p:spPr>
        <p:txBody>
          <a:bodyPr>
            <a:normAutofit/>
          </a:bodyPr>
          <a:lstStyle/>
          <a:p>
            <a:r>
              <a:rPr lang="en-US" sz="2400" dirty="0">
                <a:solidFill>
                  <a:srgbClr val="002060"/>
                </a:solidFill>
              </a:rPr>
              <a:t>THANK YOU</a:t>
            </a:r>
          </a:p>
        </p:txBody>
      </p:sp>
    </p:spTree>
    <p:extLst>
      <p:ext uri="{BB962C8B-B14F-4D97-AF65-F5344CB8AC3E}">
        <p14:creationId xmlns:p14="http://schemas.microsoft.com/office/powerpoint/2010/main" val="2710969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02DE1-E842-46E3-8E8A-FD724656404E}"/>
              </a:ext>
            </a:extLst>
          </p:cNvPr>
          <p:cNvSpPr>
            <a:spLocks noGrp="1"/>
          </p:cNvSpPr>
          <p:nvPr>
            <p:ph type="title" idx="4294967295"/>
          </p:nvPr>
        </p:nvSpPr>
        <p:spPr>
          <a:xfrm>
            <a:off x="0" y="130175"/>
            <a:ext cx="8642350" cy="1049338"/>
          </a:xfrm>
        </p:spPr>
        <p:txBody>
          <a:bodyPr/>
          <a:lstStyle/>
          <a:p>
            <a:r>
              <a:rPr lang="en-US" dirty="0"/>
              <a:t>INTRODUCTION</a:t>
            </a:r>
          </a:p>
        </p:txBody>
      </p:sp>
      <p:sp>
        <p:nvSpPr>
          <p:cNvPr id="4" name="TextBox 3">
            <a:extLst>
              <a:ext uri="{FF2B5EF4-FFF2-40B4-BE49-F238E27FC236}">
                <a16:creationId xmlns:a16="http://schemas.microsoft.com/office/drawing/2014/main" id="{0F6389D6-86E0-4B2B-B597-5DD83ED7E929}"/>
              </a:ext>
            </a:extLst>
          </p:cNvPr>
          <p:cNvSpPr txBox="1"/>
          <p:nvPr/>
        </p:nvSpPr>
        <p:spPr>
          <a:xfrm>
            <a:off x="328474" y="1411550"/>
            <a:ext cx="10040645" cy="2308324"/>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chemeClr val="accent4">
                    <a:lumMod val="75000"/>
                  </a:schemeClr>
                </a:solidFill>
              </a:rPr>
              <a:t>Toronto city in Canada is one of the most multicultural &amp; lively cities in the world, this is the reason Toronto comes in Top 10 best cities to live in and attract a lot of tourists from all over the Globe. The city is famous of beautiful lakes, sceneries and outdoor life. The one major characteristic of this city is that it is having more than 50% population which are migrated from outside of Canada.</a:t>
            </a:r>
          </a:p>
          <a:p>
            <a:pPr marL="285750" indent="-285750">
              <a:buFont typeface="Wingdings" panose="05000000000000000000" pitchFamily="2" charset="2"/>
              <a:buChar char="§"/>
            </a:pPr>
            <a:endParaRPr lang="en-US" dirty="0">
              <a:solidFill>
                <a:schemeClr val="accent4">
                  <a:lumMod val="75000"/>
                </a:schemeClr>
              </a:solidFill>
            </a:endParaRPr>
          </a:p>
          <a:p>
            <a:pPr marL="285750" indent="-285750">
              <a:buFont typeface="Wingdings" panose="05000000000000000000" pitchFamily="2" charset="2"/>
              <a:buChar char="§"/>
            </a:pPr>
            <a:r>
              <a:rPr lang="en-US" dirty="0">
                <a:solidFill>
                  <a:schemeClr val="accent4">
                    <a:lumMod val="75000"/>
                  </a:schemeClr>
                </a:solidFill>
              </a:rPr>
              <a:t>This has resulted in diverse food choices of people who are living here or the tourists who usually visit in seasonal time. Due to this there are around 7500 restaurants of different cuisine styles are opened like German, Italian, Japanese, Indian, Asian and so on. </a:t>
            </a:r>
          </a:p>
        </p:txBody>
      </p:sp>
      <p:sp>
        <p:nvSpPr>
          <p:cNvPr id="38" name="Title 1">
            <a:extLst>
              <a:ext uri="{FF2B5EF4-FFF2-40B4-BE49-F238E27FC236}">
                <a16:creationId xmlns:a16="http://schemas.microsoft.com/office/drawing/2014/main" id="{06EF09CD-EB07-4D03-80BD-98B23702029A}"/>
              </a:ext>
            </a:extLst>
          </p:cNvPr>
          <p:cNvSpPr txBox="1">
            <a:spLocks/>
          </p:cNvSpPr>
          <p:nvPr/>
        </p:nvSpPr>
        <p:spPr>
          <a:xfrm>
            <a:off x="210166" y="5679906"/>
            <a:ext cx="10212217" cy="1049337"/>
          </a:xfrm>
          <a:prstGeom prst="rect">
            <a:avLst/>
          </a:prstGeom>
        </p:spPr>
        <p:txBody>
          <a:bodyPr vert="horz" lIns="91440" tIns="45720" rIns="91440" bIns="45720" rtlCol="0" anchor="t">
            <a:normAutofit/>
          </a:bodyPr>
          <a:lstStyle>
            <a:lvl1pPr algn="l" defTabSz="822960" rtl="0" eaLnBrk="1" latinLnBrk="0" hangingPunct="1">
              <a:lnSpc>
                <a:spcPct val="90000"/>
              </a:lnSpc>
              <a:spcBef>
                <a:spcPct val="0"/>
              </a:spcBef>
              <a:buNone/>
              <a:defRPr sz="2880" b="0" i="0" kern="1200" cap="all">
                <a:solidFill>
                  <a:schemeClr val="tx1"/>
                </a:solidFill>
                <a:effectLst/>
                <a:latin typeface="+mj-lt"/>
                <a:ea typeface="+mj-ea"/>
                <a:cs typeface="+mj-cs"/>
              </a:defRPr>
            </a:lvl1pPr>
          </a:lstStyle>
          <a:p>
            <a:endParaRPr lang="en-US" sz="1400" dirty="0"/>
          </a:p>
        </p:txBody>
      </p:sp>
      <p:sp>
        <p:nvSpPr>
          <p:cNvPr id="3" name="TextBox 2">
            <a:extLst>
              <a:ext uri="{FF2B5EF4-FFF2-40B4-BE49-F238E27FC236}">
                <a16:creationId xmlns:a16="http://schemas.microsoft.com/office/drawing/2014/main" id="{84983801-0559-41CA-AFCC-41E064510D8E}"/>
              </a:ext>
            </a:extLst>
          </p:cNvPr>
          <p:cNvSpPr txBox="1"/>
          <p:nvPr/>
        </p:nvSpPr>
        <p:spPr>
          <a:xfrm>
            <a:off x="328474" y="719091"/>
            <a:ext cx="10253709" cy="923330"/>
          </a:xfrm>
          <a:prstGeom prst="rect">
            <a:avLst/>
          </a:prstGeom>
          <a:noFill/>
        </p:spPr>
        <p:txBody>
          <a:bodyPr wrap="square" rtlCol="0">
            <a:spAutoFit/>
          </a:bodyPr>
          <a:lstStyle/>
          <a:p>
            <a:pPr algn="ctr"/>
            <a:r>
              <a:rPr lang="en-US" dirty="0">
                <a:solidFill>
                  <a:schemeClr val="accent3">
                    <a:lumMod val="75000"/>
                  </a:schemeClr>
                </a:solidFill>
              </a:rPr>
              <a:t>Unification of Restaurants based on Cuisine type in Downtown TORONTO, Canada and suggesting optimum cluster to Open an Indian Restaurant</a:t>
            </a:r>
          </a:p>
          <a:p>
            <a:endParaRPr lang="en-US" dirty="0"/>
          </a:p>
        </p:txBody>
      </p:sp>
    </p:spTree>
    <p:extLst>
      <p:ext uri="{BB962C8B-B14F-4D97-AF65-F5344CB8AC3E}">
        <p14:creationId xmlns:p14="http://schemas.microsoft.com/office/powerpoint/2010/main" val="34631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02DE1-E842-46E3-8E8A-FD724656404E}"/>
              </a:ext>
            </a:extLst>
          </p:cNvPr>
          <p:cNvSpPr>
            <a:spLocks noGrp="1"/>
          </p:cNvSpPr>
          <p:nvPr>
            <p:ph type="title" idx="4294967295"/>
          </p:nvPr>
        </p:nvSpPr>
        <p:spPr>
          <a:xfrm>
            <a:off x="0" y="130175"/>
            <a:ext cx="8642350" cy="1049338"/>
          </a:xfrm>
        </p:spPr>
        <p:txBody>
          <a:bodyPr/>
          <a:lstStyle/>
          <a:p>
            <a:r>
              <a:rPr lang="en-US" dirty="0"/>
              <a:t>PROBLEM STATEMENT &amp; Data Used</a:t>
            </a:r>
          </a:p>
        </p:txBody>
      </p:sp>
      <p:sp>
        <p:nvSpPr>
          <p:cNvPr id="4" name="TextBox 3">
            <a:extLst>
              <a:ext uri="{FF2B5EF4-FFF2-40B4-BE49-F238E27FC236}">
                <a16:creationId xmlns:a16="http://schemas.microsoft.com/office/drawing/2014/main" id="{0F6389D6-86E0-4B2B-B597-5DD83ED7E929}"/>
              </a:ext>
            </a:extLst>
          </p:cNvPr>
          <p:cNvSpPr txBox="1"/>
          <p:nvPr/>
        </p:nvSpPr>
        <p:spPr>
          <a:xfrm>
            <a:off x="621437" y="736847"/>
            <a:ext cx="10040645" cy="1477328"/>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chemeClr val="accent4">
                    <a:lumMod val="75000"/>
                  </a:schemeClr>
                </a:solidFill>
              </a:rPr>
              <a:t>In this project we will analyze most famous area ‘</a:t>
            </a:r>
            <a:r>
              <a:rPr lang="en-US" b="1" dirty="0">
                <a:solidFill>
                  <a:schemeClr val="accent4">
                    <a:lumMod val="75000"/>
                  </a:schemeClr>
                </a:solidFill>
              </a:rPr>
              <a:t>Downtown Toronto’</a:t>
            </a:r>
            <a:r>
              <a:rPr lang="en-US" dirty="0">
                <a:solidFill>
                  <a:schemeClr val="accent4">
                    <a:lumMod val="75000"/>
                  </a:schemeClr>
                </a:solidFill>
              </a:rPr>
              <a:t> of Toronto city using its demographics characteristics and will visualize which specific cuisine restaurants are most common in certain  neighborhoods using </a:t>
            </a:r>
            <a:r>
              <a:rPr lang="en-US" b="1" dirty="0">
                <a:solidFill>
                  <a:schemeClr val="accent4">
                    <a:lumMod val="75000"/>
                  </a:schemeClr>
                </a:solidFill>
              </a:rPr>
              <a:t>clustering</a:t>
            </a:r>
            <a:r>
              <a:rPr lang="en-US" dirty="0">
                <a:solidFill>
                  <a:schemeClr val="accent4">
                    <a:lumMod val="75000"/>
                  </a:schemeClr>
                </a:solidFill>
              </a:rPr>
              <a:t> methodology  so that tourists could plan the trip based on their food choices and, we will try to identify the neighborhoods where an Indian restaurant could be opened based on existing restaurant number and food style priorities.</a:t>
            </a:r>
          </a:p>
        </p:txBody>
      </p:sp>
      <p:graphicFrame>
        <p:nvGraphicFramePr>
          <p:cNvPr id="22" name="Diagram 21">
            <a:extLst>
              <a:ext uri="{FF2B5EF4-FFF2-40B4-BE49-F238E27FC236}">
                <a16:creationId xmlns:a16="http://schemas.microsoft.com/office/drawing/2014/main" id="{2E36EF32-223D-4125-9002-3733E5CC51BB}"/>
              </a:ext>
            </a:extLst>
          </p:cNvPr>
          <p:cNvGraphicFramePr/>
          <p:nvPr>
            <p:extLst>
              <p:ext uri="{D42A27DB-BD31-4B8C-83A1-F6EECF244321}">
                <p14:modId xmlns:p14="http://schemas.microsoft.com/office/powerpoint/2010/main" val="3915881085"/>
              </p:ext>
            </p:extLst>
          </p:nvPr>
        </p:nvGraphicFramePr>
        <p:xfrm>
          <a:off x="514904" y="2325949"/>
          <a:ext cx="8531441" cy="34356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8" name="Title 1">
            <a:extLst>
              <a:ext uri="{FF2B5EF4-FFF2-40B4-BE49-F238E27FC236}">
                <a16:creationId xmlns:a16="http://schemas.microsoft.com/office/drawing/2014/main" id="{06EF09CD-EB07-4D03-80BD-98B23702029A}"/>
              </a:ext>
            </a:extLst>
          </p:cNvPr>
          <p:cNvSpPr txBox="1">
            <a:spLocks/>
          </p:cNvSpPr>
          <p:nvPr/>
        </p:nvSpPr>
        <p:spPr>
          <a:xfrm>
            <a:off x="210166" y="5679906"/>
            <a:ext cx="10212217" cy="1049337"/>
          </a:xfrm>
          <a:prstGeom prst="rect">
            <a:avLst/>
          </a:prstGeom>
        </p:spPr>
        <p:txBody>
          <a:bodyPr vert="horz" lIns="91440" tIns="45720" rIns="91440" bIns="45720" rtlCol="0" anchor="t">
            <a:normAutofit/>
          </a:bodyPr>
          <a:lstStyle>
            <a:lvl1pPr algn="l" defTabSz="822960" rtl="0" eaLnBrk="1" latinLnBrk="0" hangingPunct="1">
              <a:lnSpc>
                <a:spcPct val="90000"/>
              </a:lnSpc>
              <a:spcBef>
                <a:spcPct val="0"/>
              </a:spcBef>
              <a:buNone/>
              <a:defRPr sz="2880" b="0" i="0" kern="1200" cap="all">
                <a:solidFill>
                  <a:schemeClr val="tx1"/>
                </a:solidFill>
                <a:effectLst/>
                <a:latin typeface="+mj-lt"/>
                <a:ea typeface="+mj-ea"/>
                <a:cs typeface="+mj-cs"/>
              </a:defRPr>
            </a:lvl1pPr>
          </a:lstStyle>
          <a:p>
            <a:endParaRPr lang="en-US" sz="1400" dirty="0"/>
          </a:p>
        </p:txBody>
      </p:sp>
    </p:spTree>
    <p:extLst>
      <p:ext uri="{BB962C8B-B14F-4D97-AF65-F5344CB8AC3E}">
        <p14:creationId xmlns:p14="http://schemas.microsoft.com/office/powerpoint/2010/main" val="1762242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02DE1-E842-46E3-8E8A-FD724656404E}"/>
              </a:ext>
            </a:extLst>
          </p:cNvPr>
          <p:cNvSpPr>
            <a:spLocks noGrp="1"/>
          </p:cNvSpPr>
          <p:nvPr>
            <p:ph type="title" idx="4294967295"/>
          </p:nvPr>
        </p:nvSpPr>
        <p:spPr>
          <a:xfrm>
            <a:off x="0" y="130175"/>
            <a:ext cx="8642350" cy="1049338"/>
          </a:xfrm>
        </p:spPr>
        <p:txBody>
          <a:bodyPr/>
          <a:lstStyle/>
          <a:p>
            <a:r>
              <a:rPr lang="en-US" dirty="0"/>
              <a:t>Methodology</a:t>
            </a:r>
          </a:p>
        </p:txBody>
      </p:sp>
      <p:sp>
        <p:nvSpPr>
          <p:cNvPr id="4" name="TextBox 3">
            <a:extLst>
              <a:ext uri="{FF2B5EF4-FFF2-40B4-BE49-F238E27FC236}">
                <a16:creationId xmlns:a16="http://schemas.microsoft.com/office/drawing/2014/main" id="{0F6389D6-86E0-4B2B-B597-5DD83ED7E929}"/>
              </a:ext>
            </a:extLst>
          </p:cNvPr>
          <p:cNvSpPr txBox="1"/>
          <p:nvPr/>
        </p:nvSpPr>
        <p:spPr>
          <a:xfrm>
            <a:off x="621437" y="736847"/>
            <a:ext cx="10040645" cy="3139321"/>
          </a:xfrm>
          <a:prstGeom prst="rect">
            <a:avLst/>
          </a:prstGeom>
          <a:noFill/>
        </p:spPr>
        <p:txBody>
          <a:bodyPr wrap="square" rtlCol="0">
            <a:spAutoFit/>
          </a:bodyPr>
          <a:lstStyle/>
          <a:p>
            <a:pPr marL="342900" indent="-342900">
              <a:buFont typeface="Wingdings" panose="05000000000000000000" pitchFamily="2" charset="2"/>
              <a:buChar char="Ø"/>
            </a:pPr>
            <a:r>
              <a:rPr lang="en-US" dirty="0">
                <a:solidFill>
                  <a:schemeClr val="accent4">
                    <a:lumMod val="75000"/>
                  </a:schemeClr>
                </a:solidFill>
              </a:rPr>
              <a:t>Data Extraction from the links shared in Reference sheet.</a:t>
            </a:r>
          </a:p>
          <a:p>
            <a:pPr marL="342900" indent="-342900">
              <a:buFont typeface="Wingdings" panose="05000000000000000000" pitchFamily="2" charset="2"/>
              <a:buChar char="Ø"/>
            </a:pPr>
            <a:r>
              <a:rPr lang="en-US" dirty="0">
                <a:solidFill>
                  <a:schemeClr val="accent4">
                    <a:lumMod val="75000"/>
                  </a:schemeClr>
                </a:solidFill>
              </a:rPr>
              <a:t>Cleaning and preprocessing the data to convert into usable format.</a:t>
            </a:r>
          </a:p>
          <a:p>
            <a:pPr marL="342900" indent="-342900">
              <a:buFont typeface="Wingdings" panose="05000000000000000000" pitchFamily="2" charset="2"/>
              <a:buChar char="Ø"/>
            </a:pPr>
            <a:r>
              <a:rPr lang="en-US" dirty="0">
                <a:solidFill>
                  <a:schemeClr val="accent4">
                    <a:lumMod val="75000"/>
                  </a:schemeClr>
                </a:solidFill>
              </a:rPr>
              <a:t>Performing Exploratory analysis on extracted Restaurant information from foursquare API</a:t>
            </a:r>
          </a:p>
          <a:p>
            <a:pPr marL="342900" indent="-342900">
              <a:buFont typeface="Wingdings" panose="05000000000000000000" pitchFamily="2" charset="2"/>
              <a:buChar char="Ø"/>
            </a:pPr>
            <a:r>
              <a:rPr lang="en-US" dirty="0">
                <a:solidFill>
                  <a:schemeClr val="accent4">
                    <a:lumMod val="75000"/>
                  </a:schemeClr>
                </a:solidFill>
              </a:rPr>
              <a:t>Running Clustering algorithm using KMEANS.</a:t>
            </a:r>
          </a:p>
          <a:p>
            <a:pPr marL="342900" indent="-342900">
              <a:buFont typeface="Wingdings" panose="05000000000000000000" pitchFamily="2" charset="2"/>
              <a:buChar char="Ø"/>
            </a:pPr>
            <a:r>
              <a:rPr lang="en-US" dirty="0">
                <a:solidFill>
                  <a:schemeClr val="accent4">
                    <a:lumMod val="75000"/>
                  </a:schemeClr>
                </a:solidFill>
              </a:rPr>
              <a:t>Analyzing Results and recommendation for Business problem</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endParaRPr lang="en-US" dirty="0">
              <a:solidFill>
                <a:srgbClr val="002060"/>
              </a:solidFill>
            </a:endParaRPr>
          </a:p>
          <a:p>
            <a:pPr marL="342900" indent="-342900">
              <a:buFont typeface="Wingdings" panose="05000000000000000000" pitchFamily="2" charset="2"/>
              <a:buChar char="Ø"/>
            </a:pPr>
            <a:endParaRPr lang="en-US" dirty="0">
              <a:solidFill>
                <a:srgbClr val="002060"/>
              </a:solidFill>
            </a:endParaRPr>
          </a:p>
        </p:txBody>
      </p:sp>
      <p:sp>
        <p:nvSpPr>
          <p:cNvPr id="38" name="Title 1">
            <a:extLst>
              <a:ext uri="{FF2B5EF4-FFF2-40B4-BE49-F238E27FC236}">
                <a16:creationId xmlns:a16="http://schemas.microsoft.com/office/drawing/2014/main" id="{06EF09CD-EB07-4D03-80BD-98B23702029A}"/>
              </a:ext>
            </a:extLst>
          </p:cNvPr>
          <p:cNvSpPr txBox="1">
            <a:spLocks/>
          </p:cNvSpPr>
          <p:nvPr/>
        </p:nvSpPr>
        <p:spPr>
          <a:xfrm>
            <a:off x="210166" y="5679906"/>
            <a:ext cx="10212217" cy="1049337"/>
          </a:xfrm>
          <a:prstGeom prst="rect">
            <a:avLst/>
          </a:prstGeom>
        </p:spPr>
        <p:txBody>
          <a:bodyPr vert="horz" lIns="91440" tIns="45720" rIns="91440" bIns="45720" rtlCol="0" anchor="t">
            <a:normAutofit/>
          </a:bodyPr>
          <a:lstStyle>
            <a:lvl1pPr algn="l" defTabSz="822960" rtl="0" eaLnBrk="1" latinLnBrk="0" hangingPunct="1">
              <a:lnSpc>
                <a:spcPct val="90000"/>
              </a:lnSpc>
              <a:spcBef>
                <a:spcPct val="0"/>
              </a:spcBef>
              <a:buNone/>
              <a:defRPr sz="2880" b="0" i="0" kern="1200" cap="all">
                <a:solidFill>
                  <a:schemeClr val="tx1"/>
                </a:solidFill>
                <a:effectLst/>
                <a:latin typeface="+mj-lt"/>
                <a:ea typeface="+mj-ea"/>
                <a:cs typeface="+mj-cs"/>
              </a:defRPr>
            </a:lvl1pPr>
          </a:lstStyle>
          <a:p>
            <a:endParaRPr lang="en-US" sz="1400" dirty="0"/>
          </a:p>
        </p:txBody>
      </p:sp>
      <p:graphicFrame>
        <p:nvGraphicFramePr>
          <p:cNvPr id="3" name="Diagram 2">
            <a:extLst>
              <a:ext uri="{FF2B5EF4-FFF2-40B4-BE49-F238E27FC236}">
                <a16:creationId xmlns:a16="http://schemas.microsoft.com/office/drawing/2014/main" id="{B06C52F0-28C1-43CD-A26F-21573C4DBBDE}"/>
              </a:ext>
            </a:extLst>
          </p:cNvPr>
          <p:cNvGraphicFramePr/>
          <p:nvPr>
            <p:extLst>
              <p:ext uri="{D42A27DB-BD31-4B8C-83A1-F6EECF244321}">
                <p14:modId xmlns:p14="http://schemas.microsoft.com/office/powerpoint/2010/main" val="3918677520"/>
              </p:ext>
            </p:extLst>
          </p:nvPr>
        </p:nvGraphicFramePr>
        <p:xfrm>
          <a:off x="1953087" y="2281561"/>
          <a:ext cx="6267635" cy="39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0988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02DE1-E842-46E3-8E8A-FD724656404E}"/>
              </a:ext>
            </a:extLst>
          </p:cNvPr>
          <p:cNvSpPr>
            <a:spLocks noGrp="1"/>
          </p:cNvSpPr>
          <p:nvPr>
            <p:ph type="title" idx="4294967295"/>
          </p:nvPr>
        </p:nvSpPr>
        <p:spPr>
          <a:xfrm>
            <a:off x="0" y="0"/>
            <a:ext cx="8642350" cy="1049338"/>
          </a:xfrm>
        </p:spPr>
        <p:txBody>
          <a:bodyPr>
            <a:normAutofit/>
          </a:bodyPr>
          <a:lstStyle/>
          <a:p>
            <a:r>
              <a:rPr lang="en-US" sz="2400" dirty="0"/>
              <a:t>Data Extraction and Processing</a:t>
            </a:r>
          </a:p>
        </p:txBody>
      </p:sp>
      <p:sp>
        <p:nvSpPr>
          <p:cNvPr id="38" name="Title 1">
            <a:extLst>
              <a:ext uri="{FF2B5EF4-FFF2-40B4-BE49-F238E27FC236}">
                <a16:creationId xmlns:a16="http://schemas.microsoft.com/office/drawing/2014/main" id="{06EF09CD-EB07-4D03-80BD-98B23702029A}"/>
              </a:ext>
            </a:extLst>
          </p:cNvPr>
          <p:cNvSpPr txBox="1">
            <a:spLocks/>
          </p:cNvSpPr>
          <p:nvPr/>
        </p:nvSpPr>
        <p:spPr>
          <a:xfrm>
            <a:off x="210166" y="5679906"/>
            <a:ext cx="10212217" cy="1049337"/>
          </a:xfrm>
          <a:prstGeom prst="rect">
            <a:avLst/>
          </a:prstGeom>
        </p:spPr>
        <p:txBody>
          <a:bodyPr vert="horz" lIns="91440" tIns="45720" rIns="91440" bIns="45720" rtlCol="0" anchor="t">
            <a:normAutofit/>
          </a:bodyPr>
          <a:lstStyle>
            <a:lvl1pPr algn="l" defTabSz="822960" rtl="0" eaLnBrk="1" latinLnBrk="0" hangingPunct="1">
              <a:lnSpc>
                <a:spcPct val="90000"/>
              </a:lnSpc>
              <a:spcBef>
                <a:spcPct val="0"/>
              </a:spcBef>
              <a:buNone/>
              <a:defRPr sz="2880" b="0" i="0" kern="1200" cap="all">
                <a:solidFill>
                  <a:schemeClr val="tx1"/>
                </a:solidFill>
                <a:effectLst/>
                <a:latin typeface="+mj-lt"/>
                <a:ea typeface="+mj-ea"/>
                <a:cs typeface="+mj-cs"/>
              </a:defRPr>
            </a:lvl1pPr>
          </a:lstStyle>
          <a:p>
            <a:endParaRPr lang="en-US" sz="1400" dirty="0"/>
          </a:p>
        </p:txBody>
      </p:sp>
      <p:sp>
        <p:nvSpPr>
          <p:cNvPr id="10" name="TextBox 9">
            <a:extLst>
              <a:ext uri="{FF2B5EF4-FFF2-40B4-BE49-F238E27FC236}">
                <a16:creationId xmlns:a16="http://schemas.microsoft.com/office/drawing/2014/main" id="{97C111F0-CF5B-439D-B56B-A85CE1F22834}"/>
              </a:ext>
            </a:extLst>
          </p:cNvPr>
          <p:cNvSpPr txBox="1"/>
          <p:nvPr/>
        </p:nvSpPr>
        <p:spPr>
          <a:xfrm>
            <a:off x="435006" y="452761"/>
            <a:ext cx="10040645" cy="3693319"/>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chemeClr val="accent4">
                    <a:lumMod val="75000"/>
                  </a:schemeClr>
                </a:solidFill>
              </a:rPr>
              <a:t>Initial data cleaning analogy to convert the data into usable form. </a:t>
            </a:r>
          </a:p>
          <a:p>
            <a:pPr marL="285750" indent="-285750">
              <a:buFont typeface="Wingdings" panose="05000000000000000000" pitchFamily="2" charset="2"/>
              <a:buChar char="§"/>
            </a:pPr>
            <a:r>
              <a:rPr lang="en-US" dirty="0">
                <a:solidFill>
                  <a:schemeClr val="accent4">
                    <a:lumMod val="75000"/>
                  </a:schemeClr>
                </a:solidFill>
              </a:rPr>
              <a:t>filtering out the tables from wiki webpage, Selection of  certain columns like postal code, Borough and Neighborhood </a:t>
            </a:r>
          </a:p>
          <a:p>
            <a:pPr marL="285750" indent="-285750">
              <a:buFont typeface="Wingdings" panose="05000000000000000000" pitchFamily="2" charset="2"/>
              <a:buChar char="§"/>
            </a:pPr>
            <a:r>
              <a:rPr lang="en-US" dirty="0">
                <a:solidFill>
                  <a:schemeClr val="accent4">
                    <a:lumMod val="75000"/>
                  </a:schemeClr>
                </a:solidFill>
              </a:rPr>
              <a:t>Cleaning the data by removing non informational values from Borough &amp; Neighborhood columns</a:t>
            </a:r>
          </a:p>
          <a:p>
            <a:pPr marL="285750" indent="-285750">
              <a:buFont typeface="Wingdings" panose="05000000000000000000" pitchFamily="2" charset="2"/>
              <a:buChar char="§"/>
            </a:pPr>
            <a:endParaRPr lang="en-US" dirty="0">
              <a:solidFill>
                <a:schemeClr val="accent4">
                  <a:lumMod val="75000"/>
                </a:schemeClr>
              </a:solidFill>
            </a:endParaRPr>
          </a:p>
          <a:p>
            <a:pPr marL="285750" indent="-285750">
              <a:buFont typeface="Wingdings" panose="05000000000000000000" pitchFamily="2" charset="2"/>
              <a:buChar char="§"/>
            </a:pPr>
            <a:endParaRPr lang="en-US" dirty="0">
              <a:solidFill>
                <a:schemeClr val="accent4">
                  <a:lumMod val="75000"/>
                </a:schemeClr>
              </a:solidFill>
            </a:endParaRPr>
          </a:p>
          <a:p>
            <a:pPr marL="285750" indent="-285750">
              <a:buFont typeface="Wingdings" panose="05000000000000000000" pitchFamily="2" charset="2"/>
              <a:buChar char="§"/>
            </a:pPr>
            <a:endParaRPr lang="en-US" dirty="0">
              <a:solidFill>
                <a:schemeClr val="accent4">
                  <a:lumMod val="75000"/>
                </a:schemeClr>
              </a:solidFill>
            </a:endParaRPr>
          </a:p>
          <a:p>
            <a:pPr marL="285750" indent="-285750">
              <a:buFont typeface="Wingdings" panose="05000000000000000000" pitchFamily="2" charset="2"/>
              <a:buChar char="§"/>
            </a:pPr>
            <a:endParaRPr lang="en-US" dirty="0">
              <a:solidFill>
                <a:schemeClr val="accent4">
                  <a:lumMod val="75000"/>
                </a:schemeClr>
              </a:solidFill>
            </a:endParaRPr>
          </a:p>
          <a:p>
            <a:pPr marL="285750" indent="-285750">
              <a:buFont typeface="Wingdings" panose="05000000000000000000" pitchFamily="2" charset="2"/>
              <a:buChar char="§"/>
            </a:pPr>
            <a:endParaRPr lang="en-US" dirty="0">
              <a:solidFill>
                <a:schemeClr val="accent4">
                  <a:lumMod val="75000"/>
                </a:schemeClr>
              </a:solidFill>
            </a:endParaRPr>
          </a:p>
          <a:p>
            <a:pPr marL="285750" indent="-285750">
              <a:buFont typeface="Wingdings" panose="05000000000000000000" pitchFamily="2" charset="2"/>
              <a:buChar char="§"/>
            </a:pPr>
            <a:endParaRPr lang="en-US" dirty="0">
              <a:solidFill>
                <a:schemeClr val="accent4">
                  <a:lumMod val="75000"/>
                </a:schemeClr>
              </a:solidFill>
            </a:endParaRPr>
          </a:p>
          <a:p>
            <a:pPr marL="285750" indent="-285750">
              <a:buFont typeface="Wingdings" panose="05000000000000000000" pitchFamily="2" charset="2"/>
              <a:buChar char="§"/>
            </a:pPr>
            <a:endParaRPr lang="en-US" dirty="0">
              <a:solidFill>
                <a:schemeClr val="accent4">
                  <a:lumMod val="75000"/>
                </a:schemeClr>
              </a:solidFill>
            </a:endParaRPr>
          </a:p>
          <a:p>
            <a:pPr marL="285750" indent="-285750">
              <a:buFont typeface="Wingdings" panose="05000000000000000000" pitchFamily="2" charset="2"/>
              <a:buChar char="§"/>
            </a:pPr>
            <a:endParaRPr lang="en-US" dirty="0">
              <a:solidFill>
                <a:schemeClr val="accent4">
                  <a:lumMod val="75000"/>
                </a:schemeClr>
              </a:solidFill>
            </a:endParaRPr>
          </a:p>
          <a:p>
            <a:pPr marL="285750" indent="-285750">
              <a:buFont typeface="Wingdings" panose="05000000000000000000" pitchFamily="2" charset="2"/>
              <a:buChar char="§"/>
            </a:pPr>
            <a:r>
              <a:rPr lang="en-US" dirty="0">
                <a:solidFill>
                  <a:schemeClr val="accent4">
                    <a:lumMod val="75000"/>
                  </a:schemeClr>
                </a:solidFill>
              </a:rPr>
              <a:t>Extracting Geospatial Data</a:t>
            </a:r>
          </a:p>
        </p:txBody>
      </p:sp>
      <p:pic>
        <p:nvPicPr>
          <p:cNvPr id="5" name="Picture 4">
            <a:extLst>
              <a:ext uri="{FF2B5EF4-FFF2-40B4-BE49-F238E27FC236}">
                <a16:creationId xmlns:a16="http://schemas.microsoft.com/office/drawing/2014/main" id="{EDA15EBE-05F2-4D73-8DD9-8D71E0CC0108}"/>
              </a:ext>
            </a:extLst>
          </p:cNvPr>
          <p:cNvPicPr>
            <a:picLocks noChangeAspect="1"/>
          </p:cNvPicPr>
          <p:nvPr/>
        </p:nvPicPr>
        <p:blipFill>
          <a:blip r:embed="rId2"/>
          <a:stretch>
            <a:fillRect/>
          </a:stretch>
        </p:blipFill>
        <p:spPr>
          <a:xfrm>
            <a:off x="0" y="1678857"/>
            <a:ext cx="10972800" cy="2008837"/>
          </a:xfrm>
          <a:prstGeom prst="rect">
            <a:avLst/>
          </a:prstGeom>
        </p:spPr>
      </p:pic>
      <p:pic>
        <p:nvPicPr>
          <p:cNvPr id="6" name="Picture 5">
            <a:extLst>
              <a:ext uri="{FF2B5EF4-FFF2-40B4-BE49-F238E27FC236}">
                <a16:creationId xmlns:a16="http://schemas.microsoft.com/office/drawing/2014/main" id="{D9830369-1438-4079-BDFF-37FF3EE71DD9}"/>
              </a:ext>
            </a:extLst>
          </p:cNvPr>
          <p:cNvPicPr>
            <a:picLocks noChangeAspect="1"/>
          </p:cNvPicPr>
          <p:nvPr/>
        </p:nvPicPr>
        <p:blipFill>
          <a:blip r:embed="rId3"/>
          <a:stretch>
            <a:fillRect/>
          </a:stretch>
        </p:blipFill>
        <p:spPr>
          <a:xfrm>
            <a:off x="3101959" y="4198074"/>
            <a:ext cx="3419475" cy="1533525"/>
          </a:xfrm>
          <a:prstGeom prst="rect">
            <a:avLst/>
          </a:prstGeom>
        </p:spPr>
      </p:pic>
    </p:spTree>
    <p:extLst>
      <p:ext uri="{BB962C8B-B14F-4D97-AF65-F5344CB8AC3E}">
        <p14:creationId xmlns:p14="http://schemas.microsoft.com/office/powerpoint/2010/main" val="1659589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02DE1-E842-46E3-8E8A-FD724656404E}"/>
              </a:ext>
            </a:extLst>
          </p:cNvPr>
          <p:cNvSpPr>
            <a:spLocks noGrp="1"/>
          </p:cNvSpPr>
          <p:nvPr>
            <p:ph type="title" idx="4294967295"/>
          </p:nvPr>
        </p:nvSpPr>
        <p:spPr>
          <a:xfrm>
            <a:off x="0" y="0"/>
            <a:ext cx="8642350" cy="1049338"/>
          </a:xfrm>
        </p:spPr>
        <p:txBody>
          <a:bodyPr>
            <a:normAutofit/>
          </a:bodyPr>
          <a:lstStyle/>
          <a:p>
            <a:r>
              <a:rPr lang="en-US" sz="2400" dirty="0"/>
              <a:t>Data Extraction and Processing contd..</a:t>
            </a:r>
          </a:p>
        </p:txBody>
      </p:sp>
      <p:sp>
        <p:nvSpPr>
          <p:cNvPr id="38" name="Title 1">
            <a:extLst>
              <a:ext uri="{FF2B5EF4-FFF2-40B4-BE49-F238E27FC236}">
                <a16:creationId xmlns:a16="http://schemas.microsoft.com/office/drawing/2014/main" id="{06EF09CD-EB07-4D03-80BD-98B23702029A}"/>
              </a:ext>
            </a:extLst>
          </p:cNvPr>
          <p:cNvSpPr txBox="1">
            <a:spLocks/>
          </p:cNvSpPr>
          <p:nvPr/>
        </p:nvSpPr>
        <p:spPr>
          <a:xfrm>
            <a:off x="210166" y="5679906"/>
            <a:ext cx="10212217" cy="1049337"/>
          </a:xfrm>
          <a:prstGeom prst="rect">
            <a:avLst/>
          </a:prstGeom>
        </p:spPr>
        <p:txBody>
          <a:bodyPr vert="horz" lIns="91440" tIns="45720" rIns="91440" bIns="45720" rtlCol="0" anchor="t">
            <a:normAutofit/>
          </a:bodyPr>
          <a:lstStyle>
            <a:lvl1pPr algn="l" defTabSz="822960" rtl="0" eaLnBrk="1" latinLnBrk="0" hangingPunct="1">
              <a:lnSpc>
                <a:spcPct val="90000"/>
              </a:lnSpc>
              <a:spcBef>
                <a:spcPct val="0"/>
              </a:spcBef>
              <a:buNone/>
              <a:defRPr sz="2880" b="0" i="0" kern="1200" cap="all">
                <a:solidFill>
                  <a:schemeClr val="tx1"/>
                </a:solidFill>
                <a:effectLst/>
                <a:latin typeface="+mj-lt"/>
                <a:ea typeface="+mj-ea"/>
                <a:cs typeface="+mj-cs"/>
              </a:defRPr>
            </a:lvl1pPr>
          </a:lstStyle>
          <a:p>
            <a:endParaRPr lang="en-US" sz="1400" dirty="0"/>
          </a:p>
        </p:txBody>
      </p:sp>
      <p:sp>
        <p:nvSpPr>
          <p:cNvPr id="10" name="TextBox 9">
            <a:extLst>
              <a:ext uri="{FF2B5EF4-FFF2-40B4-BE49-F238E27FC236}">
                <a16:creationId xmlns:a16="http://schemas.microsoft.com/office/drawing/2014/main" id="{97C111F0-CF5B-439D-B56B-A85CE1F22834}"/>
              </a:ext>
            </a:extLst>
          </p:cNvPr>
          <p:cNvSpPr txBox="1"/>
          <p:nvPr/>
        </p:nvSpPr>
        <p:spPr>
          <a:xfrm>
            <a:off x="435006" y="452761"/>
            <a:ext cx="10040645" cy="6494085"/>
          </a:xfrm>
          <a:prstGeom prst="rect">
            <a:avLst/>
          </a:prstGeom>
          <a:noFill/>
        </p:spPr>
        <p:txBody>
          <a:bodyPr wrap="square" rtlCol="0">
            <a:spAutoFit/>
          </a:bodyPr>
          <a:lstStyle/>
          <a:p>
            <a:pPr marL="285750" indent="-285750">
              <a:buFont typeface="Wingdings" panose="05000000000000000000" pitchFamily="2" charset="2"/>
              <a:buChar char="§"/>
            </a:pPr>
            <a:r>
              <a:rPr lang="en-US" sz="1400" dirty="0">
                <a:solidFill>
                  <a:schemeClr val="accent4">
                    <a:lumMod val="75000"/>
                  </a:schemeClr>
                </a:solidFill>
              </a:rPr>
              <a:t>Merging the tables to convert data into desirable format like below</a:t>
            </a:r>
          </a:p>
          <a:p>
            <a:pPr marL="285750" indent="-285750">
              <a:buFont typeface="Wingdings" panose="05000000000000000000" pitchFamily="2" charset="2"/>
              <a:buChar char="§"/>
            </a:pPr>
            <a:endParaRPr lang="en-US" sz="1400" dirty="0">
              <a:solidFill>
                <a:schemeClr val="accent4">
                  <a:lumMod val="75000"/>
                </a:schemeClr>
              </a:solidFill>
            </a:endParaRPr>
          </a:p>
          <a:p>
            <a:pPr marL="285750" indent="-285750">
              <a:buFont typeface="Wingdings" panose="05000000000000000000" pitchFamily="2" charset="2"/>
              <a:buChar char="§"/>
            </a:pPr>
            <a:endParaRPr lang="en-US" sz="1400" dirty="0">
              <a:solidFill>
                <a:schemeClr val="accent4">
                  <a:lumMod val="75000"/>
                </a:schemeClr>
              </a:solidFill>
            </a:endParaRPr>
          </a:p>
          <a:p>
            <a:pPr marL="285750" indent="-285750">
              <a:buFont typeface="Wingdings" panose="05000000000000000000" pitchFamily="2" charset="2"/>
              <a:buChar char="§"/>
            </a:pPr>
            <a:endParaRPr lang="en-US" sz="1400" dirty="0">
              <a:solidFill>
                <a:schemeClr val="accent4">
                  <a:lumMod val="75000"/>
                </a:schemeClr>
              </a:solidFill>
            </a:endParaRPr>
          </a:p>
          <a:p>
            <a:pPr marL="285750" indent="-285750">
              <a:buFont typeface="Wingdings" panose="05000000000000000000" pitchFamily="2" charset="2"/>
              <a:buChar char="§"/>
            </a:pPr>
            <a:endParaRPr lang="en-US" sz="1400" dirty="0">
              <a:solidFill>
                <a:schemeClr val="accent4">
                  <a:lumMod val="75000"/>
                </a:schemeClr>
              </a:solidFill>
            </a:endParaRPr>
          </a:p>
          <a:p>
            <a:pPr marL="285750" indent="-285750">
              <a:buFont typeface="Wingdings" panose="05000000000000000000" pitchFamily="2" charset="2"/>
              <a:buChar char="§"/>
            </a:pPr>
            <a:endParaRPr lang="en-US" sz="1400" dirty="0">
              <a:solidFill>
                <a:schemeClr val="accent4">
                  <a:lumMod val="75000"/>
                </a:schemeClr>
              </a:solidFill>
            </a:endParaRPr>
          </a:p>
          <a:p>
            <a:pPr marL="285750" indent="-285750">
              <a:buFont typeface="Wingdings" panose="05000000000000000000" pitchFamily="2" charset="2"/>
              <a:buChar char="§"/>
            </a:pPr>
            <a:endParaRPr lang="en-US" sz="1400" dirty="0">
              <a:solidFill>
                <a:schemeClr val="accent4">
                  <a:lumMod val="75000"/>
                </a:schemeClr>
              </a:solidFill>
            </a:endParaRPr>
          </a:p>
          <a:p>
            <a:pPr marL="285750" indent="-285750">
              <a:buFont typeface="Wingdings" panose="05000000000000000000" pitchFamily="2" charset="2"/>
              <a:buChar char="§"/>
            </a:pPr>
            <a:endParaRPr lang="en-US" sz="1400" dirty="0">
              <a:solidFill>
                <a:schemeClr val="accent4">
                  <a:lumMod val="75000"/>
                </a:schemeClr>
              </a:solidFill>
            </a:endParaRPr>
          </a:p>
          <a:p>
            <a:pPr marL="285750" indent="-285750">
              <a:buFont typeface="Wingdings" panose="05000000000000000000" pitchFamily="2" charset="2"/>
              <a:buChar char="§"/>
            </a:pPr>
            <a:endParaRPr lang="en-US" sz="1400" dirty="0">
              <a:solidFill>
                <a:schemeClr val="accent4">
                  <a:lumMod val="75000"/>
                </a:schemeClr>
              </a:solidFill>
            </a:endParaRPr>
          </a:p>
          <a:p>
            <a:pPr marL="285750" indent="-285750">
              <a:buFont typeface="Wingdings" panose="05000000000000000000" pitchFamily="2" charset="2"/>
              <a:buChar char="§"/>
            </a:pPr>
            <a:endParaRPr lang="en-US" sz="1400" dirty="0">
              <a:solidFill>
                <a:schemeClr val="accent4">
                  <a:lumMod val="75000"/>
                </a:schemeClr>
              </a:solidFill>
            </a:endParaRPr>
          </a:p>
          <a:p>
            <a:pPr marL="285750" indent="-285750">
              <a:buFont typeface="Wingdings" panose="05000000000000000000" pitchFamily="2" charset="2"/>
              <a:buChar char="§"/>
            </a:pPr>
            <a:endParaRPr lang="en-US" sz="1400" dirty="0">
              <a:solidFill>
                <a:schemeClr val="accent4">
                  <a:lumMod val="75000"/>
                </a:schemeClr>
              </a:solidFill>
            </a:endParaRPr>
          </a:p>
          <a:p>
            <a:pPr marL="285750" indent="-285750">
              <a:buFont typeface="Wingdings" panose="05000000000000000000" pitchFamily="2" charset="2"/>
              <a:buChar char="§"/>
            </a:pPr>
            <a:r>
              <a:rPr lang="en-US" sz="1400" dirty="0">
                <a:solidFill>
                  <a:schemeClr val="accent4">
                    <a:lumMod val="75000"/>
                  </a:schemeClr>
                </a:solidFill>
              </a:rPr>
              <a:t>Filtering Downtown Toronto from Borough on which our problem statement was to be analyzed and plotting on map using Folium Library</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p:txBody>
      </p:sp>
      <p:pic>
        <p:nvPicPr>
          <p:cNvPr id="3" name="Picture 2">
            <a:extLst>
              <a:ext uri="{FF2B5EF4-FFF2-40B4-BE49-F238E27FC236}">
                <a16:creationId xmlns:a16="http://schemas.microsoft.com/office/drawing/2014/main" id="{22CC89C4-6714-4C2D-AC2D-AD9EE3CC6706}"/>
              </a:ext>
            </a:extLst>
          </p:cNvPr>
          <p:cNvPicPr>
            <a:picLocks noChangeAspect="1"/>
          </p:cNvPicPr>
          <p:nvPr/>
        </p:nvPicPr>
        <p:blipFill>
          <a:blip r:embed="rId2"/>
          <a:stretch>
            <a:fillRect/>
          </a:stretch>
        </p:blipFill>
        <p:spPr>
          <a:xfrm>
            <a:off x="532660" y="744341"/>
            <a:ext cx="9027943" cy="2025399"/>
          </a:xfrm>
          <a:prstGeom prst="rect">
            <a:avLst/>
          </a:prstGeom>
        </p:spPr>
      </p:pic>
      <p:pic>
        <p:nvPicPr>
          <p:cNvPr id="4" name="Picture 3">
            <a:extLst>
              <a:ext uri="{FF2B5EF4-FFF2-40B4-BE49-F238E27FC236}">
                <a16:creationId xmlns:a16="http://schemas.microsoft.com/office/drawing/2014/main" id="{5844F52D-A353-418D-A35C-0E46ADF1AAF0}"/>
              </a:ext>
            </a:extLst>
          </p:cNvPr>
          <p:cNvPicPr>
            <a:picLocks noChangeAspect="1"/>
          </p:cNvPicPr>
          <p:nvPr/>
        </p:nvPicPr>
        <p:blipFill>
          <a:blip r:embed="rId3"/>
          <a:stretch>
            <a:fillRect/>
          </a:stretch>
        </p:blipFill>
        <p:spPr>
          <a:xfrm>
            <a:off x="426127" y="3307860"/>
            <a:ext cx="5564727" cy="2564672"/>
          </a:xfrm>
          <a:prstGeom prst="rect">
            <a:avLst/>
          </a:prstGeom>
          <a:ln>
            <a:solidFill>
              <a:schemeClr val="tx1"/>
            </a:solidFill>
          </a:ln>
        </p:spPr>
      </p:pic>
      <p:pic>
        <p:nvPicPr>
          <p:cNvPr id="7" name="Picture 6">
            <a:extLst>
              <a:ext uri="{FF2B5EF4-FFF2-40B4-BE49-F238E27FC236}">
                <a16:creationId xmlns:a16="http://schemas.microsoft.com/office/drawing/2014/main" id="{02975110-C311-4055-808D-DE3E19C7968A}"/>
              </a:ext>
            </a:extLst>
          </p:cNvPr>
          <p:cNvPicPr>
            <a:picLocks noChangeAspect="1"/>
          </p:cNvPicPr>
          <p:nvPr/>
        </p:nvPicPr>
        <p:blipFill>
          <a:blip r:embed="rId4"/>
          <a:stretch>
            <a:fillRect/>
          </a:stretch>
        </p:blipFill>
        <p:spPr>
          <a:xfrm>
            <a:off x="6229195" y="3302493"/>
            <a:ext cx="4259540" cy="2512196"/>
          </a:xfrm>
          <a:prstGeom prst="rect">
            <a:avLst/>
          </a:prstGeom>
          <a:ln>
            <a:solidFill>
              <a:schemeClr val="tx1"/>
            </a:solidFill>
          </a:ln>
        </p:spPr>
      </p:pic>
    </p:spTree>
    <p:extLst>
      <p:ext uri="{BB962C8B-B14F-4D97-AF65-F5344CB8AC3E}">
        <p14:creationId xmlns:p14="http://schemas.microsoft.com/office/powerpoint/2010/main" val="1190337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02DE1-E842-46E3-8E8A-FD724656404E}"/>
              </a:ext>
            </a:extLst>
          </p:cNvPr>
          <p:cNvSpPr>
            <a:spLocks noGrp="1"/>
          </p:cNvSpPr>
          <p:nvPr>
            <p:ph type="title" idx="4294967295"/>
          </p:nvPr>
        </p:nvSpPr>
        <p:spPr>
          <a:xfrm>
            <a:off x="0" y="0"/>
            <a:ext cx="8642350" cy="1049338"/>
          </a:xfrm>
        </p:spPr>
        <p:txBody>
          <a:bodyPr>
            <a:normAutofit/>
          </a:bodyPr>
          <a:lstStyle/>
          <a:p>
            <a:r>
              <a:rPr lang="en-US" sz="2400" dirty="0"/>
              <a:t>Data Extraction and Processing contd..</a:t>
            </a:r>
          </a:p>
        </p:txBody>
      </p:sp>
      <p:sp>
        <p:nvSpPr>
          <p:cNvPr id="38" name="Title 1">
            <a:extLst>
              <a:ext uri="{FF2B5EF4-FFF2-40B4-BE49-F238E27FC236}">
                <a16:creationId xmlns:a16="http://schemas.microsoft.com/office/drawing/2014/main" id="{06EF09CD-EB07-4D03-80BD-98B23702029A}"/>
              </a:ext>
            </a:extLst>
          </p:cNvPr>
          <p:cNvSpPr txBox="1">
            <a:spLocks/>
          </p:cNvSpPr>
          <p:nvPr/>
        </p:nvSpPr>
        <p:spPr>
          <a:xfrm>
            <a:off x="210166" y="5679906"/>
            <a:ext cx="10212217" cy="1049337"/>
          </a:xfrm>
          <a:prstGeom prst="rect">
            <a:avLst/>
          </a:prstGeom>
        </p:spPr>
        <p:txBody>
          <a:bodyPr vert="horz" lIns="91440" tIns="45720" rIns="91440" bIns="45720" rtlCol="0" anchor="t">
            <a:normAutofit/>
          </a:bodyPr>
          <a:lstStyle>
            <a:lvl1pPr algn="l" defTabSz="822960" rtl="0" eaLnBrk="1" latinLnBrk="0" hangingPunct="1">
              <a:lnSpc>
                <a:spcPct val="90000"/>
              </a:lnSpc>
              <a:spcBef>
                <a:spcPct val="0"/>
              </a:spcBef>
              <a:buNone/>
              <a:defRPr sz="2880" b="0" i="0" kern="1200" cap="all">
                <a:solidFill>
                  <a:schemeClr val="tx1"/>
                </a:solidFill>
                <a:effectLst/>
                <a:latin typeface="+mj-lt"/>
                <a:ea typeface="+mj-ea"/>
                <a:cs typeface="+mj-cs"/>
              </a:defRPr>
            </a:lvl1pPr>
          </a:lstStyle>
          <a:p>
            <a:endParaRPr lang="en-US" sz="1400" dirty="0"/>
          </a:p>
        </p:txBody>
      </p:sp>
      <p:sp>
        <p:nvSpPr>
          <p:cNvPr id="10" name="TextBox 9">
            <a:extLst>
              <a:ext uri="{FF2B5EF4-FFF2-40B4-BE49-F238E27FC236}">
                <a16:creationId xmlns:a16="http://schemas.microsoft.com/office/drawing/2014/main" id="{97C111F0-CF5B-439D-B56B-A85CE1F22834}"/>
              </a:ext>
            </a:extLst>
          </p:cNvPr>
          <p:cNvSpPr txBox="1"/>
          <p:nvPr/>
        </p:nvSpPr>
        <p:spPr>
          <a:xfrm>
            <a:off x="435006" y="452761"/>
            <a:ext cx="10040645" cy="2862322"/>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chemeClr val="accent4">
                    <a:lumMod val="75000"/>
                  </a:schemeClr>
                </a:solidFill>
              </a:rPr>
              <a:t>Next step was to explore nearby venues in Downtown Toronto Using FOURSQUARE API, below table was extracted.</a:t>
            </a:r>
          </a:p>
          <a:p>
            <a:pPr marL="285750" indent="-285750">
              <a:buFont typeface="Wingdings" panose="05000000000000000000" pitchFamily="2" charset="2"/>
              <a:buChar char="§"/>
            </a:pPr>
            <a:endParaRPr lang="en-US" dirty="0">
              <a:solidFill>
                <a:schemeClr val="accent4">
                  <a:lumMod val="75000"/>
                </a:schemeClr>
              </a:solidFill>
            </a:endParaRPr>
          </a:p>
          <a:p>
            <a:pPr marL="285750" indent="-285750">
              <a:buFont typeface="Wingdings" panose="05000000000000000000" pitchFamily="2" charset="2"/>
              <a:buChar char="§"/>
            </a:pPr>
            <a:endParaRPr lang="en-US" dirty="0">
              <a:solidFill>
                <a:schemeClr val="accent4">
                  <a:lumMod val="75000"/>
                </a:schemeClr>
              </a:solidFill>
            </a:endParaRPr>
          </a:p>
          <a:p>
            <a:pPr marL="285750" indent="-285750">
              <a:buFont typeface="Wingdings" panose="05000000000000000000" pitchFamily="2" charset="2"/>
              <a:buChar char="§"/>
            </a:pPr>
            <a:endParaRPr lang="en-US" dirty="0">
              <a:solidFill>
                <a:schemeClr val="accent4">
                  <a:lumMod val="75000"/>
                </a:schemeClr>
              </a:solidFill>
            </a:endParaRPr>
          </a:p>
          <a:p>
            <a:pPr marL="285750" indent="-285750">
              <a:buFont typeface="Wingdings" panose="05000000000000000000" pitchFamily="2" charset="2"/>
              <a:buChar char="§"/>
            </a:pPr>
            <a:endParaRPr lang="en-US" dirty="0">
              <a:solidFill>
                <a:schemeClr val="accent4">
                  <a:lumMod val="75000"/>
                </a:schemeClr>
              </a:solidFill>
            </a:endParaRPr>
          </a:p>
          <a:p>
            <a:pPr marL="285750" indent="-285750">
              <a:buFont typeface="Wingdings" panose="05000000000000000000" pitchFamily="2" charset="2"/>
              <a:buChar char="§"/>
            </a:pPr>
            <a:endParaRPr lang="en-US" dirty="0">
              <a:solidFill>
                <a:schemeClr val="accent4">
                  <a:lumMod val="75000"/>
                </a:schemeClr>
              </a:solidFill>
            </a:endParaRPr>
          </a:p>
          <a:p>
            <a:pPr marL="285750" indent="-285750">
              <a:buFont typeface="Wingdings" panose="05000000000000000000" pitchFamily="2" charset="2"/>
              <a:buChar char="§"/>
            </a:pPr>
            <a:r>
              <a:rPr lang="en-US" dirty="0">
                <a:solidFill>
                  <a:schemeClr val="accent4">
                    <a:lumMod val="75000"/>
                  </a:schemeClr>
                </a:solidFill>
              </a:rPr>
              <a:t>After this, filtered out the Restaurants from venue category , results as shown below</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p:txBody>
      </p:sp>
      <p:pic>
        <p:nvPicPr>
          <p:cNvPr id="8" name="Picture 7">
            <a:extLst>
              <a:ext uri="{FF2B5EF4-FFF2-40B4-BE49-F238E27FC236}">
                <a16:creationId xmlns:a16="http://schemas.microsoft.com/office/drawing/2014/main" id="{BFA0572D-DB56-463F-BA93-6503E634523A}"/>
              </a:ext>
            </a:extLst>
          </p:cNvPr>
          <p:cNvPicPr/>
          <p:nvPr/>
        </p:nvPicPr>
        <p:blipFill>
          <a:blip r:embed="rId2"/>
          <a:stretch>
            <a:fillRect/>
          </a:stretch>
        </p:blipFill>
        <p:spPr>
          <a:xfrm>
            <a:off x="677245" y="1062499"/>
            <a:ext cx="8677275" cy="1323975"/>
          </a:xfrm>
          <a:prstGeom prst="rect">
            <a:avLst/>
          </a:prstGeom>
          <a:ln>
            <a:solidFill>
              <a:schemeClr val="accent1"/>
            </a:solidFill>
          </a:ln>
        </p:spPr>
      </p:pic>
      <p:pic>
        <p:nvPicPr>
          <p:cNvPr id="9" name="Picture 8">
            <a:extLst>
              <a:ext uri="{FF2B5EF4-FFF2-40B4-BE49-F238E27FC236}">
                <a16:creationId xmlns:a16="http://schemas.microsoft.com/office/drawing/2014/main" id="{40B3D56C-EA1F-472B-BA58-D650467D9CA7}"/>
              </a:ext>
            </a:extLst>
          </p:cNvPr>
          <p:cNvPicPr/>
          <p:nvPr/>
        </p:nvPicPr>
        <p:blipFill>
          <a:blip r:embed="rId3"/>
          <a:stretch>
            <a:fillRect/>
          </a:stretch>
        </p:blipFill>
        <p:spPr>
          <a:xfrm>
            <a:off x="679237" y="2838958"/>
            <a:ext cx="8695582" cy="1819275"/>
          </a:xfrm>
          <a:prstGeom prst="rect">
            <a:avLst/>
          </a:prstGeom>
          <a:ln>
            <a:solidFill>
              <a:schemeClr val="accent1"/>
            </a:solidFill>
          </a:ln>
        </p:spPr>
      </p:pic>
    </p:spTree>
    <p:extLst>
      <p:ext uri="{BB962C8B-B14F-4D97-AF65-F5344CB8AC3E}">
        <p14:creationId xmlns:p14="http://schemas.microsoft.com/office/powerpoint/2010/main" val="2858028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02DE1-E842-46E3-8E8A-FD724656404E}"/>
              </a:ext>
            </a:extLst>
          </p:cNvPr>
          <p:cNvSpPr>
            <a:spLocks noGrp="1"/>
          </p:cNvSpPr>
          <p:nvPr>
            <p:ph type="title" idx="4294967295"/>
          </p:nvPr>
        </p:nvSpPr>
        <p:spPr>
          <a:xfrm>
            <a:off x="0" y="0"/>
            <a:ext cx="8642350" cy="1049338"/>
          </a:xfrm>
        </p:spPr>
        <p:txBody>
          <a:bodyPr>
            <a:normAutofit/>
          </a:bodyPr>
          <a:lstStyle/>
          <a:p>
            <a:r>
              <a:rPr lang="en-US" sz="2400" dirty="0"/>
              <a:t>Data Extraction and Processing contd..</a:t>
            </a:r>
          </a:p>
        </p:txBody>
      </p:sp>
      <p:sp>
        <p:nvSpPr>
          <p:cNvPr id="38" name="Title 1">
            <a:extLst>
              <a:ext uri="{FF2B5EF4-FFF2-40B4-BE49-F238E27FC236}">
                <a16:creationId xmlns:a16="http://schemas.microsoft.com/office/drawing/2014/main" id="{06EF09CD-EB07-4D03-80BD-98B23702029A}"/>
              </a:ext>
            </a:extLst>
          </p:cNvPr>
          <p:cNvSpPr txBox="1">
            <a:spLocks/>
          </p:cNvSpPr>
          <p:nvPr/>
        </p:nvSpPr>
        <p:spPr>
          <a:xfrm>
            <a:off x="210166" y="5679906"/>
            <a:ext cx="10212217" cy="1049337"/>
          </a:xfrm>
          <a:prstGeom prst="rect">
            <a:avLst/>
          </a:prstGeom>
        </p:spPr>
        <p:txBody>
          <a:bodyPr vert="horz" lIns="91440" tIns="45720" rIns="91440" bIns="45720" rtlCol="0" anchor="t">
            <a:normAutofit/>
          </a:bodyPr>
          <a:lstStyle>
            <a:lvl1pPr algn="l" defTabSz="822960" rtl="0" eaLnBrk="1" latinLnBrk="0" hangingPunct="1">
              <a:lnSpc>
                <a:spcPct val="90000"/>
              </a:lnSpc>
              <a:spcBef>
                <a:spcPct val="0"/>
              </a:spcBef>
              <a:buNone/>
              <a:defRPr sz="2880" b="0" i="0" kern="1200" cap="all">
                <a:solidFill>
                  <a:schemeClr val="tx1"/>
                </a:solidFill>
                <a:effectLst/>
                <a:latin typeface="+mj-lt"/>
                <a:ea typeface="+mj-ea"/>
                <a:cs typeface="+mj-cs"/>
              </a:defRPr>
            </a:lvl1pPr>
          </a:lstStyle>
          <a:p>
            <a:endParaRPr lang="en-US" sz="1400" dirty="0"/>
          </a:p>
        </p:txBody>
      </p:sp>
      <p:sp>
        <p:nvSpPr>
          <p:cNvPr id="10" name="TextBox 9">
            <a:extLst>
              <a:ext uri="{FF2B5EF4-FFF2-40B4-BE49-F238E27FC236}">
                <a16:creationId xmlns:a16="http://schemas.microsoft.com/office/drawing/2014/main" id="{97C111F0-CF5B-439D-B56B-A85CE1F22834}"/>
              </a:ext>
            </a:extLst>
          </p:cNvPr>
          <p:cNvSpPr txBox="1"/>
          <p:nvPr/>
        </p:nvSpPr>
        <p:spPr>
          <a:xfrm>
            <a:off x="435006" y="452761"/>
            <a:ext cx="10040645" cy="3139321"/>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chemeClr val="accent4">
                    <a:lumMod val="75000"/>
                  </a:schemeClr>
                </a:solidFill>
              </a:rPr>
              <a:t>Next step was to extract demographic information from Wikipedia page for Toronto city. As the data was not clean so cleaning process was performed by modifying the neighborhoods and converting the names in a format which was matching with Toronto neighborhood data.</a:t>
            </a:r>
          </a:p>
          <a:p>
            <a:pPr marL="285750" indent="-285750">
              <a:buFont typeface="Wingdings" panose="05000000000000000000" pitchFamily="2" charset="2"/>
              <a:buChar char="§"/>
            </a:pPr>
            <a:endParaRPr lang="en-US" dirty="0">
              <a:solidFill>
                <a:schemeClr val="accent4">
                  <a:lumMod val="75000"/>
                </a:schemeClr>
              </a:solidFill>
            </a:endParaRPr>
          </a:p>
          <a:p>
            <a:pPr marL="285750" indent="-285750">
              <a:buFont typeface="Wingdings" panose="05000000000000000000" pitchFamily="2" charset="2"/>
              <a:buChar char="§"/>
            </a:pPr>
            <a:endParaRPr lang="en-US" dirty="0">
              <a:solidFill>
                <a:schemeClr val="accent4">
                  <a:lumMod val="75000"/>
                </a:schemeClr>
              </a:solidFill>
            </a:endParaRPr>
          </a:p>
          <a:p>
            <a:pPr marL="285750" indent="-285750">
              <a:buFont typeface="Wingdings" panose="05000000000000000000" pitchFamily="2" charset="2"/>
              <a:buChar char="§"/>
            </a:pPr>
            <a:endParaRPr lang="en-US" dirty="0">
              <a:solidFill>
                <a:schemeClr val="accent4">
                  <a:lumMod val="75000"/>
                </a:schemeClr>
              </a:solidFill>
            </a:endParaRPr>
          </a:p>
          <a:p>
            <a:pPr marL="285750" indent="-285750">
              <a:buFont typeface="Wingdings" panose="05000000000000000000" pitchFamily="2" charset="2"/>
              <a:buChar char="§"/>
            </a:pPr>
            <a:endParaRPr lang="en-US" dirty="0">
              <a:solidFill>
                <a:schemeClr val="accent4">
                  <a:lumMod val="75000"/>
                </a:schemeClr>
              </a:solidFill>
            </a:endParaRPr>
          </a:p>
          <a:p>
            <a:pPr marL="285750" indent="-285750">
              <a:buFont typeface="Wingdings" panose="05000000000000000000" pitchFamily="2" charset="2"/>
              <a:buChar char="§"/>
            </a:pPr>
            <a:endParaRPr lang="en-US" dirty="0">
              <a:solidFill>
                <a:schemeClr val="accent4">
                  <a:lumMod val="75000"/>
                </a:schemeClr>
              </a:solidFill>
            </a:endParaRPr>
          </a:p>
          <a:p>
            <a:pPr marL="285750" indent="-285750">
              <a:buFont typeface="Wingdings" panose="05000000000000000000" pitchFamily="2" charset="2"/>
              <a:buChar char="§"/>
            </a:pPr>
            <a:endParaRPr lang="en-US" dirty="0">
              <a:solidFill>
                <a:schemeClr val="accent4">
                  <a:lumMod val="75000"/>
                </a:schemeClr>
              </a:solidFill>
            </a:endParaRPr>
          </a:p>
          <a:p>
            <a:pPr marL="285750" indent="-285750">
              <a:buFont typeface="Wingdings" panose="05000000000000000000" pitchFamily="2" charset="2"/>
              <a:buChar char="§"/>
            </a:pPr>
            <a:endParaRPr lang="en-US" dirty="0">
              <a:solidFill>
                <a:schemeClr val="accent4">
                  <a:lumMod val="75000"/>
                </a:schemeClr>
              </a:solidFill>
            </a:endParaRPr>
          </a:p>
          <a:p>
            <a:pPr marL="285750" indent="-285750">
              <a:buFont typeface="Wingdings" panose="05000000000000000000" pitchFamily="2" charset="2"/>
              <a:buChar char="§"/>
            </a:pPr>
            <a:endParaRPr lang="en-US" dirty="0">
              <a:solidFill>
                <a:schemeClr val="accent4">
                  <a:lumMod val="75000"/>
                </a:schemeClr>
              </a:solidFill>
            </a:endParaRPr>
          </a:p>
        </p:txBody>
      </p:sp>
      <p:pic>
        <p:nvPicPr>
          <p:cNvPr id="7" name="Picture 6">
            <a:extLst>
              <a:ext uri="{FF2B5EF4-FFF2-40B4-BE49-F238E27FC236}">
                <a16:creationId xmlns:a16="http://schemas.microsoft.com/office/drawing/2014/main" id="{36E97990-89B3-4916-BC00-4186E218DE31}"/>
              </a:ext>
            </a:extLst>
          </p:cNvPr>
          <p:cNvPicPr/>
          <p:nvPr/>
        </p:nvPicPr>
        <p:blipFill>
          <a:blip r:embed="rId2"/>
          <a:stretch>
            <a:fillRect/>
          </a:stretch>
        </p:blipFill>
        <p:spPr>
          <a:xfrm>
            <a:off x="1549246" y="1754959"/>
            <a:ext cx="6023406" cy="1671822"/>
          </a:xfrm>
          <a:prstGeom prst="rect">
            <a:avLst/>
          </a:prstGeom>
          <a:ln>
            <a:solidFill>
              <a:schemeClr val="accent1"/>
            </a:solidFill>
          </a:ln>
        </p:spPr>
      </p:pic>
    </p:spTree>
    <p:extLst>
      <p:ext uri="{BB962C8B-B14F-4D97-AF65-F5344CB8AC3E}">
        <p14:creationId xmlns:p14="http://schemas.microsoft.com/office/powerpoint/2010/main" val="1228770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02DE1-E842-46E3-8E8A-FD724656404E}"/>
              </a:ext>
            </a:extLst>
          </p:cNvPr>
          <p:cNvSpPr>
            <a:spLocks noGrp="1"/>
          </p:cNvSpPr>
          <p:nvPr>
            <p:ph type="title" idx="4294967295"/>
          </p:nvPr>
        </p:nvSpPr>
        <p:spPr>
          <a:xfrm>
            <a:off x="0" y="0"/>
            <a:ext cx="8642350" cy="1049338"/>
          </a:xfrm>
        </p:spPr>
        <p:txBody>
          <a:bodyPr>
            <a:normAutofit/>
          </a:bodyPr>
          <a:lstStyle/>
          <a:p>
            <a:r>
              <a:rPr lang="en-US" sz="2400" dirty="0"/>
              <a:t>Exploratory Data analysis</a:t>
            </a:r>
          </a:p>
        </p:txBody>
      </p:sp>
      <p:sp>
        <p:nvSpPr>
          <p:cNvPr id="38" name="Title 1">
            <a:extLst>
              <a:ext uri="{FF2B5EF4-FFF2-40B4-BE49-F238E27FC236}">
                <a16:creationId xmlns:a16="http://schemas.microsoft.com/office/drawing/2014/main" id="{06EF09CD-EB07-4D03-80BD-98B23702029A}"/>
              </a:ext>
            </a:extLst>
          </p:cNvPr>
          <p:cNvSpPr txBox="1">
            <a:spLocks/>
          </p:cNvSpPr>
          <p:nvPr/>
        </p:nvSpPr>
        <p:spPr>
          <a:xfrm>
            <a:off x="210166" y="5679906"/>
            <a:ext cx="10212217" cy="1049337"/>
          </a:xfrm>
          <a:prstGeom prst="rect">
            <a:avLst/>
          </a:prstGeom>
        </p:spPr>
        <p:txBody>
          <a:bodyPr vert="horz" lIns="91440" tIns="45720" rIns="91440" bIns="45720" rtlCol="0" anchor="t">
            <a:normAutofit/>
          </a:bodyPr>
          <a:lstStyle>
            <a:lvl1pPr algn="l" defTabSz="822960" rtl="0" eaLnBrk="1" latinLnBrk="0" hangingPunct="1">
              <a:lnSpc>
                <a:spcPct val="90000"/>
              </a:lnSpc>
              <a:spcBef>
                <a:spcPct val="0"/>
              </a:spcBef>
              <a:buNone/>
              <a:defRPr sz="2880" b="0" i="0" kern="1200" cap="all">
                <a:solidFill>
                  <a:schemeClr val="tx1"/>
                </a:solidFill>
                <a:effectLst/>
                <a:latin typeface="+mj-lt"/>
                <a:ea typeface="+mj-ea"/>
                <a:cs typeface="+mj-cs"/>
              </a:defRPr>
            </a:lvl1pPr>
          </a:lstStyle>
          <a:p>
            <a:endParaRPr lang="en-US" sz="1400" dirty="0"/>
          </a:p>
        </p:txBody>
      </p:sp>
      <p:sp>
        <p:nvSpPr>
          <p:cNvPr id="10" name="TextBox 9">
            <a:extLst>
              <a:ext uri="{FF2B5EF4-FFF2-40B4-BE49-F238E27FC236}">
                <a16:creationId xmlns:a16="http://schemas.microsoft.com/office/drawing/2014/main" id="{97C111F0-CF5B-439D-B56B-A85CE1F22834}"/>
              </a:ext>
            </a:extLst>
          </p:cNvPr>
          <p:cNvSpPr txBox="1"/>
          <p:nvPr/>
        </p:nvSpPr>
        <p:spPr>
          <a:xfrm>
            <a:off x="435006" y="452761"/>
            <a:ext cx="10040645" cy="3093154"/>
          </a:xfrm>
          <a:prstGeom prst="rect">
            <a:avLst/>
          </a:prstGeom>
          <a:noFill/>
        </p:spPr>
        <p:txBody>
          <a:bodyPr wrap="square" rtlCol="0">
            <a:spAutoFit/>
          </a:bodyPr>
          <a:lstStyle/>
          <a:p>
            <a:pPr marL="285750" indent="-285750">
              <a:buFont typeface="Wingdings" panose="05000000000000000000" pitchFamily="2" charset="2"/>
              <a:buChar char="§"/>
            </a:pPr>
            <a:r>
              <a:rPr lang="en-US" sz="1500" dirty="0">
                <a:solidFill>
                  <a:schemeClr val="accent4">
                    <a:lumMod val="75000"/>
                  </a:schemeClr>
                </a:solidFill>
              </a:rPr>
              <a:t>EDA was performed to identify restaurants which are highest in Downtown Toronto area and average occurrence of each restaurant.</a:t>
            </a:r>
          </a:p>
          <a:p>
            <a:pPr marL="285750" indent="-285750">
              <a:buFont typeface="Wingdings" panose="05000000000000000000" pitchFamily="2" charset="2"/>
              <a:buChar char="§"/>
            </a:pPr>
            <a:endParaRPr lang="en-US" sz="1500" dirty="0">
              <a:solidFill>
                <a:schemeClr val="accent4">
                  <a:lumMod val="75000"/>
                </a:schemeClr>
              </a:solidFill>
            </a:endParaRPr>
          </a:p>
          <a:p>
            <a:pPr marL="285750" indent="-285750">
              <a:buFont typeface="Wingdings" panose="05000000000000000000" pitchFamily="2" charset="2"/>
              <a:buChar char="§"/>
            </a:pPr>
            <a:endParaRPr lang="en-US" sz="1500" dirty="0">
              <a:solidFill>
                <a:schemeClr val="accent4">
                  <a:lumMod val="75000"/>
                </a:schemeClr>
              </a:solidFill>
            </a:endParaRPr>
          </a:p>
          <a:p>
            <a:pPr marL="285750" indent="-285750">
              <a:buFont typeface="Wingdings" panose="05000000000000000000" pitchFamily="2" charset="2"/>
              <a:buChar char="§"/>
            </a:pPr>
            <a:endParaRPr lang="en-US" sz="1500" dirty="0">
              <a:solidFill>
                <a:schemeClr val="accent4">
                  <a:lumMod val="75000"/>
                </a:schemeClr>
              </a:solidFill>
            </a:endParaRPr>
          </a:p>
          <a:p>
            <a:pPr marL="285750" indent="-285750">
              <a:buFont typeface="Wingdings" panose="05000000000000000000" pitchFamily="2" charset="2"/>
              <a:buChar char="§"/>
            </a:pPr>
            <a:endParaRPr lang="en-US" sz="1500" dirty="0">
              <a:solidFill>
                <a:schemeClr val="accent4">
                  <a:lumMod val="75000"/>
                </a:schemeClr>
              </a:solidFill>
            </a:endParaRPr>
          </a:p>
          <a:p>
            <a:pPr marL="285750" indent="-285750">
              <a:buFont typeface="Wingdings" panose="05000000000000000000" pitchFamily="2" charset="2"/>
              <a:buChar char="§"/>
            </a:pPr>
            <a:endParaRPr lang="en-US" sz="1500" dirty="0">
              <a:solidFill>
                <a:schemeClr val="accent4">
                  <a:lumMod val="75000"/>
                </a:schemeClr>
              </a:solidFill>
            </a:endParaRPr>
          </a:p>
          <a:p>
            <a:pPr marL="285750" indent="-285750">
              <a:buFont typeface="Wingdings" panose="05000000000000000000" pitchFamily="2" charset="2"/>
              <a:buChar char="§"/>
            </a:pPr>
            <a:endParaRPr lang="en-US" sz="1500" dirty="0">
              <a:solidFill>
                <a:schemeClr val="accent4">
                  <a:lumMod val="75000"/>
                </a:schemeClr>
              </a:solidFill>
            </a:endParaRPr>
          </a:p>
          <a:p>
            <a:pPr marL="285750" indent="-285750">
              <a:buFont typeface="Wingdings" panose="05000000000000000000" pitchFamily="2" charset="2"/>
              <a:buChar char="§"/>
            </a:pPr>
            <a:endParaRPr lang="en-US" sz="1500" dirty="0">
              <a:solidFill>
                <a:schemeClr val="accent4">
                  <a:lumMod val="75000"/>
                </a:schemeClr>
              </a:solidFill>
            </a:endParaRPr>
          </a:p>
          <a:p>
            <a:pPr marL="285750" indent="-285750">
              <a:buFont typeface="Wingdings" panose="05000000000000000000" pitchFamily="2" charset="2"/>
              <a:buChar char="§"/>
            </a:pPr>
            <a:endParaRPr lang="en-US" sz="1500" dirty="0">
              <a:solidFill>
                <a:schemeClr val="accent4">
                  <a:lumMod val="75000"/>
                </a:schemeClr>
              </a:solidFill>
            </a:endParaRPr>
          </a:p>
          <a:p>
            <a:pPr marL="285750" indent="-285750">
              <a:buFont typeface="Wingdings" panose="05000000000000000000" pitchFamily="2" charset="2"/>
              <a:buChar char="§"/>
            </a:pPr>
            <a:endParaRPr lang="en-US" sz="1500" dirty="0">
              <a:solidFill>
                <a:schemeClr val="accent4">
                  <a:lumMod val="75000"/>
                </a:schemeClr>
              </a:solidFill>
            </a:endParaRPr>
          </a:p>
          <a:p>
            <a:pPr marL="285750" indent="-285750">
              <a:buFont typeface="Wingdings" panose="05000000000000000000" pitchFamily="2" charset="2"/>
              <a:buChar char="§"/>
            </a:pPr>
            <a:endParaRPr lang="en-US" sz="1500" dirty="0">
              <a:solidFill>
                <a:schemeClr val="accent4">
                  <a:lumMod val="75000"/>
                </a:schemeClr>
              </a:solidFill>
            </a:endParaRPr>
          </a:p>
          <a:p>
            <a:pPr marL="285750" indent="-285750">
              <a:buFont typeface="Wingdings" panose="05000000000000000000" pitchFamily="2" charset="2"/>
              <a:buChar char="§"/>
            </a:pPr>
            <a:r>
              <a:rPr lang="en-US" sz="1500" dirty="0">
                <a:solidFill>
                  <a:schemeClr val="accent4">
                    <a:lumMod val="75000"/>
                  </a:schemeClr>
                </a:solidFill>
              </a:rPr>
              <a:t>Data was further filtered out to check which neighborhoods were having Indian restaurants </a:t>
            </a:r>
          </a:p>
        </p:txBody>
      </p:sp>
      <p:pic>
        <p:nvPicPr>
          <p:cNvPr id="7" name="Picture 6">
            <a:extLst>
              <a:ext uri="{FF2B5EF4-FFF2-40B4-BE49-F238E27FC236}">
                <a16:creationId xmlns:a16="http://schemas.microsoft.com/office/drawing/2014/main" id="{9970B0FF-3C9D-4D97-BA4B-C530356256C2}"/>
              </a:ext>
            </a:extLst>
          </p:cNvPr>
          <p:cNvPicPr/>
          <p:nvPr/>
        </p:nvPicPr>
        <p:blipFill>
          <a:blip r:embed="rId2"/>
          <a:stretch>
            <a:fillRect/>
          </a:stretch>
        </p:blipFill>
        <p:spPr>
          <a:xfrm>
            <a:off x="404489" y="956105"/>
            <a:ext cx="5170688" cy="2177712"/>
          </a:xfrm>
          <a:prstGeom prst="rect">
            <a:avLst/>
          </a:prstGeom>
          <a:ln>
            <a:solidFill>
              <a:schemeClr val="accent1"/>
            </a:solidFill>
          </a:ln>
        </p:spPr>
      </p:pic>
      <p:pic>
        <p:nvPicPr>
          <p:cNvPr id="11" name="Picture 10">
            <a:extLst>
              <a:ext uri="{FF2B5EF4-FFF2-40B4-BE49-F238E27FC236}">
                <a16:creationId xmlns:a16="http://schemas.microsoft.com/office/drawing/2014/main" id="{8CC63944-3E66-4BE9-99F8-CA39226D40A8}"/>
              </a:ext>
            </a:extLst>
          </p:cNvPr>
          <p:cNvPicPr/>
          <p:nvPr/>
        </p:nvPicPr>
        <p:blipFill>
          <a:blip r:embed="rId3"/>
          <a:stretch>
            <a:fillRect/>
          </a:stretch>
        </p:blipFill>
        <p:spPr>
          <a:xfrm>
            <a:off x="823920" y="3670993"/>
            <a:ext cx="8863330" cy="1717675"/>
          </a:xfrm>
          <a:prstGeom prst="rect">
            <a:avLst/>
          </a:prstGeom>
          <a:ln>
            <a:solidFill>
              <a:schemeClr val="accent1"/>
            </a:solidFill>
          </a:ln>
        </p:spPr>
      </p:pic>
      <p:pic>
        <p:nvPicPr>
          <p:cNvPr id="12" name="Picture 11">
            <a:extLst>
              <a:ext uri="{FF2B5EF4-FFF2-40B4-BE49-F238E27FC236}">
                <a16:creationId xmlns:a16="http://schemas.microsoft.com/office/drawing/2014/main" id="{91CA4402-078C-41D7-8CBA-2DE62FE5C9C6}"/>
              </a:ext>
            </a:extLst>
          </p:cNvPr>
          <p:cNvPicPr/>
          <p:nvPr/>
        </p:nvPicPr>
        <p:blipFill>
          <a:blip r:embed="rId4"/>
          <a:stretch>
            <a:fillRect/>
          </a:stretch>
        </p:blipFill>
        <p:spPr>
          <a:xfrm>
            <a:off x="5672831" y="932155"/>
            <a:ext cx="5299969" cy="2235917"/>
          </a:xfrm>
          <a:prstGeom prst="rect">
            <a:avLst/>
          </a:prstGeom>
          <a:ln>
            <a:solidFill>
              <a:schemeClr val="accent1"/>
            </a:solidFill>
          </a:ln>
        </p:spPr>
      </p:pic>
    </p:spTree>
    <p:extLst>
      <p:ext uri="{BB962C8B-B14F-4D97-AF65-F5344CB8AC3E}">
        <p14:creationId xmlns:p14="http://schemas.microsoft.com/office/powerpoint/2010/main" val="140020312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479</TotalTime>
  <Words>1389</Words>
  <Application>Microsoft Office PowerPoint</Application>
  <PresentationFormat>Custom</PresentationFormat>
  <Paragraphs>150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Gill Sans MT</vt:lpstr>
      <vt:lpstr>Wingdings</vt:lpstr>
      <vt:lpstr>Gallery</vt:lpstr>
      <vt:lpstr>IBM DATA SCIENCE PROFESSIONAL COURSE-9</vt:lpstr>
      <vt:lpstr>INTRODUCTION</vt:lpstr>
      <vt:lpstr>PROBLEM STATEMENT &amp; Data Used</vt:lpstr>
      <vt:lpstr>Methodology</vt:lpstr>
      <vt:lpstr>Data Extraction and Processing</vt:lpstr>
      <vt:lpstr>Data Extraction and Processing contd..</vt:lpstr>
      <vt:lpstr>Data Extraction and Processing contd..</vt:lpstr>
      <vt:lpstr>Data Extraction and Processing contd..</vt:lpstr>
      <vt:lpstr>Exploratory Data analysis</vt:lpstr>
      <vt:lpstr>Exploratory Data analysis contd..</vt:lpstr>
      <vt:lpstr>Clustering machine learning algorithm implementation</vt:lpstr>
      <vt:lpstr>Exploratory data analysis on demographic data</vt:lpstr>
      <vt:lpstr>Discussion &amp; recommendation</vt:lpstr>
      <vt:lpstr>Discussion &amp; recommendation CONTD..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Bhatia</dc:creator>
  <cp:lastModifiedBy>Manish Bhatia</cp:lastModifiedBy>
  <cp:revision>207</cp:revision>
  <dcterms:created xsi:type="dcterms:W3CDTF">2020-11-26T19:23:46Z</dcterms:created>
  <dcterms:modified xsi:type="dcterms:W3CDTF">2020-11-29T00:04:45Z</dcterms:modified>
</cp:coreProperties>
</file>