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75" r:id="rId5"/>
    <p:sldId id="260" r:id="rId6"/>
    <p:sldId id="261" r:id="rId7"/>
    <p:sldId id="274" r:id="rId8"/>
    <p:sldId id="262" r:id="rId9"/>
    <p:sldId id="263" r:id="rId10"/>
    <p:sldId id="264" r:id="rId11"/>
    <p:sldId id="281" r:id="rId12"/>
    <p:sldId id="265" r:id="rId13"/>
    <p:sldId id="266" r:id="rId14"/>
    <p:sldId id="267" r:id="rId15"/>
    <p:sldId id="271" r:id="rId16"/>
    <p:sldId id="277" r:id="rId17"/>
    <p:sldId id="282" r:id="rId18"/>
    <p:sldId id="279" r:id="rId19"/>
    <p:sldId id="276" r:id="rId20"/>
    <p:sldId id="273" r:id="rId21"/>
    <p:sldId id="283"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9" autoAdjust="0"/>
    <p:restoredTop sz="95033" autoAdjust="0"/>
  </p:normalViewPr>
  <p:slideViewPr>
    <p:cSldViewPr snapToGrid="0" snapToObjects="1">
      <p:cViewPr>
        <p:scale>
          <a:sx n="100" d="100"/>
          <a:sy n="100" d="100"/>
        </p:scale>
        <p:origin x="1022" y="125"/>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Bhima" userId="1e39b50e84423839" providerId="LiveId" clId="{EC3D10FD-43CD-4F44-B3F9-4FFB82805CF0}"/>
    <pc:docChg chg="custSel modSld">
      <pc:chgData name="Manish Bhima" userId="1e39b50e84423839" providerId="LiveId" clId="{EC3D10FD-43CD-4F44-B3F9-4FFB82805CF0}" dt="2024-04-22T23:37:21.961" v="1" actId="20577"/>
      <pc:docMkLst>
        <pc:docMk/>
      </pc:docMkLst>
      <pc:sldChg chg="addSp delSp modSp mod modClrScheme chgLayout">
        <pc:chgData name="Manish Bhima" userId="1e39b50e84423839" providerId="LiveId" clId="{EC3D10FD-43CD-4F44-B3F9-4FFB82805CF0}" dt="2024-04-22T23:36:35.818" v="0" actId="26606"/>
        <pc:sldMkLst>
          <pc:docMk/>
          <pc:sldMk cId="2689409771" sldId="256"/>
        </pc:sldMkLst>
        <pc:spChg chg="mod">
          <ac:chgData name="Manish Bhima" userId="1e39b50e84423839" providerId="LiveId" clId="{EC3D10FD-43CD-4F44-B3F9-4FFB82805CF0}" dt="2024-04-22T23:36:35.818" v="0" actId="26606"/>
          <ac:spMkLst>
            <pc:docMk/>
            <pc:sldMk cId="2689409771" sldId="256"/>
            <ac:spMk id="4" creationId="{9DBA3C28-0449-8252-05F9-F29F366AC567}"/>
          </ac:spMkLst>
        </pc:spChg>
        <pc:spChg chg="del">
          <ac:chgData name="Manish Bhima" userId="1e39b50e84423839" providerId="LiveId" clId="{EC3D10FD-43CD-4F44-B3F9-4FFB82805CF0}" dt="2024-04-22T23:36:35.818" v="0" actId="26606"/>
          <ac:spMkLst>
            <pc:docMk/>
            <pc:sldMk cId="2689409771" sldId="256"/>
            <ac:spMk id="6" creationId="{8BB56605-A0F8-E1F7-304B-71F5351F4C15}"/>
          </ac:spMkLst>
        </pc:spChg>
        <pc:spChg chg="mod">
          <ac:chgData name="Manish Bhima" userId="1e39b50e84423839" providerId="LiveId" clId="{EC3D10FD-43CD-4F44-B3F9-4FFB82805CF0}" dt="2024-04-22T23:36:35.818" v="0" actId="26606"/>
          <ac:spMkLst>
            <pc:docMk/>
            <pc:sldMk cId="2689409771" sldId="256"/>
            <ac:spMk id="9" creationId="{BBFDE035-A8A6-D295-31BE-32242CEC54A1}"/>
          </ac:spMkLst>
        </pc:spChg>
        <pc:graphicFrameChg chg="add">
          <ac:chgData name="Manish Bhima" userId="1e39b50e84423839" providerId="LiveId" clId="{EC3D10FD-43CD-4F44-B3F9-4FFB82805CF0}" dt="2024-04-22T23:36:35.818" v="0" actId="26606"/>
          <ac:graphicFrameMkLst>
            <pc:docMk/>
            <pc:sldMk cId="2689409771" sldId="256"/>
            <ac:graphicFrameMk id="11" creationId="{083411C4-5E4A-4395-E34C-61FCFB71B4D3}"/>
          </ac:graphicFrameMkLst>
        </pc:graphicFrameChg>
      </pc:sldChg>
      <pc:sldChg chg="modSp mod">
        <pc:chgData name="Manish Bhima" userId="1e39b50e84423839" providerId="LiveId" clId="{EC3D10FD-43CD-4F44-B3F9-4FFB82805CF0}" dt="2024-04-22T23:37:21.961" v="1" actId="20577"/>
        <pc:sldMkLst>
          <pc:docMk/>
          <pc:sldMk cId="2511824486" sldId="266"/>
        </pc:sldMkLst>
        <pc:spChg chg="mod">
          <ac:chgData name="Manish Bhima" userId="1e39b50e84423839" providerId="LiveId" clId="{EC3D10FD-43CD-4F44-B3F9-4FFB82805CF0}" dt="2024-04-22T23:37:21.961" v="1" actId="20577"/>
          <ac:spMkLst>
            <pc:docMk/>
            <pc:sldMk cId="2511824486" sldId="266"/>
            <ac:spMk id="5" creationId="{68F17764-7292-646F-471F-80354D0F035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A9CEB4-D201-48BE-A2C2-9D03B8A3261E}"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BF55D630-D7EF-45FB-B00D-E5317860DF2C}">
      <dgm:prSet/>
      <dgm:spPr/>
      <dgm:t>
        <a:bodyPr/>
        <a:lstStyle/>
        <a:p>
          <a:r>
            <a:rPr lang="en-US" i="0"/>
            <a:t>UMBC Data Science Master Degree Capstone</a:t>
          </a:r>
          <a:endParaRPr lang="en-US"/>
        </a:p>
      </dgm:t>
    </dgm:pt>
    <dgm:pt modelId="{EF207825-90C8-4F8D-8DDD-53A87239B83A}" type="parTrans" cxnId="{4A72D6E5-1223-4607-AADC-5EB982BBD242}">
      <dgm:prSet/>
      <dgm:spPr/>
      <dgm:t>
        <a:bodyPr/>
        <a:lstStyle/>
        <a:p>
          <a:endParaRPr lang="en-US"/>
        </a:p>
      </dgm:t>
    </dgm:pt>
    <dgm:pt modelId="{7D3FDD58-6B01-43EB-ADAC-98B1B3EFA3E6}" type="sibTrans" cxnId="{4A72D6E5-1223-4607-AADC-5EB982BBD242}">
      <dgm:prSet/>
      <dgm:spPr/>
      <dgm:t>
        <a:bodyPr/>
        <a:lstStyle/>
        <a:p>
          <a:endParaRPr lang="en-US"/>
        </a:p>
      </dgm:t>
    </dgm:pt>
    <dgm:pt modelId="{7C04538A-7880-4CC3-91D0-C5F3C974D9BB}">
      <dgm:prSet/>
      <dgm:spPr/>
      <dgm:t>
        <a:bodyPr/>
        <a:lstStyle/>
        <a:p>
          <a:r>
            <a:rPr lang="en-US" i="0"/>
            <a:t>Dr. Chaojie (Jay) Wang</a:t>
          </a:r>
          <a:endParaRPr lang="en-US"/>
        </a:p>
      </dgm:t>
    </dgm:pt>
    <dgm:pt modelId="{1F501073-B570-498D-88C0-95A902F7DD71}" type="parTrans" cxnId="{B573339A-9D53-4B7C-A9DA-58325A979023}">
      <dgm:prSet/>
      <dgm:spPr/>
      <dgm:t>
        <a:bodyPr/>
        <a:lstStyle/>
        <a:p>
          <a:endParaRPr lang="en-US"/>
        </a:p>
      </dgm:t>
    </dgm:pt>
    <dgm:pt modelId="{F215A1B0-42CD-4426-9F91-12BACE517311}" type="sibTrans" cxnId="{B573339A-9D53-4B7C-A9DA-58325A979023}">
      <dgm:prSet/>
      <dgm:spPr/>
      <dgm:t>
        <a:bodyPr/>
        <a:lstStyle/>
        <a:p>
          <a:endParaRPr lang="en-US"/>
        </a:p>
      </dgm:t>
    </dgm:pt>
    <dgm:pt modelId="{8C9CB867-21AF-45FC-94DE-40505923EDD0}" type="pres">
      <dgm:prSet presAssocID="{5DA9CEB4-D201-48BE-A2C2-9D03B8A3261E}" presName="linear" presStyleCnt="0">
        <dgm:presLayoutVars>
          <dgm:animLvl val="lvl"/>
          <dgm:resizeHandles val="exact"/>
        </dgm:presLayoutVars>
      </dgm:prSet>
      <dgm:spPr/>
    </dgm:pt>
    <dgm:pt modelId="{F10B3902-8639-42F6-A705-397DE9AD4270}" type="pres">
      <dgm:prSet presAssocID="{BF55D630-D7EF-45FB-B00D-E5317860DF2C}" presName="parentText" presStyleLbl="node1" presStyleIdx="0" presStyleCnt="2">
        <dgm:presLayoutVars>
          <dgm:chMax val="0"/>
          <dgm:bulletEnabled val="1"/>
        </dgm:presLayoutVars>
      </dgm:prSet>
      <dgm:spPr/>
    </dgm:pt>
    <dgm:pt modelId="{AFF34C7F-73E7-4014-A0F9-D3BEA6DCD03C}" type="pres">
      <dgm:prSet presAssocID="{7D3FDD58-6B01-43EB-ADAC-98B1B3EFA3E6}" presName="spacer" presStyleCnt="0"/>
      <dgm:spPr/>
    </dgm:pt>
    <dgm:pt modelId="{C2673316-1976-4C41-B92D-1DC2383D6B7D}" type="pres">
      <dgm:prSet presAssocID="{7C04538A-7880-4CC3-91D0-C5F3C974D9BB}" presName="parentText" presStyleLbl="node1" presStyleIdx="1" presStyleCnt="2">
        <dgm:presLayoutVars>
          <dgm:chMax val="0"/>
          <dgm:bulletEnabled val="1"/>
        </dgm:presLayoutVars>
      </dgm:prSet>
      <dgm:spPr/>
    </dgm:pt>
  </dgm:ptLst>
  <dgm:cxnLst>
    <dgm:cxn modelId="{7875B448-DD91-4CEF-8119-ED008819C6AF}" type="presOf" srcId="{5DA9CEB4-D201-48BE-A2C2-9D03B8A3261E}" destId="{8C9CB867-21AF-45FC-94DE-40505923EDD0}" srcOrd="0" destOrd="0" presId="urn:microsoft.com/office/officeart/2005/8/layout/vList2"/>
    <dgm:cxn modelId="{0B0EE182-864B-4E68-9698-5170C3D4D68E}" type="presOf" srcId="{BF55D630-D7EF-45FB-B00D-E5317860DF2C}" destId="{F10B3902-8639-42F6-A705-397DE9AD4270}" srcOrd="0" destOrd="0" presId="urn:microsoft.com/office/officeart/2005/8/layout/vList2"/>
    <dgm:cxn modelId="{B573339A-9D53-4B7C-A9DA-58325A979023}" srcId="{5DA9CEB4-D201-48BE-A2C2-9D03B8A3261E}" destId="{7C04538A-7880-4CC3-91D0-C5F3C974D9BB}" srcOrd="1" destOrd="0" parTransId="{1F501073-B570-498D-88C0-95A902F7DD71}" sibTransId="{F215A1B0-42CD-4426-9F91-12BACE517311}"/>
    <dgm:cxn modelId="{67F373AD-41EF-45F3-85F6-65B2CCA583AD}" type="presOf" srcId="{7C04538A-7880-4CC3-91D0-C5F3C974D9BB}" destId="{C2673316-1976-4C41-B92D-1DC2383D6B7D}" srcOrd="0" destOrd="0" presId="urn:microsoft.com/office/officeart/2005/8/layout/vList2"/>
    <dgm:cxn modelId="{4A72D6E5-1223-4607-AADC-5EB982BBD242}" srcId="{5DA9CEB4-D201-48BE-A2C2-9D03B8A3261E}" destId="{BF55D630-D7EF-45FB-B00D-E5317860DF2C}" srcOrd="0" destOrd="0" parTransId="{EF207825-90C8-4F8D-8DDD-53A87239B83A}" sibTransId="{7D3FDD58-6B01-43EB-ADAC-98B1B3EFA3E6}"/>
    <dgm:cxn modelId="{AA7A0884-1D49-4196-A52D-5FDCC8A13EAA}" type="presParOf" srcId="{8C9CB867-21AF-45FC-94DE-40505923EDD0}" destId="{F10B3902-8639-42F6-A705-397DE9AD4270}" srcOrd="0" destOrd="0" presId="urn:microsoft.com/office/officeart/2005/8/layout/vList2"/>
    <dgm:cxn modelId="{E146C4FE-A37D-4491-9F57-449C98A704D2}" type="presParOf" srcId="{8C9CB867-21AF-45FC-94DE-40505923EDD0}" destId="{AFF34C7F-73E7-4014-A0F9-D3BEA6DCD03C}" srcOrd="1" destOrd="0" presId="urn:microsoft.com/office/officeart/2005/8/layout/vList2"/>
    <dgm:cxn modelId="{CB84EBCE-BEEB-414A-A221-5C592391DE78}" type="presParOf" srcId="{8C9CB867-21AF-45FC-94DE-40505923EDD0}" destId="{C2673316-1976-4C41-B92D-1DC2383D6B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B3902-8639-42F6-A705-397DE9AD4270}">
      <dsp:nvSpPr>
        <dsp:cNvPr id="0" name=""/>
        <dsp:cNvSpPr/>
      </dsp:nvSpPr>
      <dsp:spPr>
        <a:xfrm>
          <a:off x="0" y="473830"/>
          <a:ext cx="5111749" cy="14320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i="0" kern="1200"/>
            <a:t>UMBC Data Science Master Degree Capstone</a:t>
          </a:r>
          <a:endParaRPr lang="en-US" sz="3600" kern="1200"/>
        </a:p>
      </dsp:txBody>
      <dsp:txXfrm>
        <a:off x="69908" y="543738"/>
        <a:ext cx="4971933" cy="1292264"/>
      </dsp:txXfrm>
    </dsp:sp>
    <dsp:sp modelId="{C2673316-1976-4C41-B92D-1DC2383D6B7D}">
      <dsp:nvSpPr>
        <dsp:cNvPr id="0" name=""/>
        <dsp:cNvSpPr/>
      </dsp:nvSpPr>
      <dsp:spPr>
        <a:xfrm>
          <a:off x="0" y="2009590"/>
          <a:ext cx="5111749" cy="14320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i="0" kern="1200"/>
            <a:t>Dr. Chaojie (Jay) Wang</a:t>
          </a:r>
          <a:endParaRPr lang="en-US" sz="3600" kern="1200"/>
        </a:p>
      </dsp:txBody>
      <dsp:txXfrm>
        <a:off x="69908" y="2079498"/>
        <a:ext cx="4971933" cy="12922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F2C5D-BBF4-4D0D-B830-3709558C3D76}"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73939-575F-4D13-B905-C9F18A1DA534}" type="slidenum">
              <a:rPr lang="en-US" smtClean="0"/>
              <a:t>‹#›</a:t>
            </a:fld>
            <a:endParaRPr lang="en-US"/>
          </a:p>
        </p:txBody>
      </p:sp>
    </p:spTree>
    <p:extLst>
      <p:ext uri="{BB962C8B-B14F-4D97-AF65-F5344CB8AC3E}">
        <p14:creationId xmlns:p14="http://schemas.microsoft.com/office/powerpoint/2010/main" val="240882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473939-575F-4D13-B905-C9F18A1DA534}" type="slidenum">
              <a:rPr lang="en-US" smtClean="0"/>
              <a:t>20</a:t>
            </a:fld>
            <a:endParaRPr lang="en-US"/>
          </a:p>
        </p:txBody>
      </p:sp>
    </p:spTree>
    <p:extLst>
      <p:ext uri="{BB962C8B-B14F-4D97-AF65-F5344CB8AC3E}">
        <p14:creationId xmlns:p14="http://schemas.microsoft.com/office/powerpoint/2010/main" val="4245343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4/22/2024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4/22/2024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4/22/2024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4/22/2024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4/22/2024</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4/22/2024</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4/22/2024</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4/22/2024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4/22/2024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nayanack/water-probabi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BA3C28-0449-8252-05F9-F29F366AC567}"/>
              </a:ext>
            </a:extLst>
          </p:cNvPr>
          <p:cNvSpPr txBox="1"/>
          <p:nvPr/>
        </p:nvSpPr>
        <p:spPr>
          <a:xfrm>
            <a:off x="457200" y="679122"/>
            <a:ext cx="3008313" cy="777366"/>
          </a:xfrm>
          <a:prstGeom prst="rect">
            <a:avLst/>
          </a:prstGeom>
        </p:spPr>
        <p:txBody>
          <a:bodyPr vert="horz" lIns="91440" tIns="45720" rIns="91440" bIns="45720" rtlCol="0" anchor="b">
            <a:normAutofit/>
          </a:bodyPr>
          <a:lstStyle/>
          <a:p>
            <a:pPr>
              <a:spcBef>
                <a:spcPct val="0"/>
              </a:spcBef>
              <a:spcAft>
                <a:spcPts val="600"/>
              </a:spcAft>
            </a:pPr>
            <a:r>
              <a:rPr lang="en-US" sz="2000" b="1" i="0" kern="1200">
                <a:effectLst/>
                <a:latin typeface="+mj-lt"/>
                <a:ea typeface="+mj-ea"/>
                <a:cs typeface="+mj-cs"/>
              </a:rPr>
              <a:t>Title: </a:t>
            </a:r>
            <a:r>
              <a:rPr lang="en-US" sz="2000" b="1" kern="1200">
                <a:latin typeface="+mj-lt"/>
                <a:ea typeface="+mj-ea"/>
                <a:cs typeface="+mj-cs"/>
              </a:rPr>
              <a:t>Water Quality Prediction</a:t>
            </a:r>
            <a:r>
              <a:rPr lang="en-US" sz="2000" b="1" i="0" kern="1200">
                <a:effectLst/>
                <a:latin typeface="+mj-lt"/>
                <a:ea typeface="+mj-ea"/>
                <a:cs typeface="+mj-cs"/>
              </a:rPr>
              <a:t> </a:t>
            </a:r>
            <a:endParaRPr lang="en-US" sz="2000" b="1" kern="1200">
              <a:latin typeface="+mj-lt"/>
              <a:ea typeface="+mj-ea"/>
              <a:cs typeface="+mj-cs"/>
            </a:endParaRPr>
          </a:p>
        </p:txBody>
      </p:sp>
      <p:sp>
        <p:nvSpPr>
          <p:cNvPr id="9" name="TextBox 8">
            <a:extLst>
              <a:ext uri="{FF2B5EF4-FFF2-40B4-BE49-F238E27FC236}">
                <a16:creationId xmlns:a16="http://schemas.microsoft.com/office/drawing/2014/main" id="{BBFDE035-A8A6-D295-31BE-32242CEC54A1}"/>
              </a:ext>
            </a:extLst>
          </p:cNvPr>
          <p:cNvSpPr txBox="1"/>
          <p:nvPr/>
        </p:nvSpPr>
        <p:spPr>
          <a:xfrm>
            <a:off x="457201" y="1609519"/>
            <a:ext cx="3008313" cy="2985104"/>
          </a:xfrm>
          <a:prstGeom prst="rect">
            <a:avLst/>
          </a:prstGeom>
        </p:spPr>
        <p:txBody>
          <a:bodyPr vert="horz" lIns="91440" tIns="45720" rIns="91440" bIns="45720" rtlCol="0">
            <a:normAutofit/>
          </a:bodyPr>
          <a:lstStyle/>
          <a:p>
            <a:pPr>
              <a:spcBef>
                <a:spcPct val="20000"/>
              </a:spcBef>
            </a:pPr>
            <a:r>
              <a:rPr lang="en-US" sz="1400" b="1" i="0" kern="1200">
                <a:effectLst/>
                <a:latin typeface="+mn-lt"/>
                <a:ea typeface="+mn-ea"/>
                <a:cs typeface="+mn-cs"/>
              </a:rPr>
              <a:t>Author Name:</a:t>
            </a:r>
            <a:r>
              <a:rPr lang="en-US" sz="1400" b="0" i="0" kern="1200">
                <a:effectLst/>
                <a:latin typeface="+mn-lt"/>
                <a:ea typeface="+mn-ea"/>
                <a:cs typeface="+mn-cs"/>
              </a:rPr>
              <a:t> </a:t>
            </a:r>
            <a:r>
              <a:rPr lang="en-US" sz="1400" kern="1200">
                <a:latin typeface="+mn-lt"/>
                <a:ea typeface="+mn-ea"/>
                <a:cs typeface="+mn-cs"/>
              </a:rPr>
              <a:t>Manish Bhima</a:t>
            </a:r>
            <a:endParaRPr lang="en-US" sz="1400" b="0" i="0" kern="1200">
              <a:effectLst/>
              <a:latin typeface="+mn-lt"/>
              <a:ea typeface="+mn-ea"/>
              <a:cs typeface="+mn-cs"/>
            </a:endParaRPr>
          </a:p>
          <a:p>
            <a:pPr>
              <a:spcBef>
                <a:spcPct val="20000"/>
              </a:spcBef>
            </a:pPr>
            <a:r>
              <a:rPr lang="en-US" sz="1400" kern="1200">
                <a:latin typeface="+mn-lt"/>
                <a:ea typeface="+mn-ea"/>
                <a:cs typeface="+mn-cs"/>
              </a:rPr>
              <a:t>               ZO20612</a:t>
            </a:r>
            <a:endParaRPr lang="en-US" sz="1400" b="0" i="0" kern="1200">
              <a:effectLst/>
              <a:latin typeface="+mn-lt"/>
              <a:ea typeface="+mn-ea"/>
              <a:cs typeface="+mn-cs"/>
            </a:endParaRPr>
          </a:p>
          <a:p>
            <a:pPr>
              <a:spcBef>
                <a:spcPct val="20000"/>
              </a:spcBef>
            </a:pPr>
            <a:endParaRPr lang="en-US" sz="1400" b="0" i="0" kern="1200">
              <a:effectLst/>
              <a:latin typeface="+mn-lt"/>
              <a:ea typeface="+mn-ea"/>
              <a:cs typeface="+mn-cs"/>
            </a:endParaRPr>
          </a:p>
          <a:p>
            <a:pPr>
              <a:spcBef>
                <a:spcPct val="20000"/>
              </a:spcBef>
            </a:pPr>
            <a:br>
              <a:rPr lang="en-US" sz="1400" kern="1200">
                <a:latin typeface="+mn-lt"/>
                <a:ea typeface="+mn-ea"/>
                <a:cs typeface="+mn-cs"/>
              </a:rPr>
            </a:br>
            <a:endParaRPr lang="en-US" sz="1400" b="0" i="0" kern="1200">
              <a:effectLst/>
              <a:latin typeface="+mn-lt"/>
              <a:ea typeface="+mn-ea"/>
              <a:cs typeface="+mn-cs"/>
            </a:endParaRPr>
          </a:p>
        </p:txBody>
      </p:sp>
      <p:graphicFrame>
        <p:nvGraphicFramePr>
          <p:cNvPr id="11" name="TextBox 5">
            <a:extLst>
              <a:ext uri="{FF2B5EF4-FFF2-40B4-BE49-F238E27FC236}">
                <a16:creationId xmlns:a16="http://schemas.microsoft.com/office/drawing/2014/main" id="{083411C4-5E4A-4395-E34C-61FCFB71B4D3}"/>
              </a:ext>
            </a:extLst>
          </p:cNvPr>
          <p:cNvGraphicFramePr/>
          <p:nvPr>
            <p:extLst>
              <p:ext uri="{D42A27DB-BD31-4B8C-83A1-F6EECF244321}">
                <p14:modId xmlns:p14="http://schemas.microsoft.com/office/powerpoint/2010/main" val="4071918317"/>
              </p:ext>
            </p:extLst>
          </p:nvPr>
        </p:nvGraphicFramePr>
        <p:xfrm>
          <a:off x="3575050" y="679122"/>
          <a:ext cx="5111750" cy="3915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6CB94EEA-68D1-19A9-84F6-07CFF912B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70155"/>
            <a:ext cx="9144000" cy="403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91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C099D54-3E7A-609B-553F-689711C3C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4794"/>
            <a:ext cx="9144000" cy="424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87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4D51AF-8FD2-F4E4-86AA-E38A823499EA}"/>
              </a:ext>
            </a:extLst>
          </p:cNvPr>
          <p:cNvSpPr/>
          <p:nvPr/>
        </p:nvSpPr>
        <p:spPr>
          <a:xfrm>
            <a:off x="1973926" y="624185"/>
            <a:ext cx="504920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Machine learning predictions</a:t>
            </a:r>
          </a:p>
        </p:txBody>
      </p:sp>
      <p:sp>
        <p:nvSpPr>
          <p:cNvPr id="7" name="TextBox 6">
            <a:extLst>
              <a:ext uri="{FF2B5EF4-FFF2-40B4-BE49-F238E27FC236}">
                <a16:creationId xmlns:a16="http://schemas.microsoft.com/office/drawing/2014/main" id="{7B9F694B-07E6-A12B-E1D0-CA35234D2678}"/>
              </a:ext>
            </a:extLst>
          </p:cNvPr>
          <p:cNvSpPr txBox="1"/>
          <p:nvPr/>
        </p:nvSpPr>
        <p:spPr>
          <a:xfrm>
            <a:off x="436790" y="1497763"/>
            <a:ext cx="827042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In this project, machine learning techniques are applied to analyze and predict </a:t>
            </a:r>
            <a:r>
              <a:rPr lang="en-US" dirty="0">
                <a:solidFill>
                  <a:srgbClr val="0D0D0D"/>
                </a:solidFill>
                <a:latin typeface="Söhne"/>
              </a:rPr>
              <a:t>quality of water </a:t>
            </a:r>
            <a:r>
              <a:rPr lang="en-US" b="0" i="0" dirty="0">
                <a:solidFill>
                  <a:srgbClr val="0D0D0D"/>
                </a:solidFill>
                <a:effectLst/>
                <a:latin typeface="Söhne"/>
              </a:rPr>
              <a:t>based on various factors.</a:t>
            </a:r>
            <a:endParaRPr lang="en-US" dirty="0"/>
          </a:p>
        </p:txBody>
      </p:sp>
      <p:sp>
        <p:nvSpPr>
          <p:cNvPr id="9" name="TextBox 8">
            <a:extLst>
              <a:ext uri="{FF2B5EF4-FFF2-40B4-BE49-F238E27FC236}">
                <a16:creationId xmlns:a16="http://schemas.microsoft.com/office/drawing/2014/main" id="{915FF39B-0FB7-EABF-A390-996D156987A1}"/>
              </a:ext>
            </a:extLst>
          </p:cNvPr>
          <p:cNvSpPr txBox="1"/>
          <p:nvPr/>
        </p:nvSpPr>
        <p:spPr>
          <a:xfrm>
            <a:off x="436790" y="2351254"/>
            <a:ext cx="8270420"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By leveraging machine learning algorithms, we can build predictive models that estimate health insurance charges based on factors such as </a:t>
            </a:r>
            <a:r>
              <a:rPr lang="en-US" b="0" i="0" dirty="0" err="1">
                <a:solidFill>
                  <a:srgbClr val="0D0D0D"/>
                </a:solidFill>
                <a:effectLst/>
                <a:latin typeface="Söhne"/>
              </a:rPr>
              <a:t>pH,sulfates</a:t>
            </a:r>
            <a:r>
              <a:rPr lang="en-US" b="0" i="0" dirty="0">
                <a:solidFill>
                  <a:srgbClr val="0D0D0D"/>
                </a:solidFill>
                <a:effectLst/>
                <a:latin typeface="Söhne"/>
              </a:rPr>
              <a:t> , hardness, trihalomethanes, </a:t>
            </a:r>
            <a:r>
              <a:rPr lang="en-US" dirty="0" err="1">
                <a:solidFill>
                  <a:srgbClr val="0D0D0D"/>
                </a:solidFill>
                <a:latin typeface="Söhne"/>
              </a:rPr>
              <a:t>turbides</a:t>
            </a:r>
            <a:r>
              <a:rPr lang="en-US" dirty="0">
                <a:solidFill>
                  <a:srgbClr val="0D0D0D"/>
                </a:solidFill>
                <a:latin typeface="Söhne"/>
              </a:rPr>
              <a:t>, chloramines and solids</a:t>
            </a:r>
            <a:r>
              <a:rPr lang="en-US" b="0" i="0" dirty="0">
                <a:solidFill>
                  <a:srgbClr val="0D0D0D"/>
                </a:solidFill>
                <a:effectLst/>
                <a:latin typeface="Söhne"/>
              </a:rPr>
              <a:t>.</a:t>
            </a:r>
          </a:p>
          <a:p>
            <a:pPr algn="l"/>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These predictive models can help us </a:t>
            </a:r>
            <a:r>
              <a:rPr lang="en-US" dirty="0">
                <a:solidFill>
                  <a:srgbClr val="0D0D0D"/>
                </a:solidFill>
                <a:latin typeface="Söhne"/>
              </a:rPr>
              <a:t>in </a:t>
            </a:r>
            <a:r>
              <a:rPr lang="en-US" dirty="0" err="1">
                <a:solidFill>
                  <a:srgbClr val="0D0D0D"/>
                </a:solidFill>
                <a:latin typeface="Söhne"/>
              </a:rPr>
              <a:t>prerdicting</a:t>
            </a:r>
            <a:r>
              <a:rPr lang="en-US" dirty="0">
                <a:solidFill>
                  <a:srgbClr val="0D0D0D"/>
                </a:solidFill>
                <a:latin typeface="Söhne"/>
              </a:rPr>
              <a:t> whether the given water is potable for drinking or not.</a:t>
            </a:r>
            <a:endParaRPr lang="en-US" b="0" i="0" dirty="0">
              <a:solidFill>
                <a:srgbClr val="0D0D0D"/>
              </a:solidFill>
              <a:effectLst/>
              <a:latin typeface="Söhne"/>
            </a:endParaRPr>
          </a:p>
        </p:txBody>
      </p:sp>
    </p:spTree>
    <p:extLst>
      <p:ext uri="{BB962C8B-B14F-4D97-AF65-F5344CB8AC3E}">
        <p14:creationId xmlns:p14="http://schemas.microsoft.com/office/powerpoint/2010/main" val="7367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F17764-7292-646F-471F-80354D0F035D}"/>
              </a:ext>
            </a:extLst>
          </p:cNvPr>
          <p:cNvSpPr txBox="1"/>
          <p:nvPr/>
        </p:nvSpPr>
        <p:spPr>
          <a:xfrm>
            <a:off x="644979" y="1028699"/>
            <a:ext cx="7421335" cy="1477328"/>
          </a:xfrm>
          <a:prstGeom prst="rect">
            <a:avLst/>
          </a:prstGeom>
          <a:noFill/>
        </p:spPr>
        <p:txBody>
          <a:bodyPr wrap="square" rtlCol="0">
            <a:spAutoFit/>
          </a:bodyPr>
          <a:lstStyle/>
          <a:p>
            <a:r>
              <a:rPr lang="en-US" dirty="0"/>
              <a:t>Classification models used in this project are:</a:t>
            </a:r>
          </a:p>
          <a:p>
            <a:endParaRPr lang="en-US" dirty="0"/>
          </a:p>
          <a:p>
            <a:pPr marL="342900" indent="-342900">
              <a:buFont typeface="+mj-lt"/>
              <a:buAutoNum type="arabicPeriod"/>
            </a:pPr>
            <a:r>
              <a:rPr lang="en-US" b="0" i="0" dirty="0">
                <a:solidFill>
                  <a:srgbClr val="0D0D0D"/>
                </a:solidFill>
                <a:effectLst/>
              </a:rPr>
              <a:t>Random Forest Classifier</a:t>
            </a:r>
          </a:p>
          <a:p>
            <a:pPr marL="342900" indent="-342900">
              <a:buFont typeface="+mj-lt"/>
              <a:buAutoNum type="arabicPeriod"/>
            </a:pPr>
            <a:r>
              <a:rPr lang="en-US" dirty="0">
                <a:solidFill>
                  <a:srgbClr val="0D0D0D"/>
                </a:solidFill>
              </a:rPr>
              <a:t>Support Vector Classifier</a:t>
            </a:r>
          </a:p>
          <a:p>
            <a:pPr marL="342900" indent="-342900">
              <a:buFont typeface="+mj-lt"/>
              <a:buAutoNum type="arabicPeriod"/>
            </a:pPr>
            <a:r>
              <a:rPr lang="en-US" dirty="0">
                <a:solidFill>
                  <a:srgbClr val="0D0D0D"/>
                </a:solidFill>
              </a:rPr>
              <a:t>XGB Classifier</a:t>
            </a:r>
            <a:endParaRPr lang="en-US" b="0" i="0" dirty="0">
              <a:solidFill>
                <a:srgbClr val="0D0D0D"/>
              </a:solidFill>
              <a:effectLst/>
            </a:endParaRPr>
          </a:p>
        </p:txBody>
      </p:sp>
      <p:sp>
        <p:nvSpPr>
          <p:cNvPr id="2" name="TextBox 1">
            <a:extLst>
              <a:ext uri="{FF2B5EF4-FFF2-40B4-BE49-F238E27FC236}">
                <a16:creationId xmlns:a16="http://schemas.microsoft.com/office/drawing/2014/main" id="{6561B95D-598A-835C-E59A-E53D6024F192}"/>
              </a:ext>
            </a:extLst>
          </p:cNvPr>
          <p:cNvSpPr txBox="1"/>
          <p:nvPr/>
        </p:nvSpPr>
        <p:spPr>
          <a:xfrm>
            <a:off x="579665" y="2621341"/>
            <a:ext cx="3246537" cy="461665"/>
          </a:xfrm>
          <a:prstGeom prst="rect">
            <a:avLst/>
          </a:prstGeom>
          <a:noFill/>
        </p:spPr>
        <p:txBody>
          <a:bodyPr wrap="square" rtlCol="0">
            <a:spAutoFit/>
          </a:bodyPr>
          <a:lstStyle/>
          <a:p>
            <a:r>
              <a:rPr lang="en-US" sz="2400" dirty="0"/>
              <a:t>Preprocessing</a:t>
            </a:r>
          </a:p>
        </p:txBody>
      </p:sp>
      <p:sp>
        <p:nvSpPr>
          <p:cNvPr id="4" name="TextBox 3">
            <a:extLst>
              <a:ext uri="{FF2B5EF4-FFF2-40B4-BE49-F238E27FC236}">
                <a16:creationId xmlns:a16="http://schemas.microsoft.com/office/drawing/2014/main" id="{9CDB47D4-D632-8184-DBD1-6CC411199A0F}"/>
              </a:ext>
            </a:extLst>
          </p:cNvPr>
          <p:cNvSpPr txBox="1"/>
          <p:nvPr/>
        </p:nvSpPr>
        <p:spPr>
          <a:xfrm>
            <a:off x="236764" y="3195226"/>
            <a:ext cx="8237764"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rPr>
              <a:t>Data preprocessing is a critical step in machine learning workflows to ensure data compatibility with models.</a:t>
            </a:r>
          </a:p>
          <a:p>
            <a:pPr marL="285750" indent="-285750" algn="l">
              <a:buFont typeface="Arial" panose="020B0604020202020204" pitchFamily="34" charset="0"/>
              <a:buChar char="•"/>
            </a:pPr>
            <a:r>
              <a:rPr lang="en-US" b="0" i="0" dirty="0">
                <a:solidFill>
                  <a:srgbClr val="0D0D0D"/>
                </a:solidFill>
                <a:effectLst/>
              </a:rPr>
              <a:t>Standardization and encoding techniques are applied to handle numerical and categorical features, respectively.</a:t>
            </a:r>
          </a:p>
          <a:p>
            <a:pPr marL="285750" indent="-285750" algn="l">
              <a:buFont typeface="Arial" panose="020B0604020202020204" pitchFamily="34" charset="0"/>
              <a:buChar char="•"/>
            </a:pPr>
            <a:r>
              <a:rPr lang="en-US" b="0" i="0" dirty="0">
                <a:solidFill>
                  <a:srgbClr val="0D0D0D"/>
                </a:solidFill>
                <a:effectLst/>
              </a:rPr>
              <a:t>This step ensures that the data is in a suitable format for model training.</a:t>
            </a:r>
          </a:p>
        </p:txBody>
      </p:sp>
    </p:spTree>
    <p:extLst>
      <p:ext uri="{BB962C8B-B14F-4D97-AF65-F5344CB8AC3E}">
        <p14:creationId xmlns:p14="http://schemas.microsoft.com/office/powerpoint/2010/main" val="251182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230635-C705-B1E6-B6FB-380F6D0BA2B3}"/>
              </a:ext>
            </a:extLst>
          </p:cNvPr>
          <p:cNvSpPr/>
          <p:nvPr/>
        </p:nvSpPr>
        <p:spPr>
          <a:xfrm>
            <a:off x="424543" y="689281"/>
            <a:ext cx="2242409" cy="430887"/>
          </a:xfrm>
          <a:prstGeom prst="rect">
            <a:avLst/>
          </a:prstGeom>
          <a:noFill/>
        </p:spPr>
        <p:txBody>
          <a:bodyPr wrap="none" lIns="91440" tIns="45720" rIns="91440" bIns="45720">
            <a:spAutoFit/>
          </a:bodyPr>
          <a:lstStyle/>
          <a:p>
            <a:r>
              <a:rPr lang="en-US" sz="2200" b="0" cap="none" spc="0" dirty="0">
                <a:ln w="0"/>
                <a:solidFill>
                  <a:schemeClr val="tx1"/>
                </a:solidFill>
                <a:effectLst>
                  <a:outerShdw blurRad="38100" dist="19050" dir="2700000" algn="tl" rotWithShape="0">
                    <a:schemeClr val="dk1">
                      <a:alpha val="40000"/>
                    </a:schemeClr>
                  </a:outerShdw>
                </a:effectLst>
                <a:latin typeface="+mj-lt"/>
              </a:rPr>
              <a:t>Model Evaluation </a:t>
            </a:r>
          </a:p>
        </p:txBody>
      </p:sp>
      <p:sp>
        <p:nvSpPr>
          <p:cNvPr id="2" name="Rectangle 1">
            <a:extLst>
              <a:ext uri="{FF2B5EF4-FFF2-40B4-BE49-F238E27FC236}">
                <a16:creationId xmlns:a16="http://schemas.microsoft.com/office/drawing/2014/main" id="{FE96F118-39DF-2104-195C-D9E01D969FA5}"/>
              </a:ext>
            </a:extLst>
          </p:cNvPr>
          <p:cNvSpPr>
            <a:spLocks noChangeArrowheads="1"/>
          </p:cNvSpPr>
          <p:nvPr/>
        </p:nvSpPr>
        <p:spPr bwMode="auto">
          <a:xfrm>
            <a:off x="424543" y="1906660"/>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AC07613-34A1-4178-37F7-F1113E22894A}"/>
              </a:ext>
            </a:extLst>
          </p:cNvPr>
          <p:cNvSpPr txBox="1"/>
          <p:nvPr/>
        </p:nvSpPr>
        <p:spPr>
          <a:xfrm>
            <a:off x="307410" y="1360791"/>
            <a:ext cx="8204977" cy="1200329"/>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Splitting the dataset into training and testing sets using </a:t>
            </a:r>
            <a:r>
              <a:rPr kumimoji="0" lang="en-US" altLang="en-US" b="1" i="0" u="none" strike="noStrike" cap="none" normalizeH="0" baseline="0" dirty="0" err="1">
                <a:ln>
                  <a:noFill/>
                </a:ln>
                <a:solidFill>
                  <a:srgbClr val="0D0D0D"/>
                </a:solidFill>
                <a:effectLst/>
                <a:latin typeface="Söhne Mono"/>
              </a:rPr>
              <a:t>train_test_split</a:t>
            </a:r>
            <a:r>
              <a:rPr kumimoji="0" lang="en-US" altLang="en-US" sz="1800" b="0" i="0" u="none" strike="noStrike" cap="none" normalizeH="0" baseline="0" dirty="0">
                <a:ln>
                  <a:noFill/>
                </a:ln>
                <a:solidFill>
                  <a:srgbClr val="0D0D0D"/>
                </a:solidFill>
                <a:effectLst/>
                <a:latin typeface="Söhne"/>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Fitting the model on the training data using the </a:t>
            </a:r>
            <a:r>
              <a:rPr kumimoji="0" lang="en-US" altLang="en-US" b="1" i="0" u="none" strike="noStrike" cap="none" normalizeH="0" baseline="0" dirty="0">
                <a:ln>
                  <a:noFill/>
                </a:ln>
                <a:solidFill>
                  <a:srgbClr val="0D0D0D"/>
                </a:solidFill>
                <a:effectLst/>
                <a:latin typeface="Söhne Mono"/>
              </a:rPr>
              <a:t>fit</a:t>
            </a:r>
            <a:r>
              <a:rPr kumimoji="0" lang="en-US" altLang="en-US" sz="1800" b="0" i="0" u="none" strike="noStrike" cap="none" normalizeH="0" baseline="0" dirty="0">
                <a:ln>
                  <a:noFill/>
                </a:ln>
                <a:solidFill>
                  <a:srgbClr val="0D0D0D"/>
                </a:solidFill>
                <a:effectLst/>
                <a:latin typeface="Söhne"/>
              </a:rPr>
              <a:t> method.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D0D0D"/>
                </a:solidFill>
                <a:effectLst/>
                <a:latin typeface="Söhne"/>
              </a:rPr>
              <a:t>Making predictions on the testing data using the </a:t>
            </a:r>
            <a:r>
              <a:rPr kumimoji="0" lang="en-US" altLang="en-US" b="1" i="0" u="none" strike="noStrike" cap="none" normalizeH="0" baseline="0" dirty="0">
                <a:ln>
                  <a:noFill/>
                </a:ln>
                <a:solidFill>
                  <a:srgbClr val="0D0D0D"/>
                </a:solidFill>
                <a:effectLst/>
                <a:latin typeface="Söhne Mono"/>
              </a:rPr>
              <a:t>predict</a:t>
            </a:r>
            <a:r>
              <a:rPr kumimoji="0" lang="en-US" altLang="en-US" sz="1800" b="0" i="0" u="none" strike="noStrike" cap="none" normalizeH="0" baseline="0" dirty="0">
                <a:ln>
                  <a:noFill/>
                </a:ln>
                <a:solidFill>
                  <a:srgbClr val="0D0D0D"/>
                </a:solidFill>
                <a:effectLst/>
                <a:latin typeface="Söhne"/>
              </a:rPr>
              <a:t> method.</a:t>
            </a:r>
          </a:p>
          <a:p>
            <a:endParaRPr lang="en-US" dirty="0"/>
          </a:p>
        </p:txBody>
      </p:sp>
      <p:sp>
        <p:nvSpPr>
          <p:cNvPr id="8" name="Rectangle 2">
            <a:extLst>
              <a:ext uri="{FF2B5EF4-FFF2-40B4-BE49-F238E27FC236}">
                <a16:creationId xmlns:a16="http://schemas.microsoft.com/office/drawing/2014/main" id="{219D33E8-1398-B51A-DF92-E40F3EB83806}"/>
              </a:ext>
            </a:extLst>
          </p:cNvPr>
          <p:cNvSpPr>
            <a:spLocks noChangeArrowheads="1"/>
          </p:cNvSpPr>
          <p:nvPr/>
        </p:nvSpPr>
        <p:spPr bwMode="auto">
          <a:xfrm>
            <a:off x="530744" y="4151721"/>
            <a:ext cx="307787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891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4C2C-ACF8-497D-D2A6-C08C252CCBCC}"/>
              </a:ext>
            </a:extLst>
          </p:cNvPr>
          <p:cNvSpPr>
            <a:spLocks noGrp="1"/>
          </p:cNvSpPr>
          <p:nvPr>
            <p:ph type="title"/>
          </p:nvPr>
        </p:nvSpPr>
        <p:spPr>
          <a:xfrm>
            <a:off x="125361" y="776385"/>
            <a:ext cx="8229600" cy="580467"/>
          </a:xfrm>
        </p:spPr>
        <p:txBody>
          <a:bodyPr>
            <a:normAutofit/>
          </a:bodyPr>
          <a:lstStyle/>
          <a:p>
            <a:r>
              <a:rPr lang="en-US" sz="2400" dirty="0"/>
              <a:t>Model building with Random Forest Classifier</a:t>
            </a:r>
          </a:p>
        </p:txBody>
      </p:sp>
      <p:sp>
        <p:nvSpPr>
          <p:cNvPr id="17" name="TextBox 16">
            <a:extLst>
              <a:ext uri="{FF2B5EF4-FFF2-40B4-BE49-F238E27FC236}">
                <a16:creationId xmlns:a16="http://schemas.microsoft.com/office/drawing/2014/main" id="{95FDA493-1D42-94C5-2FF3-D3A230F4A488}"/>
              </a:ext>
            </a:extLst>
          </p:cNvPr>
          <p:cNvSpPr txBox="1"/>
          <p:nvPr/>
        </p:nvSpPr>
        <p:spPr>
          <a:xfrm>
            <a:off x="272844" y="3964850"/>
            <a:ext cx="4572000" cy="400110"/>
          </a:xfrm>
          <a:prstGeom prst="rect">
            <a:avLst/>
          </a:prstGeom>
          <a:noFill/>
        </p:spPr>
        <p:txBody>
          <a:bodyPr wrap="square">
            <a:spAutoFit/>
          </a:bodyPr>
          <a:lstStyle/>
          <a:p>
            <a:r>
              <a:rPr lang="en-US" sz="2000" dirty="0">
                <a:ln w="0"/>
                <a:effectLst>
                  <a:outerShdw blurRad="38100" dist="19050" dir="2700000" algn="tl" rotWithShape="0">
                    <a:schemeClr val="dk1">
                      <a:alpha val="40000"/>
                    </a:schemeClr>
                  </a:outerShdw>
                </a:effectLst>
                <a:latin typeface="+mj-lt"/>
              </a:rPr>
              <a:t>        Accuracy – 70%</a:t>
            </a:r>
            <a:r>
              <a:rPr lang="en-US" sz="2000" b="0" cap="none" spc="0" dirty="0">
                <a:ln w="0"/>
                <a:solidFill>
                  <a:schemeClr val="tx1"/>
                </a:solidFill>
                <a:effectLst>
                  <a:outerShdw blurRad="38100" dist="19050" dir="2700000" algn="tl" rotWithShape="0">
                    <a:schemeClr val="dk1">
                      <a:alpha val="40000"/>
                    </a:schemeClr>
                  </a:outerShdw>
                </a:effectLst>
                <a:latin typeface="+mj-lt"/>
              </a:rPr>
              <a:t> </a:t>
            </a:r>
            <a:endParaRPr lang="en-US" sz="2000" dirty="0">
              <a:latin typeface="+mj-lt"/>
            </a:endParaRPr>
          </a:p>
        </p:txBody>
      </p:sp>
      <p:sp>
        <p:nvSpPr>
          <p:cNvPr id="6" name="TextBox 5">
            <a:extLst>
              <a:ext uri="{FF2B5EF4-FFF2-40B4-BE49-F238E27FC236}">
                <a16:creationId xmlns:a16="http://schemas.microsoft.com/office/drawing/2014/main" id="{81E2998E-BDE9-9211-919C-3F6EBB41A8BA}"/>
              </a:ext>
            </a:extLst>
          </p:cNvPr>
          <p:cNvSpPr txBox="1"/>
          <p:nvPr/>
        </p:nvSpPr>
        <p:spPr>
          <a:xfrm>
            <a:off x="2286000" y="1557931"/>
            <a:ext cx="4572000" cy="369332"/>
          </a:xfrm>
          <a:prstGeom prst="rect">
            <a:avLst/>
          </a:prstGeom>
          <a:noFill/>
        </p:spPr>
        <p:txBody>
          <a:bodyPr wrap="square">
            <a:spAutoFit/>
          </a:bodyPr>
          <a:lstStyle/>
          <a:p>
            <a:r>
              <a:rPr lang="en-US" b="0" i="0" dirty="0">
                <a:solidFill>
                  <a:srgbClr val="ECECEC"/>
                </a:solidFill>
                <a:effectLst/>
                <a:latin typeface="Söhne"/>
              </a:rPr>
              <a:t>individual trees.</a:t>
            </a:r>
            <a:endParaRPr lang="en-US" dirty="0"/>
          </a:p>
        </p:txBody>
      </p:sp>
      <p:sp>
        <p:nvSpPr>
          <p:cNvPr id="8" name="TextBox 7">
            <a:extLst>
              <a:ext uri="{FF2B5EF4-FFF2-40B4-BE49-F238E27FC236}">
                <a16:creationId xmlns:a16="http://schemas.microsoft.com/office/drawing/2014/main" id="{0274F5EE-4686-6668-D131-FFF05E746A79}"/>
              </a:ext>
            </a:extLst>
          </p:cNvPr>
          <p:cNvSpPr txBox="1"/>
          <p:nvPr/>
        </p:nvSpPr>
        <p:spPr>
          <a:xfrm>
            <a:off x="730045" y="1557931"/>
            <a:ext cx="8229599" cy="2308324"/>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öhne"/>
              </a:rPr>
              <a:t>Random Forest Classifier is an ensemble learning method used for classification tasks in machine learning. It constructs multiple decision trees during training and outputs the class that is the mode of the classes (classification) or mean prediction (regression) of the individual trees.</a:t>
            </a:r>
          </a:p>
          <a:p>
            <a:pPr marL="285750" indent="-285750">
              <a:buFont typeface="Arial" panose="020B0604020202020204" pitchFamily="34" charset="0"/>
              <a:buChar char="•"/>
            </a:pPr>
            <a:r>
              <a:rPr lang="en-US" b="0" i="0" dirty="0">
                <a:effectLst/>
                <a:latin typeface="Söhne"/>
              </a:rPr>
              <a:t>Random Forest is effective because it reduces overfitting by averaging the predictions of multiple trees and utilizes the wisdom of crowds to make robust predictions. After splitting the dataset in training and testing for accuracy, the value is </a:t>
            </a:r>
            <a:endParaRPr lang="en-US" dirty="0"/>
          </a:p>
        </p:txBody>
      </p:sp>
    </p:spTree>
    <p:extLst>
      <p:ext uri="{BB962C8B-B14F-4D97-AF65-F5344CB8AC3E}">
        <p14:creationId xmlns:p14="http://schemas.microsoft.com/office/powerpoint/2010/main" val="105494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BBF3005-D854-C3FC-311F-B4CD29B80ACB}"/>
              </a:ext>
            </a:extLst>
          </p:cNvPr>
          <p:cNvSpPr>
            <a:spLocks noGrp="1"/>
          </p:cNvSpPr>
          <p:nvPr>
            <p:ph type="title"/>
          </p:nvPr>
        </p:nvSpPr>
        <p:spPr>
          <a:xfrm>
            <a:off x="457200" y="703263"/>
            <a:ext cx="8229600" cy="642937"/>
          </a:xfrm>
        </p:spPr>
        <p:txBody>
          <a:bodyPr>
            <a:normAutofit/>
          </a:bodyPr>
          <a:lstStyle/>
          <a:p>
            <a:r>
              <a:rPr lang="en-US" sz="2400" dirty="0"/>
              <a:t>Model building with XGBCLASSIFIER</a:t>
            </a:r>
          </a:p>
        </p:txBody>
      </p:sp>
      <p:sp>
        <p:nvSpPr>
          <p:cNvPr id="7" name="TextBox 6">
            <a:extLst>
              <a:ext uri="{FF2B5EF4-FFF2-40B4-BE49-F238E27FC236}">
                <a16:creationId xmlns:a16="http://schemas.microsoft.com/office/drawing/2014/main" id="{A2D9A4BA-A126-1C63-7C0C-217343E8C2CB}"/>
              </a:ext>
            </a:extLst>
          </p:cNvPr>
          <p:cNvSpPr txBox="1"/>
          <p:nvPr/>
        </p:nvSpPr>
        <p:spPr>
          <a:xfrm>
            <a:off x="420460" y="1346200"/>
            <a:ext cx="8303079"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err="1">
                <a:effectLst/>
                <a:latin typeface="Söhne"/>
              </a:rPr>
              <a:t>XGBoost</a:t>
            </a:r>
            <a:r>
              <a:rPr lang="en-US" b="0" i="0" dirty="0">
                <a:effectLst/>
                <a:latin typeface="Söhne"/>
              </a:rPr>
              <a:t>, short for Extreme Gradient Boosting, is a powerful machine learning algorithm that belongs to the boosting family. It combines the advantages of both bagging and boosting techniques, utilizing an ensemble of weak learners (decision trees) to create a strong learner</a:t>
            </a:r>
          </a:p>
          <a:p>
            <a:pPr marL="285750" indent="-285750" algn="l">
              <a:buFont typeface="Arial" panose="020B0604020202020204" pitchFamily="34" charset="0"/>
              <a:buChar char="•"/>
            </a:pPr>
            <a:r>
              <a:rPr lang="en-US" b="0" i="0" dirty="0" err="1">
                <a:effectLst/>
                <a:latin typeface="Söhne"/>
              </a:rPr>
              <a:t>XGBoost's</a:t>
            </a:r>
            <a:r>
              <a:rPr lang="en-US" b="0" i="0" dirty="0">
                <a:effectLst/>
                <a:latin typeface="Söhne"/>
              </a:rPr>
              <a:t> versatility, scalability, and effectiveness make it a go-to choice for many data scientists and machine learning practitioners.</a:t>
            </a:r>
          </a:p>
        </p:txBody>
      </p:sp>
      <p:sp>
        <p:nvSpPr>
          <p:cNvPr id="8" name="TextBox 7">
            <a:extLst>
              <a:ext uri="{FF2B5EF4-FFF2-40B4-BE49-F238E27FC236}">
                <a16:creationId xmlns:a16="http://schemas.microsoft.com/office/drawing/2014/main" id="{CF452CAB-71A6-D51B-82B9-6A97549A43B3}"/>
              </a:ext>
            </a:extLst>
          </p:cNvPr>
          <p:cNvSpPr txBox="1"/>
          <p:nvPr/>
        </p:nvSpPr>
        <p:spPr>
          <a:xfrm>
            <a:off x="420460" y="3384456"/>
            <a:ext cx="4572000" cy="400110"/>
          </a:xfrm>
          <a:prstGeom prst="rect">
            <a:avLst/>
          </a:prstGeom>
          <a:noFill/>
        </p:spPr>
        <p:txBody>
          <a:bodyPr wrap="square">
            <a:spAutoFit/>
          </a:bodyPr>
          <a:lstStyle/>
          <a:p>
            <a:r>
              <a:rPr lang="en-US" sz="2000" dirty="0">
                <a:ln w="0"/>
                <a:effectLst>
                  <a:outerShdw blurRad="38100" dist="19050" dir="2700000" algn="tl" rotWithShape="0">
                    <a:schemeClr val="dk1">
                      <a:alpha val="40000"/>
                    </a:schemeClr>
                  </a:outerShdw>
                </a:effectLst>
                <a:latin typeface="+mj-lt"/>
              </a:rPr>
              <a:t>     Accuracy- 67%</a:t>
            </a:r>
            <a:endParaRPr lang="en-US" sz="2000" dirty="0">
              <a:latin typeface="+mj-lt"/>
            </a:endParaRPr>
          </a:p>
        </p:txBody>
      </p:sp>
    </p:spTree>
    <p:extLst>
      <p:ext uri="{BB962C8B-B14F-4D97-AF65-F5344CB8AC3E}">
        <p14:creationId xmlns:p14="http://schemas.microsoft.com/office/powerpoint/2010/main" val="195369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BBF3005-D854-C3FC-311F-B4CD29B80ACB}"/>
              </a:ext>
            </a:extLst>
          </p:cNvPr>
          <p:cNvSpPr>
            <a:spLocks noGrp="1"/>
          </p:cNvSpPr>
          <p:nvPr>
            <p:ph type="title"/>
          </p:nvPr>
        </p:nvSpPr>
        <p:spPr>
          <a:xfrm>
            <a:off x="457200" y="703263"/>
            <a:ext cx="8229600" cy="642937"/>
          </a:xfrm>
        </p:spPr>
        <p:txBody>
          <a:bodyPr>
            <a:normAutofit/>
          </a:bodyPr>
          <a:lstStyle/>
          <a:p>
            <a:r>
              <a:rPr lang="en-US" sz="2400" dirty="0"/>
              <a:t>Model building with SVC</a:t>
            </a:r>
          </a:p>
        </p:txBody>
      </p:sp>
      <p:sp>
        <p:nvSpPr>
          <p:cNvPr id="7" name="TextBox 6">
            <a:extLst>
              <a:ext uri="{FF2B5EF4-FFF2-40B4-BE49-F238E27FC236}">
                <a16:creationId xmlns:a16="http://schemas.microsoft.com/office/drawing/2014/main" id="{A2D9A4BA-A126-1C63-7C0C-217343E8C2CB}"/>
              </a:ext>
            </a:extLst>
          </p:cNvPr>
          <p:cNvSpPr txBox="1"/>
          <p:nvPr/>
        </p:nvSpPr>
        <p:spPr>
          <a:xfrm>
            <a:off x="420460" y="1346200"/>
            <a:ext cx="8303079"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Söhne"/>
              </a:rPr>
              <a:t>SVC stands for Support Vector Classifier, which is a type of support vector machine (SVM) used for classification tasks. It aims to find the hyperplane that best separates data points into different classes. Unlike other SVM variants like Support Vector Regression (SVR), which is used for regression tasks, SVC focuses specifically on classification.</a:t>
            </a:r>
          </a:p>
          <a:p>
            <a:pPr marL="285750" indent="-285750" algn="l">
              <a:buFont typeface="Arial" panose="020B0604020202020204" pitchFamily="34" charset="0"/>
              <a:buChar char="•"/>
            </a:pPr>
            <a:r>
              <a:rPr lang="en-US" b="0" i="0" dirty="0">
                <a:effectLst/>
                <a:latin typeface="Söhne"/>
              </a:rPr>
              <a:t>SVC's ability to handle complex classification problems efficiently while maintaining high performance makes it a significant choice in various machine learning applications.</a:t>
            </a:r>
          </a:p>
          <a:p>
            <a:pPr marL="285750" indent="-285750" algn="l">
              <a:buFont typeface="Arial" panose="020B0604020202020204" pitchFamily="34" charset="0"/>
              <a:buChar char="•"/>
            </a:pPr>
            <a:endParaRPr lang="en-US" b="0" i="0" dirty="0">
              <a:effectLst/>
              <a:latin typeface="Söhne"/>
            </a:endParaRPr>
          </a:p>
        </p:txBody>
      </p:sp>
      <p:sp>
        <p:nvSpPr>
          <p:cNvPr id="8" name="TextBox 7">
            <a:extLst>
              <a:ext uri="{FF2B5EF4-FFF2-40B4-BE49-F238E27FC236}">
                <a16:creationId xmlns:a16="http://schemas.microsoft.com/office/drawing/2014/main" id="{CF452CAB-71A6-D51B-82B9-6A97549A43B3}"/>
              </a:ext>
            </a:extLst>
          </p:cNvPr>
          <p:cNvSpPr txBox="1"/>
          <p:nvPr/>
        </p:nvSpPr>
        <p:spPr>
          <a:xfrm>
            <a:off x="457199" y="3731468"/>
            <a:ext cx="8487697" cy="1323439"/>
          </a:xfrm>
          <a:prstGeom prst="rect">
            <a:avLst/>
          </a:prstGeom>
          <a:noFill/>
        </p:spPr>
        <p:txBody>
          <a:bodyPr wrap="square">
            <a:spAutoFit/>
          </a:bodyPr>
          <a:lstStyle/>
          <a:p>
            <a:r>
              <a:rPr lang="en-US" sz="2000" dirty="0">
                <a:ln w="0"/>
                <a:effectLst>
                  <a:outerShdw blurRad="38100" dist="19050" dir="2700000" algn="tl" rotWithShape="0">
                    <a:schemeClr val="dk1">
                      <a:alpha val="40000"/>
                    </a:schemeClr>
                  </a:outerShdw>
                </a:effectLst>
                <a:latin typeface="+mj-lt"/>
              </a:rPr>
              <a:t>    Accuracy- 71%</a:t>
            </a:r>
          </a:p>
          <a:p>
            <a:endParaRPr lang="en-US" sz="2000" dirty="0">
              <a:ln w="0"/>
              <a:effectLst>
                <a:outerShdw blurRad="38100" dist="19050" dir="2700000" algn="tl" rotWithShape="0">
                  <a:schemeClr val="dk1">
                    <a:alpha val="40000"/>
                  </a:schemeClr>
                </a:outerShdw>
              </a:effectLst>
              <a:latin typeface="+mj-lt"/>
            </a:endParaRPr>
          </a:p>
          <a:p>
            <a:r>
              <a:rPr lang="en-US" sz="2000" dirty="0">
                <a:ln w="0"/>
                <a:effectLst>
                  <a:outerShdw blurRad="38100" dist="19050" dir="2700000" algn="tl" rotWithShape="0">
                    <a:schemeClr val="dk1">
                      <a:alpha val="40000"/>
                    </a:schemeClr>
                  </a:outerShdw>
                </a:effectLst>
                <a:latin typeface="Amasis MT Pro" panose="02040504050005020304" pitchFamily="18" charset="0"/>
                <a:ea typeface="ADLaM Display" panose="020F0502020204030204" pitchFamily="2" charset="0"/>
                <a:cs typeface="ADLaM Display" panose="020F0502020204030204" pitchFamily="2" charset="0"/>
              </a:rPr>
              <a:t>Because of the highest accuracy of 71% we choose SVC as the preferred choice of classifier for training the model.</a:t>
            </a:r>
            <a:endParaRPr lang="en-US" sz="2000" dirty="0">
              <a:latin typeface="Amasis MT Pro" panose="02040504050005020304" pitchFamily="18"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626928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D53E-531F-1085-A93E-1025C50C975B}"/>
              </a:ext>
            </a:extLst>
          </p:cNvPr>
          <p:cNvSpPr>
            <a:spLocks noGrp="1"/>
          </p:cNvSpPr>
          <p:nvPr>
            <p:ph type="title"/>
          </p:nvPr>
        </p:nvSpPr>
        <p:spPr>
          <a:xfrm>
            <a:off x="342900" y="610721"/>
            <a:ext cx="8229600" cy="644065"/>
          </a:xfrm>
        </p:spPr>
        <p:txBody>
          <a:bodyPr>
            <a:normAutofit/>
          </a:bodyPr>
          <a:lstStyle/>
          <a:p>
            <a:r>
              <a:rPr lang="en-US" sz="3000" dirty="0"/>
              <a:t>Web Application</a:t>
            </a:r>
          </a:p>
        </p:txBody>
      </p:sp>
      <p:sp>
        <p:nvSpPr>
          <p:cNvPr id="6" name="TextBox 5">
            <a:extLst>
              <a:ext uri="{FF2B5EF4-FFF2-40B4-BE49-F238E27FC236}">
                <a16:creationId xmlns:a16="http://schemas.microsoft.com/office/drawing/2014/main" id="{D7DCE406-067A-E216-A505-24B9D6E489D8}"/>
              </a:ext>
            </a:extLst>
          </p:cNvPr>
          <p:cNvSpPr txBox="1"/>
          <p:nvPr/>
        </p:nvSpPr>
        <p:spPr>
          <a:xfrm>
            <a:off x="342900" y="1491550"/>
            <a:ext cx="8115300"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Flask web application utilizes a pre-trained machine learning model to predict the water potability based on user input. </a:t>
            </a:r>
          </a:p>
          <a:p>
            <a:pPr marL="285750" indent="-285750">
              <a:buFont typeface="Arial" panose="020B0604020202020204" pitchFamily="34" charset="0"/>
              <a:buChar char="•"/>
            </a:pPr>
            <a:r>
              <a:rPr lang="en-US" b="0" i="0" dirty="0">
                <a:solidFill>
                  <a:srgbClr val="0D0D0D"/>
                </a:solidFill>
                <a:effectLst/>
                <a:latin typeface="Söhne"/>
              </a:rPr>
              <a:t>Users input the pH, hardness , solids, </a:t>
            </a:r>
            <a:r>
              <a:rPr lang="en-US" b="0" i="0" dirty="0" err="1">
                <a:solidFill>
                  <a:srgbClr val="0D0D0D"/>
                </a:solidFill>
                <a:effectLst/>
                <a:latin typeface="Söhne"/>
              </a:rPr>
              <a:t>chloramines,sulfate</a:t>
            </a:r>
            <a:r>
              <a:rPr lang="en-US" b="0" i="0" dirty="0">
                <a:solidFill>
                  <a:srgbClr val="0D0D0D"/>
                </a:solidFill>
                <a:effectLst/>
                <a:latin typeface="Söhne"/>
              </a:rPr>
              <a:t>, conductivity, organic carbon, trihalomethanes, turbidity values through a simple web form. This data is then transmitted to a pre-trained machine learning model, which utilizes water </a:t>
            </a:r>
            <a:r>
              <a:rPr lang="en-US" dirty="0">
                <a:solidFill>
                  <a:srgbClr val="0D0D0D"/>
                </a:solidFill>
                <a:latin typeface="Söhne"/>
              </a:rPr>
              <a:t>quality </a:t>
            </a:r>
            <a:r>
              <a:rPr lang="en-US" b="0" i="0" dirty="0">
                <a:solidFill>
                  <a:srgbClr val="0D0D0D"/>
                </a:solidFill>
                <a:effectLst/>
                <a:latin typeface="Söhne"/>
              </a:rPr>
              <a:t>data to make predictions. </a:t>
            </a:r>
          </a:p>
          <a:p>
            <a:pPr marL="285750" indent="-285750">
              <a:buFont typeface="Arial" panose="020B0604020202020204" pitchFamily="34" charset="0"/>
              <a:buChar char="•"/>
            </a:pPr>
            <a:r>
              <a:rPr lang="en-US" b="0" i="0" dirty="0">
                <a:solidFill>
                  <a:srgbClr val="0D0D0D"/>
                </a:solidFill>
                <a:effectLst/>
                <a:latin typeface="Söhne"/>
              </a:rPr>
              <a:t>The model predicts </a:t>
            </a:r>
            <a:r>
              <a:rPr lang="en-US" dirty="0">
                <a:solidFill>
                  <a:srgbClr val="0D0D0D"/>
                </a:solidFill>
                <a:latin typeface="Söhne"/>
              </a:rPr>
              <a:t>water </a:t>
            </a:r>
            <a:r>
              <a:rPr lang="en-US" dirty="0" err="1">
                <a:solidFill>
                  <a:srgbClr val="0D0D0D"/>
                </a:solidFill>
                <a:latin typeface="Söhne"/>
              </a:rPr>
              <a:t>potablity</a:t>
            </a:r>
            <a:r>
              <a:rPr lang="en-US" dirty="0">
                <a:solidFill>
                  <a:srgbClr val="0D0D0D"/>
                </a:solidFill>
                <a:latin typeface="Söhne"/>
              </a:rPr>
              <a:t> based on the information provided.</a:t>
            </a:r>
            <a:endParaRPr lang="en-US" dirty="0"/>
          </a:p>
        </p:txBody>
      </p:sp>
    </p:spTree>
    <p:extLst>
      <p:ext uri="{BB962C8B-B14F-4D97-AF65-F5344CB8AC3E}">
        <p14:creationId xmlns:p14="http://schemas.microsoft.com/office/powerpoint/2010/main" val="82924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F338-FBC7-9509-78D5-2978D851F064}"/>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Web Application</a:t>
            </a:r>
          </a:p>
        </p:txBody>
      </p:sp>
      <p:pic>
        <p:nvPicPr>
          <p:cNvPr id="4" name="Picture 3" descr="A screenshot of a computer&#10;&#10;Description automatically generated">
            <a:extLst>
              <a:ext uri="{FF2B5EF4-FFF2-40B4-BE49-F238E27FC236}">
                <a16:creationId xmlns:a16="http://schemas.microsoft.com/office/drawing/2014/main" id="{E08E8A9B-47DE-892A-A848-5A1CE582789A}"/>
              </a:ext>
            </a:extLst>
          </p:cNvPr>
          <p:cNvPicPr>
            <a:picLocks noChangeAspect="1"/>
          </p:cNvPicPr>
          <p:nvPr/>
        </p:nvPicPr>
        <p:blipFill>
          <a:blip r:embed="rId2"/>
          <a:stretch>
            <a:fillRect/>
          </a:stretch>
        </p:blipFill>
        <p:spPr>
          <a:xfrm>
            <a:off x="1032387" y="1346709"/>
            <a:ext cx="6717890" cy="3623496"/>
          </a:xfrm>
          <a:prstGeom prst="rect">
            <a:avLst/>
          </a:prstGeom>
          <a:noFill/>
        </p:spPr>
      </p:pic>
    </p:spTree>
    <p:extLst>
      <p:ext uri="{BB962C8B-B14F-4D97-AF65-F5344CB8AC3E}">
        <p14:creationId xmlns:p14="http://schemas.microsoft.com/office/powerpoint/2010/main" val="403310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033A50-8666-BB98-F018-B64E91E8A98F}"/>
              </a:ext>
            </a:extLst>
          </p:cNvPr>
          <p:cNvSpPr>
            <a:spLocks noGrp="1"/>
          </p:cNvSpPr>
          <p:nvPr>
            <p:ph type="title"/>
          </p:nvPr>
        </p:nvSpPr>
        <p:spPr>
          <a:xfrm>
            <a:off x="457200" y="703263"/>
            <a:ext cx="8229600" cy="642937"/>
          </a:xfrm>
        </p:spPr>
        <p:txBody>
          <a:bodyPr>
            <a:normAutofit fontScale="90000"/>
          </a:bodyPr>
          <a:lstStyle/>
          <a:p>
            <a:r>
              <a:rPr lang="en-US" dirty="0">
                <a:latin typeface="+mn-lt"/>
              </a:rPr>
              <a:t>Introduction</a:t>
            </a:r>
          </a:p>
        </p:txBody>
      </p:sp>
      <p:sp>
        <p:nvSpPr>
          <p:cNvPr id="8" name="Content Placeholder 2">
            <a:extLst>
              <a:ext uri="{FF2B5EF4-FFF2-40B4-BE49-F238E27FC236}">
                <a16:creationId xmlns:a16="http://schemas.microsoft.com/office/drawing/2014/main" id="{B32FD7D5-81FE-9DF3-5A7D-E42E72317AF4}"/>
              </a:ext>
            </a:extLst>
          </p:cNvPr>
          <p:cNvSpPr>
            <a:spLocks noGrp="1"/>
          </p:cNvSpPr>
          <p:nvPr>
            <p:ph idx="1"/>
          </p:nvPr>
        </p:nvSpPr>
        <p:spPr>
          <a:xfrm>
            <a:off x="457200" y="1609725"/>
            <a:ext cx="8229600" cy="2984500"/>
          </a:xfrm>
        </p:spPr>
        <p:txBody>
          <a:bodyPr>
            <a:normAutofit/>
          </a:bodyPr>
          <a:lstStyle/>
          <a:p>
            <a:pPr marL="0" indent="0">
              <a:buNone/>
            </a:pPr>
            <a:r>
              <a:rPr lang="en-US" sz="2000" b="0" i="0" dirty="0">
                <a:solidFill>
                  <a:srgbClr val="1F2328"/>
                </a:solidFill>
                <a:effectLst/>
                <a:latin typeface="+mj-lt"/>
              </a:rPr>
              <a:t>An effective health protection policy must include access to safe drinking water, which is also a fundamental human right. From a national, regional, and local perspective, this is a critical issue for development and health. Studies in certain areas have demonstrated that funds allocated to improving sanitation and water availability can result in a positive economic impact, as the decreases in health-related expenses and unfavorable health outcomes surpass the expenses incurred in implementing these measures.</a:t>
            </a:r>
          </a:p>
          <a:p>
            <a:pPr marL="0" indent="0">
              <a:buNone/>
            </a:pPr>
            <a:endParaRPr lang="en-US" sz="2000" dirty="0">
              <a:latin typeface="+mj-lt"/>
            </a:endParaRPr>
          </a:p>
          <a:p>
            <a:pPr marL="0" indent="0">
              <a:buNone/>
            </a:pPr>
            <a:endParaRPr lang="en-US" sz="2000" dirty="0">
              <a:latin typeface="+mj-lt"/>
            </a:endParaRPr>
          </a:p>
        </p:txBody>
      </p:sp>
      <p:sp>
        <p:nvSpPr>
          <p:cNvPr id="2" name="Rectangle 1">
            <a:extLst>
              <a:ext uri="{FF2B5EF4-FFF2-40B4-BE49-F238E27FC236}">
                <a16:creationId xmlns:a16="http://schemas.microsoft.com/office/drawing/2014/main" id="{699E3E13-7998-2ADC-B8B5-79B04314221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An effective health protection policy must include access to safe drinking water, which is also a fundamental human right. From a national, regional, and local perspective, this is a critical issue for development and health. Studies in certain areas have demonstrated that funds allocated to improving sanitation and water availability can result in a positive economic impact, as the decreases in health-related expenses and unfavorable health outcomes surpass the expenses incurred in implementing these measures.</a:t>
            </a:r>
          </a:p>
        </p:txBody>
      </p:sp>
      <p:sp>
        <p:nvSpPr>
          <p:cNvPr id="3" name="Rectangle 2">
            <a:extLst>
              <a:ext uri="{FF2B5EF4-FFF2-40B4-BE49-F238E27FC236}">
                <a16:creationId xmlns:a16="http://schemas.microsoft.com/office/drawing/2014/main" id="{681441E4-6681-CD03-E2ED-CB19CC413FE9}"/>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An effective health protection policy must include access to safe drinking water, which is also a fundamental human right. From a national, regional, and local perspective, this is a critical issue for development and health. Studies in certain areas have demonstrated that funds allocated to improving sanitation and water availability can result in a positive economic impact, as the decreases in health-related expenses and unfavorable health outcomes surpass the expenses incurred in implementing these measures.</a:t>
            </a:r>
          </a:p>
        </p:txBody>
      </p:sp>
    </p:spTree>
    <p:extLst>
      <p:ext uri="{BB962C8B-B14F-4D97-AF65-F5344CB8AC3E}">
        <p14:creationId xmlns:p14="http://schemas.microsoft.com/office/powerpoint/2010/main" val="388613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48574-6CA2-D486-AA53-52B82DDFA0B9}"/>
              </a:ext>
            </a:extLst>
          </p:cNvPr>
          <p:cNvSpPr>
            <a:spLocks noGrp="1"/>
          </p:cNvSpPr>
          <p:nvPr>
            <p:ph sz="half" idx="1"/>
          </p:nvPr>
        </p:nvSpPr>
        <p:spPr>
          <a:xfrm>
            <a:off x="435935" y="1317154"/>
            <a:ext cx="8208335" cy="3571936"/>
          </a:xfrm>
        </p:spPr>
        <p:txBody>
          <a:bodyPr>
            <a:noAutofit/>
          </a:bodyPr>
          <a:lstStyle/>
          <a:p>
            <a:pPr algn="l">
              <a:buFont typeface="Arial" panose="020B0604020202020204" pitchFamily="34" charset="0"/>
              <a:buChar char="•"/>
            </a:pPr>
            <a:r>
              <a:rPr lang="en-US" sz="1800" dirty="0">
                <a:solidFill>
                  <a:srgbClr val="0D0D0D"/>
                </a:solidFill>
                <a:latin typeface="Söhne"/>
              </a:rPr>
              <a:t>My</a:t>
            </a:r>
            <a:r>
              <a:rPr lang="en-US" sz="1800" b="0" i="0" dirty="0">
                <a:solidFill>
                  <a:srgbClr val="0D0D0D"/>
                </a:solidFill>
                <a:effectLst/>
                <a:latin typeface="Söhne"/>
              </a:rPr>
              <a:t> analysis involved robust data preprocessing and model building, utilizing </a:t>
            </a:r>
            <a:r>
              <a:rPr lang="en-US" sz="1800" dirty="0">
                <a:solidFill>
                  <a:srgbClr val="0D0D0D"/>
                </a:solidFill>
                <a:latin typeface="Söhne"/>
              </a:rPr>
              <a:t>Random Forest Classifier</a:t>
            </a:r>
            <a:r>
              <a:rPr lang="en-US" sz="1800" b="0" i="0" dirty="0">
                <a:solidFill>
                  <a:srgbClr val="0D0D0D"/>
                </a:solidFill>
                <a:effectLst/>
                <a:latin typeface="Söhne"/>
              </a:rPr>
              <a:t>,</a:t>
            </a:r>
            <a:r>
              <a:rPr lang="en-US" sz="1800" dirty="0">
                <a:solidFill>
                  <a:srgbClr val="0D0D0D"/>
                </a:solidFill>
                <a:latin typeface="Söhne"/>
              </a:rPr>
              <a:t> </a:t>
            </a:r>
            <a:r>
              <a:rPr lang="en-US" sz="1800" dirty="0" err="1">
                <a:solidFill>
                  <a:srgbClr val="0D0D0D"/>
                </a:solidFill>
                <a:latin typeface="Söhne"/>
              </a:rPr>
              <a:t>XGBoost</a:t>
            </a:r>
            <a:r>
              <a:rPr lang="en-US" sz="1800" dirty="0">
                <a:solidFill>
                  <a:srgbClr val="0D0D0D"/>
                </a:solidFill>
                <a:latin typeface="Söhne"/>
              </a:rPr>
              <a:t> Classifier</a:t>
            </a:r>
            <a:r>
              <a:rPr lang="en-US" sz="1800" b="0" i="0" dirty="0">
                <a:solidFill>
                  <a:srgbClr val="0D0D0D"/>
                </a:solidFill>
                <a:effectLst/>
                <a:latin typeface="Söhne"/>
              </a:rPr>
              <a:t>, and Support Vector Classifier.</a:t>
            </a:r>
          </a:p>
          <a:p>
            <a:pPr algn="l">
              <a:buFont typeface="Arial" panose="020B0604020202020204" pitchFamily="34" charset="0"/>
              <a:buChar char="•"/>
            </a:pPr>
            <a:r>
              <a:rPr lang="en-US" sz="1800" b="0" i="0" dirty="0">
                <a:solidFill>
                  <a:srgbClr val="0D0D0D"/>
                </a:solidFill>
                <a:effectLst/>
                <a:latin typeface="Söhne"/>
              </a:rPr>
              <a:t>The developed models demonstrated strong predictive performance in estimating water potability, with the </a:t>
            </a:r>
            <a:r>
              <a:rPr lang="en-US" sz="1800" b="1" i="0" dirty="0">
                <a:solidFill>
                  <a:srgbClr val="0D0D0D"/>
                </a:solidFill>
                <a:effectLst/>
                <a:latin typeface="Söhne"/>
              </a:rPr>
              <a:t>SVC </a:t>
            </a:r>
            <a:r>
              <a:rPr lang="en-US" sz="1800" b="1" dirty="0">
                <a:solidFill>
                  <a:srgbClr val="0D0D0D"/>
                </a:solidFill>
                <a:latin typeface="Söhne"/>
              </a:rPr>
              <a:t>M</a:t>
            </a:r>
            <a:r>
              <a:rPr lang="en-US" sz="1800" b="1" i="0" dirty="0">
                <a:solidFill>
                  <a:srgbClr val="0D0D0D"/>
                </a:solidFill>
                <a:effectLst/>
                <a:latin typeface="Söhne"/>
              </a:rPr>
              <a:t>odel </a:t>
            </a:r>
            <a:r>
              <a:rPr lang="en-US" sz="1800" b="0" i="0" dirty="0">
                <a:solidFill>
                  <a:srgbClr val="0D0D0D"/>
                </a:solidFill>
                <a:effectLst/>
                <a:latin typeface="Söhne"/>
              </a:rPr>
              <a:t>exhibiting exceptional accuracy.</a:t>
            </a:r>
          </a:p>
          <a:p>
            <a:pPr algn="l">
              <a:buFont typeface="Arial" panose="020B0604020202020204" pitchFamily="34" charset="0"/>
              <a:buChar char="•"/>
            </a:pPr>
            <a:r>
              <a:rPr lang="en-US" sz="1800" b="0" i="0" dirty="0">
                <a:effectLst/>
                <a:latin typeface="Söhne"/>
              </a:rPr>
              <a:t>Implications- Water quality prediction projects play a crucial role in safeguarding public health, preserving the environment, optimizing resource utilization, shaping policies, and fostering community participation in water management.</a:t>
            </a:r>
          </a:p>
          <a:p>
            <a:pPr algn="l">
              <a:buFont typeface="Arial" panose="020B0604020202020204" pitchFamily="34" charset="0"/>
              <a:buChar char="•"/>
            </a:pPr>
            <a:r>
              <a:rPr lang="en-US" sz="1800" b="0" i="0" dirty="0">
                <a:effectLst/>
                <a:latin typeface="Söhne"/>
              </a:rPr>
              <a:t>In conclusion, water potability prediction projects play a significant role in ensuring access to safe drinking water by leveraging advanced technologies to forecast water quality accurately. By integrating machine learning algorithms with water quality data, these projects contribute to public health initiatives and aid in decision-making processes related to water management and treatment.</a:t>
            </a:r>
            <a:endParaRPr lang="en-US" b="0" i="0" dirty="0">
              <a:effectLst/>
              <a:latin typeface="Söhne"/>
            </a:endParaRPr>
          </a:p>
          <a:p>
            <a:endParaRPr lang="en-US" sz="1800" dirty="0"/>
          </a:p>
        </p:txBody>
      </p:sp>
      <p:sp>
        <p:nvSpPr>
          <p:cNvPr id="5" name="Title 1">
            <a:extLst>
              <a:ext uri="{FF2B5EF4-FFF2-40B4-BE49-F238E27FC236}">
                <a16:creationId xmlns:a16="http://schemas.microsoft.com/office/drawing/2014/main" id="{76D83A4D-D9B5-2C9C-78C4-AF07ABE2D729}"/>
              </a:ext>
            </a:extLst>
          </p:cNvPr>
          <p:cNvSpPr>
            <a:spLocks noGrp="1"/>
          </p:cNvSpPr>
          <p:nvPr>
            <p:ph type="title"/>
          </p:nvPr>
        </p:nvSpPr>
        <p:spPr>
          <a:xfrm>
            <a:off x="435935" y="577396"/>
            <a:ext cx="8229600" cy="644065"/>
          </a:xfrm>
        </p:spPr>
        <p:txBody>
          <a:bodyPr>
            <a:normAutofit/>
          </a:bodyPr>
          <a:lstStyle/>
          <a:p>
            <a:r>
              <a:rPr lang="en-US" sz="3600" dirty="0"/>
              <a:t>Conclusion</a:t>
            </a:r>
          </a:p>
        </p:txBody>
      </p:sp>
    </p:spTree>
    <p:extLst>
      <p:ext uri="{BB962C8B-B14F-4D97-AF65-F5344CB8AC3E}">
        <p14:creationId xmlns:p14="http://schemas.microsoft.com/office/powerpoint/2010/main" val="3368592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BF411-4FE3-DA05-AEB3-76960D36B8A2}"/>
              </a:ext>
            </a:extLst>
          </p:cNvPr>
          <p:cNvSpPr>
            <a:spLocks noGrp="1"/>
          </p:cNvSpPr>
          <p:nvPr>
            <p:ph type="title"/>
          </p:nvPr>
        </p:nvSpPr>
        <p:spPr>
          <a:xfrm>
            <a:off x="457200" y="2074244"/>
            <a:ext cx="8229600" cy="644065"/>
          </a:xfrm>
        </p:spPr>
        <p:txBody>
          <a:bodyPr anchor="ctr">
            <a:normAutofit/>
          </a:bodyPr>
          <a:lstStyle/>
          <a:p>
            <a:pPr>
              <a:lnSpc>
                <a:spcPct val="90000"/>
              </a:lnSpc>
            </a:pPr>
            <a:r>
              <a:rPr lang="en-US" sz="3700"/>
              <a:t>Thank you</a:t>
            </a:r>
          </a:p>
        </p:txBody>
      </p:sp>
    </p:spTree>
    <p:extLst>
      <p:ext uri="{BB962C8B-B14F-4D97-AF65-F5344CB8AC3E}">
        <p14:creationId xmlns:p14="http://schemas.microsoft.com/office/powerpoint/2010/main" val="110839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A51F-E7D2-BBD6-EA03-15579ECDF32B}"/>
              </a:ext>
            </a:extLst>
          </p:cNvPr>
          <p:cNvSpPr>
            <a:spLocks noGrp="1"/>
          </p:cNvSpPr>
          <p:nvPr>
            <p:ph type="title"/>
          </p:nvPr>
        </p:nvSpPr>
        <p:spPr>
          <a:xfrm>
            <a:off x="457200" y="573885"/>
            <a:ext cx="8229600" cy="644065"/>
          </a:xfrm>
        </p:spPr>
        <p:txBody>
          <a:bodyPr>
            <a:noAutofit/>
          </a:bodyPr>
          <a:lstStyle/>
          <a:p>
            <a:r>
              <a:rPr lang="en-US" sz="4000" dirty="0"/>
              <a:t>Dataset Overview</a:t>
            </a:r>
          </a:p>
        </p:txBody>
      </p:sp>
      <p:sp>
        <p:nvSpPr>
          <p:cNvPr id="3" name="Content Placeholder 2">
            <a:extLst>
              <a:ext uri="{FF2B5EF4-FFF2-40B4-BE49-F238E27FC236}">
                <a16:creationId xmlns:a16="http://schemas.microsoft.com/office/drawing/2014/main" id="{A240AF3F-9882-C6E0-8C4D-EFBB28F6B6D0}"/>
              </a:ext>
            </a:extLst>
          </p:cNvPr>
          <p:cNvSpPr>
            <a:spLocks noGrp="1"/>
          </p:cNvSpPr>
          <p:nvPr>
            <p:ph idx="1"/>
          </p:nvPr>
        </p:nvSpPr>
        <p:spPr>
          <a:xfrm>
            <a:off x="457200" y="1340758"/>
            <a:ext cx="8229600" cy="2984444"/>
          </a:xfrm>
        </p:spPr>
        <p:txBody>
          <a:bodyPr>
            <a:noAutofit/>
          </a:bodyPr>
          <a:lstStyle/>
          <a:p>
            <a:pPr marL="0" indent="0">
              <a:buNone/>
            </a:pPr>
            <a:r>
              <a:rPr lang="en-US" sz="1600" dirty="0">
                <a:latin typeface="+mj-lt"/>
              </a:rPr>
              <a:t>1. </a:t>
            </a:r>
            <a:r>
              <a:rPr lang="en-US" sz="1600" dirty="0" err="1">
                <a:latin typeface="+mj-lt"/>
              </a:rPr>
              <a:t>ph</a:t>
            </a:r>
            <a:r>
              <a:rPr lang="en-US" sz="1600" dirty="0">
                <a:latin typeface="+mj-lt"/>
              </a:rPr>
              <a:t>: pH of water (0 to 14).</a:t>
            </a:r>
          </a:p>
          <a:p>
            <a:pPr marL="0" indent="0">
              <a:buNone/>
            </a:pPr>
            <a:r>
              <a:rPr lang="en-US" sz="1600" dirty="0">
                <a:latin typeface="+mj-lt"/>
              </a:rPr>
              <a:t>2. Hardness: Capacity of water to precipitate soap in mg/L.            </a:t>
            </a:r>
          </a:p>
          <a:p>
            <a:pPr marL="0" indent="0">
              <a:buNone/>
            </a:pPr>
            <a:r>
              <a:rPr lang="en-US" sz="1600" dirty="0">
                <a:latin typeface="+mj-lt"/>
              </a:rPr>
              <a:t>3. Solids: Total dissolved solids in ppm.</a:t>
            </a:r>
          </a:p>
          <a:p>
            <a:pPr marL="0" indent="0">
              <a:buNone/>
            </a:pPr>
            <a:r>
              <a:rPr lang="en-US" sz="1600" dirty="0">
                <a:latin typeface="+mj-lt"/>
              </a:rPr>
              <a:t>4. Chloramines: Amount of Chloramines in ppm.</a:t>
            </a:r>
          </a:p>
          <a:p>
            <a:pPr marL="0" indent="0">
              <a:buNone/>
            </a:pPr>
            <a:r>
              <a:rPr lang="en-US" sz="1600" dirty="0">
                <a:latin typeface="+mj-lt"/>
              </a:rPr>
              <a:t>5. Sulfate: Amount of Sulfates dissolved in mg/L.</a:t>
            </a:r>
          </a:p>
          <a:p>
            <a:pPr marL="0" indent="0">
              <a:buNone/>
            </a:pPr>
            <a:r>
              <a:rPr lang="en-US" sz="1600" dirty="0">
                <a:latin typeface="+mj-lt"/>
              </a:rPr>
              <a:t>6. Conductivity: Electrical conductivity of water in </a:t>
            </a:r>
            <a:r>
              <a:rPr lang="en-US" sz="1600" dirty="0" err="1">
                <a:latin typeface="+mj-lt"/>
              </a:rPr>
              <a:t>μS</a:t>
            </a:r>
            <a:r>
              <a:rPr lang="en-US" sz="1600" dirty="0">
                <a:latin typeface="+mj-lt"/>
              </a:rPr>
              <a:t>/cm.</a:t>
            </a:r>
          </a:p>
          <a:p>
            <a:pPr marL="0" indent="0">
              <a:buNone/>
            </a:pPr>
            <a:r>
              <a:rPr lang="en-US" sz="1600" dirty="0">
                <a:latin typeface="+mj-lt"/>
              </a:rPr>
              <a:t>7. </a:t>
            </a:r>
            <a:r>
              <a:rPr lang="en-US" sz="1600" dirty="0" err="1">
                <a:latin typeface="+mj-lt"/>
              </a:rPr>
              <a:t>Organic_carbon</a:t>
            </a:r>
            <a:r>
              <a:rPr lang="en-US" sz="1600" dirty="0">
                <a:latin typeface="+mj-lt"/>
              </a:rPr>
              <a:t>: Amount of organic carbon in ppm.</a:t>
            </a:r>
          </a:p>
          <a:p>
            <a:pPr marL="0" indent="0">
              <a:buNone/>
            </a:pPr>
            <a:r>
              <a:rPr lang="en-US" sz="1600" dirty="0">
                <a:latin typeface="+mj-lt"/>
              </a:rPr>
              <a:t>8. Trihalomethanes: Amount of Trihalomethanes in </a:t>
            </a:r>
            <a:r>
              <a:rPr lang="en-US" sz="1600" dirty="0" err="1">
                <a:latin typeface="+mj-lt"/>
              </a:rPr>
              <a:t>μg</a:t>
            </a:r>
            <a:r>
              <a:rPr lang="en-US" sz="1600" dirty="0">
                <a:latin typeface="+mj-lt"/>
              </a:rPr>
              <a:t>/L.</a:t>
            </a:r>
          </a:p>
          <a:p>
            <a:pPr marL="0" indent="0">
              <a:buNone/>
            </a:pPr>
            <a:r>
              <a:rPr lang="en-US" sz="1600" dirty="0">
                <a:latin typeface="+mj-lt"/>
              </a:rPr>
              <a:t>9. Turbidity: Measure of light </a:t>
            </a:r>
            <a:r>
              <a:rPr lang="en-US" sz="1600" dirty="0" err="1">
                <a:latin typeface="+mj-lt"/>
              </a:rPr>
              <a:t>emiting</a:t>
            </a:r>
            <a:r>
              <a:rPr lang="en-US" sz="1600" dirty="0">
                <a:latin typeface="+mj-lt"/>
              </a:rPr>
              <a:t> property of water in NTU.</a:t>
            </a:r>
          </a:p>
          <a:p>
            <a:pPr marL="0" indent="0">
              <a:buNone/>
            </a:pPr>
            <a:r>
              <a:rPr lang="en-US" sz="1600" dirty="0">
                <a:latin typeface="+mj-lt"/>
              </a:rPr>
              <a:t>10. Potability: Indicates if water is safe for human consumption. Potable -1 and Not potable -0</a:t>
            </a:r>
          </a:p>
          <a:p>
            <a:pPr marL="0" indent="0">
              <a:buNone/>
            </a:pPr>
            <a:endParaRPr lang="en-US" sz="1600" dirty="0">
              <a:latin typeface="+mj-lt"/>
            </a:endParaRPr>
          </a:p>
          <a:p>
            <a:endParaRPr lang="en-US" sz="1600" dirty="0"/>
          </a:p>
        </p:txBody>
      </p:sp>
    </p:spTree>
    <p:extLst>
      <p:ext uri="{BB962C8B-B14F-4D97-AF65-F5344CB8AC3E}">
        <p14:creationId xmlns:p14="http://schemas.microsoft.com/office/powerpoint/2010/main" val="146877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01E6-DA1C-A299-9EEE-768BC1830BF4}"/>
              </a:ext>
            </a:extLst>
          </p:cNvPr>
          <p:cNvSpPr>
            <a:spLocks noGrp="1"/>
          </p:cNvSpPr>
          <p:nvPr>
            <p:ph type="title"/>
          </p:nvPr>
        </p:nvSpPr>
        <p:spPr/>
        <p:txBody>
          <a:bodyPr>
            <a:normAutofit fontScale="90000"/>
          </a:bodyPr>
          <a:lstStyle/>
          <a:p>
            <a:r>
              <a:rPr lang="en-US" dirty="0"/>
              <a:t>About the data</a:t>
            </a:r>
          </a:p>
        </p:txBody>
      </p:sp>
      <p:sp>
        <p:nvSpPr>
          <p:cNvPr id="3" name="Content Placeholder 2">
            <a:extLst>
              <a:ext uri="{FF2B5EF4-FFF2-40B4-BE49-F238E27FC236}">
                <a16:creationId xmlns:a16="http://schemas.microsoft.com/office/drawing/2014/main" id="{9FFA1DA9-5D24-87C3-3E1B-AC72A30AA7C5}"/>
              </a:ext>
            </a:extLst>
          </p:cNvPr>
          <p:cNvSpPr>
            <a:spLocks noGrp="1"/>
          </p:cNvSpPr>
          <p:nvPr>
            <p:ph idx="1"/>
          </p:nvPr>
        </p:nvSpPr>
        <p:spPr>
          <a:xfrm>
            <a:off x="457200" y="1708748"/>
            <a:ext cx="8229600" cy="2984444"/>
          </a:xfrm>
        </p:spPr>
        <p:txBody>
          <a:bodyPr>
            <a:normAutofit/>
          </a:bodyPr>
          <a:lstStyle/>
          <a:p>
            <a:pPr marL="0" indent="0">
              <a:buNone/>
            </a:pPr>
            <a:r>
              <a:rPr lang="en-US" sz="2400" b="1" i="0" dirty="0">
                <a:effectLst/>
                <a:latin typeface="+mj-lt"/>
              </a:rPr>
              <a:t>Data Sources: </a:t>
            </a:r>
            <a:r>
              <a:rPr lang="en-US" sz="2400" b="1" i="0" u="sng" dirty="0">
                <a:effectLst/>
                <a:latin typeface="+mj-lt"/>
                <a:hlinkClick r:id="rId2"/>
              </a:rPr>
              <a:t>Water Quality</a:t>
            </a:r>
            <a:endParaRPr lang="en-US" sz="2400" b="1" i="0" dirty="0">
              <a:effectLst/>
              <a:latin typeface="+mj-lt"/>
            </a:endParaRPr>
          </a:p>
          <a:p>
            <a:pPr marL="0" indent="0">
              <a:buNone/>
            </a:pPr>
            <a:r>
              <a:rPr lang="en-US" sz="2400" b="1" i="0" dirty="0">
                <a:effectLst/>
                <a:latin typeface="+mj-lt"/>
              </a:rPr>
              <a:t>Data Size: </a:t>
            </a:r>
            <a:endParaRPr lang="en-US" sz="2400" b="0" i="0" dirty="0">
              <a:effectLst/>
              <a:latin typeface="+mj-lt"/>
            </a:endParaRPr>
          </a:p>
          <a:p>
            <a:pPr marL="0" indent="0">
              <a:buNone/>
            </a:pPr>
            <a:r>
              <a:rPr lang="en-US" sz="2400" b="0" i="0" dirty="0">
                <a:effectLst/>
                <a:latin typeface="+mj-lt"/>
              </a:rPr>
              <a:t>The dataset consists of 10 variables/columns and 3276 rows.</a:t>
            </a:r>
            <a:endParaRPr lang="en-US" sz="2400" b="1" i="0" dirty="0">
              <a:effectLst/>
              <a:latin typeface="+mj-lt"/>
            </a:endParaRPr>
          </a:p>
          <a:p>
            <a:endParaRPr lang="en-US" sz="2400" dirty="0"/>
          </a:p>
        </p:txBody>
      </p:sp>
    </p:spTree>
    <p:extLst>
      <p:ext uri="{BB962C8B-B14F-4D97-AF65-F5344CB8AC3E}">
        <p14:creationId xmlns:p14="http://schemas.microsoft.com/office/powerpoint/2010/main" val="149838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61B1-F86C-FF59-A986-49614B84FB4E}"/>
              </a:ext>
            </a:extLst>
          </p:cNvPr>
          <p:cNvSpPr>
            <a:spLocks noGrp="1"/>
          </p:cNvSpPr>
          <p:nvPr>
            <p:ph type="title"/>
          </p:nvPr>
        </p:nvSpPr>
        <p:spPr/>
        <p:txBody>
          <a:bodyPr>
            <a:normAutofit/>
          </a:bodyPr>
          <a:lstStyle/>
          <a:p>
            <a:pPr algn="l"/>
            <a:r>
              <a:rPr lang="en-US" sz="2400" dirty="0"/>
              <a:t>Target variable</a:t>
            </a:r>
          </a:p>
        </p:txBody>
      </p:sp>
      <p:sp>
        <p:nvSpPr>
          <p:cNvPr id="7" name="TextBox 6">
            <a:extLst>
              <a:ext uri="{FF2B5EF4-FFF2-40B4-BE49-F238E27FC236}">
                <a16:creationId xmlns:a16="http://schemas.microsoft.com/office/drawing/2014/main" id="{A00AE484-B38A-AB22-9A13-AFB34A9D1C1C}"/>
              </a:ext>
            </a:extLst>
          </p:cNvPr>
          <p:cNvSpPr txBox="1"/>
          <p:nvPr/>
        </p:nvSpPr>
        <p:spPr>
          <a:xfrm>
            <a:off x="457200" y="1346709"/>
            <a:ext cx="7963231" cy="923330"/>
          </a:xfrm>
          <a:prstGeom prst="rect">
            <a:avLst/>
          </a:prstGeom>
          <a:noFill/>
        </p:spPr>
        <p:txBody>
          <a:bodyPr wrap="square">
            <a:spAutoFit/>
          </a:bodyPr>
          <a:lstStyle/>
          <a:p>
            <a:r>
              <a:rPr lang="en-US" dirty="0">
                <a:solidFill>
                  <a:srgbClr val="1F2328"/>
                </a:solidFill>
                <a:latin typeface="-apple-system"/>
              </a:rPr>
              <a:t>T</a:t>
            </a:r>
            <a:r>
              <a:rPr lang="en-US" b="0" i="0" dirty="0">
                <a:solidFill>
                  <a:srgbClr val="1F2328"/>
                </a:solidFill>
                <a:effectLst/>
                <a:latin typeface="-apple-system"/>
              </a:rPr>
              <a:t>he target variable is the ‘Potability’ column. This variable </a:t>
            </a:r>
            <a:r>
              <a:rPr lang="en-US" dirty="0">
                <a:solidFill>
                  <a:srgbClr val="1F2328"/>
                </a:solidFill>
                <a:latin typeface="-apple-system"/>
              </a:rPr>
              <a:t>represents whether the water given is suitable for drinking or not. ‘1’ indicates suitable for drinking where as ‘0’ indicates not suitable</a:t>
            </a:r>
            <a:endParaRPr lang="en-US" dirty="0"/>
          </a:p>
        </p:txBody>
      </p:sp>
      <p:sp>
        <p:nvSpPr>
          <p:cNvPr id="9" name="TextBox 8">
            <a:extLst>
              <a:ext uri="{FF2B5EF4-FFF2-40B4-BE49-F238E27FC236}">
                <a16:creationId xmlns:a16="http://schemas.microsoft.com/office/drawing/2014/main" id="{3A2E0628-FB93-4424-700B-9FD130DFDA72}"/>
              </a:ext>
            </a:extLst>
          </p:cNvPr>
          <p:cNvSpPr txBox="1"/>
          <p:nvPr/>
        </p:nvSpPr>
        <p:spPr>
          <a:xfrm>
            <a:off x="442332" y="2579127"/>
            <a:ext cx="7541812" cy="1908215"/>
          </a:xfrm>
          <a:prstGeom prst="rect">
            <a:avLst/>
          </a:prstGeom>
          <a:noFill/>
        </p:spPr>
        <p:txBody>
          <a:bodyPr wrap="square">
            <a:spAutoFit/>
          </a:bodyPr>
          <a:lstStyle/>
          <a:p>
            <a:pPr algn="l"/>
            <a:endParaRPr lang="en-US" sz="2800" i="0" dirty="0">
              <a:solidFill>
                <a:srgbClr val="1F2328"/>
              </a:solidFill>
              <a:effectLst/>
              <a:latin typeface="+mj-lt"/>
            </a:endParaRPr>
          </a:p>
          <a:p>
            <a:pPr algn="l"/>
            <a:r>
              <a:rPr lang="en-US" b="0" i="0" dirty="0">
                <a:solidFill>
                  <a:srgbClr val="1F2328"/>
                </a:solidFill>
                <a:effectLst/>
                <a:latin typeface="-apple-system"/>
              </a:rPr>
              <a:t>'pH', ‘Hardness', ‘Solids’, ‘</a:t>
            </a:r>
            <a:r>
              <a:rPr lang="en-US" dirty="0">
                <a:solidFill>
                  <a:srgbClr val="1F2328"/>
                </a:solidFill>
                <a:latin typeface="-apple-system"/>
              </a:rPr>
              <a:t>Chloramines</a:t>
            </a:r>
            <a:r>
              <a:rPr lang="en-US" b="0" i="0" dirty="0">
                <a:solidFill>
                  <a:srgbClr val="1F2328"/>
                </a:solidFill>
                <a:effectLst/>
                <a:latin typeface="-apple-system"/>
              </a:rPr>
              <a:t>', ‘Sulfate', ‘Conductivity ‘, ‘Trihalomethanes', and ‘Turbidity' can be used as variables for predicting machine learning models. These variables represent categorical features, and depending on the nature of your predictive task, they can be valuable predictors for your model.</a:t>
            </a:r>
          </a:p>
        </p:txBody>
      </p:sp>
      <p:sp>
        <p:nvSpPr>
          <p:cNvPr id="11" name="TextBox 10">
            <a:extLst>
              <a:ext uri="{FF2B5EF4-FFF2-40B4-BE49-F238E27FC236}">
                <a16:creationId xmlns:a16="http://schemas.microsoft.com/office/drawing/2014/main" id="{CA176B09-C583-7BD8-DE1D-46D9604EFE8C}"/>
              </a:ext>
            </a:extLst>
          </p:cNvPr>
          <p:cNvSpPr txBox="1"/>
          <p:nvPr/>
        </p:nvSpPr>
        <p:spPr>
          <a:xfrm>
            <a:off x="457200" y="2422408"/>
            <a:ext cx="4572000" cy="461665"/>
          </a:xfrm>
          <a:prstGeom prst="rect">
            <a:avLst/>
          </a:prstGeom>
          <a:noFill/>
        </p:spPr>
        <p:txBody>
          <a:bodyPr wrap="square">
            <a:spAutoFit/>
          </a:bodyPr>
          <a:lstStyle/>
          <a:p>
            <a:r>
              <a:rPr lang="en-US" sz="2400" dirty="0">
                <a:latin typeface="+mj-lt"/>
              </a:rPr>
              <a:t>Features/ Predictors</a:t>
            </a:r>
          </a:p>
        </p:txBody>
      </p:sp>
    </p:spTree>
    <p:extLst>
      <p:ext uri="{BB962C8B-B14F-4D97-AF65-F5344CB8AC3E}">
        <p14:creationId xmlns:p14="http://schemas.microsoft.com/office/powerpoint/2010/main" val="363663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7FA4B7-DED9-20E2-98CB-F99E7611BC84}"/>
              </a:ext>
            </a:extLst>
          </p:cNvPr>
          <p:cNvSpPr>
            <a:spLocks noGrp="1"/>
          </p:cNvSpPr>
          <p:nvPr>
            <p:ph type="title"/>
          </p:nvPr>
        </p:nvSpPr>
        <p:spPr>
          <a:xfrm>
            <a:off x="457200" y="527192"/>
            <a:ext cx="8229600" cy="644065"/>
          </a:xfrm>
        </p:spPr>
        <p:txBody>
          <a:bodyPr>
            <a:normAutofit/>
          </a:bodyPr>
          <a:lstStyle/>
          <a:p>
            <a:r>
              <a:rPr lang="en-US" sz="2400" dirty="0"/>
              <a:t>Exploratory Data Analysis</a:t>
            </a:r>
          </a:p>
        </p:txBody>
      </p:sp>
      <p:pic>
        <p:nvPicPr>
          <p:cNvPr id="2050" name="Picture 2">
            <a:extLst>
              <a:ext uri="{FF2B5EF4-FFF2-40B4-BE49-F238E27FC236}">
                <a16:creationId xmlns:a16="http://schemas.microsoft.com/office/drawing/2014/main" id="{54D0B8BB-AD26-7C5B-C819-DB40793B2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0" y="1359287"/>
            <a:ext cx="4295775" cy="36733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blue and red pie chart&#10;&#10;Description automatically generated">
            <a:extLst>
              <a:ext uri="{FF2B5EF4-FFF2-40B4-BE49-F238E27FC236}">
                <a16:creationId xmlns:a16="http://schemas.microsoft.com/office/drawing/2014/main" id="{4258E865-90F8-2516-EF82-D8622B974E5B}"/>
              </a:ext>
            </a:extLst>
          </p:cNvPr>
          <p:cNvPicPr>
            <a:picLocks noChangeAspect="1"/>
          </p:cNvPicPr>
          <p:nvPr/>
        </p:nvPicPr>
        <p:blipFill>
          <a:blip r:embed="rId3"/>
          <a:stretch>
            <a:fillRect/>
          </a:stretch>
        </p:blipFill>
        <p:spPr>
          <a:xfrm>
            <a:off x="4743567" y="1672682"/>
            <a:ext cx="4073331" cy="2854713"/>
          </a:xfrm>
          <a:prstGeom prst="rect">
            <a:avLst/>
          </a:prstGeom>
        </p:spPr>
      </p:pic>
    </p:spTree>
    <p:extLst>
      <p:ext uri="{BB962C8B-B14F-4D97-AF65-F5344CB8AC3E}">
        <p14:creationId xmlns:p14="http://schemas.microsoft.com/office/powerpoint/2010/main" val="228338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4542E3F-5C92-E572-783D-C304A99B2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7423"/>
            <a:ext cx="4171950" cy="3553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91CD50-4A16-52B7-5141-BEA7EF5223A3}"/>
              </a:ext>
            </a:extLst>
          </p:cNvPr>
          <p:cNvSpPr txBox="1"/>
          <p:nvPr/>
        </p:nvSpPr>
        <p:spPr>
          <a:xfrm>
            <a:off x="624821" y="907924"/>
            <a:ext cx="4347231" cy="261610"/>
          </a:xfrm>
          <a:prstGeom prst="rect">
            <a:avLst/>
          </a:prstGeom>
          <a:noFill/>
        </p:spPr>
        <p:txBody>
          <a:bodyPr wrap="square" rtlCol="0">
            <a:spAutoFit/>
          </a:bodyPr>
          <a:lstStyle/>
          <a:p>
            <a:r>
              <a:rPr lang="en-US" sz="1100" dirty="0"/>
              <a:t>Distribution of Potability of water with </a:t>
            </a:r>
            <a:r>
              <a:rPr lang="en-US" sz="1100" dirty="0" err="1"/>
              <a:t>ph</a:t>
            </a:r>
            <a:r>
              <a:rPr lang="en-US" sz="1100" dirty="0"/>
              <a:t> values</a:t>
            </a:r>
          </a:p>
        </p:txBody>
      </p:sp>
      <p:pic>
        <p:nvPicPr>
          <p:cNvPr id="3076" name="Picture 4">
            <a:extLst>
              <a:ext uri="{FF2B5EF4-FFF2-40B4-BE49-F238E27FC236}">
                <a16:creationId xmlns:a16="http://schemas.microsoft.com/office/drawing/2014/main" id="{C34E73D3-5BE7-3CB5-57E8-26526ABF6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692" y="1137423"/>
            <a:ext cx="4615211" cy="384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2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EAFE6E0-36B6-366E-6042-AF189CA3565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9213" y="678427"/>
            <a:ext cx="7927258" cy="43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94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0C6F732-8287-326A-7A9D-23C0F10399A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5471" y="1231491"/>
            <a:ext cx="4038600" cy="311043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1D2E286-1929-F778-004D-ECE29A1DB14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69440" y="1082266"/>
            <a:ext cx="3292882" cy="317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448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1244</Words>
  <Application>Microsoft Office PowerPoint</Application>
  <PresentationFormat>On-screen Show (16:9)</PresentationFormat>
  <Paragraphs>78</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Amasis MT Pro</vt:lpstr>
      <vt:lpstr>-apple-system</vt:lpstr>
      <vt:lpstr>Arial</vt:lpstr>
      <vt:lpstr>Calibri</vt:lpstr>
      <vt:lpstr>Söhne</vt:lpstr>
      <vt:lpstr>Söhne Mono</vt:lpstr>
      <vt:lpstr>Office Theme</vt:lpstr>
      <vt:lpstr>PowerPoint Presentation</vt:lpstr>
      <vt:lpstr>Introduction</vt:lpstr>
      <vt:lpstr>Dataset Overview</vt:lpstr>
      <vt:lpstr>About the data</vt:lpstr>
      <vt:lpstr>Target variable</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with Random Forest Classifier</vt:lpstr>
      <vt:lpstr>Model building with XGBCLASSIFIER</vt:lpstr>
      <vt:lpstr>Model building with SVC</vt:lpstr>
      <vt:lpstr>Web Application</vt:lpstr>
      <vt:lpstr>Web Application</vt:lpstr>
      <vt:lpstr>Conclusion</vt:lpstr>
      <vt:lpstr>Thank you</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Manish Bhima</cp:lastModifiedBy>
  <cp:revision>11</cp:revision>
  <dcterms:created xsi:type="dcterms:W3CDTF">2019-02-27T15:38:32Z</dcterms:created>
  <dcterms:modified xsi:type="dcterms:W3CDTF">2024-04-22T23:37:30Z</dcterms:modified>
</cp:coreProperties>
</file>