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8" r:id="rId2"/>
    <p:sldId id="295" r:id="rId3"/>
    <p:sldId id="294" r:id="rId4"/>
    <p:sldId id="266" r:id="rId5"/>
    <p:sldId id="296" r:id="rId6"/>
    <p:sldId id="278" r:id="rId7"/>
    <p:sldId id="383" r:id="rId8"/>
    <p:sldId id="297" r:id="rId9"/>
    <p:sldId id="298" r:id="rId10"/>
    <p:sldId id="276" r:id="rId11"/>
    <p:sldId id="328" r:id="rId12"/>
    <p:sldId id="329" r:id="rId13"/>
    <p:sldId id="330" r:id="rId14"/>
    <p:sldId id="302" r:id="rId15"/>
    <p:sldId id="303" r:id="rId16"/>
    <p:sldId id="306" r:id="rId17"/>
    <p:sldId id="308" r:id="rId18"/>
    <p:sldId id="267" r:id="rId19"/>
    <p:sldId id="309" r:id="rId20"/>
    <p:sldId id="331" r:id="rId21"/>
    <p:sldId id="310" r:id="rId22"/>
    <p:sldId id="311" r:id="rId23"/>
    <p:sldId id="312" r:id="rId24"/>
    <p:sldId id="313" r:id="rId25"/>
    <p:sldId id="314" r:id="rId26"/>
    <p:sldId id="315" r:id="rId27"/>
    <p:sldId id="316" r:id="rId28"/>
    <p:sldId id="318" r:id="rId29"/>
    <p:sldId id="319" r:id="rId30"/>
    <p:sldId id="320" r:id="rId31"/>
    <p:sldId id="321" r:id="rId32"/>
    <p:sldId id="322" r:id="rId33"/>
    <p:sldId id="327" r:id="rId34"/>
    <p:sldId id="333" r:id="rId35"/>
    <p:sldId id="335" r:id="rId36"/>
    <p:sldId id="336" r:id="rId37"/>
    <p:sldId id="337" r:id="rId38"/>
    <p:sldId id="338" r:id="rId39"/>
    <p:sldId id="339" r:id="rId40"/>
    <p:sldId id="340" r:id="rId41"/>
    <p:sldId id="342" r:id="rId42"/>
    <p:sldId id="343" r:id="rId43"/>
    <p:sldId id="344" r:id="rId44"/>
    <p:sldId id="345" r:id="rId45"/>
    <p:sldId id="347" r:id="rId46"/>
    <p:sldId id="346" r:id="rId47"/>
    <p:sldId id="348" r:id="rId48"/>
    <p:sldId id="349" r:id="rId49"/>
    <p:sldId id="350" r:id="rId50"/>
    <p:sldId id="351" r:id="rId51"/>
    <p:sldId id="357" r:id="rId52"/>
    <p:sldId id="358" r:id="rId53"/>
    <p:sldId id="360" r:id="rId54"/>
    <p:sldId id="361" r:id="rId55"/>
    <p:sldId id="362" r:id="rId56"/>
    <p:sldId id="363" r:id="rId57"/>
    <p:sldId id="364" r:id="rId58"/>
    <p:sldId id="365" r:id="rId59"/>
    <p:sldId id="366" r:id="rId60"/>
    <p:sldId id="367" r:id="rId61"/>
    <p:sldId id="368" r:id="rId62"/>
    <p:sldId id="369" r:id="rId63"/>
    <p:sldId id="370" r:id="rId64"/>
    <p:sldId id="371" r:id="rId65"/>
    <p:sldId id="372" r:id="rId66"/>
    <p:sldId id="373" r:id="rId67"/>
    <p:sldId id="374" r:id="rId68"/>
    <p:sldId id="375" r:id="rId69"/>
    <p:sldId id="378" r:id="rId70"/>
    <p:sldId id="380" r:id="rId71"/>
    <p:sldId id="382" r:id="rId72"/>
    <p:sldId id="381" r:id="rId73"/>
    <p:sldId id="293"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CDAF4E-7930-4799-9DE1-31286AB8E756}" type="datetimeFigureOut">
              <a:rPr lang="en-US" smtClean="0"/>
              <a:pPr/>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1E3C6-61A1-4F05-A31D-A7D03BBB518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CDAF4E-7930-4799-9DE1-31286AB8E756}" type="datetimeFigureOut">
              <a:rPr lang="en-US" smtClean="0"/>
              <a:pPr/>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1E3C6-61A1-4F05-A31D-A7D03BBB518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CDAF4E-7930-4799-9DE1-31286AB8E756}" type="datetimeFigureOut">
              <a:rPr lang="en-US" smtClean="0"/>
              <a:pPr/>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1E3C6-61A1-4F05-A31D-A7D03BBB518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CDAF4E-7930-4799-9DE1-31286AB8E756}" type="datetimeFigureOut">
              <a:rPr lang="en-US" smtClean="0"/>
              <a:pPr/>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1E3C6-61A1-4F05-A31D-A7D03BBB518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CDAF4E-7930-4799-9DE1-31286AB8E756}" type="datetimeFigureOut">
              <a:rPr lang="en-US" smtClean="0"/>
              <a:pPr/>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1E3C6-61A1-4F05-A31D-A7D03BBB518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CDAF4E-7930-4799-9DE1-31286AB8E756}" type="datetimeFigureOut">
              <a:rPr lang="en-US" smtClean="0"/>
              <a:pPr/>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B1E3C6-61A1-4F05-A31D-A7D03BBB518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CDAF4E-7930-4799-9DE1-31286AB8E756}" type="datetimeFigureOut">
              <a:rPr lang="en-US" smtClean="0"/>
              <a:pPr/>
              <a:t>10/4/2023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B1E3C6-61A1-4F05-A31D-A7D03BBB518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CDAF4E-7930-4799-9DE1-31286AB8E756}" type="datetimeFigureOut">
              <a:rPr lang="en-US" smtClean="0"/>
              <a:pPr/>
              <a:t>10/4/2023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B1E3C6-61A1-4F05-A31D-A7D03BBB518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CDAF4E-7930-4799-9DE1-31286AB8E756}" type="datetimeFigureOut">
              <a:rPr lang="en-US" smtClean="0"/>
              <a:pPr/>
              <a:t>10/4/2023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B1E3C6-61A1-4F05-A31D-A7D03BBB518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CDAF4E-7930-4799-9DE1-31286AB8E756}" type="datetimeFigureOut">
              <a:rPr lang="en-US" smtClean="0"/>
              <a:pPr/>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B1E3C6-61A1-4F05-A31D-A7D03BBB518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CDAF4E-7930-4799-9DE1-31286AB8E756}" type="datetimeFigureOut">
              <a:rPr lang="en-US" smtClean="0"/>
              <a:pPr/>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B1E3C6-61A1-4F05-A31D-A7D03BBB518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CDAF4E-7930-4799-9DE1-31286AB8E756}" type="datetimeFigureOut">
              <a:rPr lang="en-US" smtClean="0"/>
              <a:pPr/>
              <a:t>10/4/2023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B1E3C6-61A1-4F05-A31D-A7D03BBB518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react.dev/learn/start-a-new-react-project"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localhost:8080/" TargetMode="Externa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hyperlink" Target="https://github.com/remix-run/react-router" TargetMode="External"/><Relationship Id="rId2" Type="http://schemas.openxmlformats.org/officeDocument/2006/relationships/hyperlink" Target="https://reactrouter.com/en/main/start/tutorial" TargetMode="Externa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hyperlink" Target="https://react-redux.js.org/" TargetMode="External"/><Relationship Id="rId7" Type="http://schemas.openxmlformats.org/officeDocument/2006/relationships/hyperlink" Target="https://redux.js.org/assets/images/ReduxAsyncDataFlowDiagram-d97ff38a0f4da0f327163170ccc13e80.gif" TargetMode="External"/><Relationship Id="rId2" Type="http://schemas.openxmlformats.org/officeDocument/2006/relationships/hyperlink" Target="https://redux.js.org/" TargetMode="External"/><Relationship Id="rId1" Type="http://schemas.openxmlformats.org/officeDocument/2006/relationships/slideLayout" Target="../slideLayouts/slideLayout7.xml"/><Relationship Id="rId6" Type="http://schemas.openxmlformats.org/officeDocument/2006/relationships/hyperlink" Target="https://d33wubrfki0l68.cloudfront.net/01cc198232551a7e180f4e9e327b5ab22d9d14e7/b33f4/assets/images/reduxdataflowdiagram-49fa8c3968371d9ef6f2a1486bd40a26.gif" TargetMode="External"/><Relationship Id="rId5" Type="http://schemas.openxmlformats.org/officeDocument/2006/relationships/hyperlink" Target="https://d33wubrfki0l68.cloudfront.net/73bb62ebc338fcd64ee95bde18684ffe3b3bb379/dac4f/assets/images/one-way-data-flow-04fe46332c1ccb3497ecb04b94e55b97.png" TargetMode="External"/><Relationship Id="rId4" Type="http://schemas.openxmlformats.org/officeDocument/2006/relationships/hyperlink" Target="https://redux-toolkit.js.org/"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nodejs.org/en" TargetMode="External"/><Relationship Id="rId2" Type="http://schemas.openxmlformats.org/officeDocument/2006/relationships/hyperlink" Target="https://nodejs.org/"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1487269"/>
            <a:ext cx="6553200" cy="707886"/>
          </a:xfrm>
          <a:prstGeom prst="rect">
            <a:avLst/>
          </a:prstGeom>
          <a:noFill/>
        </p:spPr>
        <p:txBody>
          <a:bodyPr wrap="square" rtlCol="0">
            <a:spAutoFit/>
          </a:bodyPr>
          <a:lstStyle/>
          <a:p>
            <a:pPr algn="ctr"/>
            <a:endParaRPr lang="en-US" sz="4000" b="1" dirty="0"/>
          </a:p>
        </p:txBody>
      </p:sp>
      <p:sp>
        <p:nvSpPr>
          <p:cNvPr id="3" name="TextBox 2"/>
          <p:cNvSpPr txBox="1"/>
          <p:nvPr/>
        </p:nvSpPr>
        <p:spPr>
          <a:xfrm>
            <a:off x="0" y="0"/>
            <a:ext cx="9144000" cy="7478970"/>
          </a:xfrm>
          <a:prstGeom prst="rect">
            <a:avLst/>
          </a:prstGeom>
          <a:solidFill>
            <a:schemeClr val="tx1"/>
          </a:solidFill>
        </p:spPr>
        <p:txBody>
          <a:bodyPr wrap="square" rtlCol="0">
            <a:spAutoFit/>
          </a:bodyPr>
          <a:lstStyle/>
          <a:p>
            <a:endParaRPr lang="en-GB" sz="4000" b="1" dirty="0" smtClean="0">
              <a:solidFill>
                <a:schemeClr val="bg1"/>
              </a:solidFill>
            </a:endParaRPr>
          </a:p>
          <a:p>
            <a:endParaRPr lang="en-GB" sz="4000" b="1" dirty="0" smtClean="0">
              <a:solidFill>
                <a:schemeClr val="bg1"/>
              </a:solidFill>
            </a:endParaRPr>
          </a:p>
          <a:p>
            <a:endParaRPr lang="en-GB" sz="4000" b="1" dirty="0" smtClean="0">
              <a:solidFill>
                <a:schemeClr val="bg1"/>
              </a:solidFill>
            </a:endParaRPr>
          </a:p>
          <a:p>
            <a:r>
              <a:rPr lang="en-GB" sz="4000" b="1" dirty="0" smtClean="0">
                <a:solidFill>
                  <a:schemeClr val="bg1"/>
                </a:solidFill>
              </a:rPr>
              <a:t>                   </a:t>
            </a:r>
          </a:p>
          <a:p>
            <a:r>
              <a:rPr lang="en-GB" sz="4000" b="1" dirty="0" smtClean="0">
                <a:solidFill>
                  <a:schemeClr val="bg1"/>
                </a:solidFill>
              </a:rPr>
              <a:t>                   	ReactJS, Redux</a:t>
            </a:r>
          </a:p>
          <a:p>
            <a:r>
              <a:rPr lang="en-GB" sz="4000" b="1" dirty="0" smtClean="0">
                <a:solidFill>
                  <a:schemeClr val="bg1"/>
                </a:solidFill>
              </a:rPr>
              <a:t>                   	and unit testing </a:t>
            </a:r>
          </a:p>
          <a:p>
            <a:r>
              <a:rPr lang="en-GB" sz="4000" b="1" dirty="0" smtClean="0">
                <a:solidFill>
                  <a:schemeClr val="bg1"/>
                </a:solidFill>
              </a:rPr>
              <a:t>                   	with Jest &amp; Enzyme</a:t>
            </a:r>
            <a:endParaRPr lang="en-US" sz="4000" b="1" dirty="0" smtClean="0">
              <a:solidFill>
                <a:schemeClr val="bg1"/>
              </a:solidFill>
            </a:endParaRPr>
          </a:p>
          <a:p>
            <a:endParaRPr lang="en-US" sz="4000" dirty="0" smtClean="0">
              <a:solidFill>
                <a:schemeClr val="bg1"/>
              </a:solidFill>
            </a:endParaRPr>
          </a:p>
          <a:p>
            <a:endParaRPr lang="en-US" sz="4000" dirty="0" smtClean="0">
              <a:solidFill>
                <a:schemeClr val="bg1"/>
              </a:solidFill>
            </a:endParaRPr>
          </a:p>
          <a:p>
            <a:endParaRPr lang="en-US" sz="4000" dirty="0" smtClean="0">
              <a:solidFill>
                <a:schemeClr val="bg1"/>
              </a:solidFill>
            </a:endParaRPr>
          </a:p>
          <a:p>
            <a:endParaRPr lang="en-US" sz="4000" dirty="0" smtClean="0">
              <a:solidFill>
                <a:schemeClr val="bg1"/>
              </a:solidFill>
            </a:endParaRPr>
          </a:p>
          <a:p>
            <a:endParaRPr lang="en-GB" sz="4000" dirty="0">
              <a:solidFill>
                <a:schemeClr val="bg1"/>
              </a:solidFill>
            </a:endParaRPr>
          </a:p>
        </p:txBody>
      </p:sp>
      <p:pic>
        <p:nvPicPr>
          <p:cNvPr id="37890" name="Picture 2" descr="D:\Reactjs\Training Docs\img\react.png"/>
          <p:cNvPicPr>
            <a:picLocks noChangeAspect="1" noChangeArrowheads="1"/>
          </p:cNvPicPr>
          <p:nvPr/>
        </p:nvPicPr>
        <p:blipFill>
          <a:blip r:embed="rId2"/>
          <a:srcRect/>
          <a:stretch>
            <a:fillRect/>
          </a:stretch>
        </p:blipFill>
        <p:spPr bwMode="auto">
          <a:xfrm>
            <a:off x="-228600" y="2139696"/>
            <a:ext cx="3657600" cy="2584704"/>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1447800"/>
            <a:ext cx="8153400" cy="584775"/>
          </a:xfrm>
          <a:prstGeom prst="rect">
            <a:avLst/>
          </a:prstGeom>
          <a:solidFill>
            <a:schemeClr val="tx1"/>
          </a:solidFill>
        </p:spPr>
        <p:txBody>
          <a:bodyPr wrap="square" rtlCol="0">
            <a:spAutoFit/>
          </a:bodyPr>
          <a:lstStyle/>
          <a:p>
            <a:pPr algn="ctr"/>
            <a:r>
              <a:rPr lang="en-US" sz="3200" dirty="0" smtClean="0">
                <a:solidFill>
                  <a:srgbClr val="00B0F0"/>
                </a:solidFill>
              </a:rPr>
              <a:t>It’s time to create our first React App </a:t>
            </a:r>
            <a:r>
              <a:rPr lang="en-US" sz="3200" dirty="0" smtClean="0">
                <a:solidFill>
                  <a:srgbClr val="00B0F0"/>
                </a:solidFill>
                <a:sym typeface="Wingdings" pitchFamily="2" charset="2"/>
              </a:rPr>
              <a:t></a:t>
            </a:r>
            <a:endParaRPr lang="en-US" sz="3200" dirty="0">
              <a:solidFill>
                <a:srgbClr val="00B0F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915400" cy="6740307"/>
          </a:xfrm>
          <a:prstGeom prst="rect">
            <a:avLst/>
          </a:prstGeom>
          <a:noFill/>
        </p:spPr>
        <p:txBody>
          <a:bodyPr wrap="square" rtlCol="0">
            <a:spAutoFit/>
          </a:bodyPr>
          <a:lstStyle/>
          <a:p>
            <a:pPr algn="ctr"/>
            <a:endParaRPr lang="en-GB" sz="2400" b="1" dirty="0" smtClean="0"/>
          </a:p>
          <a:p>
            <a:pPr algn="ctr"/>
            <a:r>
              <a:rPr lang="en-GB" sz="2400" b="1" dirty="0" smtClean="0"/>
              <a:t>2. Setting up a new React project</a:t>
            </a:r>
            <a:r>
              <a:rPr lang="en-GB" sz="2400" dirty="0" smtClean="0"/>
              <a:t> with </a:t>
            </a:r>
            <a:r>
              <a:rPr lang="en-GB" sz="2400" dirty="0" err="1" smtClean="0"/>
              <a:t>Vite</a:t>
            </a:r>
            <a:endParaRPr lang="en-US" sz="2400" b="1" dirty="0" smtClean="0"/>
          </a:p>
          <a:p>
            <a:endParaRPr lang="en-US" sz="2400" dirty="0" smtClean="0"/>
          </a:p>
          <a:p>
            <a:r>
              <a:rPr lang="en-GB" sz="2400" b="1" dirty="0" smtClean="0"/>
              <a:t>Setting Up a React Project:</a:t>
            </a:r>
          </a:p>
          <a:p>
            <a:endParaRPr lang="en-US" sz="2400" b="1" dirty="0" smtClean="0"/>
          </a:p>
          <a:p>
            <a:r>
              <a:rPr lang="en-US" sz="2000" b="1" dirty="0" smtClean="0"/>
              <a:t>Official Documentation:</a:t>
            </a:r>
          </a:p>
          <a:p>
            <a:r>
              <a:rPr lang="en-GB" sz="2000" dirty="0" smtClean="0">
                <a:hlinkClick r:id="rId2"/>
              </a:rPr>
              <a:t>https://react.dev/learn/start-a-new-react-project</a:t>
            </a:r>
            <a:endParaRPr lang="en-GB" sz="2000" dirty="0" smtClean="0"/>
          </a:p>
          <a:p>
            <a:r>
              <a:rPr lang="en-GB" sz="2000" dirty="0" smtClean="0"/>
              <a:t/>
            </a:r>
            <a:br>
              <a:rPr lang="en-GB" sz="2000" dirty="0" smtClean="0"/>
            </a:br>
            <a:r>
              <a:rPr lang="en-GB" sz="2000" dirty="0" smtClean="0"/>
              <a:t>1. </a:t>
            </a:r>
            <a:r>
              <a:rPr lang="en-GB" sz="2000" b="1" dirty="0" smtClean="0"/>
              <a:t>Open Terminal/Command Prompt</a:t>
            </a:r>
            <a:r>
              <a:rPr lang="en-GB" sz="2000" dirty="0" smtClean="0"/>
              <a:t>: Start your terminal or command prompt.</a:t>
            </a:r>
          </a:p>
          <a:p>
            <a:endParaRPr lang="en-GB" sz="2000" dirty="0" smtClean="0"/>
          </a:p>
          <a:p>
            <a:r>
              <a:rPr lang="en-US" sz="2000" dirty="0" smtClean="0"/>
              <a:t>2. </a:t>
            </a:r>
            <a:r>
              <a:rPr lang="en-GB" sz="2000" b="1" dirty="0" smtClean="0"/>
              <a:t>Create a new React project with </a:t>
            </a:r>
            <a:r>
              <a:rPr lang="en-GB" sz="2000" b="1" dirty="0" err="1" smtClean="0"/>
              <a:t>Vite</a:t>
            </a:r>
            <a:r>
              <a:rPr lang="en-GB" sz="2000" b="1" dirty="0" smtClean="0"/>
              <a:t>:</a:t>
            </a:r>
          </a:p>
          <a:p>
            <a:endParaRPr lang="en-GB" sz="2000" b="1" dirty="0" smtClean="0"/>
          </a:p>
          <a:p>
            <a:r>
              <a:rPr lang="en-GB" sz="2000" b="1" dirty="0" smtClean="0"/>
              <a:t>    </a:t>
            </a:r>
            <a:r>
              <a:rPr lang="en-GB" sz="2000" b="1" dirty="0" err="1" smtClean="0"/>
              <a:t>Vite</a:t>
            </a:r>
            <a:r>
              <a:rPr lang="en-GB" sz="2000" dirty="0" smtClean="0"/>
              <a:t> is a build tool that aims to provide a faster and leaner development experience for modern web projects. It leverages JavaScript's native ES modules. </a:t>
            </a:r>
            <a:r>
              <a:rPr lang="en-GB" sz="2000" b="1" dirty="0" smtClean="0"/>
              <a:t>Starting a React project with </a:t>
            </a:r>
            <a:r>
              <a:rPr lang="en-GB" sz="2000" b="1" dirty="0" err="1" smtClean="0"/>
              <a:t>Vite</a:t>
            </a:r>
            <a:r>
              <a:rPr lang="en-GB" sz="2000" dirty="0" smtClean="0"/>
              <a:t> is simple.</a:t>
            </a:r>
          </a:p>
          <a:p>
            <a:endParaRPr lang="en-GB" sz="2000" dirty="0" smtClean="0"/>
          </a:p>
          <a:p>
            <a:endParaRPr lang="en-US" sz="2000" dirty="0" smtClean="0"/>
          </a:p>
          <a:p>
            <a:endParaRPr lang="en-US" sz="2400" dirty="0" smtClean="0"/>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915400" cy="7048083"/>
          </a:xfrm>
          <a:prstGeom prst="rect">
            <a:avLst/>
          </a:prstGeom>
          <a:noFill/>
        </p:spPr>
        <p:txBody>
          <a:bodyPr wrap="square" rtlCol="0">
            <a:spAutoFit/>
          </a:bodyPr>
          <a:lstStyle/>
          <a:p>
            <a:pPr algn="ctr"/>
            <a:endParaRPr lang="en-GB" sz="2400" b="1" dirty="0" smtClean="0"/>
          </a:p>
          <a:p>
            <a:pPr algn="ctr"/>
            <a:r>
              <a:rPr lang="en-GB" sz="2400" b="1" dirty="0" smtClean="0"/>
              <a:t>2. Setting up a new React project</a:t>
            </a:r>
            <a:r>
              <a:rPr lang="en-GB" sz="2400" dirty="0" smtClean="0"/>
              <a:t> with </a:t>
            </a:r>
            <a:r>
              <a:rPr lang="en-GB" sz="2400" dirty="0" err="1" smtClean="0"/>
              <a:t>Vite</a:t>
            </a:r>
            <a:endParaRPr lang="en-US" sz="2400" b="1" dirty="0" smtClean="0"/>
          </a:p>
          <a:p>
            <a:endParaRPr lang="en-US" sz="2400" dirty="0" smtClean="0"/>
          </a:p>
          <a:p>
            <a:r>
              <a:rPr lang="en-GB" sz="2000" b="1" dirty="0" smtClean="0"/>
              <a:t>Create a new React project with </a:t>
            </a:r>
            <a:r>
              <a:rPr lang="en-GB" sz="2000" b="1" dirty="0" err="1" smtClean="0"/>
              <a:t>Vite</a:t>
            </a:r>
            <a:r>
              <a:rPr lang="en-GB" sz="2000" b="1" dirty="0" smtClean="0"/>
              <a:t>:</a:t>
            </a:r>
          </a:p>
          <a:p>
            <a:r>
              <a:rPr lang="en-GB" sz="2000" dirty="0" smtClean="0"/>
              <a:t>Use the following commands to create a new </a:t>
            </a:r>
            <a:r>
              <a:rPr lang="en-GB" sz="2000" dirty="0" err="1" smtClean="0"/>
              <a:t>Vite</a:t>
            </a:r>
            <a:r>
              <a:rPr lang="en-GB" sz="2000" dirty="0" smtClean="0"/>
              <a:t> project with the React:</a:t>
            </a:r>
          </a:p>
          <a:p>
            <a:endParaRPr lang="en-GB" sz="2000" dirty="0" smtClean="0"/>
          </a:p>
          <a:p>
            <a:endParaRPr lang="en-GB" sz="2000" dirty="0" smtClean="0"/>
          </a:p>
          <a:p>
            <a:endParaRPr lang="en-US" sz="2000" dirty="0" smtClean="0"/>
          </a:p>
          <a:p>
            <a:endParaRPr lang="en-US" sz="24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GB" sz="2000" dirty="0" smtClean="0"/>
              <a:t>Replace counter-app with the name you want for your project directory.</a:t>
            </a:r>
          </a:p>
          <a:p>
            <a:r>
              <a:rPr lang="en-GB" sz="2000" dirty="0" smtClean="0"/>
              <a:t/>
            </a:r>
            <a:br>
              <a:rPr lang="en-GB" sz="2000" dirty="0" smtClean="0"/>
            </a:br>
            <a:endParaRPr lang="en-US" sz="2000" dirty="0" smtClean="0"/>
          </a:p>
        </p:txBody>
      </p:sp>
      <p:pic>
        <p:nvPicPr>
          <p:cNvPr id="73730" name="Picture 2"/>
          <p:cNvPicPr>
            <a:picLocks noChangeAspect="1" noChangeArrowheads="1"/>
          </p:cNvPicPr>
          <p:nvPr/>
        </p:nvPicPr>
        <p:blipFill>
          <a:blip r:embed="rId2"/>
          <a:srcRect/>
          <a:stretch>
            <a:fillRect/>
          </a:stretch>
        </p:blipFill>
        <p:spPr bwMode="auto">
          <a:xfrm>
            <a:off x="388937" y="2133600"/>
            <a:ext cx="8565332" cy="381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915400" cy="9694962"/>
          </a:xfrm>
          <a:prstGeom prst="rect">
            <a:avLst/>
          </a:prstGeom>
          <a:noFill/>
        </p:spPr>
        <p:txBody>
          <a:bodyPr wrap="square" rtlCol="0">
            <a:spAutoFit/>
          </a:bodyPr>
          <a:lstStyle/>
          <a:p>
            <a:pPr algn="ctr"/>
            <a:endParaRPr lang="en-GB" sz="2400" b="1" dirty="0" smtClean="0"/>
          </a:p>
          <a:p>
            <a:pPr algn="ctr"/>
            <a:r>
              <a:rPr lang="en-GB" sz="2400" b="1" dirty="0" smtClean="0"/>
              <a:t>2. Setting up a new React project</a:t>
            </a:r>
            <a:r>
              <a:rPr lang="en-GB" sz="2400" dirty="0" smtClean="0"/>
              <a:t> with </a:t>
            </a:r>
            <a:r>
              <a:rPr lang="en-GB" sz="2400" dirty="0" err="1" smtClean="0"/>
              <a:t>Vite</a:t>
            </a:r>
            <a:endParaRPr lang="en-US" sz="2400" b="1" dirty="0" smtClean="0"/>
          </a:p>
          <a:p>
            <a:endParaRPr lang="en-US" sz="2400" dirty="0" smtClean="0"/>
          </a:p>
          <a:p>
            <a:r>
              <a:rPr lang="en-GB" sz="2400" b="1" dirty="0" smtClean="0"/>
              <a:t>Set the Server Port</a:t>
            </a:r>
            <a:r>
              <a:rPr lang="en-GB" sz="2400" dirty="0" smtClean="0"/>
              <a:t>:</a:t>
            </a:r>
            <a:endParaRPr lang="en-US" sz="2400" dirty="0" smtClean="0"/>
          </a:p>
          <a:p>
            <a:r>
              <a:rPr lang="en-GB" sz="2000" dirty="0" smtClean="0"/>
              <a:t>Inside </a:t>
            </a:r>
            <a:r>
              <a:rPr lang="en-GB" sz="2000" dirty="0" err="1" smtClean="0"/>
              <a:t>vite.config.js</a:t>
            </a:r>
            <a:r>
              <a:rPr lang="en-GB" sz="2000" dirty="0" smtClean="0"/>
              <a:t>, export your configuration with the desired port:</a:t>
            </a:r>
          </a:p>
          <a:p>
            <a:endParaRPr lang="en-GB" sz="2000" b="1" dirty="0" smtClean="0"/>
          </a:p>
          <a:p>
            <a:endParaRPr lang="en-GB" sz="2000" b="1" dirty="0" smtClean="0"/>
          </a:p>
          <a:p>
            <a:endParaRPr lang="en-GB" sz="2000" b="1" dirty="0" smtClean="0"/>
          </a:p>
          <a:p>
            <a:endParaRPr lang="en-GB" sz="2000" b="1" dirty="0" smtClean="0"/>
          </a:p>
          <a:p>
            <a:endParaRPr lang="en-GB" sz="2000" b="1" dirty="0" smtClean="0"/>
          </a:p>
          <a:p>
            <a:endParaRPr lang="en-GB" sz="2000" b="1" dirty="0" smtClean="0"/>
          </a:p>
          <a:p>
            <a:endParaRPr lang="en-GB" sz="2000" b="1" dirty="0" smtClean="0"/>
          </a:p>
          <a:p>
            <a:r>
              <a:rPr lang="en-GB" sz="2000" b="1" dirty="0" smtClean="0"/>
              <a:t>Start the development server:</a:t>
            </a:r>
          </a:p>
          <a:p>
            <a:endParaRPr lang="en-US" sz="2000" dirty="0" smtClean="0"/>
          </a:p>
          <a:p>
            <a:endParaRPr lang="en-US" sz="2000" dirty="0" smtClean="0"/>
          </a:p>
          <a:p>
            <a:endParaRPr lang="en-US" sz="2000" dirty="0" smtClean="0"/>
          </a:p>
          <a:p>
            <a:endParaRPr lang="en-US" sz="2000" dirty="0" smtClean="0"/>
          </a:p>
          <a:p>
            <a:endParaRPr lang="en-GB" sz="2000" dirty="0" smtClean="0"/>
          </a:p>
          <a:p>
            <a:r>
              <a:rPr lang="en-GB" sz="2000" dirty="0" smtClean="0"/>
              <a:t>Visit </a:t>
            </a:r>
            <a:r>
              <a:rPr lang="en-GB" sz="2000" dirty="0" smtClean="0">
                <a:hlinkClick r:id="rId2"/>
              </a:rPr>
              <a:t>http://localhost:8080/</a:t>
            </a:r>
            <a:r>
              <a:rPr lang="en-GB" sz="2000" dirty="0" smtClean="0"/>
              <a:t> in your browser, and you should see your Counter App.</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GB" sz="2000" dirty="0" smtClean="0"/>
          </a:p>
          <a:p>
            <a:endParaRPr lang="en-GB" sz="2000" dirty="0" smtClean="0"/>
          </a:p>
          <a:p>
            <a:endParaRPr lang="en-US" sz="2000" dirty="0" smtClean="0"/>
          </a:p>
          <a:p>
            <a:endParaRPr lang="en-US" sz="2400" dirty="0" smtClean="0"/>
          </a:p>
          <a:p>
            <a:endParaRPr lang="en-US" sz="2000" dirty="0" smtClean="0"/>
          </a:p>
          <a:p>
            <a:endParaRPr lang="en-US" sz="2000" dirty="0" smtClean="0"/>
          </a:p>
        </p:txBody>
      </p:sp>
      <p:pic>
        <p:nvPicPr>
          <p:cNvPr id="74754" name="Picture 2"/>
          <p:cNvPicPr>
            <a:picLocks noChangeAspect="1" noChangeArrowheads="1"/>
          </p:cNvPicPr>
          <p:nvPr/>
        </p:nvPicPr>
        <p:blipFill>
          <a:blip r:embed="rId3"/>
          <a:srcRect/>
          <a:stretch>
            <a:fillRect/>
          </a:stretch>
        </p:blipFill>
        <p:spPr bwMode="auto">
          <a:xfrm>
            <a:off x="273937" y="4572000"/>
            <a:ext cx="8641463" cy="1219200"/>
          </a:xfrm>
          <a:prstGeom prst="rect">
            <a:avLst/>
          </a:prstGeom>
          <a:noFill/>
          <a:ln w="9525">
            <a:noFill/>
            <a:miter lim="800000"/>
            <a:headEnd/>
            <a:tailEnd/>
          </a:ln>
          <a:effectLst/>
        </p:spPr>
      </p:pic>
      <p:pic>
        <p:nvPicPr>
          <p:cNvPr id="74755" name="Picture 3"/>
          <p:cNvPicPr>
            <a:picLocks noChangeAspect="1" noChangeArrowheads="1"/>
          </p:cNvPicPr>
          <p:nvPr/>
        </p:nvPicPr>
        <p:blipFill>
          <a:blip r:embed="rId4"/>
          <a:srcRect/>
          <a:stretch>
            <a:fillRect/>
          </a:stretch>
        </p:blipFill>
        <p:spPr bwMode="auto">
          <a:xfrm>
            <a:off x="303213" y="2133600"/>
            <a:ext cx="8535987" cy="198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1"/>
            <a:ext cx="8915400" cy="6801862"/>
          </a:xfrm>
          <a:prstGeom prst="rect">
            <a:avLst/>
          </a:prstGeom>
          <a:noFill/>
        </p:spPr>
        <p:txBody>
          <a:bodyPr wrap="square" rtlCol="0">
            <a:spAutoFit/>
          </a:bodyPr>
          <a:lstStyle/>
          <a:p>
            <a:endParaRPr lang="en-US" sz="2000" dirty="0" smtClean="0"/>
          </a:p>
          <a:p>
            <a:pPr algn="ctr"/>
            <a:r>
              <a:rPr lang="en-GB" sz="2800" b="1" dirty="0" smtClean="0"/>
              <a:t>3. Understanding JSX </a:t>
            </a:r>
            <a:r>
              <a:rPr lang="en-GB" sz="2800" b="1" dirty="0" smtClean="0"/>
              <a:t>syntax</a:t>
            </a:r>
          </a:p>
          <a:p>
            <a:pPr algn="ctr"/>
            <a:endParaRPr lang="en-GB" sz="2800" b="1" dirty="0" smtClean="0"/>
          </a:p>
          <a:p>
            <a:r>
              <a:rPr lang="en-GB" sz="2000" dirty="0" smtClean="0"/>
              <a:t>JSX, or JavaScript XML, is a syntax extension for JavaScript, commonly used with React to describe what the UI should look like. JSX may remind you of a template language, but it has the full power of JavaScript. It allows you to write HTML-like syntax directly in your JavaScript code, resulting in a more intuitive and cleaner way to define React components.</a:t>
            </a:r>
          </a:p>
          <a:p>
            <a:endParaRPr lang="en-GB" sz="2000" dirty="0" smtClean="0"/>
          </a:p>
          <a:p>
            <a:r>
              <a:rPr lang="en-GB" sz="2000" dirty="0" smtClean="0"/>
              <a:t>Here are some essential concepts and features of JSX:</a:t>
            </a:r>
          </a:p>
          <a:p>
            <a:endParaRPr lang="en-US" sz="2000" b="1" dirty="0" smtClean="0"/>
          </a:p>
          <a:p>
            <a:r>
              <a:rPr lang="en-GB" sz="2000" b="1" dirty="0" smtClean="0"/>
              <a:t>1. Basic Syntax:</a:t>
            </a:r>
          </a:p>
          <a:p>
            <a:r>
              <a:rPr lang="en-GB" sz="2000" dirty="0" smtClean="0"/>
              <a:t/>
            </a:r>
            <a:br>
              <a:rPr lang="en-GB" sz="2000" dirty="0" smtClean="0"/>
            </a:br>
            <a:r>
              <a:rPr lang="en-GB" sz="2000" dirty="0" smtClean="0"/>
              <a:t>In its simplest form, JSX looks a lot like HTML:</a:t>
            </a:r>
          </a:p>
          <a:p>
            <a:endParaRPr lang="en-US" sz="2000" dirty="0" smtClean="0"/>
          </a:p>
          <a:p>
            <a:endParaRPr lang="en-US" sz="2000" dirty="0" smtClean="0"/>
          </a:p>
          <a:p>
            <a:endParaRPr lang="en-US" sz="2000" dirty="0" smtClean="0"/>
          </a:p>
          <a:p>
            <a:endParaRPr lang="en-US" sz="2000" dirty="0" smtClean="0"/>
          </a:p>
          <a:p>
            <a:endParaRPr lang="en-GB" sz="2000" dirty="0" smtClean="0"/>
          </a:p>
          <a:p>
            <a:r>
              <a:rPr lang="en-GB" sz="2000" dirty="0" smtClean="0"/>
              <a:t/>
            </a:r>
            <a:br>
              <a:rPr lang="en-GB" sz="2000" dirty="0" smtClean="0"/>
            </a:br>
            <a:endParaRPr lang="en-US" sz="2000" dirty="0" smtClean="0"/>
          </a:p>
        </p:txBody>
      </p:sp>
      <p:pic>
        <p:nvPicPr>
          <p:cNvPr id="52226" name="Picture 2"/>
          <p:cNvPicPr>
            <a:picLocks noChangeAspect="1" noChangeArrowheads="1"/>
          </p:cNvPicPr>
          <p:nvPr/>
        </p:nvPicPr>
        <p:blipFill>
          <a:blip r:embed="rId2"/>
          <a:srcRect/>
          <a:stretch>
            <a:fillRect/>
          </a:stretch>
        </p:blipFill>
        <p:spPr bwMode="auto">
          <a:xfrm>
            <a:off x="304800" y="4495800"/>
            <a:ext cx="8610599" cy="114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4984493"/>
          </a:xfrm>
          <a:prstGeom prst="rect">
            <a:avLst/>
          </a:prstGeom>
          <a:noFill/>
        </p:spPr>
        <p:txBody>
          <a:bodyPr wrap="square" rtlCol="0">
            <a:spAutoFit/>
          </a:bodyPr>
          <a:lstStyle/>
          <a:p>
            <a:pPr algn="ctr"/>
            <a:r>
              <a:rPr lang="en-GB" sz="2800" b="1" dirty="0" smtClean="0"/>
              <a:t>3. Understanding JSX syntax</a:t>
            </a:r>
          </a:p>
          <a:p>
            <a:r>
              <a:rPr lang="en-GB" sz="2000" b="1" dirty="0" smtClean="0"/>
              <a:t>2. Embedding Expressions:</a:t>
            </a:r>
          </a:p>
          <a:p>
            <a:r>
              <a:rPr lang="en-GB" sz="2000" dirty="0" smtClean="0"/>
              <a:t>JSX allows you to embed any valid JavaScript expression inside {}. For example:</a:t>
            </a:r>
          </a:p>
          <a:p>
            <a:r>
              <a:rPr lang="en-GB" sz="2000" dirty="0" smtClean="0"/>
              <a:t/>
            </a:r>
            <a:br>
              <a:rPr lang="en-GB" sz="2000" dirty="0" smtClean="0"/>
            </a:br>
            <a:endParaRPr lang="en-GB" sz="2000" dirty="0" smtClean="0"/>
          </a:p>
          <a:p>
            <a:r>
              <a:rPr lang="en-GB" sz="2000" dirty="0" smtClean="0"/>
              <a:t/>
            </a:r>
            <a:br>
              <a:rPr lang="en-GB" sz="2000" dirty="0" smtClean="0"/>
            </a:br>
            <a:endParaRPr lang="en-GB" sz="2000" dirty="0" smtClean="0"/>
          </a:p>
          <a:p>
            <a:endParaRPr lang="en-US" sz="2000" dirty="0" smtClean="0"/>
          </a:p>
          <a:p>
            <a:endParaRPr lang="en-GB" sz="2000" b="1" dirty="0" smtClean="0"/>
          </a:p>
          <a:p>
            <a:r>
              <a:rPr lang="en-GB" sz="2000" b="1" dirty="0" smtClean="0"/>
              <a:t>3. JSX is an Expression:</a:t>
            </a:r>
          </a:p>
          <a:p>
            <a:r>
              <a:rPr lang="en-GB" sz="2000" dirty="0" smtClean="0"/>
              <a:t>After being </a:t>
            </a:r>
            <a:r>
              <a:rPr lang="en-GB" sz="2000" dirty="0" err="1" smtClean="0"/>
              <a:t>transpiled</a:t>
            </a:r>
            <a:r>
              <a:rPr lang="en-GB" sz="2000" dirty="0" smtClean="0"/>
              <a:t>, JSX expressions become regular JavaScript function calls and evaluate to JavaScript objects.</a:t>
            </a:r>
          </a:p>
          <a:p>
            <a:r>
              <a:rPr lang="en-GB" sz="2000" dirty="0" smtClean="0"/>
              <a:t>This means you can use JSX inside if statements, for loops, assign it to variables, accept it as arguments, and return it from functions.</a:t>
            </a:r>
          </a:p>
          <a:p>
            <a:endParaRPr lang="en-US" sz="2000" dirty="0" smtClean="0"/>
          </a:p>
        </p:txBody>
      </p:sp>
      <p:pic>
        <p:nvPicPr>
          <p:cNvPr id="53250" name="Picture 2"/>
          <p:cNvPicPr>
            <a:picLocks noChangeAspect="1" noChangeArrowheads="1"/>
          </p:cNvPicPr>
          <p:nvPr/>
        </p:nvPicPr>
        <p:blipFill>
          <a:blip r:embed="rId2"/>
          <a:srcRect/>
          <a:stretch>
            <a:fillRect/>
          </a:stretch>
        </p:blipFill>
        <p:spPr bwMode="auto">
          <a:xfrm>
            <a:off x="304800" y="1447800"/>
            <a:ext cx="8153400" cy="1447800"/>
          </a:xfrm>
          <a:prstGeom prst="rect">
            <a:avLst/>
          </a:prstGeom>
          <a:noFill/>
          <a:ln w="9525">
            <a:noFill/>
            <a:miter lim="800000"/>
            <a:headEnd/>
            <a:tailEnd/>
          </a:ln>
          <a:effectLst/>
        </p:spPr>
      </p:pic>
      <p:pic>
        <p:nvPicPr>
          <p:cNvPr id="53251" name="Picture 3"/>
          <p:cNvPicPr>
            <a:picLocks noChangeAspect="1" noChangeArrowheads="1"/>
          </p:cNvPicPr>
          <p:nvPr/>
        </p:nvPicPr>
        <p:blipFill>
          <a:blip r:embed="rId3"/>
          <a:srcRect/>
          <a:stretch>
            <a:fillRect/>
          </a:stretch>
        </p:blipFill>
        <p:spPr bwMode="auto">
          <a:xfrm>
            <a:off x="228600" y="4648200"/>
            <a:ext cx="8305800" cy="220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6678751"/>
          </a:xfrm>
          <a:prstGeom prst="rect">
            <a:avLst/>
          </a:prstGeom>
          <a:noFill/>
        </p:spPr>
        <p:txBody>
          <a:bodyPr wrap="square" rtlCol="0">
            <a:spAutoFit/>
          </a:bodyPr>
          <a:lstStyle/>
          <a:p>
            <a:pPr algn="ctr"/>
            <a:r>
              <a:rPr lang="en-GB" sz="2800" b="1" dirty="0" smtClean="0"/>
              <a:t>3. Understanding JSX syntax</a:t>
            </a:r>
          </a:p>
          <a:p>
            <a:endParaRPr lang="en-GB" sz="2000" b="1" dirty="0" smtClean="0"/>
          </a:p>
          <a:p>
            <a:r>
              <a:rPr lang="en-GB" sz="2000" b="1" dirty="0" smtClean="0"/>
              <a:t>4. </a:t>
            </a:r>
            <a:r>
              <a:rPr lang="en-GB" sz="2000" b="1" dirty="0" smtClean="0"/>
              <a:t>Children in JSX:</a:t>
            </a:r>
            <a:endParaRPr lang="en-US" sz="2000" b="1" dirty="0" smtClean="0"/>
          </a:p>
          <a:p>
            <a:r>
              <a:rPr lang="en-GB" sz="2000" dirty="0" smtClean="0"/>
              <a:t>JSX tags can contain children:</a:t>
            </a:r>
          </a:p>
          <a:p>
            <a:r>
              <a:rPr lang="en-GB" sz="2000" dirty="0" smtClean="0"/>
              <a:t/>
            </a:r>
            <a:br>
              <a:rPr lang="en-GB" sz="2000" dirty="0" smtClean="0"/>
            </a:br>
            <a:endParaRPr lang="en-US" sz="2000" b="1" dirty="0" smtClean="0"/>
          </a:p>
          <a:p>
            <a:endParaRPr lang="en-US" sz="2000" b="1" dirty="0" smtClean="0"/>
          </a:p>
          <a:p>
            <a:endParaRPr lang="en-US" sz="2000" b="1" dirty="0" smtClean="0"/>
          </a:p>
          <a:p>
            <a:endParaRPr lang="en-US" sz="2000" b="1" dirty="0" smtClean="0"/>
          </a:p>
          <a:p>
            <a:endParaRPr lang="en-US" sz="2000" b="1" dirty="0" smtClean="0"/>
          </a:p>
          <a:p>
            <a:endParaRPr lang="en-US" sz="2000" b="1" dirty="0" smtClean="0"/>
          </a:p>
          <a:p>
            <a:endParaRPr lang="en-US" sz="2000" b="1" dirty="0" smtClean="0"/>
          </a:p>
          <a:p>
            <a:endParaRPr lang="en-US" sz="2000" b="1" dirty="0" smtClean="0"/>
          </a:p>
          <a:p>
            <a:endParaRPr lang="en-US" sz="2000" b="1" dirty="0" smtClean="0"/>
          </a:p>
          <a:p>
            <a:endParaRPr lang="en-US" sz="2000" b="1" dirty="0" smtClean="0"/>
          </a:p>
          <a:p>
            <a:endParaRPr lang="en-US" sz="2000" b="1" dirty="0" smtClean="0"/>
          </a:p>
          <a:p>
            <a:endParaRPr lang="en-US" sz="2000" b="1" dirty="0" smtClean="0"/>
          </a:p>
          <a:p>
            <a:endParaRPr lang="en-US" sz="2000" b="1" dirty="0" smtClean="0"/>
          </a:p>
          <a:p>
            <a:endParaRPr lang="en-US" sz="2000" b="1" dirty="0" smtClean="0"/>
          </a:p>
          <a:p>
            <a:endParaRPr lang="en-US" sz="2000" b="1" dirty="0" smtClean="0"/>
          </a:p>
          <a:p>
            <a:endParaRPr lang="en-GB" sz="2000" b="1" dirty="0" smtClean="0"/>
          </a:p>
        </p:txBody>
      </p:sp>
      <p:pic>
        <p:nvPicPr>
          <p:cNvPr id="56322" name="Picture 2"/>
          <p:cNvPicPr>
            <a:picLocks noChangeAspect="1" noChangeArrowheads="1"/>
          </p:cNvPicPr>
          <p:nvPr/>
        </p:nvPicPr>
        <p:blipFill>
          <a:blip r:embed="rId2"/>
          <a:srcRect/>
          <a:stretch>
            <a:fillRect/>
          </a:stretch>
        </p:blipFill>
        <p:spPr bwMode="auto">
          <a:xfrm>
            <a:off x="304800" y="1524000"/>
            <a:ext cx="80010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4278094"/>
          </a:xfrm>
          <a:prstGeom prst="rect">
            <a:avLst/>
          </a:prstGeom>
          <a:noFill/>
        </p:spPr>
        <p:txBody>
          <a:bodyPr wrap="square" rtlCol="0">
            <a:spAutoFit/>
          </a:bodyPr>
          <a:lstStyle/>
          <a:p>
            <a:pPr algn="ctr"/>
            <a:r>
              <a:rPr lang="en-GB" sz="2800" b="1" dirty="0" smtClean="0"/>
              <a:t>3. Understanding JSX syntax</a:t>
            </a:r>
          </a:p>
          <a:p>
            <a:endParaRPr lang="en-GB" sz="2000" b="1" dirty="0" smtClean="0"/>
          </a:p>
          <a:p>
            <a:r>
              <a:rPr lang="en-GB" sz="2400" b="1" dirty="0" smtClean="0"/>
              <a:t>Conclusion:</a:t>
            </a:r>
          </a:p>
          <a:p>
            <a:endParaRPr lang="en-US" sz="2000" b="1" dirty="0" smtClean="0"/>
          </a:p>
          <a:p>
            <a:r>
              <a:rPr lang="en-GB" sz="2000" dirty="0" smtClean="0"/>
              <a:t>JSX offers a concise and readable syntax for defining tree structures with attributes. It provides a set of tools that make it easier to visualize and work with UI components in JavaScript. While it might seem a bit unfamiliar at first, especially if you're coming from a strict HTML/JavaScript background, many developers find it incredibly helpful and efficient once they get used to it.</a:t>
            </a:r>
          </a:p>
          <a:p>
            <a:endParaRPr lang="en-US" sz="2000" b="1" dirty="0" smtClean="0"/>
          </a:p>
          <a:p>
            <a:endParaRPr lang="en-US" sz="2000" b="1" dirty="0" smtClean="0"/>
          </a:p>
          <a:p>
            <a:endParaRPr lang="en-US" sz="2000" b="1" dirty="0" smtClean="0"/>
          </a:p>
          <a:p>
            <a:endParaRPr lang="en-US" sz="2000" b="1"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533400"/>
            <a:ext cx="3352800" cy="584775"/>
          </a:xfrm>
          <a:prstGeom prst="rect">
            <a:avLst/>
          </a:prstGeom>
          <a:solidFill>
            <a:schemeClr val="tx2">
              <a:lumMod val="40000"/>
              <a:lumOff val="60000"/>
            </a:schemeClr>
          </a:solidFill>
        </p:spPr>
        <p:txBody>
          <a:bodyPr wrap="square" rtlCol="0">
            <a:spAutoFit/>
          </a:bodyPr>
          <a:lstStyle/>
          <a:p>
            <a:pPr algn="ctr"/>
            <a:r>
              <a:rPr lang="en-US" sz="3200" dirty="0" smtClean="0"/>
              <a:t>Components?</a:t>
            </a:r>
            <a:endParaRPr lang="en-US" sz="3200" dirty="0"/>
          </a:p>
        </p:txBody>
      </p:sp>
      <p:sp>
        <p:nvSpPr>
          <p:cNvPr id="3" name="Rectangle 2"/>
          <p:cNvSpPr/>
          <p:nvPr/>
        </p:nvSpPr>
        <p:spPr>
          <a:xfrm>
            <a:off x="1295400" y="1447800"/>
            <a:ext cx="6705600" cy="5181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447800" y="1752600"/>
            <a:ext cx="6400800" cy="685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524000" y="2667000"/>
            <a:ext cx="2057400" cy="3657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10000" y="2819400"/>
            <a:ext cx="4038600" cy="990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810000" y="3962400"/>
            <a:ext cx="4038600" cy="2514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990600" y="19812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0" y="1905000"/>
            <a:ext cx="1066800" cy="381000"/>
          </a:xfrm>
          <a:prstGeom prst="rect">
            <a:avLst/>
          </a:prstGeom>
          <a:noFill/>
        </p:spPr>
        <p:txBody>
          <a:bodyPr wrap="square" rtlCol="0">
            <a:spAutoFit/>
          </a:bodyPr>
          <a:lstStyle/>
          <a:p>
            <a:r>
              <a:rPr lang="en-US" b="1" dirty="0" smtClean="0"/>
              <a:t>Header</a:t>
            </a:r>
            <a:endParaRPr lang="en-US" b="1" dirty="0"/>
          </a:p>
        </p:txBody>
      </p:sp>
      <p:sp>
        <p:nvSpPr>
          <p:cNvPr id="13" name="Right Arrow 12"/>
          <p:cNvSpPr/>
          <p:nvPr/>
        </p:nvSpPr>
        <p:spPr>
          <a:xfrm>
            <a:off x="990600" y="41910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0" y="4114800"/>
            <a:ext cx="1066800" cy="381000"/>
          </a:xfrm>
          <a:prstGeom prst="rect">
            <a:avLst/>
          </a:prstGeom>
          <a:noFill/>
        </p:spPr>
        <p:txBody>
          <a:bodyPr wrap="square" rtlCol="0">
            <a:spAutoFit/>
          </a:bodyPr>
          <a:lstStyle/>
          <a:p>
            <a:r>
              <a:rPr lang="en-US" b="1" dirty="0" smtClean="0"/>
              <a:t>Sidebar</a:t>
            </a:r>
            <a:endParaRPr lang="en-US" b="1" dirty="0"/>
          </a:p>
        </p:txBody>
      </p:sp>
      <p:sp>
        <p:nvSpPr>
          <p:cNvPr id="15" name="Right Arrow 14"/>
          <p:cNvSpPr/>
          <p:nvPr/>
        </p:nvSpPr>
        <p:spPr>
          <a:xfrm rot="10800000">
            <a:off x="7696200" y="3505200"/>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153400" y="3364468"/>
            <a:ext cx="1143000" cy="369332"/>
          </a:xfrm>
          <a:prstGeom prst="rect">
            <a:avLst/>
          </a:prstGeom>
          <a:noFill/>
        </p:spPr>
        <p:txBody>
          <a:bodyPr wrap="square" rtlCol="0">
            <a:spAutoFit/>
          </a:bodyPr>
          <a:lstStyle/>
          <a:p>
            <a:r>
              <a:rPr lang="en-US" b="1" dirty="0" smtClean="0"/>
              <a:t>Headline</a:t>
            </a:r>
            <a:endParaRPr lang="en-US" b="1" dirty="0"/>
          </a:p>
        </p:txBody>
      </p:sp>
      <p:sp>
        <p:nvSpPr>
          <p:cNvPr id="17" name="Right Arrow 16"/>
          <p:cNvSpPr/>
          <p:nvPr/>
        </p:nvSpPr>
        <p:spPr>
          <a:xfrm rot="10800000" flipV="1">
            <a:off x="7162800" y="5029200"/>
            <a:ext cx="990598"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8153400" y="4572000"/>
            <a:ext cx="990600" cy="923330"/>
          </a:xfrm>
          <a:prstGeom prst="rect">
            <a:avLst/>
          </a:prstGeom>
          <a:noFill/>
        </p:spPr>
        <p:txBody>
          <a:bodyPr wrap="square" rtlCol="0">
            <a:spAutoFit/>
          </a:bodyPr>
          <a:lstStyle/>
          <a:p>
            <a:r>
              <a:rPr lang="en-US" b="1" dirty="0" smtClean="0"/>
              <a:t>Blog Post Content</a:t>
            </a:r>
            <a:endParaRPr lang="en-US"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6678751"/>
          </a:xfrm>
          <a:prstGeom prst="rect">
            <a:avLst/>
          </a:prstGeom>
          <a:noFill/>
        </p:spPr>
        <p:txBody>
          <a:bodyPr wrap="square" rtlCol="0">
            <a:spAutoFit/>
          </a:bodyPr>
          <a:lstStyle/>
          <a:p>
            <a:pPr algn="ctr"/>
            <a:r>
              <a:rPr lang="en-GB" sz="2800" b="1" dirty="0" smtClean="0"/>
              <a:t>4. Functional Components</a:t>
            </a:r>
          </a:p>
          <a:p>
            <a:endParaRPr lang="en-GB" sz="2000" b="1" dirty="0" smtClean="0"/>
          </a:p>
          <a:p>
            <a:r>
              <a:rPr lang="en-GB" sz="2000" dirty="0" smtClean="0"/>
              <a:t>1. Functional components are a simpler way to write React components. </a:t>
            </a:r>
          </a:p>
          <a:p>
            <a:endParaRPr lang="en-GB" sz="2000" dirty="0" smtClean="0"/>
          </a:p>
          <a:p>
            <a:r>
              <a:rPr lang="en-GB" sz="2000" dirty="0" smtClean="0"/>
              <a:t>2. They're just JavaScript functions that return JSX. </a:t>
            </a:r>
          </a:p>
          <a:p>
            <a:endParaRPr lang="en-GB" sz="2000" dirty="0" smtClean="0"/>
          </a:p>
          <a:p>
            <a:r>
              <a:rPr lang="en-GB" sz="2000" dirty="0" smtClean="0"/>
              <a:t>3. Unlike the older class-based components, functional components don't involve the complexities of this context, lifecycle methods, or the constructor method. Instead, they're straightforward and often easier to read and write.</a:t>
            </a:r>
          </a:p>
          <a:p>
            <a:endParaRPr lang="en-GB" sz="2000" dirty="0" smtClean="0"/>
          </a:p>
          <a:p>
            <a:r>
              <a:rPr lang="en-GB" sz="2000" dirty="0" smtClean="0"/>
              <a:t>4. With the introduction of React Hooks in React 16.8, functional components can now manage state and side-effects, which were previously exclusive to class components.</a:t>
            </a:r>
          </a:p>
          <a:p>
            <a:endParaRPr lang="en-GB" sz="2000" b="1" dirty="0" smtClean="0"/>
          </a:p>
          <a:p>
            <a:endParaRPr lang="en-US" sz="2000" b="1" dirty="0" smtClean="0"/>
          </a:p>
          <a:p>
            <a:endParaRPr lang="en-US" sz="2000" b="1" dirty="0" smtClean="0"/>
          </a:p>
          <a:p>
            <a:endParaRPr lang="en-US" sz="2000" b="1" dirty="0" smtClean="0"/>
          </a:p>
          <a:p>
            <a:endParaRPr lang="en-US" sz="2000" b="1" dirty="0" smtClean="0"/>
          </a:p>
          <a:p>
            <a:endParaRPr lang="en-US" sz="2000" b="1" dirty="0" smtClean="0"/>
          </a:p>
          <a:p>
            <a:endParaRPr lang="en-US" sz="2000" b="1" dirty="0" smtClean="0"/>
          </a:p>
          <a:p>
            <a:endParaRPr lang="en-US" sz="2000" b="1"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609600"/>
            <a:ext cx="3008313" cy="5516563"/>
          </a:xfrm>
        </p:spPr>
        <p:txBody>
          <a:bodyPr>
            <a:normAutofit fontScale="55000" lnSpcReduction="20000"/>
          </a:bodyPr>
          <a:lstStyle/>
          <a:p>
            <a:endParaRPr lang="en-GB" sz="2400" b="1" dirty="0" smtClean="0"/>
          </a:p>
          <a:p>
            <a:endParaRPr lang="en-GB" sz="2400" b="1" dirty="0" smtClean="0"/>
          </a:p>
          <a:p>
            <a:r>
              <a:rPr lang="en-GB" sz="4400" b="1" dirty="0" smtClean="0"/>
              <a:t>Name:</a:t>
            </a:r>
            <a:r>
              <a:rPr lang="en-GB" sz="4400" dirty="0" smtClean="0"/>
              <a:t> Manish Kumar</a:t>
            </a:r>
          </a:p>
          <a:p>
            <a:endParaRPr lang="en-GB" sz="2400" dirty="0" smtClean="0"/>
          </a:p>
          <a:p>
            <a:r>
              <a:rPr lang="en-GB" sz="2500" b="1" dirty="0" smtClean="0"/>
              <a:t>Professional Experience:</a:t>
            </a:r>
            <a:r>
              <a:rPr lang="en-GB" sz="2500" dirty="0" smtClean="0"/>
              <a:t> 12+ years in Web Development</a:t>
            </a:r>
          </a:p>
          <a:p>
            <a:endParaRPr lang="en-GB" sz="2500" dirty="0" smtClean="0"/>
          </a:p>
          <a:p>
            <a:r>
              <a:rPr lang="en-GB" sz="2500" b="1" dirty="0" smtClean="0"/>
              <a:t>Specialization:</a:t>
            </a:r>
            <a:r>
              <a:rPr lang="en-GB" sz="2500" dirty="0" smtClean="0"/>
              <a:t> React.js, Redux, and TDD (Test-Driven Development)</a:t>
            </a:r>
          </a:p>
          <a:p>
            <a:endParaRPr lang="en-GB" sz="2500" dirty="0" smtClean="0"/>
          </a:p>
          <a:p>
            <a:r>
              <a:rPr lang="en-GB" sz="2500" b="1" dirty="0" smtClean="0"/>
              <a:t>Mentorship:</a:t>
            </a:r>
            <a:r>
              <a:rPr lang="en-GB" sz="2500" dirty="0" smtClean="0"/>
              <a:t> Trained over 100 candidates, ensuring they are adept in modern web development techniques and best practices.</a:t>
            </a:r>
          </a:p>
          <a:p>
            <a:endParaRPr lang="en-GB" sz="2500" dirty="0" smtClean="0"/>
          </a:p>
          <a:p>
            <a:r>
              <a:rPr lang="en-GB" sz="2500" b="1" dirty="0" smtClean="0"/>
              <a:t>Objective:</a:t>
            </a:r>
            <a:r>
              <a:rPr lang="en-GB" sz="2500" dirty="0" smtClean="0"/>
              <a:t> Leveraging extensive industry experience and a deep passion for imparting knowledge, I aim to bridge the gap between education and real-world application, fostering innovation and excellence in the next generation of web developers.</a:t>
            </a:r>
          </a:p>
          <a:p>
            <a:endParaRPr lang="en-US" sz="2500" dirty="0" smtClean="0"/>
          </a:p>
          <a:p>
            <a:r>
              <a:rPr lang="en-GB" sz="2500" b="1" dirty="0" smtClean="0"/>
              <a:t>Quote:</a:t>
            </a:r>
            <a:r>
              <a:rPr lang="en-GB" sz="2500" dirty="0" smtClean="0"/>
              <a:t> "Education is not just about the information but about transformation. Let's code, learn, and transform together!"</a:t>
            </a:r>
          </a:p>
          <a:p>
            <a:endParaRPr lang="en-US" sz="2400" dirty="0" smtClean="0"/>
          </a:p>
        </p:txBody>
      </p:sp>
      <p:pic>
        <p:nvPicPr>
          <p:cNvPr id="1026" name="Picture 2"/>
          <p:cNvPicPr>
            <a:picLocks noGrp="1" noChangeAspect="1" noChangeArrowheads="1"/>
          </p:cNvPicPr>
          <p:nvPr>
            <p:ph idx="1"/>
          </p:nvPr>
        </p:nvPicPr>
        <p:blipFill>
          <a:blip r:embed="rId2"/>
          <a:srcRect/>
          <a:stretch>
            <a:fillRect/>
          </a:stretch>
        </p:blipFill>
        <p:spPr bwMode="auto">
          <a:xfrm>
            <a:off x="3581400" y="1066800"/>
            <a:ext cx="5170684" cy="3124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6370975"/>
          </a:xfrm>
          <a:prstGeom prst="rect">
            <a:avLst/>
          </a:prstGeom>
          <a:noFill/>
        </p:spPr>
        <p:txBody>
          <a:bodyPr wrap="square" rtlCol="0">
            <a:spAutoFit/>
          </a:bodyPr>
          <a:lstStyle/>
          <a:p>
            <a:pPr algn="ctr"/>
            <a:r>
              <a:rPr lang="en-GB" sz="2800" b="1" dirty="0" smtClean="0"/>
              <a:t>4. Functional Components</a:t>
            </a:r>
          </a:p>
          <a:p>
            <a:endParaRPr lang="en-GB" sz="2000" b="1" dirty="0" smtClean="0"/>
          </a:p>
          <a:p>
            <a:r>
              <a:rPr lang="en-GB" sz="2400" b="1" dirty="0" smtClean="0"/>
              <a:t>Basic Syntax</a:t>
            </a:r>
          </a:p>
          <a:p>
            <a:r>
              <a:rPr lang="en-GB" sz="2000" dirty="0" smtClean="0"/>
              <a:t>A simple functional component looks like this:</a:t>
            </a:r>
          </a:p>
          <a:p>
            <a:endParaRPr lang="en-US" sz="2000" b="1" dirty="0" smtClean="0"/>
          </a:p>
          <a:p>
            <a:endParaRPr lang="en-US" sz="2000" b="1" dirty="0" smtClean="0"/>
          </a:p>
          <a:p>
            <a:endParaRPr lang="en-US" sz="2000" b="1" dirty="0" smtClean="0"/>
          </a:p>
          <a:p>
            <a:endParaRPr lang="en-US" sz="2000" b="1" dirty="0" smtClean="0"/>
          </a:p>
          <a:p>
            <a:endParaRPr lang="en-US" sz="2000" b="1" dirty="0" smtClean="0"/>
          </a:p>
          <a:p>
            <a:endParaRPr lang="en-US" sz="2000" b="1" dirty="0" smtClean="0"/>
          </a:p>
          <a:p>
            <a:endParaRPr lang="en-US" sz="2000" b="1" dirty="0" smtClean="0"/>
          </a:p>
          <a:p>
            <a:endParaRPr lang="en-GB" sz="2000" dirty="0" smtClean="0"/>
          </a:p>
          <a:p>
            <a:r>
              <a:rPr lang="en-GB" sz="2000" dirty="0" smtClean="0"/>
              <a:t>Or using an arrow function:</a:t>
            </a:r>
            <a:endParaRPr lang="en-US" sz="2000" b="1" dirty="0" smtClean="0"/>
          </a:p>
          <a:p>
            <a:endParaRPr lang="en-US" sz="2000" b="1" dirty="0" smtClean="0"/>
          </a:p>
          <a:p>
            <a:endParaRPr lang="en-US" sz="2000" b="1" dirty="0" smtClean="0"/>
          </a:p>
          <a:p>
            <a:endParaRPr lang="en-US" sz="2000" b="1" dirty="0" smtClean="0"/>
          </a:p>
          <a:p>
            <a:endParaRPr lang="en-US" sz="2000" b="1" dirty="0" smtClean="0"/>
          </a:p>
          <a:p>
            <a:endParaRPr lang="en-US" sz="2000" b="1" dirty="0" smtClean="0"/>
          </a:p>
          <a:p>
            <a:endParaRPr lang="en-US" sz="2000" b="1" dirty="0" smtClean="0"/>
          </a:p>
          <a:p>
            <a:endParaRPr lang="en-US" sz="2000" b="1" dirty="0" smtClean="0"/>
          </a:p>
        </p:txBody>
      </p:sp>
      <p:pic>
        <p:nvPicPr>
          <p:cNvPr id="58370" name="Picture 2"/>
          <p:cNvPicPr>
            <a:picLocks noChangeAspect="1" noChangeArrowheads="1"/>
          </p:cNvPicPr>
          <p:nvPr/>
        </p:nvPicPr>
        <p:blipFill>
          <a:blip r:embed="rId2"/>
          <a:srcRect/>
          <a:stretch>
            <a:fillRect/>
          </a:stretch>
        </p:blipFill>
        <p:spPr bwMode="auto">
          <a:xfrm>
            <a:off x="304800" y="1676400"/>
            <a:ext cx="8458200" cy="1752600"/>
          </a:xfrm>
          <a:prstGeom prst="rect">
            <a:avLst/>
          </a:prstGeom>
          <a:noFill/>
          <a:ln w="9525">
            <a:noFill/>
            <a:miter lim="800000"/>
            <a:headEnd/>
            <a:tailEnd/>
          </a:ln>
          <a:effectLst/>
        </p:spPr>
      </p:pic>
      <p:pic>
        <p:nvPicPr>
          <p:cNvPr id="4" name="Picture 2"/>
          <p:cNvPicPr>
            <a:picLocks noChangeAspect="1" noChangeArrowheads="1"/>
          </p:cNvPicPr>
          <p:nvPr/>
        </p:nvPicPr>
        <p:blipFill>
          <a:blip r:embed="rId3"/>
          <a:srcRect/>
          <a:stretch>
            <a:fillRect/>
          </a:stretch>
        </p:blipFill>
        <p:spPr bwMode="auto">
          <a:xfrm>
            <a:off x="304800" y="4495800"/>
            <a:ext cx="8229600" cy="167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6555641"/>
          </a:xfrm>
          <a:prstGeom prst="rect">
            <a:avLst/>
          </a:prstGeom>
          <a:noFill/>
        </p:spPr>
        <p:txBody>
          <a:bodyPr wrap="square" rtlCol="0">
            <a:spAutoFit/>
          </a:bodyPr>
          <a:lstStyle/>
          <a:p>
            <a:pPr algn="ctr"/>
            <a:r>
              <a:rPr lang="en-GB" sz="2800" b="1" dirty="0" smtClean="0"/>
              <a:t>4. Functional Components</a:t>
            </a:r>
          </a:p>
          <a:p>
            <a:endParaRPr lang="en-GB" sz="2000" b="1" dirty="0" smtClean="0"/>
          </a:p>
          <a:p>
            <a:endParaRPr lang="en-GB" sz="2000" b="1" dirty="0" smtClean="0"/>
          </a:p>
          <a:p>
            <a:r>
              <a:rPr lang="en-GB" sz="3200" b="1" dirty="0" smtClean="0"/>
              <a:t>Props</a:t>
            </a:r>
            <a:endParaRPr lang="en-GB" sz="2000" b="1" dirty="0" smtClean="0"/>
          </a:p>
          <a:p>
            <a:r>
              <a:rPr lang="en-GB" sz="2000" dirty="0" smtClean="0"/>
              <a:t>Functional components receive props as their first argument. Props are a way of passing data from parent to child. They are read-only and help to keep your UI consistent:</a:t>
            </a:r>
          </a:p>
          <a:p>
            <a:endParaRPr lang="en-US" sz="2000" dirty="0" smtClean="0"/>
          </a:p>
          <a:p>
            <a:endParaRPr lang="en-US" sz="2000" dirty="0" smtClean="0"/>
          </a:p>
          <a:p>
            <a:endParaRPr lang="en-US" sz="2000" dirty="0" smtClean="0"/>
          </a:p>
          <a:p>
            <a:endParaRPr lang="en-US" sz="2000" dirty="0" smtClean="0"/>
          </a:p>
          <a:p>
            <a:endParaRPr lang="en-GB" sz="2000" dirty="0" smtClean="0"/>
          </a:p>
          <a:p>
            <a:endParaRPr lang="en-US" sz="2000" b="1" dirty="0" smtClean="0"/>
          </a:p>
          <a:p>
            <a:endParaRPr lang="en-US" sz="2000" b="1" dirty="0" smtClean="0"/>
          </a:p>
          <a:p>
            <a:endParaRPr lang="en-US" sz="2000" b="1" dirty="0" smtClean="0"/>
          </a:p>
          <a:p>
            <a:endParaRPr lang="en-US" sz="2000" b="1" dirty="0" smtClean="0"/>
          </a:p>
          <a:p>
            <a:endParaRPr lang="en-US" sz="2000" b="1" dirty="0" smtClean="0"/>
          </a:p>
          <a:p>
            <a:endParaRPr lang="en-US" sz="2000" b="1" dirty="0" smtClean="0"/>
          </a:p>
          <a:p>
            <a:endParaRPr lang="en-US" sz="2000" b="1" dirty="0" smtClean="0"/>
          </a:p>
          <a:p>
            <a:endParaRPr lang="en-US" sz="2000" b="1" dirty="0" smtClean="0"/>
          </a:p>
        </p:txBody>
      </p:sp>
      <p:pic>
        <p:nvPicPr>
          <p:cNvPr id="59395" name="Picture 3"/>
          <p:cNvPicPr>
            <a:picLocks noChangeAspect="1" noChangeArrowheads="1"/>
          </p:cNvPicPr>
          <p:nvPr/>
        </p:nvPicPr>
        <p:blipFill>
          <a:blip r:embed="rId2"/>
          <a:srcRect/>
          <a:stretch>
            <a:fillRect/>
          </a:stretch>
        </p:blipFill>
        <p:spPr bwMode="auto">
          <a:xfrm>
            <a:off x="304800" y="2971800"/>
            <a:ext cx="8305800" cy="259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6924973"/>
          </a:xfrm>
          <a:prstGeom prst="rect">
            <a:avLst/>
          </a:prstGeom>
          <a:noFill/>
        </p:spPr>
        <p:txBody>
          <a:bodyPr wrap="square" rtlCol="0">
            <a:spAutoFit/>
          </a:bodyPr>
          <a:lstStyle/>
          <a:p>
            <a:pPr algn="ctr"/>
            <a:r>
              <a:rPr lang="en-GB" sz="2800" b="1" dirty="0" smtClean="0"/>
              <a:t>4. Functional Components</a:t>
            </a:r>
          </a:p>
          <a:p>
            <a:endParaRPr lang="en-GB" sz="2000" b="1" dirty="0" smtClean="0"/>
          </a:p>
          <a:p>
            <a:r>
              <a:rPr lang="en-GB" sz="2400" b="1" dirty="0" smtClean="0"/>
              <a:t>State with </a:t>
            </a:r>
            <a:r>
              <a:rPr lang="en-GB" sz="2400" b="1" dirty="0" err="1" smtClean="0"/>
              <a:t>useState</a:t>
            </a:r>
            <a:r>
              <a:rPr lang="en-GB" sz="2400" b="1" dirty="0" smtClean="0"/>
              <a:t> Hook</a:t>
            </a:r>
            <a:r>
              <a:rPr lang="en-GB" sz="2000" dirty="0" smtClean="0"/>
              <a:t/>
            </a:r>
            <a:br>
              <a:rPr lang="en-GB" sz="2000" dirty="0" smtClean="0"/>
            </a:br>
            <a:r>
              <a:rPr lang="en-GB" sz="2000" dirty="0" smtClean="0"/>
              <a:t>In the past, functional components couldn't have their own state. But with the </a:t>
            </a:r>
            <a:r>
              <a:rPr lang="en-GB" sz="2000" dirty="0" err="1" smtClean="0"/>
              <a:t>useState</a:t>
            </a:r>
            <a:r>
              <a:rPr lang="en-GB" sz="2000" dirty="0" smtClean="0"/>
              <a:t> hook, they can:</a:t>
            </a:r>
            <a:endParaRPr lang="en-US" sz="2000" b="1" dirty="0" smtClean="0"/>
          </a:p>
          <a:p>
            <a:endParaRPr lang="en-US" sz="2000" b="1" dirty="0" smtClean="0"/>
          </a:p>
          <a:p>
            <a:endParaRPr lang="en-US" sz="2000" b="1" dirty="0" smtClean="0"/>
          </a:p>
          <a:p>
            <a:endParaRPr lang="en-US" sz="2000" b="1" dirty="0" smtClean="0"/>
          </a:p>
          <a:p>
            <a:endParaRPr lang="en-US" sz="2000" b="1" dirty="0" smtClean="0"/>
          </a:p>
          <a:p>
            <a:endParaRPr lang="en-US" sz="2000" b="1" dirty="0" smtClean="0"/>
          </a:p>
          <a:p>
            <a:endParaRPr lang="en-US" sz="2000" b="1" dirty="0" smtClean="0"/>
          </a:p>
          <a:p>
            <a:endParaRPr lang="en-US" sz="2000" b="1" dirty="0" smtClean="0"/>
          </a:p>
          <a:p>
            <a:endParaRPr lang="en-US" sz="2000" b="1" dirty="0" smtClean="0"/>
          </a:p>
          <a:p>
            <a:endParaRPr lang="en-US" sz="2000" b="1" dirty="0" smtClean="0"/>
          </a:p>
          <a:p>
            <a:endParaRPr lang="en-US" sz="2000" b="1" dirty="0" smtClean="0"/>
          </a:p>
          <a:p>
            <a:endParaRPr lang="en-US" sz="2000" b="1" dirty="0" smtClean="0"/>
          </a:p>
          <a:p>
            <a:endParaRPr lang="en-US" sz="2000" b="1" dirty="0" smtClean="0"/>
          </a:p>
          <a:p>
            <a:endParaRPr lang="en-US" sz="2000" b="1" dirty="0" smtClean="0"/>
          </a:p>
          <a:p>
            <a:endParaRPr lang="en-US" sz="2000" b="1" dirty="0" smtClean="0"/>
          </a:p>
          <a:p>
            <a:r>
              <a:rPr lang="en-GB" sz="2000" dirty="0" smtClean="0"/>
              <a:t>In the above example, </a:t>
            </a:r>
            <a:r>
              <a:rPr lang="en-GB" sz="2000" dirty="0" err="1" smtClean="0"/>
              <a:t>useState</a:t>
            </a:r>
            <a:r>
              <a:rPr lang="en-GB" sz="2000" dirty="0" smtClean="0"/>
              <a:t>(0) means the initial state is 0. The </a:t>
            </a:r>
            <a:r>
              <a:rPr lang="en-GB" sz="2000" dirty="0" err="1" smtClean="0"/>
              <a:t>setCount</a:t>
            </a:r>
            <a:r>
              <a:rPr lang="en-GB" sz="2000" dirty="0" smtClean="0"/>
              <a:t> function is used to update the state.</a:t>
            </a:r>
            <a:endParaRPr lang="en-US" sz="2000" b="1" dirty="0" smtClean="0"/>
          </a:p>
        </p:txBody>
      </p:sp>
      <p:pic>
        <p:nvPicPr>
          <p:cNvPr id="60419" name="Picture 3"/>
          <p:cNvPicPr>
            <a:picLocks noChangeAspect="1" noChangeArrowheads="1"/>
          </p:cNvPicPr>
          <p:nvPr/>
        </p:nvPicPr>
        <p:blipFill>
          <a:blip r:embed="rId2"/>
          <a:srcRect/>
          <a:stretch>
            <a:fillRect/>
          </a:stretch>
        </p:blipFill>
        <p:spPr bwMode="auto">
          <a:xfrm>
            <a:off x="304800" y="1981200"/>
            <a:ext cx="8382000" cy="4105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1"/>
            <a:ext cx="8915400" cy="5970865"/>
          </a:xfrm>
          <a:prstGeom prst="rect">
            <a:avLst/>
          </a:prstGeom>
          <a:noFill/>
        </p:spPr>
        <p:txBody>
          <a:bodyPr wrap="square" rtlCol="0">
            <a:spAutoFit/>
          </a:bodyPr>
          <a:lstStyle/>
          <a:p>
            <a:pPr algn="ctr"/>
            <a:r>
              <a:rPr lang="en-GB" sz="2800" b="1" dirty="0" smtClean="0"/>
              <a:t>4. Functional Components</a:t>
            </a:r>
          </a:p>
          <a:p>
            <a:endParaRPr lang="en-GB" sz="2000" b="1" dirty="0" smtClean="0"/>
          </a:p>
          <a:p>
            <a:r>
              <a:rPr lang="en-GB" sz="2000" b="1" dirty="0" smtClean="0"/>
              <a:t>Lifecycle and Side Effects with </a:t>
            </a:r>
            <a:r>
              <a:rPr lang="en-GB" sz="2000" b="1" dirty="0" err="1" smtClean="0"/>
              <a:t>useEffect</a:t>
            </a:r>
            <a:r>
              <a:rPr lang="en-GB" sz="2000" b="1" dirty="0" smtClean="0"/>
              <a:t> Hook</a:t>
            </a:r>
            <a:r>
              <a:rPr lang="en-GB" sz="2000" dirty="0" smtClean="0"/>
              <a:t/>
            </a:r>
            <a:br>
              <a:rPr lang="en-GB" sz="2000" dirty="0" smtClean="0"/>
            </a:br>
            <a:r>
              <a:rPr lang="en-GB" sz="2000" dirty="0" smtClean="0"/>
              <a:t>The </a:t>
            </a:r>
            <a:r>
              <a:rPr lang="en-GB" sz="2000" dirty="0" err="1" smtClean="0"/>
              <a:t>useEffect</a:t>
            </a:r>
            <a:r>
              <a:rPr lang="en-GB" sz="2000" dirty="0" smtClean="0"/>
              <a:t> hook can replicate lifecycle </a:t>
            </a:r>
            <a:r>
              <a:rPr lang="en-GB" sz="2000" dirty="0" err="1" smtClean="0"/>
              <a:t>behaviors</a:t>
            </a:r>
            <a:r>
              <a:rPr lang="en-GB" sz="2000" dirty="0" smtClean="0"/>
              <a:t> in functional components:</a:t>
            </a:r>
          </a:p>
          <a:p>
            <a:r>
              <a:rPr lang="en-GB" sz="1400" dirty="0" smtClean="0"/>
              <a:t/>
            </a:r>
            <a:br>
              <a:rPr lang="en-GB" sz="1400" dirty="0" smtClean="0"/>
            </a:br>
            <a:endParaRPr lang="en-GB"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GB" sz="1400" dirty="0" smtClean="0"/>
          </a:p>
        </p:txBody>
      </p:sp>
      <p:pic>
        <p:nvPicPr>
          <p:cNvPr id="61443" name="Picture 3"/>
          <p:cNvPicPr>
            <a:picLocks noChangeAspect="1" noChangeArrowheads="1"/>
          </p:cNvPicPr>
          <p:nvPr/>
        </p:nvPicPr>
        <p:blipFill>
          <a:blip r:embed="rId2"/>
          <a:srcRect/>
          <a:stretch>
            <a:fillRect/>
          </a:stretch>
        </p:blipFill>
        <p:spPr bwMode="auto">
          <a:xfrm>
            <a:off x="228601" y="1828800"/>
            <a:ext cx="8169138" cy="289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6494085"/>
          </a:xfrm>
          <a:prstGeom prst="rect">
            <a:avLst/>
          </a:prstGeom>
          <a:noFill/>
        </p:spPr>
        <p:txBody>
          <a:bodyPr wrap="square" rtlCol="0">
            <a:spAutoFit/>
          </a:bodyPr>
          <a:lstStyle/>
          <a:p>
            <a:pPr algn="ctr"/>
            <a:r>
              <a:rPr lang="en-GB" sz="2800" b="1" dirty="0" smtClean="0"/>
              <a:t>4. Functional Components</a:t>
            </a:r>
          </a:p>
          <a:p>
            <a:endParaRPr lang="en-GB" sz="2000" b="1" dirty="0" smtClean="0"/>
          </a:p>
          <a:p>
            <a:r>
              <a:rPr lang="en-GB" sz="2000" dirty="0" smtClean="0"/>
              <a:t>The </a:t>
            </a:r>
            <a:r>
              <a:rPr lang="en-GB" sz="2000" dirty="0" err="1" smtClean="0"/>
              <a:t>useEffect</a:t>
            </a:r>
            <a:r>
              <a:rPr lang="en-GB" sz="2000" dirty="0" smtClean="0"/>
              <a:t> hook can be thought of as </a:t>
            </a:r>
            <a:r>
              <a:rPr lang="en-GB" sz="2000" dirty="0" err="1" smtClean="0"/>
              <a:t>componentDidMount</a:t>
            </a:r>
            <a:r>
              <a:rPr lang="en-GB" sz="2000" dirty="0" smtClean="0"/>
              <a:t>, </a:t>
            </a:r>
            <a:r>
              <a:rPr lang="en-GB" sz="2000" dirty="0" err="1" smtClean="0"/>
              <a:t>componentDidUpdate</a:t>
            </a:r>
            <a:r>
              <a:rPr lang="en-GB" sz="2000" dirty="0" smtClean="0"/>
              <a:t>, and </a:t>
            </a:r>
            <a:r>
              <a:rPr lang="en-GB" sz="2000" dirty="0" err="1" smtClean="0"/>
              <a:t>componentWillUnmount</a:t>
            </a:r>
            <a:r>
              <a:rPr lang="en-GB" sz="2000" dirty="0" smtClean="0"/>
              <a:t> combined.</a:t>
            </a:r>
          </a:p>
          <a:p>
            <a:endParaRPr lang="en-GB" sz="2000" dirty="0" smtClean="0"/>
          </a:p>
          <a:p>
            <a:r>
              <a:rPr lang="en-GB" sz="2400" b="1" dirty="0" smtClean="0"/>
              <a:t>Advantages of Functional Components:</a:t>
            </a:r>
          </a:p>
          <a:p>
            <a:endParaRPr lang="en-GB" sz="2400" b="1" dirty="0" smtClean="0"/>
          </a:p>
          <a:p>
            <a:r>
              <a:rPr lang="en-GB" sz="2000" b="1" dirty="0" smtClean="0"/>
              <a:t>Simpler Syntax</a:t>
            </a:r>
            <a:r>
              <a:rPr lang="en-GB" sz="2000" dirty="0" smtClean="0"/>
              <a:t>: Without the need to use this, the code often looks cleaner.</a:t>
            </a:r>
          </a:p>
          <a:p>
            <a:r>
              <a:rPr lang="en-GB" sz="2000" b="1" dirty="0" smtClean="0"/>
              <a:t>Hooks</a:t>
            </a:r>
            <a:r>
              <a:rPr lang="en-GB" sz="2000" dirty="0" smtClean="0"/>
              <a:t>: With hooks, you can use state and other React features without writing a class.</a:t>
            </a:r>
          </a:p>
          <a:p>
            <a:r>
              <a:rPr lang="en-GB" sz="2000" b="1" dirty="0" smtClean="0"/>
              <a:t>Performance</a:t>
            </a:r>
            <a:r>
              <a:rPr lang="en-GB" sz="2000" dirty="0" smtClean="0"/>
              <a:t>: While there are ongoing discussions and tests about performance, functional components combined with hooks can lead to reduced code size in some scenarios, which can positively impact performance.</a:t>
            </a:r>
          </a:p>
          <a:p>
            <a:r>
              <a:rPr lang="en-GB" sz="2000" b="1" dirty="0" smtClean="0"/>
              <a:t>Conclusion:</a:t>
            </a:r>
          </a:p>
          <a:p>
            <a:r>
              <a:rPr lang="en-GB" sz="2000" dirty="0" smtClean="0"/>
              <a:t>Functional components, especially with hooks, have become the preferred way to write React components for many developers. They lead to more readable and maintainable codebases and provide all the capabilities that were once exclusive to class components.</a:t>
            </a:r>
          </a:p>
          <a:p>
            <a:r>
              <a:rPr lang="en-GB" sz="2000" dirty="0" smtClean="0"/>
              <a:t/>
            </a:r>
            <a:br>
              <a:rPr lang="en-GB" sz="2000" dirty="0" smtClean="0"/>
            </a:br>
            <a:endParaRPr lang="en-US" sz="2000" b="1"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6678751"/>
          </a:xfrm>
          <a:prstGeom prst="rect">
            <a:avLst/>
          </a:prstGeom>
          <a:noFill/>
        </p:spPr>
        <p:txBody>
          <a:bodyPr wrap="square" rtlCol="0">
            <a:spAutoFit/>
          </a:bodyPr>
          <a:lstStyle/>
          <a:p>
            <a:pPr algn="ctr"/>
            <a:r>
              <a:rPr lang="en-GB" sz="2800" b="1" dirty="0" smtClean="0"/>
              <a:t>5. State with </a:t>
            </a:r>
            <a:r>
              <a:rPr lang="en-GB" sz="2800" b="1" dirty="0" err="1" smtClean="0"/>
              <a:t>useState</a:t>
            </a:r>
            <a:endParaRPr lang="en-GB" sz="2800" b="1" dirty="0" smtClean="0"/>
          </a:p>
          <a:p>
            <a:endParaRPr lang="en-GB" sz="2000" b="1" dirty="0" smtClean="0"/>
          </a:p>
          <a:p>
            <a:r>
              <a:rPr lang="en-GB" sz="2000" dirty="0" smtClean="0"/>
              <a:t>The </a:t>
            </a:r>
            <a:r>
              <a:rPr lang="en-GB" sz="2000" dirty="0" err="1" smtClean="0"/>
              <a:t>useState</a:t>
            </a:r>
            <a:r>
              <a:rPr lang="en-GB" sz="2000" dirty="0" smtClean="0"/>
              <a:t> hook is a significant addition to React, introduced in version 16.8. It allows functional components to manage local state without needing to convert the component to a class.</a:t>
            </a:r>
          </a:p>
          <a:p>
            <a:endParaRPr lang="en-GB" sz="2000" dirty="0" smtClean="0"/>
          </a:p>
          <a:p>
            <a:r>
              <a:rPr lang="en-GB" sz="2000" b="1" dirty="0" smtClean="0"/>
              <a:t>Basic Usage:</a:t>
            </a:r>
          </a:p>
          <a:p>
            <a:r>
              <a:rPr lang="en-GB" sz="2000" dirty="0" smtClean="0"/>
              <a:t>Here's the basic syntax of the </a:t>
            </a:r>
            <a:r>
              <a:rPr lang="en-GB" sz="2000" dirty="0" err="1" smtClean="0"/>
              <a:t>useState</a:t>
            </a:r>
            <a:r>
              <a:rPr lang="en-GB" sz="2000" dirty="0" smtClean="0"/>
              <a:t> hook:</a:t>
            </a:r>
            <a:endParaRPr lang="en-US" sz="2000" dirty="0" smtClean="0"/>
          </a:p>
          <a:p>
            <a:endParaRPr lang="en-US" sz="2000" dirty="0" smtClean="0"/>
          </a:p>
          <a:p>
            <a:endParaRPr lang="en-US" sz="2000" dirty="0" smtClean="0"/>
          </a:p>
          <a:p>
            <a:endParaRPr lang="en-US" sz="2000" dirty="0" smtClean="0"/>
          </a:p>
          <a:p>
            <a:endParaRPr lang="en-US" sz="2000" dirty="0" smtClean="0"/>
          </a:p>
          <a:p>
            <a:endParaRPr lang="en-GB" sz="2000" dirty="0" smtClean="0"/>
          </a:p>
          <a:p>
            <a:endParaRPr lang="en-US" sz="2000" dirty="0" smtClean="0"/>
          </a:p>
          <a:p>
            <a:endParaRPr lang="en-GB" sz="2000" dirty="0" smtClean="0"/>
          </a:p>
          <a:p>
            <a:r>
              <a:rPr lang="en-GB" sz="2000" dirty="0" smtClean="0"/>
              <a:t>`</a:t>
            </a:r>
            <a:r>
              <a:rPr lang="en-GB" sz="2000" dirty="0" err="1" smtClean="0"/>
              <a:t>useState</a:t>
            </a:r>
            <a:r>
              <a:rPr lang="en-GB" sz="2000" dirty="0" smtClean="0"/>
              <a:t>` returns a pair: the </a:t>
            </a:r>
            <a:r>
              <a:rPr lang="en-GB" sz="2000" b="1" dirty="0" smtClean="0"/>
              <a:t>current state value</a:t>
            </a:r>
            <a:r>
              <a:rPr lang="en-GB" sz="2000" dirty="0" smtClean="0"/>
              <a:t> and a </a:t>
            </a:r>
            <a:r>
              <a:rPr lang="en-GB" sz="2000" b="1" dirty="0" smtClean="0"/>
              <a:t>function</a:t>
            </a:r>
            <a:r>
              <a:rPr lang="en-GB" sz="2000" dirty="0" smtClean="0"/>
              <a:t> to update it.</a:t>
            </a:r>
          </a:p>
          <a:p>
            <a:r>
              <a:rPr lang="en-GB" sz="2000" dirty="0" smtClean="0"/>
              <a:t>The only argument to </a:t>
            </a:r>
            <a:r>
              <a:rPr lang="en-GB" sz="2000" dirty="0" err="1" smtClean="0"/>
              <a:t>useState</a:t>
            </a:r>
            <a:r>
              <a:rPr lang="en-GB" sz="2000" dirty="0" smtClean="0"/>
              <a:t> is the initial state.</a:t>
            </a:r>
          </a:p>
          <a:p>
            <a:r>
              <a:rPr lang="en-GB" sz="2000" dirty="0" smtClean="0"/>
              <a:t>The initial state can be any type: number, string, array, object, </a:t>
            </a:r>
            <a:r>
              <a:rPr lang="en-GB" sz="2000" dirty="0" err="1" smtClean="0"/>
              <a:t>boolean</a:t>
            </a:r>
            <a:r>
              <a:rPr lang="en-GB" sz="2000" dirty="0" smtClean="0"/>
              <a:t>, etc.</a:t>
            </a:r>
          </a:p>
          <a:p>
            <a:r>
              <a:rPr lang="en-GB" sz="2000" dirty="0" smtClean="0"/>
              <a:t>The </a:t>
            </a:r>
            <a:r>
              <a:rPr lang="en-GB" sz="2000" dirty="0" err="1" smtClean="0"/>
              <a:t>setState</a:t>
            </a:r>
            <a:r>
              <a:rPr lang="en-GB" sz="2000" dirty="0" smtClean="0"/>
              <a:t> function is used to update the state. When you call this function, the component will re-render with the new state.</a:t>
            </a:r>
            <a:endParaRPr lang="en-US" sz="2000" dirty="0" smtClean="0"/>
          </a:p>
          <a:p>
            <a:endParaRPr lang="en-US" sz="2000" dirty="0" smtClean="0"/>
          </a:p>
        </p:txBody>
      </p:sp>
      <p:pic>
        <p:nvPicPr>
          <p:cNvPr id="62466" name="Picture 2"/>
          <p:cNvPicPr>
            <a:picLocks noChangeAspect="1" noChangeArrowheads="1"/>
          </p:cNvPicPr>
          <p:nvPr/>
        </p:nvPicPr>
        <p:blipFill>
          <a:blip r:embed="rId2"/>
          <a:srcRect/>
          <a:stretch>
            <a:fillRect/>
          </a:stretch>
        </p:blipFill>
        <p:spPr bwMode="auto">
          <a:xfrm>
            <a:off x="304800" y="3200400"/>
            <a:ext cx="7419975" cy="121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6924973"/>
          </a:xfrm>
          <a:prstGeom prst="rect">
            <a:avLst/>
          </a:prstGeom>
          <a:noFill/>
        </p:spPr>
        <p:txBody>
          <a:bodyPr wrap="square" rtlCol="0">
            <a:spAutoFit/>
          </a:bodyPr>
          <a:lstStyle/>
          <a:p>
            <a:pPr algn="ctr"/>
            <a:r>
              <a:rPr lang="en-GB" sz="2800" b="1" dirty="0" smtClean="0"/>
              <a:t>5. State with </a:t>
            </a:r>
            <a:r>
              <a:rPr lang="en-GB" sz="2800" b="1" dirty="0" err="1" smtClean="0"/>
              <a:t>useState</a:t>
            </a:r>
            <a:endParaRPr lang="en-GB" sz="2800" b="1" dirty="0" smtClean="0"/>
          </a:p>
          <a:p>
            <a:endParaRPr lang="en-GB" sz="2000" b="1" dirty="0" smtClean="0"/>
          </a:p>
          <a:p>
            <a:r>
              <a:rPr lang="en-GB" sz="2000" b="1" dirty="0" smtClean="0"/>
              <a:t>Example:</a:t>
            </a:r>
          </a:p>
          <a:p>
            <a:r>
              <a:rPr lang="en-GB" sz="2000" dirty="0" smtClean="0"/>
              <a:t>Here's a simple counter component using the </a:t>
            </a:r>
            <a:r>
              <a:rPr lang="en-GB" sz="2000" dirty="0" err="1" smtClean="0"/>
              <a:t>useState</a:t>
            </a:r>
            <a:r>
              <a:rPr lang="en-GB" sz="2000" dirty="0" smtClean="0"/>
              <a:t> hook:</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GB" sz="2000" dirty="0" smtClean="0"/>
              <a:t>In this example:</a:t>
            </a:r>
          </a:p>
          <a:p>
            <a:r>
              <a:rPr lang="en-GB" sz="2000" dirty="0" smtClean="0"/>
              <a:t>We initialize count state to 0 using </a:t>
            </a:r>
            <a:r>
              <a:rPr lang="en-GB" sz="2000" dirty="0" err="1" smtClean="0"/>
              <a:t>useState</a:t>
            </a:r>
            <a:r>
              <a:rPr lang="en-GB" sz="2000" dirty="0" smtClean="0"/>
              <a:t>(0).</a:t>
            </a:r>
          </a:p>
          <a:p>
            <a:r>
              <a:rPr lang="en-GB" sz="2000" dirty="0" smtClean="0"/>
              <a:t>We display the current value of count in the component.</a:t>
            </a:r>
          </a:p>
          <a:p>
            <a:r>
              <a:rPr lang="en-GB" sz="2000" dirty="0" smtClean="0"/>
              <a:t>When the button is clicked, the </a:t>
            </a:r>
            <a:r>
              <a:rPr lang="en-GB" sz="2000" dirty="0" err="1" smtClean="0"/>
              <a:t>setCount</a:t>
            </a:r>
            <a:r>
              <a:rPr lang="en-GB" sz="2000" dirty="0" smtClean="0"/>
              <a:t> function is called with the new value, and the component re-renders.</a:t>
            </a:r>
          </a:p>
          <a:p>
            <a:endParaRPr lang="en-US" sz="2000" dirty="0" smtClean="0"/>
          </a:p>
        </p:txBody>
      </p:sp>
      <p:pic>
        <p:nvPicPr>
          <p:cNvPr id="63490" name="Picture 2"/>
          <p:cNvPicPr>
            <a:picLocks noChangeAspect="1" noChangeArrowheads="1"/>
          </p:cNvPicPr>
          <p:nvPr/>
        </p:nvPicPr>
        <p:blipFill>
          <a:blip r:embed="rId2"/>
          <a:srcRect/>
          <a:stretch>
            <a:fillRect/>
          </a:stretch>
        </p:blipFill>
        <p:spPr bwMode="auto">
          <a:xfrm>
            <a:off x="304800" y="1600200"/>
            <a:ext cx="7696200" cy="3581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6063198"/>
          </a:xfrm>
          <a:prstGeom prst="rect">
            <a:avLst/>
          </a:prstGeom>
          <a:noFill/>
        </p:spPr>
        <p:txBody>
          <a:bodyPr wrap="square" rtlCol="0">
            <a:spAutoFit/>
          </a:bodyPr>
          <a:lstStyle/>
          <a:p>
            <a:pPr algn="ctr"/>
            <a:r>
              <a:rPr lang="en-GB" sz="2800" b="1" dirty="0" smtClean="0"/>
              <a:t>5. State with </a:t>
            </a:r>
            <a:r>
              <a:rPr lang="en-GB" sz="2800" b="1" dirty="0" err="1" smtClean="0"/>
              <a:t>useState</a:t>
            </a:r>
            <a:endParaRPr lang="en-GB" sz="2800" b="1" dirty="0" smtClean="0"/>
          </a:p>
          <a:p>
            <a:endParaRPr lang="en-GB" sz="2000" b="1" dirty="0" smtClean="0"/>
          </a:p>
          <a:p>
            <a:r>
              <a:rPr lang="en-GB" sz="2000" b="1" dirty="0" smtClean="0"/>
              <a:t>Using Multiple State Variables:</a:t>
            </a:r>
          </a:p>
          <a:p>
            <a:r>
              <a:rPr lang="en-GB" sz="2000" dirty="0" smtClean="0"/>
              <a:t>You can use the </a:t>
            </a:r>
            <a:r>
              <a:rPr lang="en-GB" sz="2000" dirty="0" err="1" smtClean="0"/>
              <a:t>useState</a:t>
            </a:r>
            <a:r>
              <a:rPr lang="en-GB" sz="2000" dirty="0" smtClean="0"/>
              <a:t> hook multiple times in a single component for different state variables:</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p:txBody>
      </p:sp>
      <p:pic>
        <p:nvPicPr>
          <p:cNvPr id="64514" name="Picture 2"/>
          <p:cNvPicPr>
            <a:picLocks noChangeAspect="1" noChangeArrowheads="1"/>
          </p:cNvPicPr>
          <p:nvPr/>
        </p:nvPicPr>
        <p:blipFill>
          <a:blip r:embed="rId2"/>
          <a:srcRect/>
          <a:stretch>
            <a:fillRect/>
          </a:stretch>
        </p:blipFill>
        <p:spPr bwMode="auto">
          <a:xfrm>
            <a:off x="304800" y="1809750"/>
            <a:ext cx="7924800" cy="4210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2985433"/>
          </a:xfrm>
          <a:prstGeom prst="rect">
            <a:avLst/>
          </a:prstGeom>
          <a:noFill/>
        </p:spPr>
        <p:txBody>
          <a:bodyPr wrap="square" rtlCol="0">
            <a:spAutoFit/>
          </a:bodyPr>
          <a:lstStyle/>
          <a:p>
            <a:pPr algn="ctr"/>
            <a:r>
              <a:rPr lang="en-GB" sz="2800" b="1" dirty="0" smtClean="0"/>
              <a:t>5. State with </a:t>
            </a:r>
            <a:r>
              <a:rPr lang="en-GB" sz="2800" b="1" dirty="0" err="1" smtClean="0"/>
              <a:t>useState</a:t>
            </a:r>
            <a:endParaRPr lang="en-GB" sz="2800" b="1" dirty="0" smtClean="0"/>
          </a:p>
          <a:p>
            <a:endParaRPr lang="en-GB" sz="2000" b="1" dirty="0" smtClean="0"/>
          </a:p>
          <a:p>
            <a:r>
              <a:rPr lang="en-GB" sz="2000" b="1" dirty="0" smtClean="0"/>
              <a:t>Conclusion:</a:t>
            </a:r>
          </a:p>
          <a:p>
            <a:r>
              <a:rPr lang="en-GB" sz="2000" dirty="0" smtClean="0"/>
              <a:t>The `</a:t>
            </a:r>
            <a:r>
              <a:rPr lang="en-GB" sz="2000" dirty="0" err="1" smtClean="0"/>
              <a:t>useState</a:t>
            </a:r>
            <a:r>
              <a:rPr lang="en-GB" sz="2000" dirty="0" smtClean="0"/>
              <a:t>` hook provides a simpler and more intuitive way to manage local state in functional components. It's a cornerstone of the React Hooks API, allowing developers to write more concise and readable components.</a:t>
            </a:r>
          </a:p>
          <a:p>
            <a:endParaRPr lang="en-US" sz="2000" dirty="0" smtClean="0"/>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6370975"/>
          </a:xfrm>
          <a:prstGeom prst="rect">
            <a:avLst/>
          </a:prstGeom>
          <a:noFill/>
        </p:spPr>
        <p:txBody>
          <a:bodyPr wrap="square" rtlCol="0">
            <a:spAutoFit/>
          </a:bodyPr>
          <a:lstStyle/>
          <a:p>
            <a:pPr algn="ctr"/>
            <a:r>
              <a:rPr lang="en-GB" sz="2800" b="1" dirty="0" smtClean="0"/>
              <a:t>6. Effects with </a:t>
            </a:r>
            <a:r>
              <a:rPr lang="en-GB" sz="2800" b="1" dirty="0" err="1" smtClean="0"/>
              <a:t>useEffect</a:t>
            </a:r>
            <a:endParaRPr lang="en-GB" sz="2800" b="1" dirty="0" smtClean="0"/>
          </a:p>
          <a:p>
            <a:endParaRPr lang="en-GB" sz="2000" b="1" dirty="0" smtClean="0"/>
          </a:p>
          <a:p>
            <a:r>
              <a:rPr lang="en-GB" sz="2000" dirty="0" smtClean="0"/>
              <a:t>The </a:t>
            </a:r>
            <a:r>
              <a:rPr lang="en-GB" sz="2000" dirty="0" err="1" smtClean="0"/>
              <a:t>useEffect</a:t>
            </a:r>
            <a:r>
              <a:rPr lang="en-GB" sz="2000" dirty="0" smtClean="0"/>
              <a:t> hook is part of React's Hooks API, allowing you to perform side effects in functional components. It serves as a replacement and unification of several lifecycle methods from class components, such as </a:t>
            </a:r>
            <a:r>
              <a:rPr lang="en-GB" sz="2000" dirty="0" err="1" smtClean="0"/>
              <a:t>componentDidMount</a:t>
            </a:r>
            <a:r>
              <a:rPr lang="en-GB" sz="2000" dirty="0" smtClean="0"/>
              <a:t>, </a:t>
            </a:r>
            <a:r>
              <a:rPr lang="en-GB" sz="2000" dirty="0" err="1" smtClean="0"/>
              <a:t>componentDidUpdate</a:t>
            </a:r>
            <a:r>
              <a:rPr lang="en-GB" sz="2000" dirty="0" smtClean="0"/>
              <a:t>, and </a:t>
            </a:r>
            <a:r>
              <a:rPr lang="en-GB" sz="2000" dirty="0" err="1" smtClean="0"/>
              <a:t>componentWillUnmount</a:t>
            </a:r>
            <a:r>
              <a:rPr lang="en-GB" sz="2000" dirty="0" smtClean="0"/>
              <a:t>.</a:t>
            </a:r>
          </a:p>
          <a:p>
            <a:endParaRPr lang="en-US" sz="2000" dirty="0" smtClean="0"/>
          </a:p>
          <a:p>
            <a:r>
              <a:rPr lang="en-GB" sz="2000" b="1" dirty="0" smtClean="0"/>
              <a:t>Basic Usage:</a:t>
            </a:r>
          </a:p>
          <a:p>
            <a:r>
              <a:rPr lang="en-GB" sz="2000" dirty="0" smtClean="0"/>
              <a:t>The </a:t>
            </a:r>
            <a:r>
              <a:rPr lang="en-GB" sz="2000" dirty="0" err="1" smtClean="0"/>
              <a:t>useEffect</a:t>
            </a:r>
            <a:r>
              <a:rPr lang="en-GB" sz="2000" dirty="0" smtClean="0"/>
              <a:t> hook takes two arguments:</a:t>
            </a:r>
          </a:p>
          <a:p>
            <a:r>
              <a:rPr lang="en-GB" sz="2000" dirty="0" smtClean="0"/>
              <a:t>A function that contains the code to run the effect.</a:t>
            </a:r>
          </a:p>
          <a:p>
            <a:r>
              <a:rPr lang="en-GB" sz="2000" dirty="0" smtClean="0"/>
              <a:t>A dependency array which determines when the effect runs.</a:t>
            </a:r>
          </a:p>
          <a:p>
            <a:r>
              <a:rPr lang="en-GB" sz="2000" dirty="0" smtClean="0"/>
              <a:t>Here's the basic syntax:</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p:txBody>
      </p:sp>
      <p:pic>
        <p:nvPicPr>
          <p:cNvPr id="66562" name="Picture 2"/>
          <p:cNvPicPr>
            <a:picLocks noChangeAspect="1" noChangeArrowheads="1"/>
          </p:cNvPicPr>
          <p:nvPr/>
        </p:nvPicPr>
        <p:blipFill>
          <a:blip r:embed="rId2"/>
          <a:srcRect/>
          <a:stretch>
            <a:fillRect/>
          </a:stretch>
        </p:blipFill>
        <p:spPr bwMode="auto">
          <a:xfrm>
            <a:off x="304800" y="4010025"/>
            <a:ext cx="7696200" cy="2847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915400" cy="6370975"/>
          </a:xfrm>
          <a:prstGeom prst="rect">
            <a:avLst/>
          </a:prstGeom>
          <a:noFill/>
        </p:spPr>
        <p:txBody>
          <a:bodyPr wrap="square" rtlCol="0">
            <a:spAutoFit/>
          </a:bodyPr>
          <a:lstStyle/>
          <a:p>
            <a:pPr algn="ctr"/>
            <a:r>
              <a:rPr lang="en-GB" sz="4000" b="1" dirty="0" smtClean="0"/>
              <a:t>Day 1: </a:t>
            </a:r>
          </a:p>
          <a:p>
            <a:pPr algn="ctr"/>
            <a:r>
              <a:rPr lang="en-GB" sz="4000" b="1" dirty="0" smtClean="0"/>
              <a:t>Introduction to ReactJS with Hooks</a:t>
            </a:r>
          </a:p>
          <a:p>
            <a:pPr algn="ctr"/>
            <a:endParaRPr lang="en-US" sz="4000" b="1" dirty="0" smtClean="0"/>
          </a:p>
          <a:p>
            <a:r>
              <a:rPr lang="en-GB" sz="2400" b="1" dirty="0" smtClean="0"/>
              <a:t>1. What is React and why use it?</a:t>
            </a:r>
          </a:p>
          <a:p>
            <a:r>
              <a:rPr lang="en-GB" sz="2400" b="1" dirty="0" smtClean="0"/>
              <a:t>2. Setting up a new React project with</a:t>
            </a:r>
          </a:p>
          <a:p>
            <a:r>
              <a:rPr lang="en-GB" sz="2400" b="1" dirty="0" smtClean="0"/>
              <a:t>    Create  React App (CRA)</a:t>
            </a:r>
          </a:p>
          <a:p>
            <a:r>
              <a:rPr lang="en-GB" sz="2400" b="1" dirty="0" smtClean="0"/>
              <a:t>3. Understanding JSX syntax</a:t>
            </a:r>
          </a:p>
          <a:p>
            <a:r>
              <a:rPr lang="en-GB" sz="2400" b="1" dirty="0" smtClean="0"/>
              <a:t>4. Functional Components</a:t>
            </a:r>
          </a:p>
          <a:p>
            <a:r>
              <a:rPr lang="en-GB" sz="2400" b="1" dirty="0" smtClean="0"/>
              <a:t>5. State with </a:t>
            </a:r>
            <a:r>
              <a:rPr lang="en-GB" sz="2400" b="1" dirty="0" err="1" smtClean="0"/>
              <a:t>useState</a:t>
            </a:r>
            <a:endParaRPr lang="en-GB" sz="2400" b="1" dirty="0" smtClean="0"/>
          </a:p>
          <a:p>
            <a:r>
              <a:rPr lang="en-GB" sz="2400" b="1" dirty="0" smtClean="0"/>
              <a:t>6. Effects with </a:t>
            </a:r>
            <a:r>
              <a:rPr lang="en-GB" sz="2400" b="1" dirty="0" err="1" smtClean="0"/>
              <a:t>useEffect</a:t>
            </a:r>
            <a:endParaRPr lang="en-GB" sz="2400" b="1" dirty="0" smtClean="0"/>
          </a:p>
          <a:p>
            <a:r>
              <a:rPr lang="en-GB" sz="2400" b="1" dirty="0" smtClean="0"/>
              <a:t>7. Assignment: Create a simple counter application using functional components and hooks</a:t>
            </a:r>
          </a:p>
          <a:p>
            <a:endParaRPr lang="en-US" sz="2400" b="1" dirty="0" smtClean="0"/>
          </a:p>
          <a:p>
            <a:endParaRPr lang="en-US" sz="2400" b="1" dirty="0" smtClean="0"/>
          </a:p>
          <a:p>
            <a:endParaRPr lang="en-GB" sz="2400" b="1"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6678751"/>
          </a:xfrm>
          <a:prstGeom prst="rect">
            <a:avLst/>
          </a:prstGeom>
          <a:noFill/>
        </p:spPr>
        <p:txBody>
          <a:bodyPr wrap="square" rtlCol="0">
            <a:spAutoFit/>
          </a:bodyPr>
          <a:lstStyle/>
          <a:p>
            <a:pPr algn="ctr"/>
            <a:r>
              <a:rPr lang="en-GB" sz="2800" b="1" dirty="0" smtClean="0"/>
              <a:t>6. Effects with </a:t>
            </a:r>
            <a:r>
              <a:rPr lang="en-GB" sz="2800" b="1" dirty="0" err="1" smtClean="0"/>
              <a:t>useEffect</a:t>
            </a:r>
            <a:endParaRPr lang="en-GB" sz="2800" b="1" dirty="0" smtClean="0"/>
          </a:p>
          <a:p>
            <a:endParaRPr lang="en-GB" sz="2000" b="1" dirty="0" smtClean="0"/>
          </a:p>
          <a:p>
            <a:r>
              <a:rPr lang="en-GB" sz="2000" b="1" dirty="0" smtClean="0"/>
              <a:t>Running Effects:</a:t>
            </a:r>
          </a:p>
          <a:p>
            <a:r>
              <a:rPr lang="en-GB" sz="2000" b="1" dirty="0" smtClean="0"/>
              <a:t>1.  After Every Render</a:t>
            </a:r>
            <a:r>
              <a:rPr lang="en-GB" sz="2000" dirty="0" smtClean="0"/>
              <a:t> (by not providing a dependency array):</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GB" sz="2000" b="1" dirty="0" smtClean="0"/>
              <a:t>2. Once (on mount and </a:t>
            </a:r>
            <a:r>
              <a:rPr lang="en-GB" sz="2000" b="1" dirty="0" err="1" smtClean="0"/>
              <a:t>unmount</a:t>
            </a:r>
            <a:r>
              <a:rPr lang="en-GB" sz="2000" b="1" dirty="0" smtClean="0"/>
              <a:t>)</a:t>
            </a:r>
            <a:r>
              <a:rPr lang="en-GB" sz="2000" dirty="0" smtClean="0"/>
              <a:t> (by providing an empty dependency array):</a:t>
            </a:r>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r>
              <a:rPr lang="en-GB" sz="2000" dirty="0" smtClean="0"/>
              <a:t/>
            </a:r>
            <a:br>
              <a:rPr lang="en-GB" sz="2000" dirty="0" smtClean="0"/>
            </a:br>
            <a:endParaRPr lang="en-US" sz="2000" dirty="0" smtClean="0"/>
          </a:p>
          <a:p>
            <a:endParaRPr lang="en-US" sz="2000" dirty="0" smtClean="0"/>
          </a:p>
        </p:txBody>
      </p:sp>
      <p:pic>
        <p:nvPicPr>
          <p:cNvPr id="67586" name="Picture 2"/>
          <p:cNvPicPr>
            <a:picLocks noChangeAspect="1" noChangeArrowheads="1"/>
          </p:cNvPicPr>
          <p:nvPr/>
        </p:nvPicPr>
        <p:blipFill>
          <a:blip r:embed="rId2"/>
          <a:srcRect/>
          <a:stretch>
            <a:fillRect/>
          </a:stretch>
        </p:blipFill>
        <p:spPr bwMode="auto">
          <a:xfrm>
            <a:off x="609600" y="1600200"/>
            <a:ext cx="7058025" cy="1524000"/>
          </a:xfrm>
          <a:prstGeom prst="rect">
            <a:avLst/>
          </a:prstGeom>
          <a:noFill/>
          <a:ln w="9525">
            <a:noFill/>
            <a:miter lim="800000"/>
            <a:headEnd/>
            <a:tailEnd/>
          </a:ln>
          <a:effectLst/>
        </p:spPr>
      </p:pic>
      <p:pic>
        <p:nvPicPr>
          <p:cNvPr id="67587" name="Picture 3"/>
          <p:cNvPicPr>
            <a:picLocks noChangeAspect="1" noChangeArrowheads="1"/>
          </p:cNvPicPr>
          <p:nvPr/>
        </p:nvPicPr>
        <p:blipFill>
          <a:blip r:embed="rId3"/>
          <a:srcRect/>
          <a:stretch>
            <a:fillRect/>
          </a:stretch>
        </p:blipFill>
        <p:spPr bwMode="auto">
          <a:xfrm>
            <a:off x="588963" y="3724275"/>
            <a:ext cx="7183437" cy="2905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6063198"/>
          </a:xfrm>
          <a:prstGeom prst="rect">
            <a:avLst/>
          </a:prstGeom>
          <a:noFill/>
        </p:spPr>
        <p:txBody>
          <a:bodyPr wrap="square" rtlCol="0">
            <a:spAutoFit/>
          </a:bodyPr>
          <a:lstStyle/>
          <a:p>
            <a:pPr algn="ctr"/>
            <a:r>
              <a:rPr lang="en-GB" sz="2800" b="1" dirty="0" smtClean="0"/>
              <a:t>6. Effects with </a:t>
            </a:r>
            <a:r>
              <a:rPr lang="en-GB" sz="2800" b="1" dirty="0" err="1" smtClean="0"/>
              <a:t>useEffect</a:t>
            </a:r>
            <a:endParaRPr lang="en-GB" sz="2800" b="1" dirty="0" smtClean="0"/>
          </a:p>
          <a:p>
            <a:endParaRPr lang="en-GB" sz="2000" b="1" dirty="0" smtClean="0"/>
          </a:p>
          <a:p>
            <a:r>
              <a:rPr lang="en-GB" sz="2000" b="1" dirty="0" smtClean="0"/>
              <a:t>Running Effects:</a:t>
            </a:r>
          </a:p>
          <a:p>
            <a:r>
              <a:rPr lang="en-GB" sz="2000" b="1" dirty="0" smtClean="0"/>
              <a:t>3. When Certain Values Change</a:t>
            </a:r>
            <a:r>
              <a:rPr lang="en-GB" sz="2000" dirty="0" smtClean="0"/>
              <a:t> (by providing values in the dependency array):</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r>
              <a:rPr lang="en-GB" sz="2000" dirty="0" smtClean="0"/>
              <a:t/>
            </a:r>
            <a:br>
              <a:rPr lang="en-GB" sz="2000" dirty="0" smtClean="0"/>
            </a:br>
            <a:endParaRPr lang="en-US" sz="2000" dirty="0" smtClean="0"/>
          </a:p>
          <a:p>
            <a:endParaRPr lang="en-US" sz="2000" dirty="0" smtClean="0"/>
          </a:p>
        </p:txBody>
      </p:sp>
      <p:pic>
        <p:nvPicPr>
          <p:cNvPr id="68610" name="Picture 2"/>
          <p:cNvPicPr>
            <a:picLocks noChangeAspect="1" noChangeArrowheads="1"/>
          </p:cNvPicPr>
          <p:nvPr/>
        </p:nvPicPr>
        <p:blipFill>
          <a:blip r:embed="rId2"/>
          <a:srcRect/>
          <a:stretch>
            <a:fillRect/>
          </a:stretch>
        </p:blipFill>
        <p:spPr bwMode="auto">
          <a:xfrm>
            <a:off x="609600" y="1600200"/>
            <a:ext cx="6934200"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6063198"/>
          </a:xfrm>
          <a:prstGeom prst="rect">
            <a:avLst/>
          </a:prstGeom>
          <a:noFill/>
        </p:spPr>
        <p:txBody>
          <a:bodyPr wrap="square" rtlCol="0">
            <a:spAutoFit/>
          </a:bodyPr>
          <a:lstStyle/>
          <a:p>
            <a:pPr algn="ctr"/>
            <a:r>
              <a:rPr lang="en-GB" sz="2800" b="1" dirty="0" smtClean="0"/>
              <a:t>6. Effects with </a:t>
            </a:r>
            <a:r>
              <a:rPr lang="en-GB" sz="2800" b="1" dirty="0" err="1" smtClean="0"/>
              <a:t>useEffect</a:t>
            </a:r>
            <a:endParaRPr lang="en-GB" sz="2800" b="1" dirty="0" smtClean="0"/>
          </a:p>
          <a:p>
            <a:endParaRPr lang="en-GB" sz="2000" b="1" dirty="0" smtClean="0"/>
          </a:p>
          <a:p>
            <a:r>
              <a:rPr lang="en-GB" sz="2000" b="1" dirty="0" smtClean="0"/>
              <a:t>Fetching Data</a:t>
            </a:r>
            <a:r>
              <a:rPr lang="en-GB" sz="2000" dirty="0" smtClean="0"/>
              <a:t>:</a:t>
            </a:r>
          </a:p>
          <a:p>
            <a:r>
              <a:rPr lang="en-GB" sz="2000" dirty="0" smtClean="0"/>
              <a:t/>
            </a:r>
            <a:br>
              <a:rPr lang="en-GB" sz="2000" dirty="0" smtClean="0"/>
            </a:br>
            <a:endParaRPr lang="en-US" sz="2000" dirty="0" smtClean="0"/>
          </a:p>
          <a:p>
            <a:endParaRPr lang="en-US" sz="2000" dirty="0" smtClean="0"/>
          </a:p>
          <a:p>
            <a:endParaRPr lang="en-US" sz="2000" dirty="0" smtClean="0"/>
          </a:p>
          <a:p>
            <a:endParaRPr lang="en-US" sz="2000" dirty="0" smtClean="0"/>
          </a:p>
          <a:p>
            <a:endParaRPr lang="en-US"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r>
              <a:rPr lang="en-GB" sz="2000" dirty="0" smtClean="0"/>
              <a:t/>
            </a:r>
            <a:br>
              <a:rPr lang="en-GB" sz="2000" dirty="0" smtClean="0"/>
            </a:br>
            <a:endParaRPr lang="en-US" sz="2000" dirty="0" smtClean="0"/>
          </a:p>
          <a:p>
            <a:endParaRPr lang="en-US" sz="2000" dirty="0" smtClean="0"/>
          </a:p>
        </p:txBody>
      </p:sp>
      <p:pic>
        <p:nvPicPr>
          <p:cNvPr id="69634" name="Picture 2"/>
          <p:cNvPicPr>
            <a:picLocks noChangeAspect="1" noChangeArrowheads="1"/>
          </p:cNvPicPr>
          <p:nvPr/>
        </p:nvPicPr>
        <p:blipFill>
          <a:blip r:embed="rId2"/>
          <a:srcRect/>
          <a:stretch>
            <a:fillRect/>
          </a:stretch>
        </p:blipFill>
        <p:spPr bwMode="auto">
          <a:xfrm>
            <a:off x="533400" y="1828800"/>
            <a:ext cx="6781800" cy="3124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6740307"/>
          </a:xfrm>
          <a:prstGeom prst="rect">
            <a:avLst/>
          </a:prstGeom>
          <a:noFill/>
        </p:spPr>
        <p:txBody>
          <a:bodyPr wrap="square" rtlCol="0">
            <a:spAutoFit/>
          </a:bodyPr>
          <a:lstStyle/>
          <a:p>
            <a:pPr algn="ctr"/>
            <a:endParaRPr lang="en-GB" sz="2800" b="1" dirty="0" smtClean="0"/>
          </a:p>
          <a:p>
            <a:pPr algn="ctr"/>
            <a:endParaRPr lang="en-GB" sz="2800" b="1" dirty="0" smtClean="0"/>
          </a:p>
          <a:p>
            <a:pPr algn="ctr"/>
            <a:endParaRPr lang="en-GB" sz="2800" b="1" dirty="0" smtClean="0"/>
          </a:p>
          <a:p>
            <a:pPr algn="ctr"/>
            <a:endParaRPr lang="en-GB" sz="2800" b="1" dirty="0" smtClean="0"/>
          </a:p>
          <a:p>
            <a:pPr algn="ctr"/>
            <a:endParaRPr lang="en-GB" sz="2800" b="1" dirty="0" smtClean="0"/>
          </a:p>
          <a:p>
            <a:pPr algn="ctr"/>
            <a:endParaRPr lang="en-GB" sz="2800" b="1" dirty="0" smtClean="0"/>
          </a:p>
          <a:p>
            <a:pPr algn="ctr"/>
            <a:r>
              <a:rPr lang="en-GB" sz="2800" b="1" dirty="0" smtClean="0"/>
              <a:t>7. Assignment:</a:t>
            </a:r>
          </a:p>
          <a:p>
            <a:pPr algn="ctr"/>
            <a:endParaRPr lang="en-GB" sz="2800" b="1" dirty="0" smtClean="0"/>
          </a:p>
          <a:p>
            <a:pPr algn="ctr"/>
            <a:r>
              <a:rPr lang="en-GB" sz="2400" b="1" dirty="0" smtClean="0"/>
              <a:t>Create a simple counter application</a:t>
            </a:r>
          </a:p>
          <a:p>
            <a:pPr algn="ctr"/>
            <a:r>
              <a:rPr lang="en-GB" sz="2400" b="1" dirty="0" smtClean="0"/>
              <a:t>using functional components and hooks</a:t>
            </a:r>
          </a:p>
          <a:p>
            <a:pPr algn="ctr"/>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915400" cy="4647426"/>
          </a:xfrm>
          <a:prstGeom prst="rect">
            <a:avLst/>
          </a:prstGeom>
          <a:noFill/>
        </p:spPr>
        <p:txBody>
          <a:bodyPr wrap="square" rtlCol="0">
            <a:spAutoFit/>
          </a:bodyPr>
          <a:lstStyle/>
          <a:p>
            <a:pPr algn="ctr"/>
            <a:r>
              <a:rPr lang="en-GB" sz="4000" b="1" dirty="0" smtClean="0"/>
              <a:t>Day 2: </a:t>
            </a:r>
          </a:p>
          <a:p>
            <a:pPr algn="ctr"/>
            <a:r>
              <a:rPr lang="en-GB" sz="4000" b="1" dirty="0" smtClean="0"/>
              <a:t>Introduction to ReactJS with Hooks</a:t>
            </a:r>
          </a:p>
          <a:p>
            <a:endParaRPr lang="en-GB" sz="2400" b="1" dirty="0" smtClean="0"/>
          </a:p>
          <a:p>
            <a:r>
              <a:rPr lang="en-GB" sz="2400" b="1" dirty="0" smtClean="0"/>
              <a:t>1. Context with </a:t>
            </a:r>
            <a:r>
              <a:rPr lang="en-GB" sz="2400" b="1" dirty="0" err="1" smtClean="0"/>
              <a:t>useContext</a:t>
            </a:r>
            <a:endParaRPr lang="en-GB" sz="2400" b="1" dirty="0" smtClean="0"/>
          </a:p>
          <a:p>
            <a:r>
              <a:rPr lang="en-GB" sz="2400" b="1" dirty="0" smtClean="0"/>
              <a:t>2. Ref with </a:t>
            </a:r>
            <a:r>
              <a:rPr lang="en-GB" sz="2400" b="1" dirty="0" err="1" smtClean="0"/>
              <a:t>useRef</a:t>
            </a:r>
            <a:endParaRPr lang="en-GB" sz="2400" b="1" dirty="0" smtClean="0"/>
          </a:p>
          <a:p>
            <a:r>
              <a:rPr lang="en-GB" sz="2400" b="1" dirty="0" smtClean="0"/>
              <a:t>3. </a:t>
            </a:r>
            <a:r>
              <a:rPr lang="en-GB" sz="2400" b="1" dirty="0" err="1" smtClean="0"/>
              <a:t>Callback</a:t>
            </a:r>
            <a:r>
              <a:rPr lang="en-GB" sz="2400" b="1" dirty="0" smtClean="0"/>
              <a:t> with </a:t>
            </a:r>
            <a:r>
              <a:rPr lang="en-GB" sz="2400" b="1" dirty="0" err="1" smtClean="0"/>
              <a:t>useCallback</a:t>
            </a:r>
            <a:endParaRPr lang="en-GB" sz="2400" b="1" dirty="0" smtClean="0"/>
          </a:p>
          <a:p>
            <a:r>
              <a:rPr lang="en-GB" sz="2400" b="1" dirty="0" smtClean="0"/>
              <a:t>4. </a:t>
            </a:r>
            <a:r>
              <a:rPr lang="en-GB" sz="2400" b="1" dirty="0" err="1" smtClean="0"/>
              <a:t>Memoization</a:t>
            </a:r>
            <a:r>
              <a:rPr lang="en-GB" sz="2400" b="1" dirty="0" smtClean="0"/>
              <a:t> with </a:t>
            </a:r>
            <a:r>
              <a:rPr lang="en-GB" sz="2400" b="1" dirty="0" err="1" smtClean="0"/>
              <a:t>useMemo</a:t>
            </a:r>
            <a:endParaRPr lang="en-GB" sz="2400" b="1" dirty="0" smtClean="0"/>
          </a:p>
          <a:p>
            <a:r>
              <a:rPr lang="en-GB" sz="2400" b="1" dirty="0" smtClean="0"/>
              <a:t>5</a:t>
            </a:r>
            <a:r>
              <a:rPr lang="en-GB" sz="2400" b="1" dirty="0" smtClean="0"/>
              <a:t>. </a:t>
            </a:r>
            <a:r>
              <a:rPr lang="en-GB" sz="2400" b="1" dirty="0" smtClean="0"/>
              <a:t>Assignment: Enhance the counter application, add a feature to store counter history.</a:t>
            </a:r>
            <a:endParaRPr lang="en-US" sz="2400" b="1" dirty="0" smtClean="0"/>
          </a:p>
          <a:p>
            <a:endParaRPr lang="en-US" sz="2400" b="1" dirty="0" smtClean="0"/>
          </a:p>
          <a:p>
            <a:endParaRPr lang="en-GB" sz="2400" b="1"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6432530"/>
          </a:xfrm>
          <a:prstGeom prst="rect">
            <a:avLst/>
          </a:prstGeom>
          <a:noFill/>
        </p:spPr>
        <p:txBody>
          <a:bodyPr wrap="square" rtlCol="0">
            <a:spAutoFit/>
          </a:bodyPr>
          <a:lstStyle/>
          <a:p>
            <a:pPr algn="ctr"/>
            <a:r>
              <a:rPr lang="en-GB" sz="2800" b="1" dirty="0" smtClean="0"/>
              <a:t>1. Context with </a:t>
            </a:r>
            <a:r>
              <a:rPr lang="en-GB" sz="2800" b="1" dirty="0" err="1" smtClean="0"/>
              <a:t>useContext</a:t>
            </a:r>
            <a:endParaRPr lang="en-GB" sz="2800" b="1" dirty="0" smtClean="0"/>
          </a:p>
          <a:p>
            <a:endParaRPr lang="en-GB" sz="2000" b="1" dirty="0" smtClean="0"/>
          </a:p>
          <a:p>
            <a:r>
              <a:rPr lang="en-GB" sz="2000" dirty="0" smtClean="0"/>
              <a:t>The `</a:t>
            </a:r>
            <a:r>
              <a:rPr lang="en-GB" sz="2000" b="1" dirty="0" err="1" smtClean="0"/>
              <a:t>useContext</a:t>
            </a:r>
            <a:r>
              <a:rPr lang="en-GB" sz="2000" dirty="0" smtClean="0"/>
              <a:t>` hook is a part of the React Hooks API that allows functional components to easily access the value of a context without having to use the `</a:t>
            </a:r>
            <a:r>
              <a:rPr lang="en-GB" sz="2000" b="1" dirty="0" err="1" smtClean="0"/>
              <a:t>Context.Consumer</a:t>
            </a:r>
            <a:r>
              <a:rPr lang="en-GB" sz="2000" dirty="0" smtClean="0"/>
              <a:t>` component, which can lead to less nested and cleaner code.</a:t>
            </a:r>
          </a:p>
          <a:p>
            <a:endParaRPr lang="en-GB" sz="2000" dirty="0" smtClean="0"/>
          </a:p>
          <a:p>
            <a:r>
              <a:rPr lang="en-GB" sz="2000" b="1" dirty="0" smtClean="0"/>
              <a:t>Basics of `</a:t>
            </a:r>
            <a:r>
              <a:rPr lang="en-GB" sz="2000" b="1" dirty="0" err="1" smtClean="0"/>
              <a:t>useContext</a:t>
            </a:r>
            <a:r>
              <a:rPr lang="en-GB" sz="2000" b="1" dirty="0" smtClean="0"/>
              <a:t>`:</a:t>
            </a:r>
          </a:p>
          <a:p>
            <a:r>
              <a:rPr lang="en-GB" sz="2000" dirty="0" smtClean="0"/>
              <a:t>The `</a:t>
            </a:r>
            <a:r>
              <a:rPr lang="en-GB" sz="2000" b="1" dirty="0" err="1" smtClean="0"/>
              <a:t>useContext</a:t>
            </a:r>
            <a:r>
              <a:rPr lang="en-GB" sz="2000" dirty="0" smtClean="0"/>
              <a:t>` hook takes a context object (the value returned from </a:t>
            </a:r>
            <a:r>
              <a:rPr lang="en-GB" sz="2000" b="1" dirty="0" err="1" smtClean="0"/>
              <a:t>React.createContext</a:t>
            </a:r>
            <a:r>
              <a:rPr lang="en-GB" sz="2000" dirty="0" smtClean="0"/>
              <a:t>) and returns the current context value for that context.</a:t>
            </a:r>
          </a:p>
          <a:p>
            <a:endParaRPr lang="en-GB" sz="2000" dirty="0" smtClean="0"/>
          </a:p>
          <a:p>
            <a:r>
              <a:rPr lang="en-GB" sz="2000" b="1" dirty="0" smtClean="0"/>
              <a:t>How to use `</a:t>
            </a:r>
            <a:r>
              <a:rPr lang="en-GB" sz="2000" b="1" dirty="0" err="1" smtClean="0"/>
              <a:t>useContext</a:t>
            </a:r>
            <a:r>
              <a:rPr lang="en-GB" sz="2000" b="1" dirty="0" smtClean="0"/>
              <a:t>`:</a:t>
            </a:r>
          </a:p>
          <a:p>
            <a:r>
              <a:rPr lang="en-GB" sz="2000" dirty="0" smtClean="0"/>
              <a:t>Let's walk through the process of creating a context and using it with the `</a:t>
            </a:r>
            <a:r>
              <a:rPr lang="en-GB" sz="2000" b="1" dirty="0" err="1" smtClean="0"/>
              <a:t>useContext</a:t>
            </a:r>
            <a:r>
              <a:rPr lang="en-GB" sz="2000" dirty="0" smtClean="0"/>
              <a:t>` hook.</a:t>
            </a:r>
          </a:p>
          <a:p>
            <a:endParaRPr lang="en-GB" sz="2000" dirty="0" smtClean="0"/>
          </a:p>
          <a:p>
            <a:r>
              <a:rPr lang="en-GB" sz="2000" b="1" dirty="0" smtClean="0"/>
              <a:t>1. Creating the Context</a:t>
            </a:r>
            <a:r>
              <a:rPr lang="en-GB" sz="2000" dirty="0" smtClean="0"/>
              <a:t>:</a:t>
            </a:r>
          </a:p>
          <a:p>
            <a:r>
              <a:rPr lang="en-GB" sz="2000" dirty="0" smtClean="0"/>
              <a:t>First, you need to create a context using `</a:t>
            </a:r>
            <a:r>
              <a:rPr lang="en-GB" sz="2000" b="1" dirty="0" err="1" smtClean="0"/>
              <a:t>React.createContext</a:t>
            </a:r>
            <a:r>
              <a:rPr lang="en-GB" sz="2000" dirty="0" smtClean="0"/>
              <a:t>`.</a:t>
            </a:r>
          </a:p>
          <a:p>
            <a:endParaRPr lang="en-GB" sz="2400" dirty="0" smtClean="0"/>
          </a:p>
          <a:p>
            <a:r>
              <a:rPr lang="en-GB" sz="2000" dirty="0" smtClean="0"/>
              <a:t/>
            </a:r>
            <a:br>
              <a:rPr lang="en-GB" sz="2000" dirty="0" smtClean="0"/>
            </a:br>
            <a:endParaRPr lang="en-US" sz="2000" dirty="0" smtClean="0"/>
          </a:p>
          <a:p>
            <a:endParaRPr lang="en-US" sz="2000" dirty="0" smtClean="0"/>
          </a:p>
        </p:txBody>
      </p:sp>
      <p:pic>
        <p:nvPicPr>
          <p:cNvPr id="75778" name="Picture 2"/>
          <p:cNvPicPr>
            <a:picLocks noChangeAspect="1" noChangeArrowheads="1"/>
          </p:cNvPicPr>
          <p:nvPr/>
        </p:nvPicPr>
        <p:blipFill>
          <a:blip r:embed="rId2"/>
          <a:srcRect/>
          <a:stretch>
            <a:fillRect/>
          </a:stretch>
        </p:blipFill>
        <p:spPr bwMode="auto">
          <a:xfrm>
            <a:off x="288720" y="5362575"/>
            <a:ext cx="8550480" cy="1114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6370975"/>
          </a:xfrm>
          <a:prstGeom prst="rect">
            <a:avLst/>
          </a:prstGeom>
          <a:noFill/>
        </p:spPr>
        <p:txBody>
          <a:bodyPr wrap="square" rtlCol="0">
            <a:spAutoFit/>
          </a:bodyPr>
          <a:lstStyle/>
          <a:p>
            <a:pPr algn="ctr"/>
            <a:r>
              <a:rPr lang="en-GB" sz="2800" b="1" dirty="0" smtClean="0"/>
              <a:t>1. Context with </a:t>
            </a:r>
            <a:r>
              <a:rPr lang="en-GB" sz="2800" b="1" dirty="0" err="1" smtClean="0"/>
              <a:t>useContext</a:t>
            </a:r>
            <a:endParaRPr lang="en-GB" sz="2800" b="1" dirty="0" smtClean="0"/>
          </a:p>
          <a:p>
            <a:endParaRPr lang="en-GB" sz="2000" b="1" dirty="0" smtClean="0"/>
          </a:p>
          <a:p>
            <a:r>
              <a:rPr lang="en-GB" sz="2000" dirty="0" smtClean="0"/>
              <a:t>2</a:t>
            </a:r>
            <a:r>
              <a:rPr lang="en-GB" sz="2000" b="1" dirty="0" smtClean="0"/>
              <a:t>. Providing the Context Value</a:t>
            </a:r>
            <a:r>
              <a:rPr lang="en-GB" sz="2000" dirty="0" smtClean="0"/>
              <a:t>:</a:t>
            </a:r>
          </a:p>
          <a:p>
            <a:r>
              <a:rPr lang="en-GB" sz="2000" dirty="0" smtClean="0"/>
              <a:t>Wrap your component tree with the context provider and give it a value.</a:t>
            </a:r>
          </a:p>
          <a:p>
            <a:endParaRPr lang="en-GB" sz="2400" dirty="0" smtClean="0"/>
          </a:p>
          <a:p>
            <a:r>
              <a:rPr lang="en-GB" sz="2000" dirty="0" smtClean="0"/>
              <a:t/>
            </a:r>
            <a:br>
              <a:rPr lang="en-GB" sz="2000" dirty="0" smtClean="0"/>
            </a:br>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GB" sz="2000" dirty="0" smtClean="0"/>
              <a:t>In this example, any component within `</a:t>
            </a:r>
            <a:r>
              <a:rPr lang="en-GB" sz="2000" b="1" dirty="0" smtClean="0"/>
              <a:t>App</a:t>
            </a:r>
            <a:r>
              <a:rPr lang="en-GB" sz="2000" dirty="0" smtClean="0"/>
              <a:t>` can access the` </a:t>
            </a:r>
            <a:r>
              <a:rPr lang="en-GB" sz="2000" b="1" dirty="0" err="1" smtClean="0"/>
              <a:t>ThemeContext</a:t>
            </a:r>
            <a:r>
              <a:rPr lang="en-GB" sz="2000" dirty="0" smtClean="0"/>
              <a:t>` value, which is "</a:t>
            </a:r>
            <a:r>
              <a:rPr lang="en-GB" sz="2000" b="1" dirty="0" smtClean="0"/>
              <a:t>dark</a:t>
            </a:r>
            <a:r>
              <a:rPr lang="en-GB" sz="2000" dirty="0" smtClean="0"/>
              <a:t>".</a:t>
            </a:r>
            <a:endParaRPr lang="en-US" sz="2000" dirty="0" smtClean="0"/>
          </a:p>
          <a:p>
            <a:endParaRPr lang="en-US" sz="2000" dirty="0" smtClean="0"/>
          </a:p>
          <a:p>
            <a:endParaRPr lang="en-US" sz="2000" dirty="0" smtClean="0"/>
          </a:p>
          <a:p>
            <a:endParaRPr lang="en-US" sz="2000" dirty="0" smtClean="0"/>
          </a:p>
          <a:p>
            <a:endParaRPr lang="en-US" sz="2000" dirty="0" smtClean="0"/>
          </a:p>
        </p:txBody>
      </p:sp>
      <p:pic>
        <p:nvPicPr>
          <p:cNvPr id="76802" name="Picture 2"/>
          <p:cNvPicPr>
            <a:picLocks noChangeAspect="1" noChangeArrowheads="1"/>
          </p:cNvPicPr>
          <p:nvPr/>
        </p:nvPicPr>
        <p:blipFill>
          <a:blip r:embed="rId2"/>
          <a:srcRect/>
          <a:stretch>
            <a:fillRect/>
          </a:stretch>
        </p:blipFill>
        <p:spPr bwMode="auto">
          <a:xfrm>
            <a:off x="304800" y="1600200"/>
            <a:ext cx="8001000" cy="29625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6617196"/>
          </a:xfrm>
          <a:prstGeom prst="rect">
            <a:avLst/>
          </a:prstGeom>
          <a:noFill/>
        </p:spPr>
        <p:txBody>
          <a:bodyPr wrap="square" rtlCol="0">
            <a:spAutoFit/>
          </a:bodyPr>
          <a:lstStyle/>
          <a:p>
            <a:pPr algn="ctr"/>
            <a:r>
              <a:rPr lang="en-GB" sz="2800" b="1" dirty="0" smtClean="0"/>
              <a:t>1. Context with </a:t>
            </a:r>
            <a:r>
              <a:rPr lang="en-GB" sz="2800" b="1" dirty="0" err="1" smtClean="0"/>
              <a:t>useContext</a:t>
            </a:r>
            <a:endParaRPr lang="en-GB" sz="2800" b="1" dirty="0" smtClean="0"/>
          </a:p>
          <a:p>
            <a:endParaRPr lang="en-GB" sz="2000" b="1" dirty="0" smtClean="0"/>
          </a:p>
          <a:p>
            <a:r>
              <a:rPr lang="en-GB" sz="2000" b="1" dirty="0" smtClean="0"/>
              <a:t>3. Consuming the Context Value using </a:t>
            </a:r>
            <a:r>
              <a:rPr lang="en-GB" sz="2000" b="1" dirty="0" err="1" smtClean="0"/>
              <a:t>useContext</a:t>
            </a:r>
            <a:r>
              <a:rPr lang="en-GB" sz="2000" dirty="0" smtClean="0"/>
              <a:t>:</a:t>
            </a:r>
          </a:p>
          <a:p>
            <a:r>
              <a:rPr lang="en-GB" sz="2000" dirty="0" smtClean="0"/>
              <a:t>Within any functional component, you can now use the `</a:t>
            </a:r>
            <a:r>
              <a:rPr lang="en-GB" sz="2000" b="1" dirty="0" err="1" smtClean="0"/>
              <a:t>useContext</a:t>
            </a:r>
            <a:r>
              <a:rPr lang="en-GB" sz="2000" b="1" dirty="0" smtClean="0"/>
              <a:t>`</a:t>
            </a:r>
            <a:r>
              <a:rPr lang="en-GB" sz="2000" dirty="0" smtClean="0"/>
              <a:t> hook to consume the context value.</a:t>
            </a:r>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GB" sz="2000" dirty="0" smtClean="0"/>
              <a:t>Here, the `</a:t>
            </a:r>
            <a:r>
              <a:rPr lang="en-GB" sz="2000" b="1" dirty="0" smtClean="0"/>
              <a:t>Toolbar`</a:t>
            </a:r>
            <a:r>
              <a:rPr lang="en-GB" sz="2000" dirty="0" smtClean="0"/>
              <a:t> component directly accesses the theme without requiring a `</a:t>
            </a:r>
            <a:r>
              <a:rPr lang="en-GB" sz="2000" b="1" dirty="0" err="1" smtClean="0"/>
              <a:t>Context.Consumer</a:t>
            </a:r>
            <a:r>
              <a:rPr lang="en-GB" sz="2000" dirty="0" smtClean="0"/>
              <a:t>` component or a render prop.</a:t>
            </a:r>
          </a:p>
        </p:txBody>
      </p:sp>
      <p:pic>
        <p:nvPicPr>
          <p:cNvPr id="77826" name="Picture 2"/>
          <p:cNvPicPr>
            <a:picLocks noChangeAspect="1" noChangeArrowheads="1"/>
          </p:cNvPicPr>
          <p:nvPr/>
        </p:nvPicPr>
        <p:blipFill>
          <a:blip r:embed="rId2"/>
          <a:srcRect/>
          <a:stretch>
            <a:fillRect/>
          </a:stretch>
        </p:blipFill>
        <p:spPr bwMode="auto">
          <a:xfrm>
            <a:off x="381000" y="1957388"/>
            <a:ext cx="8387385" cy="39862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6986528"/>
          </a:xfrm>
          <a:prstGeom prst="rect">
            <a:avLst/>
          </a:prstGeom>
          <a:noFill/>
        </p:spPr>
        <p:txBody>
          <a:bodyPr wrap="square" rtlCol="0">
            <a:spAutoFit/>
          </a:bodyPr>
          <a:lstStyle/>
          <a:p>
            <a:pPr algn="ctr"/>
            <a:r>
              <a:rPr lang="en-GB" sz="2800" b="1" dirty="0" smtClean="0"/>
              <a:t>1. Context with </a:t>
            </a:r>
            <a:r>
              <a:rPr lang="en-GB" sz="2800" b="1" dirty="0" err="1" smtClean="0"/>
              <a:t>useContext</a:t>
            </a:r>
            <a:endParaRPr lang="en-GB" sz="2800" b="1" dirty="0" smtClean="0"/>
          </a:p>
          <a:p>
            <a:endParaRPr lang="en-GB" sz="2000" b="1" dirty="0" smtClean="0"/>
          </a:p>
          <a:p>
            <a:r>
              <a:rPr lang="en-GB" sz="2000" b="1" dirty="0" smtClean="0"/>
              <a:t>Important Notes:</a:t>
            </a:r>
          </a:p>
          <a:p>
            <a:endParaRPr lang="en-GB" sz="2000" b="1" dirty="0" smtClean="0"/>
          </a:p>
          <a:p>
            <a:pPr>
              <a:buFont typeface="Arial" pitchFamily="34" charset="0"/>
              <a:buChar char="•"/>
            </a:pPr>
            <a:r>
              <a:rPr lang="en-GB" sz="2000" dirty="0" smtClean="0"/>
              <a:t> Context is designed to share data that can be considered "global" for a tree of React components, such as authenticated user, theme, or preferred language.</a:t>
            </a:r>
          </a:p>
          <a:p>
            <a:endParaRPr lang="en-GB" sz="2000" dirty="0" smtClean="0"/>
          </a:p>
          <a:p>
            <a:pPr>
              <a:buFont typeface="Arial" pitchFamily="34" charset="0"/>
              <a:buChar char="•"/>
            </a:pPr>
            <a:r>
              <a:rPr lang="en-GB" sz="2000" dirty="0" smtClean="0"/>
              <a:t> The value argument passed to `</a:t>
            </a:r>
            <a:r>
              <a:rPr lang="en-GB" sz="2000" b="1" dirty="0" err="1" smtClean="0"/>
              <a:t>useContext</a:t>
            </a:r>
            <a:r>
              <a:rPr lang="en-GB" sz="2000" dirty="0" smtClean="0"/>
              <a:t>` must exactly match the context object you used when creating the context. If not, you'll receive an error.</a:t>
            </a:r>
          </a:p>
          <a:p>
            <a:endParaRPr lang="en-GB" sz="2000" dirty="0" smtClean="0"/>
          </a:p>
          <a:p>
            <a:pPr>
              <a:buFont typeface="Arial" pitchFamily="34" charset="0"/>
              <a:buChar char="•"/>
            </a:pPr>
            <a:r>
              <a:rPr lang="en-US" sz="2000" dirty="0" smtClean="0"/>
              <a:t> </a:t>
            </a:r>
            <a:r>
              <a:rPr lang="en-GB" sz="2000" dirty="0" smtClean="0"/>
              <a:t>Remember, due to the way React works, when the value of a context changes, all components that consume that context will re-render. If performance is a concern, you might need to optimize components with `</a:t>
            </a:r>
            <a:r>
              <a:rPr lang="en-GB" sz="2000" b="1" dirty="0" err="1" smtClean="0"/>
              <a:t>React.memo</a:t>
            </a:r>
            <a:r>
              <a:rPr lang="en-GB" sz="2000" dirty="0" smtClean="0"/>
              <a:t>` or `</a:t>
            </a:r>
            <a:r>
              <a:rPr lang="en-GB" sz="2000" b="1" dirty="0" err="1" smtClean="0"/>
              <a:t>useMemo</a:t>
            </a:r>
            <a:r>
              <a:rPr lang="en-GB" sz="2000" b="1" dirty="0" smtClean="0"/>
              <a:t>`</a:t>
            </a:r>
            <a:r>
              <a:rPr lang="en-GB" sz="2000" dirty="0" smtClean="0"/>
              <a:t> hooks.</a:t>
            </a:r>
          </a:p>
          <a:p>
            <a:endParaRPr lang="en-GB" sz="2000" b="1" dirty="0" smtClean="0"/>
          </a:p>
          <a:p>
            <a:r>
              <a:rPr lang="en-GB" sz="2000" b="1" dirty="0" smtClean="0"/>
              <a:t>Conclusion:</a:t>
            </a:r>
          </a:p>
          <a:p>
            <a:endParaRPr lang="en-GB" sz="2000" b="1" dirty="0" smtClean="0"/>
          </a:p>
          <a:p>
            <a:r>
              <a:rPr lang="en-GB" sz="2000" b="1" dirty="0" smtClean="0"/>
              <a:t>`</a:t>
            </a:r>
            <a:r>
              <a:rPr lang="en-GB" sz="2000" b="1" dirty="0" err="1" smtClean="0"/>
              <a:t>useContext</a:t>
            </a:r>
            <a:r>
              <a:rPr lang="en-GB" sz="2000" b="1" dirty="0" smtClean="0"/>
              <a:t>`</a:t>
            </a:r>
            <a:r>
              <a:rPr lang="en-GB" sz="2000" dirty="0" smtClean="0"/>
              <a:t> is a powerful tool that simplifies the consumption of context values in functional components, leading to more readable and concise code. When combined with other hooks and features, it offers a seamless way to manage and pass down "global" values through your React application.</a:t>
            </a:r>
          </a:p>
          <a:p>
            <a:r>
              <a:rPr lang="en-GB" sz="2000" dirty="0" smtClean="0"/>
              <a:t/>
            </a:r>
            <a:br>
              <a:rPr lang="en-GB" sz="2000" dirty="0" smtClean="0"/>
            </a:br>
            <a:endParaRPr lang="en-GB" sz="20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6063198"/>
          </a:xfrm>
          <a:prstGeom prst="rect">
            <a:avLst/>
          </a:prstGeom>
          <a:noFill/>
        </p:spPr>
        <p:txBody>
          <a:bodyPr wrap="square" rtlCol="0">
            <a:spAutoFit/>
          </a:bodyPr>
          <a:lstStyle/>
          <a:p>
            <a:pPr algn="ctr"/>
            <a:r>
              <a:rPr lang="en-GB" sz="2800" b="1" dirty="0" smtClean="0"/>
              <a:t>2. Ref with </a:t>
            </a:r>
            <a:r>
              <a:rPr lang="en-GB" sz="2800" b="1" dirty="0" err="1" smtClean="0"/>
              <a:t>useRef</a:t>
            </a:r>
            <a:endParaRPr lang="en-GB" sz="2800" b="1" dirty="0" smtClean="0"/>
          </a:p>
          <a:p>
            <a:endParaRPr lang="en-GB" sz="2000" dirty="0" smtClean="0"/>
          </a:p>
          <a:p>
            <a:r>
              <a:rPr lang="en-GB" sz="2000" dirty="0" smtClean="0"/>
              <a:t>The `</a:t>
            </a:r>
            <a:r>
              <a:rPr lang="en-GB" sz="2000" b="1" dirty="0" err="1" smtClean="0"/>
              <a:t>useRef</a:t>
            </a:r>
            <a:r>
              <a:rPr lang="en-GB" sz="2000" dirty="0" smtClean="0"/>
              <a:t>` hook is part of the React Hooks API and provides a way to access the DOM elements or keep a mutable reference to a value without causing re-renders. It returns a mutable object called a `</a:t>
            </a:r>
            <a:r>
              <a:rPr lang="en-GB" sz="2000" b="1" dirty="0" smtClean="0"/>
              <a:t>ref</a:t>
            </a:r>
            <a:r>
              <a:rPr lang="en-GB" sz="2000" dirty="0" smtClean="0"/>
              <a:t>` object, and this object will persist for the full lifetime of the component.</a:t>
            </a:r>
          </a:p>
          <a:p>
            <a:endParaRPr lang="en-US" sz="2000" dirty="0" smtClean="0"/>
          </a:p>
          <a:p>
            <a:r>
              <a:rPr lang="en-GB" sz="2000" dirty="0" smtClean="0"/>
              <a:t>Here's how you can use `</a:t>
            </a:r>
            <a:r>
              <a:rPr lang="en-GB" sz="2000" b="1" dirty="0" err="1" smtClean="0"/>
              <a:t>useRef</a:t>
            </a:r>
            <a:r>
              <a:rPr lang="en-GB" sz="2000" b="1" dirty="0" smtClean="0"/>
              <a:t>`</a:t>
            </a:r>
            <a:r>
              <a:rPr lang="en-GB" sz="2000" dirty="0" smtClean="0"/>
              <a:t>:</a:t>
            </a:r>
          </a:p>
          <a:p>
            <a:endParaRPr lang="en-GB" sz="2000" dirty="0" smtClean="0"/>
          </a:p>
          <a:p>
            <a:r>
              <a:rPr lang="en-GB" sz="2000" b="1" dirty="0" smtClean="0"/>
              <a:t>Accessing DOM Elements:</a:t>
            </a:r>
          </a:p>
          <a:p>
            <a:r>
              <a:rPr lang="en-GB" sz="2000" dirty="0" smtClean="0"/>
              <a:t>One of the primary use cases for `</a:t>
            </a:r>
            <a:r>
              <a:rPr lang="en-GB" sz="2000" b="1" dirty="0" err="1" smtClean="0"/>
              <a:t>useRef</a:t>
            </a:r>
            <a:r>
              <a:rPr lang="en-GB" sz="2000" b="1" dirty="0" smtClean="0"/>
              <a:t>`</a:t>
            </a:r>
            <a:r>
              <a:rPr lang="en-GB" sz="2000" dirty="0" smtClean="0"/>
              <a:t> is to get a reference to a DOM element. This allows direct manipulation of the element, similar to using `</a:t>
            </a:r>
            <a:r>
              <a:rPr lang="en-GB" sz="2000" b="1" dirty="0" err="1" smtClean="0"/>
              <a:t>document.getElementById</a:t>
            </a:r>
            <a:r>
              <a:rPr lang="en-GB" sz="2000" b="1" dirty="0" smtClean="0"/>
              <a:t>`</a:t>
            </a:r>
            <a:r>
              <a:rPr lang="en-GB" sz="2000" dirty="0" smtClean="0"/>
              <a:t> or other DOM querying functions.</a:t>
            </a:r>
          </a:p>
          <a:p>
            <a:endParaRPr lang="en-GB" sz="2000" dirty="0" smtClean="0"/>
          </a:p>
          <a:p>
            <a:r>
              <a:rPr lang="en-GB" sz="2000" b="1" dirty="0" smtClean="0"/>
              <a:t>1. Setting the Ref on the Element</a:t>
            </a:r>
            <a:r>
              <a:rPr lang="en-GB" sz="2000" dirty="0" smtClean="0"/>
              <a:t>:</a:t>
            </a:r>
          </a:p>
          <a:p>
            <a:endParaRPr lang="en-GB" sz="2000" dirty="0" smtClean="0"/>
          </a:p>
          <a:p>
            <a:endParaRPr lang="en-GB" sz="2000" dirty="0" smtClean="0"/>
          </a:p>
          <a:p>
            <a:r>
              <a:rPr lang="en-GB" sz="2000" dirty="0" smtClean="0"/>
              <a:t/>
            </a:r>
            <a:br>
              <a:rPr lang="en-GB" sz="2000" dirty="0" smtClean="0"/>
            </a:br>
            <a:endParaRPr lang="en-GB"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9800" y="762000"/>
            <a:ext cx="4876800" cy="707886"/>
          </a:xfrm>
          <a:prstGeom prst="rect">
            <a:avLst/>
          </a:prstGeom>
          <a:noFill/>
        </p:spPr>
        <p:txBody>
          <a:bodyPr wrap="square" rtlCol="0">
            <a:spAutoFit/>
          </a:bodyPr>
          <a:lstStyle/>
          <a:p>
            <a:pPr algn="ctr"/>
            <a:r>
              <a:rPr lang="en-US" sz="4000" dirty="0" smtClean="0"/>
              <a:t>What is React?</a:t>
            </a:r>
            <a:endParaRPr lang="en-US" sz="4000" dirty="0"/>
          </a:p>
        </p:txBody>
      </p:sp>
      <p:sp>
        <p:nvSpPr>
          <p:cNvPr id="3" name="TextBox 2"/>
          <p:cNvSpPr txBox="1"/>
          <p:nvPr/>
        </p:nvSpPr>
        <p:spPr>
          <a:xfrm>
            <a:off x="533400" y="2743200"/>
            <a:ext cx="8305800" cy="584775"/>
          </a:xfrm>
          <a:prstGeom prst="rect">
            <a:avLst/>
          </a:prstGeom>
          <a:solidFill>
            <a:schemeClr val="tx1"/>
          </a:solidFill>
        </p:spPr>
        <p:txBody>
          <a:bodyPr wrap="square" rtlCol="0">
            <a:spAutoFit/>
          </a:bodyPr>
          <a:lstStyle/>
          <a:p>
            <a:pPr algn="ctr"/>
            <a:r>
              <a:rPr lang="en-US" sz="3200" dirty="0" smtClean="0">
                <a:solidFill>
                  <a:srgbClr val="00B0F0"/>
                </a:solidFill>
              </a:rPr>
              <a:t>A </a:t>
            </a:r>
            <a:r>
              <a:rPr lang="en-US" sz="3200" u="sng" dirty="0" smtClean="0">
                <a:solidFill>
                  <a:srgbClr val="00B0F0"/>
                </a:solidFill>
              </a:rPr>
              <a:t>JavaScript Library</a:t>
            </a:r>
            <a:r>
              <a:rPr lang="en-US" sz="3200" dirty="0" smtClean="0">
                <a:solidFill>
                  <a:srgbClr val="00B0F0"/>
                </a:solidFill>
              </a:rPr>
              <a:t> for Building </a:t>
            </a:r>
            <a:r>
              <a:rPr lang="en-US" sz="3200" u="sng" dirty="0" smtClean="0">
                <a:solidFill>
                  <a:srgbClr val="00B0F0"/>
                </a:solidFill>
              </a:rPr>
              <a:t>User Interfaces.</a:t>
            </a:r>
            <a:endParaRPr lang="en-US" sz="3200" u="sng" dirty="0">
              <a:solidFill>
                <a:srgbClr val="00B0F0"/>
              </a:solidFill>
            </a:endParaRPr>
          </a:p>
        </p:txBody>
      </p:sp>
      <p:sp>
        <p:nvSpPr>
          <p:cNvPr id="5" name="Down Arrow 4"/>
          <p:cNvSpPr/>
          <p:nvPr/>
        </p:nvSpPr>
        <p:spPr>
          <a:xfrm>
            <a:off x="7239000" y="3276600"/>
            <a:ext cx="30480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p>
        </p:txBody>
      </p:sp>
      <p:sp>
        <p:nvSpPr>
          <p:cNvPr id="6" name="TextBox 5"/>
          <p:cNvSpPr txBox="1"/>
          <p:nvPr/>
        </p:nvSpPr>
        <p:spPr>
          <a:xfrm>
            <a:off x="6096000" y="4267200"/>
            <a:ext cx="2819400" cy="584775"/>
          </a:xfrm>
          <a:prstGeom prst="rect">
            <a:avLst/>
          </a:prstGeom>
          <a:solidFill>
            <a:schemeClr val="tx2">
              <a:lumMod val="40000"/>
              <a:lumOff val="60000"/>
            </a:schemeClr>
          </a:solidFill>
        </p:spPr>
        <p:txBody>
          <a:bodyPr wrap="square" rtlCol="0">
            <a:spAutoFit/>
          </a:bodyPr>
          <a:lstStyle/>
          <a:p>
            <a:pPr algn="ctr"/>
            <a:r>
              <a:rPr lang="en-US" sz="3200" dirty="0" smtClean="0"/>
              <a:t>Components</a:t>
            </a:r>
            <a:endParaRPr lang="en-US" sz="32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6370975"/>
          </a:xfrm>
          <a:prstGeom prst="rect">
            <a:avLst/>
          </a:prstGeom>
          <a:noFill/>
        </p:spPr>
        <p:txBody>
          <a:bodyPr wrap="square" rtlCol="0">
            <a:spAutoFit/>
          </a:bodyPr>
          <a:lstStyle/>
          <a:p>
            <a:pPr algn="ctr"/>
            <a:r>
              <a:rPr lang="en-GB" sz="2800" b="1" dirty="0" smtClean="0"/>
              <a:t>2. Ref with </a:t>
            </a:r>
            <a:r>
              <a:rPr lang="en-GB" sz="2800" b="1" dirty="0" err="1" smtClean="0"/>
              <a:t>useRef</a:t>
            </a:r>
            <a:endParaRPr lang="en-GB" sz="2800" b="1" dirty="0" smtClean="0"/>
          </a:p>
          <a:p>
            <a:endParaRPr lang="en-GB" sz="2000" dirty="0" smtClean="0"/>
          </a:p>
          <a:p>
            <a:pPr marL="457200" indent="-457200">
              <a:buAutoNum type="arabicPeriod"/>
            </a:pPr>
            <a:r>
              <a:rPr lang="en-GB" sz="2000" b="1" dirty="0" smtClean="0"/>
              <a:t>Setting the Ref on the Element</a:t>
            </a:r>
            <a:r>
              <a:rPr lang="en-GB" sz="2000" dirty="0" smtClean="0"/>
              <a:t>:</a:t>
            </a:r>
          </a:p>
          <a:p>
            <a:pPr marL="457200" indent="-457200"/>
            <a:endParaRPr lang="en-GB" sz="2000" dirty="0" smtClean="0"/>
          </a:p>
          <a:p>
            <a:endParaRPr lang="en-GB" sz="2000" dirty="0" smtClean="0"/>
          </a:p>
          <a:p>
            <a:endParaRPr lang="en-GB" sz="2000" dirty="0" smtClean="0"/>
          </a:p>
          <a:p>
            <a:r>
              <a:rPr lang="en-GB" sz="2000" dirty="0" smtClean="0"/>
              <a:t/>
            </a:r>
            <a:br>
              <a:rPr lang="en-GB" sz="2000" dirty="0" smtClean="0"/>
            </a:br>
            <a:endParaRPr lang="en-GB"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GB" sz="2000" dirty="0" smtClean="0"/>
              <a:t>In the above example, when the button is clicked, the input field will receive focus.</a:t>
            </a:r>
          </a:p>
        </p:txBody>
      </p:sp>
      <p:pic>
        <p:nvPicPr>
          <p:cNvPr id="78850" name="Picture 2"/>
          <p:cNvPicPr>
            <a:picLocks noChangeAspect="1" noChangeArrowheads="1"/>
          </p:cNvPicPr>
          <p:nvPr/>
        </p:nvPicPr>
        <p:blipFill>
          <a:blip r:embed="rId2"/>
          <a:srcRect/>
          <a:stretch>
            <a:fillRect/>
          </a:stretch>
        </p:blipFill>
        <p:spPr bwMode="auto">
          <a:xfrm>
            <a:off x="685800" y="1270926"/>
            <a:ext cx="7772400" cy="46726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6678751"/>
          </a:xfrm>
          <a:prstGeom prst="rect">
            <a:avLst/>
          </a:prstGeom>
          <a:noFill/>
        </p:spPr>
        <p:txBody>
          <a:bodyPr wrap="square" rtlCol="0">
            <a:spAutoFit/>
          </a:bodyPr>
          <a:lstStyle/>
          <a:p>
            <a:pPr algn="ctr"/>
            <a:r>
              <a:rPr lang="en-GB" sz="2800" b="1" dirty="0" smtClean="0"/>
              <a:t>3. </a:t>
            </a:r>
            <a:r>
              <a:rPr lang="en-GB" sz="2800" b="1" dirty="0" err="1" smtClean="0"/>
              <a:t>Callback</a:t>
            </a:r>
            <a:r>
              <a:rPr lang="en-GB" sz="2800" b="1" dirty="0" smtClean="0"/>
              <a:t> with </a:t>
            </a:r>
            <a:r>
              <a:rPr lang="en-GB" sz="2800" b="1" dirty="0" err="1" smtClean="0"/>
              <a:t>useCallback</a:t>
            </a:r>
            <a:endParaRPr lang="en-GB" sz="2800" b="1" dirty="0" smtClean="0"/>
          </a:p>
          <a:p>
            <a:endParaRPr lang="en-GB" sz="2000" dirty="0" smtClean="0"/>
          </a:p>
          <a:p>
            <a:r>
              <a:rPr lang="en-GB" sz="2000" dirty="0" smtClean="0"/>
              <a:t>The `</a:t>
            </a:r>
            <a:r>
              <a:rPr lang="en-GB" sz="2000" b="1" dirty="0" err="1" smtClean="0"/>
              <a:t>useCallback</a:t>
            </a:r>
            <a:r>
              <a:rPr lang="en-GB" sz="2000" b="1" dirty="0" smtClean="0"/>
              <a:t>`</a:t>
            </a:r>
            <a:r>
              <a:rPr lang="en-GB" sz="2000" dirty="0" smtClean="0"/>
              <a:t> hook, part of the React Hooks API, is used to memorize functions. It's especially beneficial in contexts where we pass </a:t>
            </a:r>
            <a:r>
              <a:rPr lang="en-GB" sz="2000" dirty="0" err="1" smtClean="0"/>
              <a:t>callback</a:t>
            </a:r>
            <a:r>
              <a:rPr lang="en-GB" sz="2000" dirty="0" smtClean="0"/>
              <a:t> functions to optimized child components that rely on reference equality to prevent unnecessary renders, such as when using `</a:t>
            </a:r>
            <a:r>
              <a:rPr lang="en-GB" sz="2000" b="1" dirty="0" err="1" smtClean="0"/>
              <a:t>React.memo</a:t>
            </a:r>
            <a:r>
              <a:rPr lang="en-GB" sz="2000" b="1" dirty="0" smtClean="0"/>
              <a:t>`</a:t>
            </a:r>
            <a:r>
              <a:rPr lang="en-GB" sz="2000" dirty="0" smtClean="0"/>
              <a:t>.</a:t>
            </a:r>
          </a:p>
          <a:p>
            <a:endParaRPr lang="en-GB" sz="2000" dirty="0" smtClean="0"/>
          </a:p>
          <a:p>
            <a:r>
              <a:rPr lang="en-GB" sz="2000" b="1" dirty="0" smtClean="0"/>
              <a:t>Basic Usage:</a:t>
            </a:r>
          </a:p>
          <a:p>
            <a:r>
              <a:rPr lang="en-GB" sz="2000" dirty="0" smtClean="0"/>
              <a:t>The `</a:t>
            </a:r>
            <a:r>
              <a:rPr lang="en-GB" sz="2000" b="1" dirty="0" err="1" smtClean="0"/>
              <a:t>useCallback</a:t>
            </a:r>
            <a:r>
              <a:rPr lang="en-GB" sz="2000" b="1" dirty="0" smtClean="0"/>
              <a:t>`</a:t>
            </a:r>
            <a:r>
              <a:rPr lang="en-GB" sz="2000" dirty="0" smtClean="0"/>
              <a:t> hook returns a memorized version of the </a:t>
            </a:r>
            <a:r>
              <a:rPr lang="en-GB" sz="2000" dirty="0" err="1" smtClean="0"/>
              <a:t>callback</a:t>
            </a:r>
            <a:r>
              <a:rPr lang="en-GB" sz="2000" dirty="0" smtClean="0"/>
              <a:t> function that only changes if one of the dependencies has changed.</a:t>
            </a:r>
          </a:p>
          <a:p>
            <a:r>
              <a:rPr lang="en-GB" sz="2000" dirty="0" smtClean="0"/>
              <a:t>Here's the basic syntax:</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p:txBody>
      </p:sp>
      <p:pic>
        <p:nvPicPr>
          <p:cNvPr id="79874" name="Picture 2"/>
          <p:cNvPicPr>
            <a:picLocks noChangeAspect="1" noChangeArrowheads="1"/>
          </p:cNvPicPr>
          <p:nvPr/>
        </p:nvPicPr>
        <p:blipFill>
          <a:blip r:embed="rId2"/>
          <a:srcRect/>
          <a:stretch>
            <a:fillRect/>
          </a:stretch>
        </p:blipFill>
        <p:spPr bwMode="auto">
          <a:xfrm>
            <a:off x="304800" y="3762375"/>
            <a:ext cx="8584299" cy="2790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4524315"/>
          </a:xfrm>
          <a:prstGeom prst="rect">
            <a:avLst/>
          </a:prstGeom>
          <a:noFill/>
        </p:spPr>
        <p:txBody>
          <a:bodyPr wrap="square" rtlCol="0">
            <a:spAutoFit/>
          </a:bodyPr>
          <a:lstStyle/>
          <a:p>
            <a:pPr algn="ctr"/>
            <a:r>
              <a:rPr lang="en-GB" sz="2800" b="1" dirty="0" smtClean="0"/>
              <a:t>3. </a:t>
            </a:r>
            <a:r>
              <a:rPr lang="en-GB" sz="2800" b="1" dirty="0" err="1" smtClean="0"/>
              <a:t>Callback</a:t>
            </a:r>
            <a:r>
              <a:rPr lang="en-GB" sz="2800" b="1" dirty="0" smtClean="0"/>
              <a:t> with </a:t>
            </a:r>
            <a:r>
              <a:rPr lang="en-GB" sz="2800" b="1" dirty="0" err="1" smtClean="0"/>
              <a:t>useCallback</a:t>
            </a:r>
            <a:endParaRPr lang="en-GB" sz="2800" b="1" dirty="0" smtClean="0"/>
          </a:p>
          <a:p>
            <a:endParaRPr lang="en-GB" sz="2000" dirty="0" smtClean="0"/>
          </a:p>
          <a:p>
            <a:r>
              <a:rPr lang="en-GB" sz="2000" dirty="0" smtClean="0"/>
              <a:t>The `</a:t>
            </a:r>
            <a:r>
              <a:rPr lang="en-GB" sz="2000" b="1" dirty="0" smtClean="0"/>
              <a:t>dependencies`</a:t>
            </a:r>
            <a:r>
              <a:rPr lang="en-GB" sz="2000" dirty="0" smtClean="0"/>
              <a:t> array works similarly to the one in the `</a:t>
            </a:r>
            <a:r>
              <a:rPr lang="en-GB" sz="2000" b="1" dirty="0" err="1" smtClean="0"/>
              <a:t>useEffect</a:t>
            </a:r>
            <a:r>
              <a:rPr lang="en-GB" sz="2000" b="1" dirty="0" smtClean="0"/>
              <a:t>`</a:t>
            </a:r>
            <a:r>
              <a:rPr lang="en-GB" sz="2000" dirty="0" smtClean="0"/>
              <a:t> hook. The </a:t>
            </a:r>
            <a:r>
              <a:rPr lang="en-GB" sz="2000" dirty="0" err="1" smtClean="0"/>
              <a:t>callback</a:t>
            </a:r>
            <a:r>
              <a:rPr lang="en-GB" sz="2000" dirty="0" smtClean="0"/>
              <a:t> function will only be recreated if any value in the dependencies array changes between renders.</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4832092"/>
          </a:xfrm>
          <a:prstGeom prst="rect">
            <a:avLst/>
          </a:prstGeom>
          <a:noFill/>
        </p:spPr>
        <p:txBody>
          <a:bodyPr wrap="square" rtlCol="0">
            <a:spAutoFit/>
          </a:bodyPr>
          <a:lstStyle/>
          <a:p>
            <a:pPr algn="ctr"/>
            <a:r>
              <a:rPr lang="en-GB" sz="2800" b="1" dirty="0" smtClean="0"/>
              <a:t>3. </a:t>
            </a:r>
            <a:r>
              <a:rPr lang="en-GB" sz="2800" b="1" dirty="0" err="1" smtClean="0"/>
              <a:t>Callback</a:t>
            </a:r>
            <a:r>
              <a:rPr lang="en-GB" sz="2800" b="1" dirty="0" smtClean="0"/>
              <a:t> with </a:t>
            </a:r>
            <a:r>
              <a:rPr lang="en-GB" sz="2800" b="1" dirty="0" err="1" smtClean="0"/>
              <a:t>useCallback</a:t>
            </a:r>
            <a:endParaRPr lang="en-GB" sz="2800" b="1" dirty="0" smtClean="0"/>
          </a:p>
          <a:p>
            <a:endParaRPr lang="en-GB" sz="2000" dirty="0" smtClean="0"/>
          </a:p>
          <a:p>
            <a:r>
              <a:rPr lang="en-GB" sz="2000" b="1" dirty="0" smtClean="0"/>
              <a:t>Example:</a:t>
            </a:r>
          </a:p>
          <a:p>
            <a:r>
              <a:rPr lang="en-GB" sz="2000" dirty="0" smtClean="0"/>
              <a:t>Let's look at an example using a parent component that renders a child component. We want to ensure the child doesn't re-render unnecessarily:</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p:txBody>
      </p:sp>
      <p:pic>
        <p:nvPicPr>
          <p:cNvPr id="80898" name="Picture 2"/>
          <p:cNvPicPr>
            <a:picLocks noChangeAspect="1" noChangeArrowheads="1"/>
          </p:cNvPicPr>
          <p:nvPr/>
        </p:nvPicPr>
        <p:blipFill>
          <a:blip r:embed="rId2"/>
          <a:srcRect/>
          <a:stretch>
            <a:fillRect/>
          </a:stretch>
        </p:blipFill>
        <p:spPr bwMode="auto">
          <a:xfrm>
            <a:off x="304800" y="1828800"/>
            <a:ext cx="6934200" cy="4924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6678751"/>
          </a:xfrm>
          <a:prstGeom prst="rect">
            <a:avLst/>
          </a:prstGeom>
          <a:noFill/>
        </p:spPr>
        <p:txBody>
          <a:bodyPr wrap="square" rtlCol="0">
            <a:spAutoFit/>
          </a:bodyPr>
          <a:lstStyle/>
          <a:p>
            <a:pPr algn="ctr"/>
            <a:r>
              <a:rPr lang="en-GB" sz="2800" b="1" dirty="0" smtClean="0"/>
              <a:t>3. </a:t>
            </a:r>
            <a:r>
              <a:rPr lang="en-GB" sz="2800" b="1" dirty="0" err="1" smtClean="0"/>
              <a:t>Callback</a:t>
            </a:r>
            <a:r>
              <a:rPr lang="en-GB" sz="2800" b="1" dirty="0" smtClean="0"/>
              <a:t> with </a:t>
            </a:r>
            <a:r>
              <a:rPr lang="en-GB" sz="2800" b="1" dirty="0" err="1" smtClean="0"/>
              <a:t>useCallback</a:t>
            </a:r>
            <a:endParaRPr lang="en-GB" sz="2800" b="1" dirty="0" smtClean="0"/>
          </a:p>
          <a:p>
            <a:endParaRPr lang="en-GB" sz="2000" dirty="0" smtClean="0"/>
          </a:p>
          <a:p>
            <a:r>
              <a:rPr lang="en-GB" sz="2000" dirty="0" smtClean="0"/>
              <a:t>In this example, `</a:t>
            </a:r>
            <a:r>
              <a:rPr lang="en-GB" sz="2000" b="1" dirty="0" err="1" smtClean="0"/>
              <a:t>ChildComponent</a:t>
            </a:r>
            <a:r>
              <a:rPr lang="en-GB" sz="2000" b="1" dirty="0" smtClean="0"/>
              <a:t>`</a:t>
            </a:r>
            <a:r>
              <a:rPr lang="en-GB" sz="2000" dirty="0" smtClean="0"/>
              <a:t> uses `</a:t>
            </a:r>
            <a:r>
              <a:rPr lang="en-GB" sz="2000" b="1" dirty="0" err="1" smtClean="0"/>
              <a:t>React.memo</a:t>
            </a:r>
            <a:r>
              <a:rPr lang="en-GB" sz="2000" b="1" dirty="0" smtClean="0"/>
              <a:t>`</a:t>
            </a:r>
            <a:r>
              <a:rPr lang="en-GB" sz="2000" dirty="0" smtClean="0"/>
              <a:t>, which makes it only re-render if its props change. The `</a:t>
            </a:r>
            <a:r>
              <a:rPr lang="en-GB" sz="2000" b="1" dirty="0" smtClean="0"/>
              <a:t>increment`</a:t>
            </a:r>
            <a:r>
              <a:rPr lang="en-GB" sz="2000" dirty="0" smtClean="0"/>
              <a:t> function is wrapped with `</a:t>
            </a:r>
            <a:r>
              <a:rPr lang="en-GB" sz="2000" b="1" dirty="0" err="1" smtClean="0"/>
              <a:t>useCallback</a:t>
            </a:r>
            <a:r>
              <a:rPr lang="en-GB" sz="2000" b="1" dirty="0" smtClean="0"/>
              <a:t>`</a:t>
            </a:r>
            <a:r>
              <a:rPr lang="en-GB" sz="2000" dirty="0" smtClean="0"/>
              <a:t> to ensure that it keeps a consistent reference across renders unless specific dependencies change (in this case, there are no dependencies since </a:t>
            </a:r>
            <a:r>
              <a:rPr lang="en-GB" sz="2000" b="1" dirty="0" err="1" smtClean="0"/>
              <a:t>setCount</a:t>
            </a:r>
            <a:r>
              <a:rPr lang="en-GB" sz="2000" dirty="0" smtClean="0"/>
              <a:t> doesn't change).</a:t>
            </a:r>
          </a:p>
          <a:p>
            <a:endParaRPr lang="en-GB" sz="2000" dirty="0" smtClean="0"/>
          </a:p>
          <a:p>
            <a:r>
              <a:rPr lang="en-GB" sz="2000" dirty="0" smtClean="0"/>
              <a:t>Without `</a:t>
            </a:r>
            <a:r>
              <a:rPr lang="en-GB" sz="2000" b="1" dirty="0" err="1" smtClean="0"/>
              <a:t>useCallback</a:t>
            </a:r>
            <a:r>
              <a:rPr lang="en-GB" sz="2000" b="1" dirty="0" smtClean="0"/>
              <a:t>`</a:t>
            </a:r>
            <a:r>
              <a:rPr lang="en-GB" sz="2000" dirty="0" smtClean="0"/>
              <a:t>, the `</a:t>
            </a:r>
            <a:r>
              <a:rPr lang="en-GB" sz="2000" b="1" dirty="0" smtClean="0"/>
              <a:t>increment`</a:t>
            </a:r>
            <a:r>
              <a:rPr lang="en-GB" sz="2000" dirty="0" smtClean="0"/>
              <a:t> function would be redefined every time `</a:t>
            </a:r>
            <a:r>
              <a:rPr lang="en-GB" sz="2000" b="1" dirty="0" err="1" smtClean="0"/>
              <a:t>ParentComponent</a:t>
            </a:r>
            <a:r>
              <a:rPr lang="en-GB" sz="2000" b="1" dirty="0" smtClean="0"/>
              <a:t>`</a:t>
            </a:r>
            <a:r>
              <a:rPr lang="en-GB" sz="2000" dirty="0" smtClean="0"/>
              <a:t> re-renders, causing `</a:t>
            </a:r>
            <a:r>
              <a:rPr lang="en-GB" sz="2000" b="1" dirty="0" err="1" smtClean="0"/>
              <a:t>ChildComponent</a:t>
            </a:r>
            <a:r>
              <a:rPr lang="en-GB" sz="2000" b="1" dirty="0" smtClean="0"/>
              <a:t>`</a:t>
            </a:r>
            <a:r>
              <a:rPr lang="en-GB" sz="2000" dirty="0" smtClean="0"/>
              <a:t> to re-render as well, even though the actual logic of the function hasn't changed.</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6063198"/>
          </a:xfrm>
          <a:prstGeom prst="rect">
            <a:avLst/>
          </a:prstGeom>
          <a:noFill/>
        </p:spPr>
        <p:txBody>
          <a:bodyPr wrap="square" rtlCol="0">
            <a:spAutoFit/>
          </a:bodyPr>
          <a:lstStyle/>
          <a:p>
            <a:pPr algn="ctr"/>
            <a:r>
              <a:rPr lang="en-GB" sz="2800" b="1" dirty="0" smtClean="0"/>
              <a:t>3. </a:t>
            </a:r>
            <a:r>
              <a:rPr lang="en-GB" sz="2800" b="1" dirty="0" err="1" smtClean="0"/>
              <a:t>Callback</a:t>
            </a:r>
            <a:r>
              <a:rPr lang="en-GB" sz="2800" b="1" dirty="0" smtClean="0"/>
              <a:t> with </a:t>
            </a:r>
            <a:r>
              <a:rPr lang="en-GB" sz="2800" b="1" dirty="0" err="1" smtClean="0"/>
              <a:t>useCallback</a:t>
            </a:r>
            <a:endParaRPr lang="en-GB" sz="2800" b="1" dirty="0" smtClean="0"/>
          </a:p>
          <a:p>
            <a:endParaRPr lang="en-GB" sz="2000" dirty="0" smtClean="0"/>
          </a:p>
          <a:p>
            <a:r>
              <a:rPr lang="en-GB" sz="2000" b="1" dirty="0" smtClean="0"/>
              <a:t>When to use </a:t>
            </a:r>
            <a:r>
              <a:rPr lang="en-GB" sz="2000" b="1" dirty="0" err="1" smtClean="0"/>
              <a:t>useCallback</a:t>
            </a:r>
            <a:r>
              <a:rPr lang="en-GB" sz="2000" b="1" dirty="0" smtClean="0"/>
              <a:t>:</a:t>
            </a:r>
          </a:p>
          <a:p>
            <a:r>
              <a:rPr lang="en-GB" sz="2000" b="1" dirty="0" smtClean="0"/>
              <a:t>Performance Optimization</a:t>
            </a:r>
            <a:r>
              <a:rPr lang="en-GB" sz="2000" dirty="0" smtClean="0"/>
              <a:t>: When passing </a:t>
            </a:r>
            <a:r>
              <a:rPr lang="en-GB" sz="2000" dirty="0" err="1" smtClean="0"/>
              <a:t>callbacks</a:t>
            </a:r>
            <a:r>
              <a:rPr lang="en-GB" sz="2000" dirty="0" smtClean="0"/>
              <a:t> to highly reusable components or components with a large </a:t>
            </a:r>
            <a:r>
              <a:rPr lang="en-GB" sz="2000" dirty="0" err="1" smtClean="0"/>
              <a:t>subtree</a:t>
            </a:r>
            <a:r>
              <a:rPr lang="en-GB" sz="2000" dirty="0" smtClean="0"/>
              <a:t>. If the child component is expensive to re-render or re-renders often, `</a:t>
            </a:r>
            <a:r>
              <a:rPr lang="en-GB" sz="2000" b="1" dirty="0" err="1" smtClean="0"/>
              <a:t>useCallback</a:t>
            </a:r>
            <a:r>
              <a:rPr lang="en-GB" sz="2000" b="1" dirty="0" smtClean="0"/>
              <a:t>`</a:t>
            </a:r>
            <a:r>
              <a:rPr lang="en-GB" sz="2000" dirty="0" smtClean="0"/>
              <a:t> can be beneficial.</a:t>
            </a:r>
          </a:p>
          <a:p>
            <a:r>
              <a:rPr lang="en-GB" sz="2000" b="1" dirty="0" smtClean="0"/>
              <a:t>Reference Equality</a:t>
            </a:r>
            <a:r>
              <a:rPr lang="en-GB" sz="2000" dirty="0" smtClean="0"/>
              <a:t>: In situations where reference equality matters, for instance, when passing </a:t>
            </a:r>
            <a:r>
              <a:rPr lang="en-GB" sz="2000" dirty="0" err="1" smtClean="0"/>
              <a:t>callbacks</a:t>
            </a:r>
            <a:r>
              <a:rPr lang="en-GB" sz="2000" dirty="0" smtClean="0"/>
              <a:t> to components that rely on `</a:t>
            </a:r>
            <a:r>
              <a:rPr lang="en-GB" sz="2000" b="1" dirty="0" err="1" smtClean="0"/>
              <a:t>React.memo</a:t>
            </a:r>
            <a:r>
              <a:rPr lang="en-GB" sz="2000" b="1" dirty="0" smtClean="0"/>
              <a:t>`</a:t>
            </a:r>
            <a:r>
              <a:rPr lang="en-GB" sz="2000" dirty="0" smtClean="0"/>
              <a:t> or when working with certain libraries.</a:t>
            </a:r>
          </a:p>
          <a:p>
            <a:r>
              <a:rPr lang="en-GB" sz="2000" b="1" dirty="0" smtClean="0"/>
              <a:t>Event Listeners</a:t>
            </a:r>
            <a:r>
              <a:rPr lang="en-GB" sz="2000" dirty="0" smtClean="0"/>
              <a:t>: If you're adding and removing event listeners often and need a stable reference to a </a:t>
            </a:r>
            <a:r>
              <a:rPr lang="en-GB" sz="2000" dirty="0" err="1" smtClean="0"/>
              <a:t>callback</a:t>
            </a:r>
            <a:r>
              <a:rPr lang="en-GB" sz="2000" dirty="0" smtClean="0"/>
              <a:t> function.</a:t>
            </a:r>
          </a:p>
          <a:p>
            <a:endParaRPr lang="en-US" sz="2000" dirty="0" smtClean="0"/>
          </a:p>
          <a:p>
            <a:r>
              <a:rPr lang="en-GB" sz="2000" b="1" dirty="0" smtClean="0"/>
              <a:t>Caution:</a:t>
            </a:r>
          </a:p>
          <a:p>
            <a:r>
              <a:rPr lang="en-GB" sz="2000" dirty="0" smtClean="0"/>
              <a:t>While `</a:t>
            </a:r>
            <a:r>
              <a:rPr lang="en-GB" sz="2000" b="1" dirty="0" err="1" smtClean="0"/>
              <a:t>useCallback</a:t>
            </a:r>
            <a:r>
              <a:rPr lang="en-GB" sz="2000" b="1" dirty="0" smtClean="0"/>
              <a:t>`</a:t>
            </a:r>
            <a:r>
              <a:rPr lang="en-GB" sz="2000" dirty="0" smtClean="0"/>
              <a:t> can help in optimizing performance in specific scenarios, it's not a silver bullet. Overuse can lead to more complex code and can sometimes even introduce performance issues due to the overhead of maintaining the memorized function. Use it judiciously and profile your application's performance to ensure it's having a positive impact.</a:t>
            </a:r>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5447645"/>
          </a:xfrm>
          <a:prstGeom prst="rect">
            <a:avLst/>
          </a:prstGeom>
          <a:noFill/>
        </p:spPr>
        <p:txBody>
          <a:bodyPr wrap="square" rtlCol="0">
            <a:spAutoFit/>
          </a:bodyPr>
          <a:lstStyle/>
          <a:p>
            <a:pPr algn="ctr"/>
            <a:r>
              <a:rPr lang="en-GB" sz="2800" b="1" dirty="0" smtClean="0"/>
              <a:t>3. </a:t>
            </a:r>
            <a:r>
              <a:rPr lang="en-GB" sz="2800" b="1" dirty="0" err="1" smtClean="0"/>
              <a:t>Callback</a:t>
            </a:r>
            <a:r>
              <a:rPr lang="en-GB" sz="2800" b="1" dirty="0" smtClean="0"/>
              <a:t> with </a:t>
            </a:r>
            <a:r>
              <a:rPr lang="en-GB" sz="2800" b="1" dirty="0" err="1" smtClean="0"/>
              <a:t>useCallback</a:t>
            </a:r>
            <a:endParaRPr lang="en-GB" sz="2800" b="1" dirty="0" smtClean="0"/>
          </a:p>
          <a:p>
            <a:endParaRPr lang="en-GB" sz="2000" dirty="0" smtClean="0"/>
          </a:p>
          <a:p>
            <a:r>
              <a:rPr lang="en-GB" sz="2000" b="1" dirty="0" smtClean="0"/>
              <a:t>Conclusion:</a:t>
            </a:r>
          </a:p>
          <a:p>
            <a:endParaRPr lang="en-GB" sz="2000" b="1" dirty="0" smtClean="0"/>
          </a:p>
          <a:p>
            <a:r>
              <a:rPr lang="en-GB" sz="2000" dirty="0" smtClean="0"/>
              <a:t>The `</a:t>
            </a:r>
            <a:r>
              <a:rPr lang="en-GB" sz="2000" b="1" dirty="0" err="1" smtClean="0"/>
              <a:t>useCallback</a:t>
            </a:r>
            <a:r>
              <a:rPr lang="en-GB" sz="2000" b="1" dirty="0" smtClean="0"/>
              <a:t>`</a:t>
            </a:r>
            <a:r>
              <a:rPr lang="en-GB" sz="2000" dirty="0" smtClean="0"/>
              <a:t> hook provides a way to optimize performance by retaining a stable reference to functions across component renders. However, like all optimization tools, it should be used when necessary and not by default.</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6678751"/>
          </a:xfrm>
          <a:prstGeom prst="rect">
            <a:avLst/>
          </a:prstGeom>
          <a:noFill/>
        </p:spPr>
        <p:txBody>
          <a:bodyPr wrap="square" rtlCol="0">
            <a:spAutoFit/>
          </a:bodyPr>
          <a:lstStyle/>
          <a:p>
            <a:pPr algn="ctr"/>
            <a:r>
              <a:rPr lang="en-GB" sz="2800" b="1" dirty="0" smtClean="0"/>
              <a:t>4. </a:t>
            </a:r>
            <a:r>
              <a:rPr lang="en-GB" sz="2800" b="1" dirty="0" err="1" smtClean="0"/>
              <a:t>Memoization</a:t>
            </a:r>
            <a:r>
              <a:rPr lang="en-GB" sz="2800" b="1" dirty="0" smtClean="0"/>
              <a:t> with </a:t>
            </a:r>
            <a:r>
              <a:rPr lang="en-GB" sz="2800" b="1" dirty="0" err="1" smtClean="0"/>
              <a:t>useMemo</a:t>
            </a:r>
            <a:endParaRPr lang="en-GB" sz="2800" b="1" dirty="0" smtClean="0"/>
          </a:p>
          <a:p>
            <a:endParaRPr lang="en-GB" sz="2000" dirty="0" smtClean="0"/>
          </a:p>
          <a:p>
            <a:r>
              <a:rPr lang="en-GB" sz="2000" b="1" dirty="0" smtClean="0"/>
              <a:t>`</a:t>
            </a:r>
            <a:r>
              <a:rPr lang="en-GB" sz="2000" b="1" dirty="0" err="1" smtClean="0"/>
              <a:t>useMemo</a:t>
            </a:r>
            <a:r>
              <a:rPr lang="en-GB" sz="2000" b="1" dirty="0" smtClean="0"/>
              <a:t>`</a:t>
            </a:r>
            <a:r>
              <a:rPr lang="en-GB" sz="2000" dirty="0" smtClean="0"/>
              <a:t> is a React hook that memorizes the result of a computation. This can be beneficial when you have expensive computations that you don't want to execute on every render, especially if the inputs to those computations haven't changed.</a:t>
            </a:r>
          </a:p>
          <a:p>
            <a:r>
              <a:rPr lang="en-GB" sz="2000" b="1" dirty="0" smtClean="0"/>
              <a:t>Basic Usage:</a:t>
            </a:r>
          </a:p>
          <a:p>
            <a:r>
              <a:rPr lang="en-GB" sz="2000" dirty="0" smtClean="0"/>
              <a:t>The `</a:t>
            </a:r>
            <a:r>
              <a:rPr lang="en-GB" sz="2000" b="1" dirty="0" err="1" smtClean="0"/>
              <a:t>useMemo</a:t>
            </a:r>
            <a:r>
              <a:rPr lang="en-GB" sz="2000" b="1" dirty="0" smtClean="0"/>
              <a:t>`</a:t>
            </a:r>
            <a:r>
              <a:rPr lang="en-GB" sz="2000" dirty="0" smtClean="0"/>
              <a:t> hook is called with a function and a dependencies array. The function will only be re-computed when one of its dependencies has changed:</a:t>
            </a:r>
          </a:p>
          <a:p>
            <a:endParaRPr lang="en-US" sz="2000" dirty="0" smtClean="0"/>
          </a:p>
          <a:p>
            <a:endParaRPr lang="en-US" sz="2000" dirty="0" smtClean="0"/>
          </a:p>
          <a:p>
            <a:endParaRPr lang="en-US" sz="2000" dirty="0" smtClean="0"/>
          </a:p>
          <a:p>
            <a:endParaRPr lang="en-US" sz="2000" dirty="0" smtClean="0"/>
          </a:p>
          <a:p>
            <a:endParaRPr lang="en-US" sz="2000" b="1" dirty="0" smtClean="0"/>
          </a:p>
          <a:p>
            <a:r>
              <a:rPr lang="en-GB" sz="2000" b="1" dirty="0" smtClean="0"/>
              <a:t>When to use </a:t>
            </a:r>
            <a:r>
              <a:rPr lang="en-GB" sz="2000" b="1" dirty="0" err="1" smtClean="0"/>
              <a:t>useMemo</a:t>
            </a:r>
            <a:r>
              <a:rPr lang="en-GB" sz="2000" b="1" dirty="0" smtClean="0"/>
              <a:t>:</a:t>
            </a:r>
          </a:p>
          <a:p>
            <a:endParaRPr lang="en-GB" sz="2000" b="1" dirty="0" smtClean="0"/>
          </a:p>
          <a:p>
            <a:r>
              <a:rPr lang="en-GB" sz="2000" b="1" dirty="0" smtClean="0"/>
              <a:t>Performance Optimization</a:t>
            </a:r>
            <a:r>
              <a:rPr lang="en-GB" sz="2000" dirty="0" smtClean="0"/>
              <a:t>: If there's an expensive calculation that doesn't need to be recomputed on every render unless certain values change, you can use `</a:t>
            </a:r>
            <a:r>
              <a:rPr lang="en-GB" sz="2000" b="1" dirty="0" err="1" smtClean="0"/>
              <a:t>useMemo</a:t>
            </a:r>
            <a:r>
              <a:rPr lang="en-GB" sz="2000" b="1" dirty="0" smtClean="0"/>
              <a:t>`</a:t>
            </a:r>
            <a:r>
              <a:rPr lang="en-GB" sz="2000" dirty="0" smtClean="0"/>
              <a:t> to avoid unnecessary recalculations.</a:t>
            </a:r>
          </a:p>
          <a:p>
            <a:r>
              <a:rPr lang="en-GB" sz="2000" b="1" dirty="0" smtClean="0"/>
              <a:t>Reference Equality</a:t>
            </a:r>
            <a:r>
              <a:rPr lang="en-GB" sz="2000" dirty="0" smtClean="0"/>
              <a:t>: Sometimes, you want to ensure that an array, object, or function doesn't get re-created on every render to prevent unnecessary re-renders of child components or </a:t>
            </a:r>
            <a:r>
              <a:rPr lang="en-GB" sz="2000" dirty="0" err="1" smtClean="0"/>
              <a:t>recomputation</a:t>
            </a:r>
            <a:r>
              <a:rPr lang="en-GB" sz="2000" dirty="0" smtClean="0"/>
              <a:t> of derived data.</a:t>
            </a:r>
            <a:endParaRPr lang="en-US" sz="2000" dirty="0" smtClean="0"/>
          </a:p>
        </p:txBody>
      </p:sp>
      <p:pic>
        <p:nvPicPr>
          <p:cNvPr id="81922" name="Picture 2"/>
          <p:cNvPicPr>
            <a:picLocks noChangeAspect="1" noChangeArrowheads="1"/>
          </p:cNvPicPr>
          <p:nvPr/>
        </p:nvPicPr>
        <p:blipFill>
          <a:blip r:embed="rId2"/>
          <a:srcRect/>
          <a:stretch>
            <a:fillRect/>
          </a:stretch>
        </p:blipFill>
        <p:spPr bwMode="auto">
          <a:xfrm>
            <a:off x="304800" y="2819400"/>
            <a:ext cx="6858000" cy="121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6986528"/>
          </a:xfrm>
          <a:prstGeom prst="rect">
            <a:avLst/>
          </a:prstGeom>
          <a:noFill/>
        </p:spPr>
        <p:txBody>
          <a:bodyPr wrap="square" rtlCol="0">
            <a:spAutoFit/>
          </a:bodyPr>
          <a:lstStyle/>
          <a:p>
            <a:pPr algn="ctr"/>
            <a:r>
              <a:rPr lang="en-GB" sz="2800" b="1" dirty="0" smtClean="0"/>
              <a:t>4. </a:t>
            </a:r>
            <a:r>
              <a:rPr lang="en-GB" sz="2800" b="1" dirty="0" err="1" smtClean="0"/>
              <a:t>Memoization</a:t>
            </a:r>
            <a:r>
              <a:rPr lang="en-GB" sz="2800" b="1" dirty="0" smtClean="0"/>
              <a:t> with </a:t>
            </a:r>
            <a:r>
              <a:rPr lang="en-GB" sz="2800" b="1" dirty="0" err="1" smtClean="0"/>
              <a:t>useMemo</a:t>
            </a:r>
            <a:endParaRPr lang="en-GB" sz="2800" b="1" dirty="0" smtClean="0"/>
          </a:p>
          <a:p>
            <a:endParaRPr lang="en-GB" sz="2000" dirty="0" smtClean="0"/>
          </a:p>
          <a:p>
            <a:r>
              <a:rPr lang="en-GB" sz="2000" b="1" dirty="0" smtClean="0"/>
              <a:t>Example:</a:t>
            </a:r>
          </a:p>
          <a:p>
            <a:r>
              <a:rPr lang="en-GB" sz="2000" dirty="0" smtClean="0"/>
              <a:t>Let's consider a simple example where a list of items is filtered based on a query, and this filtered list is used in a component:</a:t>
            </a:r>
          </a:p>
          <a:p>
            <a:endParaRPr lang="en-GB"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p:txBody>
      </p:sp>
      <p:pic>
        <p:nvPicPr>
          <p:cNvPr id="82946" name="Picture 2"/>
          <p:cNvPicPr>
            <a:picLocks noChangeAspect="1" noChangeArrowheads="1"/>
          </p:cNvPicPr>
          <p:nvPr/>
        </p:nvPicPr>
        <p:blipFill>
          <a:blip r:embed="rId2"/>
          <a:srcRect/>
          <a:stretch>
            <a:fillRect/>
          </a:stretch>
        </p:blipFill>
        <p:spPr bwMode="auto">
          <a:xfrm>
            <a:off x="266700" y="1800225"/>
            <a:ext cx="7277100" cy="505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6370975"/>
          </a:xfrm>
          <a:prstGeom prst="rect">
            <a:avLst/>
          </a:prstGeom>
          <a:noFill/>
        </p:spPr>
        <p:txBody>
          <a:bodyPr wrap="square" rtlCol="0">
            <a:spAutoFit/>
          </a:bodyPr>
          <a:lstStyle/>
          <a:p>
            <a:pPr algn="ctr"/>
            <a:r>
              <a:rPr lang="en-GB" sz="2800" b="1" dirty="0" smtClean="0"/>
              <a:t>4. </a:t>
            </a:r>
            <a:r>
              <a:rPr lang="en-GB" sz="2800" b="1" dirty="0" err="1" smtClean="0"/>
              <a:t>Memoization</a:t>
            </a:r>
            <a:r>
              <a:rPr lang="en-GB" sz="2800" b="1" dirty="0" smtClean="0"/>
              <a:t> with </a:t>
            </a:r>
            <a:r>
              <a:rPr lang="en-GB" sz="2800" b="1" dirty="0" err="1" smtClean="0"/>
              <a:t>useMemo</a:t>
            </a:r>
            <a:endParaRPr lang="en-GB" sz="2800" b="1" dirty="0" smtClean="0"/>
          </a:p>
          <a:p>
            <a:endParaRPr lang="en-GB" sz="2000" dirty="0" smtClean="0"/>
          </a:p>
          <a:p>
            <a:r>
              <a:rPr lang="en-GB" sz="2000" dirty="0" smtClean="0"/>
              <a:t>In the example above, the `</a:t>
            </a:r>
            <a:r>
              <a:rPr lang="en-GB" sz="2000" b="1" dirty="0" err="1" smtClean="0"/>
              <a:t>filteredItems</a:t>
            </a:r>
            <a:r>
              <a:rPr lang="en-GB" sz="2000" b="1" dirty="0" smtClean="0"/>
              <a:t>`</a:t>
            </a:r>
            <a:r>
              <a:rPr lang="en-GB" sz="2000" dirty="0" smtClean="0"/>
              <a:t> are recalculated only when `</a:t>
            </a:r>
            <a:r>
              <a:rPr lang="en-GB" sz="2000" b="1" dirty="0" smtClean="0"/>
              <a:t>items`</a:t>
            </a:r>
            <a:r>
              <a:rPr lang="en-GB" sz="2000" dirty="0" smtClean="0"/>
              <a:t> or `</a:t>
            </a:r>
            <a:r>
              <a:rPr lang="en-GB" sz="2000" b="1" dirty="0" smtClean="0"/>
              <a:t>query`</a:t>
            </a:r>
            <a:r>
              <a:rPr lang="en-GB" sz="2000" dirty="0" smtClean="0"/>
              <a:t> changes. If the `</a:t>
            </a:r>
            <a:r>
              <a:rPr lang="en-GB" sz="2000" b="1" dirty="0" err="1" smtClean="0"/>
              <a:t>FilteredList</a:t>
            </a:r>
            <a:r>
              <a:rPr lang="en-GB" sz="2000" b="1" dirty="0" smtClean="0"/>
              <a:t>` </a:t>
            </a:r>
            <a:r>
              <a:rPr lang="en-GB" sz="2000" dirty="0" smtClean="0"/>
              <a:t>component re-renders for any other reason, the `</a:t>
            </a:r>
            <a:r>
              <a:rPr lang="en-GB" sz="2000" b="1" dirty="0" err="1" smtClean="0"/>
              <a:t>useMemo</a:t>
            </a:r>
            <a:r>
              <a:rPr lang="en-GB" sz="2000" b="1" dirty="0" smtClean="0"/>
              <a:t>`</a:t>
            </a:r>
            <a:r>
              <a:rPr lang="en-GB" sz="2000" dirty="0" smtClean="0"/>
              <a:t> hook ensures that the filtering logic doesn't run again unless necessary.</a:t>
            </a:r>
          </a:p>
          <a:p>
            <a:endParaRPr lang="en-US" sz="2000" dirty="0" smtClean="0"/>
          </a:p>
          <a:p>
            <a:r>
              <a:rPr lang="en-GB" sz="2000" b="1" dirty="0" smtClean="0"/>
              <a:t>Caveats and Considerations:</a:t>
            </a:r>
          </a:p>
          <a:p>
            <a:endParaRPr lang="en-GB" sz="2000" b="1" dirty="0" smtClean="0"/>
          </a:p>
          <a:p>
            <a:r>
              <a:rPr lang="en-GB" sz="2000" b="1" dirty="0" smtClean="0"/>
              <a:t>1. Overuse</a:t>
            </a:r>
            <a:r>
              <a:rPr lang="en-GB" sz="2000" dirty="0" smtClean="0"/>
              <a:t>: Just like `</a:t>
            </a:r>
            <a:r>
              <a:rPr lang="en-GB" sz="2000" b="1" dirty="0" err="1" smtClean="0"/>
              <a:t>useCallback</a:t>
            </a:r>
            <a:r>
              <a:rPr lang="en-GB" sz="2000" b="1" dirty="0" smtClean="0"/>
              <a:t>`</a:t>
            </a:r>
            <a:r>
              <a:rPr lang="en-GB" sz="2000" dirty="0" smtClean="0"/>
              <a:t>, it's essential not to overuse `</a:t>
            </a:r>
            <a:r>
              <a:rPr lang="en-GB" sz="2000" b="1" dirty="0" err="1" smtClean="0"/>
              <a:t>useMemo</a:t>
            </a:r>
            <a:r>
              <a:rPr lang="en-GB" sz="2000" b="1" dirty="0" smtClean="0"/>
              <a:t>`</a:t>
            </a:r>
            <a:r>
              <a:rPr lang="en-GB" sz="2000" dirty="0" smtClean="0"/>
              <a:t>. Not every calculation needs to be memorized. Sometimes, the overhead of memorization might even exceed the benefits.</a:t>
            </a:r>
          </a:p>
          <a:p>
            <a:endParaRPr lang="en-GB" sz="2000" dirty="0" smtClean="0"/>
          </a:p>
          <a:p>
            <a:r>
              <a:rPr lang="en-GB" sz="2000" b="1" dirty="0" smtClean="0"/>
              <a:t>2. Memory vs. CPU</a:t>
            </a:r>
            <a:r>
              <a:rPr lang="en-GB" sz="2000" dirty="0" smtClean="0"/>
              <a:t>: </a:t>
            </a:r>
            <a:r>
              <a:rPr lang="en-GB" sz="2000" dirty="0" err="1" smtClean="0"/>
              <a:t>Memoization</a:t>
            </a:r>
            <a:r>
              <a:rPr lang="en-GB" sz="2000" dirty="0" smtClean="0"/>
              <a:t> is a trade-off. You're opting to use more memory to store computed values to save CPU cycles in the future. It's essential to strike the right balance and not to over-optimize prematurely.</a:t>
            </a:r>
          </a:p>
          <a:p>
            <a:endParaRPr lang="en-GB" sz="2000" dirty="0" smtClean="0"/>
          </a:p>
          <a:p>
            <a:r>
              <a:rPr lang="en-GB" sz="2000" b="1" dirty="0" smtClean="0"/>
              <a:t>3. Shallow Equality Check</a:t>
            </a:r>
            <a:r>
              <a:rPr lang="en-GB" sz="2000" dirty="0" smtClean="0"/>
              <a:t>: The dependencies array in `</a:t>
            </a:r>
            <a:r>
              <a:rPr lang="en-GB" sz="2000" b="1" dirty="0" err="1" smtClean="0"/>
              <a:t>useMemo</a:t>
            </a:r>
            <a:r>
              <a:rPr lang="en-GB" sz="2000" b="1" dirty="0" smtClean="0"/>
              <a:t>`</a:t>
            </a:r>
            <a:r>
              <a:rPr lang="en-GB" sz="2000" dirty="0" smtClean="0"/>
              <a:t> does a shallow equality check, similar to `</a:t>
            </a:r>
            <a:r>
              <a:rPr lang="en-GB" sz="2000" b="1" dirty="0" err="1" smtClean="0"/>
              <a:t>useEffect</a:t>
            </a:r>
            <a:r>
              <a:rPr lang="en-GB" sz="2000" b="1" dirty="0" smtClean="0"/>
              <a:t>` </a:t>
            </a:r>
            <a:r>
              <a:rPr lang="en-GB" sz="2000" dirty="0" smtClean="0"/>
              <a:t>and `</a:t>
            </a:r>
            <a:r>
              <a:rPr lang="en-GB" sz="2000" b="1" dirty="0" err="1" smtClean="0"/>
              <a:t>useCallback</a:t>
            </a:r>
            <a:r>
              <a:rPr lang="en-GB" sz="2000" b="1" dirty="0" smtClean="0"/>
              <a:t>`</a:t>
            </a:r>
            <a:r>
              <a:rPr lang="en-GB" sz="2000" dirty="0" smtClean="0"/>
              <a:t>. This means that if you're passing objects or arrays, they should remain the same across renders unless their data changes.</a:t>
            </a:r>
            <a:endParaRPr lang="en-US" sz="2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915400" cy="6001643"/>
          </a:xfrm>
          <a:prstGeom prst="rect">
            <a:avLst/>
          </a:prstGeom>
          <a:noFill/>
        </p:spPr>
        <p:txBody>
          <a:bodyPr wrap="square" rtlCol="0">
            <a:spAutoFit/>
          </a:bodyPr>
          <a:lstStyle/>
          <a:p>
            <a:pPr algn="ctr"/>
            <a:endParaRPr lang="en-GB" sz="2400" b="1" dirty="0" smtClean="0"/>
          </a:p>
          <a:p>
            <a:pPr algn="ctr"/>
            <a:r>
              <a:rPr lang="en-GB" sz="2400" b="1" dirty="0" smtClean="0"/>
              <a:t>1. What is React and why use it?</a:t>
            </a:r>
          </a:p>
          <a:p>
            <a:endParaRPr lang="en-GB" sz="2400" b="1" dirty="0" smtClean="0"/>
          </a:p>
          <a:p>
            <a:r>
              <a:rPr lang="en-GB" sz="2400" dirty="0" smtClean="0"/>
              <a:t>React, often referred to as React.js or ReactJS, is an </a:t>
            </a:r>
            <a:r>
              <a:rPr lang="en-GB" sz="2400" b="1" dirty="0" smtClean="0"/>
              <a:t>open-source JavaScript library developed by </a:t>
            </a:r>
            <a:r>
              <a:rPr lang="en-GB" sz="2400" b="1" dirty="0" err="1" smtClean="0"/>
              <a:t>Facebook</a:t>
            </a:r>
            <a:r>
              <a:rPr lang="en-GB" sz="2400" dirty="0" smtClean="0"/>
              <a:t> for building user interfaces or UI components.</a:t>
            </a:r>
          </a:p>
          <a:p>
            <a:endParaRPr lang="en-US" sz="2400" b="1" dirty="0" smtClean="0"/>
          </a:p>
          <a:p>
            <a:r>
              <a:rPr lang="en-GB" sz="2400" dirty="0" smtClean="0"/>
              <a:t>Initially </a:t>
            </a:r>
            <a:r>
              <a:rPr lang="en-GB" sz="2400" b="1" dirty="0" smtClean="0"/>
              <a:t>released in 2013</a:t>
            </a:r>
            <a:r>
              <a:rPr lang="en-GB" sz="2400" dirty="0" smtClean="0"/>
              <a:t>, React focuses on enabling developers to build reusable UI components using a declarative syntax.</a:t>
            </a:r>
          </a:p>
          <a:p>
            <a:endParaRPr lang="en-US" sz="2400" b="1" dirty="0" smtClean="0"/>
          </a:p>
          <a:p>
            <a:endParaRPr lang="en-US" sz="2400" b="1" dirty="0" smtClean="0"/>
          </a:p>
          <a:p>
            <a:endParaRPr lang="en-US" sz="2400" b="1" dirty="0" smtClean="0"/>
          </a:p>
          <a:p>
            <a:endParaRPr lang="en-US" sz="2400" b="1" dirty="0" smtClean="0"/>
          </a:p>
          <a:p>
            <a:endParaRPr lang="en-US" sz="2400" b="1" dirty="0" smtClean="0"/>
          </a:p>
          <a:p>
            <a:endParaRPr lang="en-US" sz="2400" b="1" dirty="0" smtClean="0"/>
          </a:p>
          <a:p>
            <a:endParaRPr lang="en-GB" sz="2400" b="1"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7294305"/>
          </a:xfrm>
          <a:prstGeom prst="rect">
            <a:avLst/>
          </a:prstGeom>
          <a:noFill/>
        </p:spPr>
        <p:txBody>
          <a:bodyPr wrap="square" rtlCol="0">
            <a:spAutoFit/>
          </a:bodyPr>
          <a:lstStyle/>
          <a:p>
            <a:pPr algn="ctr"/>
            <a:r>
              <a:rPr lang="en-GB" sz="2800" b="1" dirty="0" smtClean="0"/>
              <a:t>4. </a:t>
            </a:r>
            <a:r>
              <a:rPr lang="en-GB" sz="2800" b="1" dirty="0" err="1" smtClean="0"/>
              <a:t>Memoization</a:t>
            </a:r>
            <a:r>
              <a:rPr lang="en-GB" sz="2800" b="1" dirty="0" smtClean="0"/>
              <a:t> with </a:t>
            </a:r>
            <a:r>
              <a:rPr lang="en-GB" sz="2800" b="1" dirty="0" err="1" smtClean="0"/>
              <a:t>useMemo</a:t>
            </a:r>
            <a:endParaRPr lang="en-GB" sz="2800" b="1" dirty="0" smtClean="0"/>
          </a:p>
          <a:p>
            <a:endParaRPr lang="en-GB" sz="2000" dirty="0" smtClean="0"/>
          </a:p>
          <a:p>
            <a:r>
              <a:rPr lang="en-GB" sz="2000" b="1" dirty="0" smtClean="0"/>
              <a:t>Conclusion:</a:t>
            </a:r>
          </a:p>
          <a:p>
            <a:endParaRPr lang="en-GB" sz="2000" b="1" dirty="0" smtClean="0"/>
          </a:p>
          <a:p>
            <a:r>
              <a:rPr lang="en-GB" sz="2000" b="1" dirty="0" smtClean="0"/>
              <a:t>`</a:t>
            </a:r>
            <a:r>
              <a:rPr lang="en-GB" sz="2000" b="1" dirty="0" err="1" smtClean="0"/>
              <a:t>useMemo</a:t>
            </a:r>
            <a:r>
              <a:rPr lang="en-GB" sz="2000" b="1" dirty="0" smtClean="0"/>
              <a:t>`</a:t>
            </a:r>
            <a:r>
              <a:rPr lang="en-GB" sz="2000" dirty="0" smtClean="0"/>
              <a:t> is a powerful tool in React's optimization toolkit. It allows for fine-grained control over when certain computations should be carried out. However, like all optimizations, it's best used judiciously and in situations where performance gains are noticeable and necessary.</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6432530"/>
          </a:xfrm>
          <a:prstGeom prst="rect">
            <a:avLst/>
          </a:prstGeom>
          <a:noFill/>
        </p:spPr>
        <p:txBody>
          <a:bodyPr wrap="square" rtlCol="0">
            <a:spAutoFit/>
          </a:bodyPr>
          <a:lstStyle/>
          <a:p>
            <a:pPr algn="ctr"/>
            <a:endParaRPr lang="en-GB" sz="2800" b="1" dirty="0" smtClean="0"/>
          </a:p>
          <a:p>
            <a:pPr algn="ctr"/>
            <a:endParaRPr lang="en-GB" sz="2800" b="1" dirty="0" smtClean="0"/>
          </a:p>
          <a:p>
            <a:pPr algn="ctr"/>
            <a:endParaRPr lang="en-GB" sz="2800" b="1" dirty="0" smtClean="0"/>
          </a:p>
          <a:p>
            <a:pPr algn="ctr"/>
            <a:endParaRPr lang="en-GB" sz="2800" b="1" dirty="0" smtClean="0"/>
          </a:p>
          <a:p>
            <a:pPr algn="ctr"/>
            <a:endParaRPr lang="en-GB" sz="2800" b="1" dirty="0" smtClean="0"/>
          </a:p>
          <a:p>
            <a:pPr algn="ctr"/>
            <a:endParaRPr lang="en-GB" sz="2800" b="1" dirty="0" smtClean="0"/>
          </a:p>
          <a:p>
            <a:pPr algn="ctr"/>
            <a:r>
              <a:rPr lang="en-GB" sz="2800" b="1" dirty="0" smtClean="0"/>
              <a:t>6. Assignment:</a:t>
            </a:r>
          </a:p>
          <a:p>
            <a:pPr algn="ctr"/>
            <a:endParaRPr lang="en-GB" sz="2800" b="1" dirty="0" smtClean="0"/>
          </a:p>
          <a:p>
            <a:pPr algn="ctr"/>
            <a:r>
              <a:rPr lang="en-GB" sz="2400" b="1" dirty="0" smtClean="0"/>
              <a:t>Enhance the counter application, add a feature to store counter history.</a:t>
            </a:r>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915400" cy="5632311"/>
          </a:xfrm>
          <a:prstGeom prst="rect">
            <a:avLst/>
          </a:prstGeom>
          <a:noFill/>
        </p:spPr>
        <p:txBody>
          <a:bodyPr wrap="square" rtlCol="0">
            <a:spAutoFit/>
          </a:bodyPr>
          <a:lstStyle/>
          <a:p>
            <a:pPr algn="ctr"/>
            <a:r>
              <a:rPr lang="en-GB" sz="4000" b="1" dirty="0" smtClean="0"/>
              <a:t>Day 3: </a:t>
            </a:r>
          </a:p>
          <a:p>
            <a:pPr algn="ctr"/>
            <a:r>
              <a:rPr lang="en-GB" sz="4000" b="1" dirty="0" smtClean="0"/>
              <a:t>React Router with Hooks</a:t>
            </a:r>
          </a:p>
          <a:p>
            <a:pPr algn="ctr"/>
            <a:endParaRPr lang="en-GB" sz="2400" b="1" dirty="0" smtClean="0"/>
          </a:p>
          <a:p>
            <a:r>
              <a:rPr lang="en-GB" sz="2400" b="1" dirty="0" smtClean="0"/>
              <a:t>1. What is React Router?</a:t>
            </a:r>
          </a:p>
          <a:p>
            <a:r>
              <a:rPr lang="en-GB" sz="2400" b="1" dirty="0" smtClean="0"/>
              <a:t>2. Setting up React Router in a project</a:t>
            </a:r>
          </a:p>
          <a:p>
            <a:r>
              <a:rPr lang="en-GB" sz="2400" b="1" dirty="0" smtClean="0"/>
              <a:t>3. </a:t>
            </a:r>
            <a:r>
              <a:rPr lang="en-GB" sz="2400" b="1" dirty="0" err="1" smtClean="0"/>
              <a:t>useParams</a:t>
            </a:r>
            <a:r>
              <a:rPr lang="en-GB" sz="2400" b="1" dirty="0" smtClean="0"/>
              <a:t>, </a:t>
            </a:r>
            <a:r>
              <a:rPr lang="en-GB" sz="2400" b="1" dirty="0" err="1" smtClean="0"/>
              <a:t>useHistory</a:t>
            </a:r>
            <a:r>
              <a:rPr lang="en-GB" sz="2400" b="1" dirty="0" smtClean="0"/>
              <a:t>, and </a:t>
            </a:r>
            <a:r>
              <a:rPr lang="en-GB" sz="2400" b="1" dirty="0" err="1" smtClean="0"/>
              <a:t>useLocation</a:t>
            </a:r>
            <a:r>
              <a:rPr lang="en-GB" sz="2400" b="1" dirty="0" smtClean="0"/>
              <a:t> hooks</a:t>
            </a:r>
          </a:p>
          <a:p>
            <a:r>
              <a:rPr lang="en-GB" sz="2400" b="1" dirty="0" smtClean="0"/>
              <a:t>4. </a:t>
            </a:r>
            <a:r>
              <a:rPr lang="en-GB" sz="2400" b="1" dirty="0" smtClean="0"/>
              <a:t>Assignment: Add routes to the counter app. Each counter has its own route.</a:t>
            </a:r>
          </a:p>
          <a:p>
            <a:endParaRPr lang="en-GB" sz="2400" b="1" dirty="0" smtClean="0"/>
          </a:p>
          <a:p>
            <a:r>
              <a:rPr lang="en-GB" sz="2400" b="1" dirty="0" smtClean="0"/>
              <a:t>Official Documentations:</a:t>
            </a:r>
          </a:p>
          <a:p>
            <a:r>
              <a:rPr lang="en-US" sz="2000" dirty="0" smtClean="0">
                <a:hlinkClick r:id="rId2"/>
              </a:rPr>
              <a:t>https://reactrouter.com/en/main/start/tutorial</a:t>
            </a:r>
            <a:endParaRPr lang="en-US" sz="2000" dirty="0" smtClean="0"/>
          </a:p>
          <a:p>
            <a:r>
              <a:rPr lang="en-US" sz="2000" dirty="0" smtClean="0">
                <a:hlinkClick r:id="rId3"/>
              </a:rPr>
              <a:t>https://github.com/remix-run/react-router</a:t>
            </a:r>
            <a:endParaRPr lang="en-US" sz="2000" dirty="0" smtClean="0"/>
          </a:p>
          <a:p>
            <a:endParaRPr lang="en-US" sz="2400" b="1" dirty="0" smtClean="0"/>
          </a:p>
          <a:p>
            <a:endParaRPr lang="en-GB" sz="2400" b="1"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6063198"/>
          </a:xfrm>
          <a:prstGeom prst="rect">
            <a:avLst/>
          </a:prstGeom>
          <a:noFill/>
        </p:spPr>
        <p:txBody>
          <a:bodyPr wrap="square" rtlCol="0">
            <a:spAutoFit/>
          </a:bodyPr>
          <a:lstStyle/>
          <a:p>
            <a:pPr algn="ctr"/>
            <a:r>
              <a:rPr lang="en-GB" sz="2800" b="1" dirty="0" smtClean="0"/>
              <a:t>1. What is React Router?</a:t>
            </a:r>
          </a:p>
          <a:p>
            <a:endParaRPr lang="en-GB" sz="2000" dirty="0" smtClean="0"/>
          </a:p>
          <a:p>
            <a:r>
              <a:rPr lang="en-GB" sz="2000" dirty="0" smtClean="0"/>
              <a:t>1. React Router is a popular library for adding navigation into your React application. </a:t>
            </a:r>
          </a:p>
          <a:p>
            <a:endParaRPr lang="en-GB" sz="2000" dirty="0" smtClean="0"/>
          </a:p>
          <a:p>
            <a:r>
              <a:rPr lang="en-GB" sz="2000" dirty="0" smtClean="0"/>
              <a:t>2. It allows you to create single-page applications (SPAs) with navigation capabilities, without doing full-page refreshes when moving between views or routes. </a:t>
            </a:r>
          </a:p>
          <a:p>
            <a:endParaRPr lang="en-GB" sz="2000" dirty="0" smtClean="0"/>
          </a:p>
          <a:p>
            <a:r>
              <a:rPr lang="en-GB" sz="2000" dirty="0" smtClean="0"/>
              <a:t>3. This provides a smoother user experience, akin to native mobile or desktop applications.</a:t>
            </a:r>
          </a:p>
          <a:p>
            <a:endParaRPr lang="en-GB" sz="2000" dirty="0" smtClean="0"/>
          </a:p>
          <a:p>
            <a:r>
              <a:rPr lang="en-GB" sz="2000" b="1" dirty="0" smtClean="0"/>
              <a:t>Key Concepts:</a:t>
            </a:r>
          </a:p>
          <a:p>
            <a:endParaRPr lang="en-GB" sz="2000" b="1" dirty="0" smtClean="0"/>
          </a:p>
          <a:p>
            <a:r>
              <a:rPr lang="en-GB" sz="2000" b="1" dirty="0" smtClean="0"/>
              <a:t>1. Router</a:t>
            </a:r>
            <a:r>
              <a:rPr lang="en-GB" sz="2000" dirty="0" smtClean="0"/>
              <a:t>: The main component that keeps your UI in sync with the URL.</a:t>
            </a:r>
          </a:p>
          <a:p>
            <a:r>
              <a:rPr lang="en-GB" sz="2000" b="1" dirty="0" smtClean="0"/>
              <a:t>2. Route</a:t>
            </a:r>
            <a:r>
              <a:rPr lang="en-GB" sz="2000" dirty="0" smtClean="0"/>
              <a:t>: Renders the right UI components based on the current URL.</a:t>
            </a:r>
          </a:p>
          <a:p>
            <a:r>
              <a:rPr lang="en-GB" sz="2000" b="1" dirty="0" smtClean="0"/>
              <a:t>3. Link</a:t>
            </a:r>
            <a:r>
              <a:rPr lang="en-GB" sz="2000" dirty="0" smtClean="0"/>
              <a:t>: Navigation component that, when clicked, navigates to a new route.</a:t>
            </a:r>
          </a:p>
          <a:p>
            <a:r>
              <a:rPr lang="en-GB" sz="2000" b="1" dirty="0" smtClean="0"/>
              <a:t>4. Switch</a:t>
            </a:r>
            <a:r>
              <a:rPr lang="en-GB" sz="2000" dirty="0" smtClean="0"/>
              <a:t>: Renders the first child &lt;Route&gt; or &lt;Redirect&gt; that matches the current location.</a:t>
            </a:r>
          </a:p>
          <a:p>
            <a:r>
              <a:rPr lang="en-GB" sz="2000" b="1" dirty="0" smtClean="0"/>
              <a:t>5. History</a:t>
            </a:r>
            <a:r>
              <a:rPr lang="en-GB" sz="2000" dirty="0" smtClean="0"/>
              <a:t>: An object that allows you to manage session history in JavaScript, navigate between routes, and view the current location.</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6678751"/>
          </a:xfrm>
          <a:prstGeom prst="rect">
            <a:avLst/>
          </a:prstGeom>
          <a:noFill/>
        </p:spPr>
        <p:txBody>
          <a:bodyPr wrap="square" rtlCol="0">
            <a:spAutoFit/>
          </a:bodyPr>
          <a:lstStyle/>
          <a:p>
            <a:pPr algn="ctr"/>
            <a:r>
              <a:rPr lang="en-GB" sz="2800" b="1" dirty="0" smtClean="0"/>
              <a:t>1. What is React Router?</a:t>
            </a:r>
          </a:p>
          <a:p>
            <a:endParaRPr lang="en-GB" sz="2000" dirty="0" smtClean="0"/>
          </a:p>
          <a:p>
            <a:r>
              <a:rPr lang="en-GB" sz="2000" b="1" dirty="0" smtClean="0"/>
              <a:t>Main Components:</a:t>
            </a:r>
          </a:p>
          <a:p>
            <a:endParaRPr lang="en-GB" sz="2000" b="1" dirty="0" smtClean="0"/>
          </a:p>
          <a:p>
            <a:pPr marL="457200" indent="-457200"/>
            <a:r>
              <a:rPr lang="en-GB" sz="2000" b="1" dirty="0" smtClean="0"/>
              <a:t>1. </a:t>
            </a:r>
            <a:r>
              <a:rPr lang="en-GB" sz="2000" b="1" dirty="0" err="1" smtClean="0"/>
              <a:t>BrowserRouter</a:t>
            </a:r>
            <a:r>
              <a:rPr lang="en-GB" sz="2000" dirty="0" smtClean="0"/>
              <a:t>: Uses the HTML5 history API to sync your UI with the URL. It's the router to use for browser-based applications.</a:t>
            </a:r>
          </a:p>
          <a:p>
            <a:pPr marL="457200" indent="-457200"/>
            <a:endParaRPr lang="en-GB" sz="2000" dirty="0" smtClean="0"/>
          </a:p>
          <a:p>
            <a:r>
              <a:rPr lang="en-GB" sz="2000" b="1" dirty="0" smtClean="0"/>
              <a:t>2. </a:t>
            </a:r>
            <a:r>
              <a:rPr lang="en-GB" sz="2000" b="1" dirty="0" err="1" smtClean="0"/>
              <a:t>HashRouter</a:t>
            </a:r>
            <a:r>
              <a:rPr lang="en-GB" sz="2000" dirty="0" smtClean="0"/>
              <a:t>: Uses the hash portion of the URL (e.g., </a:t>
            </a:r>
            <a:r>
              <a:rPr lang="en-GB" sz="2000" dirty="0" err="1" smtClean="0"/>
              <a:t>window.location.hash</a:t>
            </a:r>
            <a:r>
              <a:rPr lang="en-GB" sz="2000" dirty="0" smtClean="0"/>
              <a:t>) to keep your UI in sync with the URL. It's useful for older browsers without support for the HTML5 history API.</a:t>
            </a:r>
          </a:p>
          <a:p>
            <a:endParaRPr lang="en-GB" sz="2000" dirty="0" smtClean="0"/>
          </a:p>
          <a:p>
            <a:r>
              <a:rPr lang="en-GB" sz="2000" b="1" dirty="0" smtClean="0"/>
              <a:t>3. Route</a:t>
            </a:r>
            <a:r>
              <a:rPr lang="en-GB" sz="2000" dirty="0" smtClean="0"/>
              <a:t>: Determines which component to render based on the current URL.</a:t>
            </a:r>
          </a:p>
          <a:p>
            <a:endParaRPr lang="en-GB" sz="2000" b="1" dirty="0" smtClean="0"/>
          </a:p>
          <a:p>
            <a:r>
              <a:rPr lang="en-GB" sz="2000" b="1" dirty="0" smtClean="0"/>
              <a:t>4. Link and </a:t>
            </a:r>
            <a:r>
              <a:rPr lang="en-GB" sz="2000" b="1" dirty="0" err="1" smtClean="0"/>
              <a:t>NavLink</a:t>
            </a:r>
            <a:r>
              <a:rPr lang="en-GB" sz="2000" dirty="0" smtClean="0"/>
              <a:t>: Allows you to create links to navigate through your application. While both generate links, </a:t>
            </a:r>
            <a:r>
              <a:rPr lang="en-GB" sz="2000" dirty="0" err="1" smtClean="0"/>
              <a:t>NavLink</a:t>
            </a:r>
            <a:r>
              <a:rPr lang="en-GB" sz="2000" dirty="0" smtClean="0"/>
              <a:t> can be styled based on whether the path it links to is active.</a:t>
            </a:r>
          </a:p>
          <a:p>
            <a:endParaRPr lang="en-GB" sz="2000" dirty="0" smtClean="0"/>
          </a:p>
          <a:p>
            <a:endParaRPr lang="en-GB" sz="2000" dirty="0" smtClean="0"/>
          </a:p>
          <a:p>
            <a:endParaRPr lang="en-GB" sz="2000" dirty="0" smtClean="0"/>
          </a:p>
          <a:p>
            <a:endParaRPr lang="en-GB" sz="2000" dirty="0" smtClean="0"/>
          </a:p>
          <a:p>
            <a:endParaRPr lang="en-GB" sz="20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7879080"/>
          </a:xfrm>
          <a:prstGeom prst="rect">
            <a:avLst/>
          </a:prstGeom>
          <a:noFill/>
        </p:spPr>
        <p:txBody>
          <a:bodyPr wrap="square" rtlCol="0">
            <a:spAutoFit/>
          </a:bodyPr>
          <a:lstStyle/>
          <a:p>
            <a:pPr algn="ctr"/>
            <a:r>
              <a:rPr lang="en-GB" sz="2800" b="1" dirty="0" smtClean="0"/>
              <a:t>1. What is React Router?</a:t>
            </a:r>
          </a:p>
          <a:p>
            <a:endParaRPr lang="en-GB" sz="2000" dirty="0" smtClean="0"/>
          </a:p>
          <a:p>
            <a:r>
              <a:rPr lang="en-GB" sz="2000" b="1" dirty="0" smtClean="0"/>
              <a:t>Basic Example:</a:t>
            </a:r>
          </a:p>
          <a:p>
            <a:r>
              <a:rPr lang="en-GB" sz="2000" dirty="0" smtClean="0"/>
              <a:t/>
            </a:r>
            <a:br>
              <a:rPr lang="en-GB" sz="2000" dirty="0" smtClean="0"/>
            </a:br>
            <a:r>
              <a:rPr lang="en-GB" sz="2000" b="1" dirty="0" smtClean="0"/>
              <a:t> 1. `</a:t>
            </a:r>
            <a:r>
              <a:rPr lang="en-GB" sz="2000" b="1" dirty="0" err="1" smtClean="0"/>
              <a:t>NavBar</a:t>
            </a:r>
            <a:r>
              <a:rPr lang="en-GB" sz="2000" b="1" dirty="0" smtClean="0"/>
              <a:t>` Component: </a:t>
            </a:r>
            <a:r>
              <a:rPr lang="en-GB" sz="2000" dirty="0" smtClean="0"/>
              <a:t>This component will render the navigation links.</a:t>
            </a:r>
          </a:p>
          <a:p>
            <a:endParaRPr lang="en-GB" sz="2000" b="1" dirty="0" smtClean="0"/>
          </a:p>
          <a:p>
            <a:r>
              <a:rPr lang="en-GB" sz="2000" dirty="0" smtClean="0"/>
              <a:t/>
            </a:r>
            <a:br>
              <a:rPr lang="en-GB" sz="2000" dirty="0" smtClean="0"/>
            </a:br>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a:p>
        </p:txBody>
      </p:sp>
      <p:pic>
        <p:nvPicPr>
          <p:cNvPr id="106498" name="Picture 2"/>
          <p:cNvPicPr>
            <a:picLocks noChangeAspect="1" noChangeArrowheads="1"/>
          </p:cNvPicPr>
          <p:nvPr/>
        </p:nvPicPr>
        <p:blipFill>
          <a:blip r:embed="rId2"/>
          <a:srcRect/>
          <a:stretch>
            <a:fillRect/>
          </a:stretch>
        </p:blipFill>
        <p:spPr bwMode="auto">
          <a:xfrm>
            <a:off x="381000" y="1962150"/>
            <a:ext cx="7467600" cy="49024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6370975"/>
          </a:xfrm>
          <a:prstGeom prst="rect">
            <a:avLst/>
          </a:prstGeom>
          <a:noFill/>
        </p:spPr>
        <p:txBody>
          <a:bodyPr wrap="square" rtlCol="0">
            <a:spAutoFit/>
          </a:bodyPr>
          <a:lstStyle/>
          <a:p>
            <a:pPr algn="ctr"/>
            <a:r>
              <a:rPr lang="en-GB" sz="2800" b="1" dirty="0" smtClean="0"/>
              <a:t>1. What is React Router?</a:t>
            </a:r>
          </a:p>
          <a:p>
            <a:endParaRPr lang="en-GB" sz="2000" b="1" dirty="0" smtClean="0"/>
          </a:p>
          <a:p>
            <a:r>
              <a:rPr lang="en-GB" sz="2000" b="1" dirty="0" smtClean="0"/>
              <a:t>2. `</a:t>
            </a:r>
            <a:r>
              <a:rPr lang="en-GB" sz="2000" b="1" dirty="0" err="1" smtClean="0"/>
              <a:t>MainContent</a:t>
            </a:r>
            <a:r>
              <a:rPr lang="en-GB" sz="2000" b="1" dirty="0" smtClean="0"/>
              <a:t>` Component: </a:t>
            </a:r>
            <a:r>
              <a:rPr lang="en-GB" sz="2000" dirty="0" smtClean="0"/>
              <a:t>This component will be responsible for displaying the content based on the current route.</a:t>
            </a:r>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a:p>
        </p:txBody>
      </p:sp>
      <p:pic>
        <p:nvPicPr>
          <p:cNvPr id="107522" name="Picture 2"/>
          <p:cNvPicPr>
            <a:picLocks noChangeAspect="1" noChangeArrowheads="1"/>
          </p:cNvPicPr>
          <p:nvPr/>
        </p:nvPicPr>
        <p:blipFill>
          <a:blip r:embed="rId2"/>
          <a:srcRect/>
          <a:stretch>
            <a:fillRect/>
          </a:stretch>
        </p:blipFill>
        <p:spPr bwMode="auto">
          <a:xfrm>
            <a:off x="381000" y="1524000"/>
            <a:ext cx="6629400" cy="53141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6647974"/>
          </a:xfrm>
          <a:prstGeom prst="rect">
            <a:avLst/>
          </a:prstGeom>
          <a:noFill/>
        </p:spPr>
        <p:txBody>
          <a:bodyPr wrap="square" rtlCol="0">
            <a:spAutoFit/>
          </a:bodyPr>
          <a:lstStyle/>
          <a:p>
            <a:pPr algn="ctr"/>
            <a:r>
              <a:rPr lang="en-GB" sz="2800" b="1" dirty="0" smtClean="0"/>
              <a:t>1. What is React Router?</a:t>
            </a:r>
          </a:p>
          <a:p>
            <a:endParaRPr lang="en-GB" sz="2000" b="1" dirty="0" smtClean="0"/>
          </a:p>
          <a:p>
            <a:r>
              <a:rPr lang="en-GB" sz="2000" b="1" dirty="0" smtClean="0"/>
              <a:t>3. `App` Component: </a:t>
            </a:r>
            <a:r>
              <a:rPr lang="en-GB" sz="2000" dirty="0" smtClean="0"/>
              <a:t>Now, let's use the </a:t>
            </a:r>
            <a:r>
              <a:rPr lang="en-GB" sz="2000" dirty="0" err="1" smtClean="0"/>
              <a:t>NavBar</a:t>
            </a:r>
            <a:r>
              <a:rPr lang="en-GB" sz="2000" dirty="0" smtClean="0"/>
              <a:t> and </a:t>
            </a:r>
            <a:r>
              <a:rPr lang="en-GB" sz="2000" dirty="0" err="1" smtClean="0"/>
              <a:t>MainContent</a:t>
            </a:r>
            <a:r>
              <a:rPr lang="en-GB" sz="2000" dirty="0" smtClean="0"/>
              <a:t> components within the main App component.</a:t>
            </a:r>
            <a:endParaRPr lang="en-GB" sz="2000" b="1" dirty="0" smtClean="0"/>
          </a:p>
          <a:p>
            <a:r>
              <a:rPr lang="en-GB" sz="2000" dirty="0" smtClean="0"/>
              <a:t/>
            </a:r>
            <a:br>
              <a:rPr lang="en-GB" sz="2000" dirty="0" smtClean="0"/>
            </a:br>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a:p>
        </p:txBody>
      </p:sp>
      <p:pic>
        <p:nvPicPr>
          <p:cNvPr id="108546" name="Picture 2"/>
          <p:cNvPicPr>
            <a:picLocks noChangeAspect="1" noChangeArrowheads="1"/>
          </p:cNvPicPr>
          <p:nvPr/>
        </p:nvPicPr>
        <p:blipFill>
          <a:blip r:embed="rId2"/>
          <a:srcRect/>
          <a:stretch>
            <a:fillRect/>
          </a:stretch>
        </p:blipFill>
        <p:spPr bwMode="auto">
          <a:xfrm>
            <a:off x="304800" y="1504949"/>
            <a:ext cx="6705600" cy="52197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11910953"/>
          </a:xfrm>
          <a:prstGeom prst="rect">
            <a:avLst/>
          </a:prstGeom>
          <a:noFill/>
        </p:spPr>
        <p:txBody>
          <a:bodyPr wrap="square" rtlCol="0">
            <a:spAutoFit/>
          </a:bodyPr>
          <a:lstStyle/>
          <a:p>
            <a:pPr algn="ctr"/>
            <a:r>
              <a:rPr lang="en-GB" sz="2800" b="1" dirty="0" smtClean="0"/>
              <a:t>1. What is React Router?</a:t>
            </a:r>
          </a:p>
          <a:p>
            <a:endParaRPr lang="en-GB" sz="2000" b="1" dirty="0" smtClean="0"/>
          </a:p>
          <a:p>
            <a:r>
              <a:rPr lang="en-GB" sz="2000" b="1" dirty="0" smtClean="0"/>
              <a:t>Advanced Features:</a:t>
            </a:r>
          </a:p>
          <a:p>
            <a:endParaRPr lang="en-GB" sz="2000" b="1" dirty="0" smtClean="0"/>
          </a:p>
          <a:p>
            <a:r>
              <a:rPr lang="en-GB" sz="2000" b="1" dirty="0" smtClean="0"/>
              <a:t>1. Nested Routes</a:t>
            </a:r>
            <a:r>
              <a:rPr lang="en-GB" sz="2000" dirty="0" smtClean="0"/>
              <a:t>: Allows for more complex UIs where components have sub-routes.</a:t>
            </a:r>
          </a:p>
          <a:p>
            <a:r>
              <a:rPr lang="en-GB" sz="2000" b="1" dirty="0" smtClean="0"/>
              <a:t>2. Dynamic Route Matching</a:t>
            </a:r>
            <a:r>
              <a:rPr lang="en-GB" sz="2000" dirty="0" smtClean="0"/>
              <a:t>: Allows for parameterized routes, such as `</a:t>
            </a:r>
            <a:r>
              <a:rPr lang="en-GB" sz="2000" b="1" dirty="0" smtClean="0"/>
              <a:t>/users/:id` </a:t>
            </a:r>
            <a:r>
              <a:rPr lang="en-GB" sz="2000" dirty="0" smtClean="0"/>
              <a:t>where `</a:t>
            </a:r>
            <a:r>
              <a:rPr lang="en-GB" sz="2000" b="1" dirty="0" smtClean="0"/>
              <a:t>:id` </a:t>
            </a:r>
            <a:r>
              <a:rPr lang="en-GB" sz="2000" dirty="0" smtClean="0"/>
              <a:t>is a dynamic part of the URL.</a:t>
            </a:r>
          </a:p>
          <a:p>
            <a:r>
              <a:rPr lang="en-GB" sz="2000" b="1" dirty="0" smtClean="0"/>
              <a:t>3. Programmatic Navigation</a:t>
            </a:r>
            <a:r>
              <a:rPr lang="en-GB" sz="2000" dirty="0" smtClean="0"/>
              <a:t>: Navigate between routes using the `</a:t>
            </a:r>
            <a:r>
              <a:rPr lang="en-GB" sz="2000" b="1" dirty="0" smtClean="0"/>
              <a:t>history`</a:t>
            </a:r>
            <a:r>
              <a:rPr lang="en-GB" sz="2000" dirty="0" smtClean="0"/>
              <a:t> object without a link.</a:t>
            </a:r>
          </a:p>
          <a:p>
            <a:r>
              <a:rPr lang="en-GB" sz="2000" b="1" dirty="0" smtClean="0"/>
              <a:t>4. Redirects</a:t>
            </a:r>
            <a:r>
              <a:rPr lang="en-GB" sz="2000" dirty="0" smtClean="0"/>
              <a:t>: Redirect from one route to another.</a:t>
            </a:r>
          </a:p>
          <a:p>
            <a:r>
              <a:rPr lang="en-GB" sz="2000" b="1" dirty="0" smtClean="0"/>
              <a:t>5. Route </a:t>
            </a:r>
            <a:r>
              <a:rPr lang="en-GB" sz="2000" b="1" dirty="0" err="1" smtClean="0"/>
              <a:t>Config</a:t>
            </a:r>
            <a:r>
              <a:rPr lang="en-GB" sz="2000" dirty="0" smtClean="0"/>
              <a:t>: Centralized route configuration for more complex applications.</a:t>
            </a:r>
          </a:p>
          <a:p>
            <a:r>
              <a:rPr lang="en-GB" sz="2000" b="1" dirty="0" smtClean="0"/>
              <a:t>6. Lazy Loading</a:t>
            </a:r>
            <a:r>
              <a:rPr lang="en-GB" sz="2000" dirty="0" smtClean="0"/>
              <a:t>: Load parts of your application lazily using React's `</a:t>
            </a:r>
            <a:r>
              <a:rPr lang="en-GB" sz="2000" b="1" dirty="0" smtClean="0"/>
              <a:t>Suspense`</a:t>
            </a:r>
            <a:r>
              <a:rPr lang="en-GB" sz="2000" dirty="0" smtClean="0"/>
              <a:t> and `</a:t>
            </a:r>
            <a:r>
              <a:rPr lang="en-GB" sz="2000" b="1" dirty="0" err="1" smtClean="0"/>
              <a:t>React.lazy</a:t>
            </a:r>
            <a:r>
              <a:rPr lang="en-GB" sz="2000" b="1" dirty="0" smtClean="0"/>
              <a:t>()` </a:t>
            </a:r>
            <a:r>
              <a:rPr lang="en-GB" sz="2000" dirty="0" smtClean="0"/>
              <a:t>to improve initial load performance.</a:t>
            </a:r>
          </a:p>
          <a:p>
            <a:endParaRPr lang="en-GB" sz="2000" dirty="0" smtClean="0"/>
          </a:p>
          <a:p>
            <a:r>
              <a:rPr lang="en-GB" sz="2000" b="1" dirty="0" smtClean="0"/>
              <a:t>Conclusion:</a:t>
            </a:r>
          </a:p>
          <a:p>
            <a:r>
              <a:rPr lang="en-GB" sz="2000" dirty="0" smtClean="0"/>
              <a:t>React Router provides a comprehensive solution to add navigation capabilities to your React application. It integrates seamlessly with React's component model, allowing for fine-grained control over your navigation experience. With a variety of components and features, React Router can cater to both simple and complex application routing needs.</a:t>
            </a:r>
          </a:p>
          <a:p>
            <a:r>
              <a:rPr lang="en-GB" sz="2000" dirty="0" smtClean="0"/>
              <a:t/>
            </a:r>
            <a:br>
              <a:rPr lang="en-GB" sz="2000" dirty="0" smtClean="0"/>
            </a:br>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6370975"/>
          </a:xfrm>
          <a:prstGeom prst="rect">
            <a:avLst/>
          </a:prstGeom>
          <a:noFill/>
        </p:spPr>
        <p:txBody>
          <a:bodyPr wrap="square" rtlCol="0">
            <a:spAutoFit/>
          </a:bodyPr>
          <a:lstStyle/>
          <a:p>
            <a:pPr algn="ctr"/>
            <a:r>
              <a:rPr lang="en-GB" sz="2800" b="1" dirty="0" smtClean="0"/>
              <a:t>2. Setting up React Router in a project</a:t>
            </a:r>
          </a:p>
          <a:p>
            <a:endParaRPr lang="en-GB" sz="2000" b="1" dirty="0" smtClean="0"/>
          </a:p>
          <a:p>
            <a:r>
              <a:rPr lang="en-GB" sz="2000" dirty="0" smtClean="0"/>
              <a:t>Setting up React Router in a React project involves a series of steps to ensure that your application can navigate and render components based on different URL paths. Here's a step-by-step guide to help you set up React Router:</a:t>
            </a:r>
          </a:p>
          <a:p>
            <a:endParaRPr lang="en-GB" sz="2000" dirty="0" smtClean="0"/>
          </a:p>
          <a:p>
            <a:r>
              <a:rPr lang="en-GB" sz="2000" b="1" dirty="0" smtClean="0"/>
              <a:t>1. Install React Router:</a:t>
            </a:r>
          </a:p>
          <a:p>
            <a:r>
              <a:rPr lang="en-GB" sz="2000" dirty="0" smtClean="0"/>
              <a:t>You can add React Router to your project using </a:t>
            </a:r>
            <a:r>
              <a:rPr lang="en-GB" sz="2000" dirty="0" err="1" smtClean="0"/>
              <a:t>npm</a:t>
            </a:r>
            <a:r>
              <a:rPr lang="en-GB" sz="2000" dirty="0" smtClean="0"/>
              <a:t>:</a:t>
            </a:r>
          </a:p>
          <a:p>
            <a:endParaRPr lang="en-GB" sz="2000" dirty="0" smtClean="0"/>
          </a:p>
          <a:p>
            <a:endParaRPr lang="en-GB" sz="2000" dirty="0" smtClean="0"/>
          </a:p>
          <a:p>
            <a:endParaRPr lang="en-GB" sz="2000" dirty="0" smtClean="0"/>
          </a:p>
          <a:p>
            <a:endParaRPr lang="en-GB" sz="2000" b="1"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a:p>
        </p:txBody>
      </p:sp>
      <p:pic>
        <p:nvPicPr>
          <p:cNvPr id="109570" name="Picture 2"/>
          <p:cNvPicPr>
            <a:picLocks noChangeAspect="1" noChangeArrowheads="1"/>
          </p:cNvPicPr>
          <p:nvPr/>
        </p:nvPicPr>
        <p:blipFill>
          <a:blip r:embed="rId2"/>
          <a:srcRect/>
          <a:stretch>
            <a:fillRect/>
          </a:stretch>
        </p:blipFill>
        <p:spPr bwMode="auto">
          <a:xfrm>
            <a:off x="323850" y="2828925"/>
            <a:ext cx="7268246" cy="981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9800" y="762000"/>
            <a:ext cx="4876800" cy="707886"/>
          </a:xfrm>
          <a:prstGeom prst="rect">
            <a:avLst/>
          </a:prstGeom>
          <a:noFill/>
        </p:spPr>
        <p:txBody>
          <a:bodyPr wrap="square" rtlCol="0">
            <a:spAutoFit/>
          </a:bodyPr>
          <a:lstStyle/>
          <a:p>
            <a:pPr algn="ctr"/>
            <a:r>
              <a:rPr lang="en-US" sz="4000" dirty="0" smtClean="0"/>
              <a:t>Who?</a:t>
            </a:r>
            <a:endParaRPr lang="en-US" sz="4000" dirty="0"/>
          </a:p>
        </p:txBody>
      </p:sp>
      <p:sp>
        <p:nvSpPr>
          <p:cNvPr id="5" name="TextBox 4"/>
          <p:cNvSpPr txBox="1"/>
          <p:nvPr/>
        </p:nvSpPr>
        <p:spPr>
          <a:xfrm>
            <a:off x="609600" y="1447800"/>
            <a:ext cx="8153400" cy="584775"/>
          </a:xfrm>
          <a:prstGeom prst="rect">
            <a:avLst/>
          </a:prstGeom>
          <a:noFill/>
        </p:spPr>
        <p:txBody>
          <a:bodyPr wrap="square" rtlCol="0">
            <a:spAutoFit/>
          </a:bodyPr>
          <a:lstStyle/>
          <a:p>
            <a:pPr algn="ctr" fontAlgn="base"/>
            <a:r>
              <a:rPr lang="en-US" sz="3200" dirty="0"/>
              <a:t>Who uses React</a:t>
            </a:r>
            <a:r>
              <a:rPr lang="en-US" sz="3200" dirty="0" smtClean="0"/>
              <a:t>?</a:t>
            </a:r>
            <a:endParaRPr lang="en-US" sz="3200" dirty="0"/>
          </a:p>
        </p:txBody>
      </p:sp>
      <p:pic>
        <p:nvPicPr>
          <p:cNvPr id="6" name="Picture 5" descr="1.png"/>
          <p:cNvPicPr>
            <a:picLocks noChangeAspect="1"/>
          </p:cNvPicPr>
          <p:nvPr/>
        </p:nvPicPr>
        <p:blipFill>
          <a:blip r:embed="rId2"/>
          <a:stretch>
            <a:fillRect/>
          </a:stretch>
        </p:blipFill>
        <p:spPr>
          <a:xfrm>
            <a:off x="0" y="1496140"/>
            <a:ext cx="9143999" cy="5361859"/>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5447645"/>
          </a:xfrm>
          <a:prstGeom prst="rect">
            <a:avLst/>
          </a:prstGeom>
          <a:noFill/>
        </p:spPr>
        <p:txBody>
          <a:bodyPr wrap="square" rtlCol="0">
            <a:spAutoFit/>
          </a:bodyPr>
          <a:lstStyle/>
          <a:p>
            <a:pPr algn="ctr"/>
            <a:r>
              <a:rPr lang="en-GB" sz="2800" b="1" dirty="0" smtClean="0"/>
              <a:t>2. Setting up React Router in a project</a:t>
            </a:r>
          </a:p>
          <a:p>
            <a:endParaRPr lang="en-GB" sz="2000" b="1" dirty="0" smtClean="0"/>
          </a:p>
          <a:p>
            <a:r>
              <a:rPr lang="en-GB" sz="2000" b="1" dirty="0" smtClean="0"/>
              <a:t>2. Set Up the Router:</a:t>
            </a:r>
          </a:p>
          <a:p>
            <a:r>
              <a:rPr lang="en-GB" sz="2000" dirty="0" smtClean="0"/>
              <a:t>To set up routing, you'll need to wrap your main `</a:t>
            </a:r>
            <a:r>
              <a:rPr lang="en-GB" sz="2000" b="1" dirty="0" smtClean="0"/>
              <a:t>App`</a:t>
            </a:r>
            <a:r>
              <a:rPr lang="en-GB" sz="2000" dirty="0" smtClean="0"/>
              <a:t> component with the `</a:t>
            </a:r>
            <a:r>
              <a:rPr lang="en-GB" sz="2000" b="1" dirty="0" err="1" smtClean="0"/>
              <a:t>BrowserRouter</a:t>
            </a:r>
            <a:r>
              <a:rPr lang="en-GB" sz="2000" b="1" dirty="0" smtClean="0"/>
              <a:t>`</a:t>
            </a:r>
            <a:r>
              <a:rPr lang="en-GB" sz="2000" dirty="0" smtClean="0"/>
              <a:t> component (from `</a:t>
            </a:r>
            <a:r>
              <a:rPr lang="en-GB" sz="2000" b="1" dirty="0" smtClean="0"/>
              <a:t>react-router-</a:t>
            </a:r>
            <a:r>
              <a:rPr lang="en-GB" sz="2000" b="1" dirty="0" err="1" smtClean="0"/>
              <a:t>dom</a:t>
            </a:r>
            <a:r>
              <a:rPr lang="en-GB" sz="2000" b="1" dirty="0" smtClean="0"/>
              <a:t>`</a:t>
            </a:r>
            <a:r>
              <a:rPr lang="en-GB" sz="2000" dirty="0" smtClean="0"/>
              <a:t>). This sets up the context needed for routing and provides the underlying mechanisms to change routes.</a:t>
            </a:r>
          </a:p>
          <a:p>
            <a:r>
              <a:rPr lang="en-GB" sz="2000" dirty="0" smtClean="0"/>
              <a:t>In your main application file </a:t>
            </a:r>
            <a:r>
              <a:rPr lang="en-GB" sz="2000" b="1" dirty="0" smtClean="0"/>
              <a:t>(`App.js` </a:t>
            </a:r>
            <a:r>
              <a:rPr lang="en-GB" sz="2000" dirty="0" smtClean="0"/>
              <a:t>or similar):</a:t>
            </a:r>
          </a:p>
          <a:p>
            <a:r>
              <a:rPr lang="en-GB" sz="2000" dirty="0" smtClean="0"/>
              <a:t/>
            </a:r>
            <a:br>
              <a:rPr lang="en-GB" sz="2000" dirty="0" smtClean="0"/>
            </a:br>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a:p>
        </p:txBody>
      </p:sp>
      <p:pic>
        <p:nvPicPr>
          <p:cNvPr id="110594" name="Picture 2"/>
          <p:cNvPicPr>
            <a:picLocks noChangeAspect="1" noChangeArrowheads="1"/>
          </p:cNvPicPr>
          <p:nvPr/>
        </p:nvPicPr>
        <p:blipFill>
          <a:blip r:embed="rId2"/>
          <a:srcRect/>
          <a:stretch>
            <a:fillRect/>
          </a:stretch>
        </p:blipFill>
        <p:spPr bwMode="auto">
          <a:xfrm>
            <a:off x="381000" y="2505075"/>
            <a:ext cx="7690912" cy="4124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4832092"/>
          </a:xfrm>
          <a:prstGeom prst="rect">
            <a:avLst/>
          </a:prstGeom>
          <a:noFill/>
        </p:spPr>
        <p:txBody>
          <a:bodyPr wrap="square" rtlCol="0">
            <a:spAutoFit/>
          </a:bodyPr>
          <a:lstStyle/>
          <a:p>
            <a:pPr algn="ctr"/>
            <a:r>
              <a:rPr lang="en-GB" sz="2800" b="1" dirty="0" smtClean="0"/>
              <a:t>2. Setting up React Router in a project</a:t>
            </a:r>
          </a:p>
          <a:p>
            <a:endParaRPr lang="en-GB" sz="2000" b="1" dirty="0" smtClean="0"/>
          </a:p>
          <a:p>
            <a:r>
              <a:rPr lang="en-GB" sz="2000" b="1" dirty="0" smtClean="0"/>
              <a:t>3. Define Routes: </a:t>
            </a:r>
            <a:r>
              <a:rPr lang="en-GB" sz="2000" dirty="0" smtClean="0"/>
              <a:t>Using the `</a:t>
            </a:r>
            <a:r>
              <a:rPr lang="en-GB" sz="2000" b="1" dirty="0" smtClean="0"/>
              <a:t>Route`</a:t>
            </a:r>
            <a:r>
              <a:rPr lang="en-GB" sz="2000" dirty="0" smtClean="0"/>
              <a:t> component, you can define which component should be rendered for specific paths:</a:t>
            </a:r>
          </a:p>
          <a:p>
            <a:r>
              <a:rPr lang="en-GB" sz="2000" dirty="0" smtClean="0"/>
              <a:t/>
            </a:r>
            <a:br>
              <a:rPr lang="en-GB" sz="2000" dirty="0" smtClean="0"/>
            </a:br>
            <a:r>
              <a:rPr lang="en-GB" sz="2000" dirty="0" smtClean="0"/>
              <a:t> </a:t>
            </a:r>
            <a:br>
              <a:rPr lang="en-GB" sz="2000" dirty="0" smtClean="0"/>
            </a:br>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a:p>
        </p:txBody>
      </p:sp>
      <p:pic>
        <p:nvPicPr>
          <p:cNvPr id="111618" name="Picture 2"/>
          <p:cNvPicPr>
            <a:picLocks noChangeAspect="1" noChangeArrowheads="1"/>
          </p:cNvPicPr>
          <p:nvPr/>
        </p:nvPicPr>
        <p:blipFill>
          <a:blip r:embed="rId2"/>
          <a:srcRect/>
          <a:stretch>
            <a:fillRect/>
          </a:stretch>
        </p:blipFill>
        <p:spPr bwMode="auto">
          <a:xfrm>
            <a:off x="304799" y="1676399"/>
            <a:ext cx="8112903" cy="44196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6678751"/>
          </a:xfrm>
          <a:prstGeom prst="rect">
            <a:avLst/>
          </a:prstGeom>
          <a:noFill/>
        </p:spPr>
        <p:txBody>
          <a:bodyPr wrap="square" rtlCol="0">
            <a:spAutoFit/>
          </a:bodyPr>
          <a:lstStyle/>
          <a:p>
            <a:pPr algn="ctr"/>
            <a:r>
              <a:rPr lang="en-GB" sz="2800" b="1" dirty="0" smtClean="0"/>
              <a:t>2. Setting up React Router in a project</a:t>
            </a:r>
          </a:p>
          <a:p>
            <a:endParaRPr lang="en-GB" sz="2000" b="1" dirty="0" smtClean="0"/>
          </a:p>
          <a:p>
            <a:r>
              <a:rPr lang="en-GB" sz="2000" b="1" dirty="0" smtClean="0"/>
              <a:t>4. Add Navigation Links:</a:t>
            </a:r>
          </a:p>
          <a:p>
            <a:r>
              <a:rPr lang="en-GB" sz="2000" dirty="0" smtClean="0"/>
              <a:t>For navigation, use the `</a:t>
            </a:r>
            <a:r>
              <a:rPr lang="en-GB" sz="2000" b="1" dirty="0" smtClean="0"/>
              <a:t>Link`</a:t>
            </a:r>
            <a:r>
              <a:rPr lang="en-GB" sz="2000" dirty="0" smtClean="0"/>
              <a:t> component from `</a:t>
            </a:r>
            <a:r>
              <a:rPr lang="en-GB" sz="2000" b="1" dirty="0" smtClean="0"/>
              <a:t>react-router-</a:t>
            </a:r>
            <a:r>
              <a:rPr lang="en-GB" sz="2000" b="1" dirty="0" err="1" smtClean="0"/>
              <a:t>dom</a:t>
            </a:r>
            <a:r>
              <a:rPr lang="en-GB" sz="2000" b="1" dirty="0" smtClean="0"/>
              <a:t>`</a:t>
            </a:r>
            <a:r>
              <a:rPr lang="en-GB" sz="2000" dirty="0" smtClean="0"/>
              <a:t>. This component will change the URL when clicked, triggering the relevant route:</a:t>
            </a:r>
          </a:p>
          <a:p>
            <a:r>
              <a:rPr lang="en-GB" sz="2000" dirty="0" smtClean="0"/>
              <a:t/>
            </a:r>
            <a:br>
              <a:rPr lang="en-GB" sz="2000" dirty="0" smtClean="0"/>
            </a:br>
            <a:r>
              <a:rPr lang="en-GB" sz="2000" dirty="0" smtClean="0"/>
              <a:t> </a:t>
            </a:r>
            <a:br>
              <a:rPr lang="en-GB" sz="2000" dirty="0" smtClean="0"/>
            </a:br>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r>
              <a:rPr lang="en-GB" sz="2000" dirty="0" smtClean="0"/>
              <a:t>You can then incorporate the `</a:t>
            </a:r>
            <a:r>
              <a:rPr lang="en-GB" sz="2000" b="1" dirty="0" smtClean="0"/>
              <a:t>Navigation`</a:t>
            </a:r>
            <a:r>
              <a:rPr lang="en-GB" sz="2000" dirty="0" smtClean="0"/>
              <a:t> component into your main `</a:t>
            </a:r>
            <a:r>
              <a:rPr lang="en-GB" sz="2000" b="1" dirty="0" smtClean="0"/>
              <a:t>App`</a:t>
            </a:r>
            <a:r>
              <a:rPr lang="en-GB" sz="2000" dirty="0" smtClean="0"/>
              <a:t> component or any other component where you'd like navigation links to appear.</a:t>
            </a:r>
          </a:p>
        </p:txBody>
      </p:sp>
      <p:pic>
        <p:nvPicPr>
          <p:cNvPr id="112642" name="Picture 2"/>
          <p:cNvPicPr>
            <a:picLocks noChangeAspect="1" noChangeArrowheads="1"/>
          </p:cNvPicPr>
          <p:nvPr/>
        </p:nvPicPr>
        <p:blipFill>
          <a:blip r:embed="rId2"/>
          <a:srcRect/>
          <a:stretch>
            <a:fillRect/>
          </a:stretch>
        </p:blipFill>
        <p:spPr bwMode="auto">
          <a:xfrm>
            <a:off x="304801" y="1905000"/>
            <a:ext cx="7162799" cy="38895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6678751"/>
          </a:xfrm>
          <a:prstGeom prst="rect">
            <a:avLst/>
          </a:prstGeom>
          <a:noFill/>
        </p:spPr>
        <p:txBody>
          <a:bodyPr wrap="square" rtlCol="0">
            <a:spAutoFit/>
          </a:bodyPr>
          <a:lstStyle/>
          <a:p>
            <a:pPr algn="ctr"/>
            <a:r>
              <a:rPr lang="en-GB" sz="2800" b="1" dirty="0" smtClean="0"/>
              <a:t>2. Setting up React Router in a project</a:t>
            </a:r>
          </a:p>
          <a:p>
            <a:endParaRPr lang="en-GB" sz="2000" b="1" dirty="0" smtClean="0"/>
          </a:p>
          <a:p>
            <a:r>
              <a:rPr lang="en-GB" sz="2000" b="1" dirty="0" smtClean="0"/>
              <a:t>5. Add 404 or Fallback Route (Optional):</a:t>
            </a:r>
          </a:p>
          <a:p>
            <a:r>
              <a:rPr lang="en-GB" sz="2000" dirty="0" smtClean="0"/>
              <a:t>Using the `</a:t>
            </a:r>
            <a:r>
              <a:rPr lang="en-GB" sz="2000" b="1" dirty="0" smtClean="0"/>
              <a:t>Switch`</a:t>
            </a:r>
            <a:r>
              <a:rPr lang="en-GB" sz="2000" dirty="0" smtClean="0"/>
              <a:t> component, you can ensure that only one route is rendered. By placing a route at the bottom without a `</a:t>
            </a:r>
            <a:r>
              <a:rPr lang="en-GB" sz="2000" b="1" dirty="0" smtClean="0"/>
              <a:t>path`</a:t>
            </a:r>
            <a:r>
              <a:rPr lang="en-GB" sz="2000" dirty="0" smtClean="0"/>
              <a:t> prop, you can render a fallback or 404 component:</a:t>
            </a:r>
          </a:p>
          <a:p>
            <a:endParaRPr lang="en-GB" sz="2000" b="1" dirty="0" smtClean="0"/>
          </a:p>
          <a:p>
            <a:endParaRPr lang="en-GB" sz="2000" b="1" dirty="0" smtClean="0"/>
          </a:p>
          <a:p>
            <a:endParaRPr lang="en-GB" sz="2000" b="1" dirty="0" smtClean="0"/>
          </a:p>
          <a:p>
            <a:endParaRPr lang="en-GB" sz="2000" b="1" dirty="0" smtClean="0"/>
          </a:p>
          <a:p>
            <a:endParaRPr lang="en-GB" sz="2000" b="1" dirty="0" smtClean="0"/>
          </a:p>
          <a:p>
            <a:endParaRPr lang="en-GB" sz="2000" b="1" dirty="0" smtClean="0"/>
          </a:p>
          <a:p>
            <a:endParaRPr lang="en-GB" sz="2000" b="1" dirty="0" smtClean="0"/>
          </a:p>
          <a:p>
            <a:endParaRPr lang="en-GB" sz="2000" b="1" dirty="0" smtClean="0"/>
          </a:p>
          <a:p>
            <a:endParaRPr lang="en-GB" sz="2000" b="1" dirty="0" smtClean="0"/>
          </a:p>
          <a:p>
            <a:endParaRPr lang="en-GB" sz="2000" b="1" dirty="0" smtClean="0"/>
          </a:p>
          <a:p>
            <a:endParaRPr lang="en-GB" sz="2000" b="1" dirty="0" smtClean="0"/>
          </a:p>
          <a:p>
            <a:endParaRPr lang="en-GB" sz="2000" b="1" dirty="0" smtClean="0"/>
          </a:p>
          <a:p>
            <a:endParaRPr lang="en-GB" sz="2000" b="1" dirty="0" smtClean="0"/>
          </a:p>
          <a:p>
            <a:endParaRPr lang="en-GB" sz="2000" b="1" dirty="0" smtClean="0"/>
          </a:p>
          <a:p>
            <a:endParaRPr lang="en-GB" sz="2000" b="1" dirty="0" smtClean="0"/>
          </a:p>
        </p:txBody>
      </p:sp>
      <p:pic>
        <p:nvPicPr>
          <p:cNvPr id="113666" name="Picture 2"/>
          <p:cNvPicPr>
            <a:picLocks noChangeAspect="1" noChangeArrowheads="1"/>
          </p:cNvPicPr>
          <p:nvPr/>
        </p:nvPicPr>
        <p:blipFill>
          <a:blip r:embed="rId2"/>
          <a:srcRect/>
          <a:stretch>
            <a:fillRect/>
          </a:stretch>
        </p:blipFill>
        <p:spPr bwMode="auto">
          <a:xfrm>
            <a:off x="314325" y="2219325"/>
            <a:ext cx="7298987" cy="4486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6370975"/>
          </a:xfrm>
          <a:prstGeom prst="rect">
            <a:avLst/>
          </a:prstGeom>
          <a:noFill/>
        </p:spPr>
        <p:txBody>
          <a:bodyPr wrap="square" rtlCol="0">
            <a:spAutoFit/>
          </a:bodyPr>
          <a:lstStyle/>
          <a:p>
            <a:pPr algn="ctr"/>
            <a:r>
              <a:rPr lang="en-GB" sz="2800" b="1" dirty="0" smtClean="0"/>
              <a:t>2. Setting up React Router in a project</a:t>
            </a:r>
          </a:p>
          <a:p>
            <a:endParaRPr lang="en-GB" sz="2000" b="1" dirty="0" smtClean="0"/>
          </a:p>
          <a:p>
            <a:r>
              <a:rPr lang="en-GB" sz="2000" b="1" dirty="0" smtClean="0"/>
              <a:t>6. Additional Configurations:</a:t>
            </a:r>
          </a:p>
          <a:p>
            <a:r>
              <a:rPr lang="en-GB" sz="2000" dirty="0" smtClean="0"/>
              <a:t>React Router comes with many other features, such as:</a:t>
            </a:r>
          </a:p>
          <a:p>
            <a:endParaRPr lang="en-GB" sz="2000" dirty="0" smtClean="0"/>
          </a:p>
          <a:p>
            <a:pPr>
              <a:buFont typeface="Arial" pitchFamily="34" charset="0"/>
              <a:buChar char="•"/>
            </a:pPr>
            <a:r>
              <a:rPr lang="en-GB" sz="2000" b="1" dirty="0" smtClean="0"/>
              <a:t> Protected routes and authentication</a:t>
            </a:r>
            <a:r>
              <a:rPr lang="en-GB" sz="2000" dirty="0" smtClean="0"/>
              <a:t>: Conditionally render routes based on authentication status.</a:t>
            </a:r>
          </a:p>
          <a:p>
            <a:pPr>
              <a:buFont typeface="Arial" pitchFamily="34" charset="0"/>
              <a:buChar char="•"/>
            </a:pPr>
            <a:r>
              <a:rPr lang="en-GB" sz="2000" b="1" dirty="0" smtClean="0"/>
              <a:t> Nested routes</a:t>
            </a:r>
            <a:r>
              <a:rPr lang="en-GB" sz="2000" dirty="0" smtClean="0"/>
              <a:t>: Define routes within other routes for more complex applications.</a:t>
            </a:r>
          </a:p>
          <a:p>
            <a:pPr>
              <a:buFont typeface="Arial" pitchFamily="34" charset="0"/>
              <a:buChar char="•"/>
            </a:pPr>
            <a:r>
              <a:rPr lang="en-GB" sz="2000" b="1" dirty="0" smtClean="0"/>
              <a:t> Dynamic routes</a:t>
            </a:r>
            <a:r>
              <a:rPr lang="en-GB" sz="2000" dirty="0" smtClean="0"/>
              <a:t>: Use URL parameters to render specific content based on dynamic paths.</a:t>
            </a:r>
          </a:p>
          <a:p>
            <a:endParaRPr lang="en-GB" sz="2000" dirty="0" smtClean="0"/>
          </a:p>
          <a:p>
            <a:r>
              <a:rPr lang="en-GB" sz="2000" b="1" dirty="0" smtClean="0"/>
              <a:t>7. Test Your Routes:</a:t>
            </a:r>
          </a:p>
          <a:p>
            <a:r>
              <a:rPr lang="en-GB" sz="2000" dirty="0" smtClean="0"/>
              <a:t>Ensure that everything works as expected:</a:t>
            </a:r>
          </a:p>
          <a:p>
            <a:endParaRPr lang="en-GB" sz="2000" dirty="0" smtClean="0"/>
          </a:p>
          <a:p>
            <a:pPr>
              <a:buFont typeface="Arial" pitchFamily="34" charset="0"/>
              <a:buChar char="•"/>
            </a:pPr>
            <a:r>
              <a:rPr lang="en-GB" sz="2000" dirty="0" smtClean="0"/>
              <a:t> Navigate using the `</a:t>
            </a:r>
            <a:r>
              <a:rPr lang="en-GB" sz="2000" b="1" dirty="0" smtClean="0"/>
              <a:t>Link`</a:t>
            </a:r>
            <a:r>
              <a:rPr lang="en-GB" sz="2000" dirty="0" smtClean="0"/>
              <a:t> components.</a:t>
            </a:r>
          </a:p>
          <a:p>
            <a:pPr>
              <a:buFont typeface="Arial" pitchFamily="34" charset="0"/>
              <a:buChar char="•"/>
            </a:pPr>
            <a:r>
              <a:rPr lang="en-GB" sz="2000" dirty="0" smtClean="0"/>
              <a:t> Manually enter URLs to ensure routes render correctly.</a:t>
            </a:r>
          </a:p>
          <a:p>
            <a:pPr>
              <a:buFont typeface="Arial" pitchFamily="34" charset="0"/>
              <a:buChar char="•"/>
            </a:pPr>
            <a:r>
              <a:rPr lang="en-GB" sz="2000" dirty="0" smtClean="0"/>
              <a:t> Check for any console errors or warnings related to routing.</a:t>
            </a:r>
          </a:p>
          <a:p>
            <a:endParaRPr lang="en-GB" sz="2000" dirty="0" smtClean="0"/>
          </a:p>
          <a:p>
            <a:r>
              <a:rPr lang="en-GB" sz="2000" dirty="0" smtClean="0"/>
              <a:t>Once you've followed these steps, you will have React Router set up in your project, providing the foundation for a navigable single-page application.</a:t>
            </a:r>
            <a:endParaRPr lang="en-GB" sz="2000" b="1"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6678751"/>
          </a:xfrm>
          <a:prstGeom prst="rect">
            <a:avLst/>
          </a:prstGeom>
          <a:noFill/>
        </p:spPr>
        <p:txBody>
          <a:bodyPr wrap="square" rtlCol="0">
            <a:spAutoFit/>
          </a:bodyPr>
          <a:lstStyle/>
          <a:p>
            <a:pPr algn="ctr"/>
            <a:r>
              <a:rPr lang="en-GB" sz="2800" b="1" dirty="0" smtClean="0"/>
              <a:t>3. </a:t>
            </a:r>
            <a:r>
              <a:rPr lang="en-GB" sz="2800" b="1" dirty="0" err="1" smtClean="0"/>
              <a:t>useParams</a:t>
            </a:r>
            <a:r>
              <a:rPr lang="en-GB" sz="2800" b="1" dirty="0" smtClean="0"/>
              <a:t>, </a:t>
            </a:r>
            <a:r>
              <a:rPr lang="en-GB" sz="2800" b="1" dirty="0" err="1" smtClean="0"/>
              <a:t>useHistory</a:t>
            </a:r>
            <a:r>
              <a:rPr lang="en-GB" sz="2800" b="1" dirty="0" smtClean="0"/>
              <a:t>, and </a:t>
            </a:r>
            <a:r>
              <a:rPr lang="en-GB" sz="2800" b="1" dirty="0" err="1" smtClean="0"/>
              <a:t>useLocation</a:t>
            </a:r>
            <a:r>
              <a:rPr lang="en-GB" sz="2800" b="1" dirty="0" smtClean="0"/>
              <a:t> hooks</a:t>
            </a:r>
          </a:p>
          <a:p>
            <a:endParaRPr lang="en-GB" sz="2000" b="1" dirty="0" smtClean="0"/>
          </a:p>
          <a:p>
            <a:r>
              <a:rPr lang="en-GB" sz="2000" dirty="0" smtClean="0"/>
              <a:t>React Router v5 introduced several hooks to help simplify navigation and routing in functional components. These hooks make it easier to access various parts of the routing context without needing to wrap your components in higher-order components or render props. </a:t>
            </a:r>
          </a:p>
          <a:p>
            <a:endParaRPr lang="en-GB" sz="2000" dirty="0" smtClean="0"/>
          </a:p>
          <a:p>
            <a:r>
              <a:rPr lang="en-GB" sz="2000" dirty="0" smtClean="0"/>
              <a:t>Let's dive into </a:t>
            </a:r>
            <a:r>
              <a:rPr lang="en-GB" sz="2000" b="1" dirty="0" err="1" smtClean="0"/>
              <a:t>useParams</a:t>
            </a:r>
            <a:r>
              <a:rPr lang="en-GB" sz="2000" dirty="0" smtClean="0"/>
              <a:t>, </a:t>
            </a:r>
            <a:r>
              <a:rPr lang="en-GB" sz="2000" b="1" dirty="0" err="1" smtClean="0"/>
              <a:t>useHistory</a:t>
            </a:r>
            <a:r>
              <a:rPr lang="en-GB" sz="2000" dirty="0" smtClean="0"/>
              <a:t>, and </a:t>
            </a:r>
            <a:r>
              <a:rPr lang="en-GB" sz="2000" b="1" dirty="0" err="1" smtClean="0"/>
              <a:t>useLocation</a:t>
            </a:r>
            <a:r>
              <a:rPr lang="en-GB" sz="2000" dirty="0" smtClean="0"/>
              <a:t>:</a:t>
            </a:r>
          </a:p>
          <a:p>
            <a:r>
              <a:rPr lang="en-GB" sz="2000" b="1" dirty="0" smtClean="0"/>
              <a:t>1. </a:t>
            </a:r>
            <a:r>
              <a:rPr lang="en-GB" sz="2000" b="1" dirty="0" err="1" smtClean="0"/>
              <a:t>useParams</a:t>
            </a:r>
            <a:endParaRPr lang="en-GB" sz="2000" b="1" dirty="0" smtClean="0"/>
          </a:p>
          <a:p>
            <a:r>
              <a:rPr lang="en-GB" sz="2000" dirty="0" smtClean="0"/>
              <a:t>The `</a:t>
            </a:r>
            <a:r>
              <a:rPr lang="en-GB" sz="2000" b="1" dirty="0" err="1" smtClean="0"/>
              <a:t>useParams</a:t>
            </a:r>
            <a:r>
              <a:rPr lang="en-GB" sz="2000" b="1" dirty="0" smtClean="0"/>
              <a:t>`</a:t>
            </a:r>
            <a:r>
              <a:rPr lang="en-GB" sz="2000" dirty="0" smtClean="0"/>
              <a:t> hook allows you to access the dynamic parts of the URL (the parameters). It's useful when you have routes like `</a:t>
            </a:r>
            <a:r>
              <a:rPr lang="en-GB" sz="2000" b="1" dirty="0" smtClean="0"/>
              <a:t>/users/:id`</a:t>
            </a:r>
            <a:r>
              <a:rPr lang="en-GB" sz="2000" dirty="0" smtClean="0"/>
              <a:t> and you want to grab the `</a:t>
            </a:r>
            <a:r>
              <a:rPr lang="en-GB" sz="2000" b="1" dirty="0" smtClean="0"/>
              <a:t>id`</a:t>
            </a:r>
            <a:r>
              <a:rPr lang="en-GB" sz="2000" dirty="0" smtClean="0"/>
              <a:t> from the path.</a:t>
            </a:r>
          </a:p>
          <a:p>
            <a:endParaRPr lang="en-GB" sz="2000" dirty="0" smtClean="0"/>
          </a:p>
          <a:p>
            <a:r>
              <a:rPr lang="en-GB" sz="2000" b="1" dirty="0" smtClean="0"/>
              <a:t>Example:</a:t>
            </a:r>
          </a:p>
          <a:p>
            <a:endParaRPr lang="en-GB" sz="2000" b="1" dirty="0" smtClean="0"/>
          </a:p>
          <a:p>
            <a:endParaRPr lang="en-GB" sz="2000" b="1" dirty="0" smtClean="0"/>
          </a:p>
          <a:p>
            <a:endParaRPr lang="en-GB" sz="2000" b="1" dirty="0" smtClean="0"/>
          </a:p>
          <a:p>
            <a:endParaRPr lang="en-GB" sz="2000" b="1" dirty="0" smtClean="0"/>
          </a:p>
          <a:p>
            <a:endParaRPr lang="en-GB" sz="2000" b="1" dirty="0" smtClean="0"/>
          </a:p>
          <a:p>
            <a:endParaRPr lang="en-GB" sz="2000" b="1" dirty="0" smtClean="0"/>
          </a:p>
          <a:p>
            <a:endParaRPr lang="en-GB" sz="2000" b="1" dirty="0" smtClean="0"/>
          </a:p>
        </p:txBody>
      </p:sp>
      <p:pic>
        <p:nvPicPr>
          <p:cNvPr id="114690" name="Picture 2"/>
          <p:cNvPicPr>
            <a:picLocks noChangeAspect="1" noChangeArrowheads="1"/>
          </p:cNvPicPr>
          <p:nvPr/>
        </p:nvPicPr>
        <p:blipFill>
          <a:blip r:embed="rId2"/>
          <a:srcRect/>
          <a:stretch>
            <a:fillRect/>
          </a:stretch>
        </p:blipFill>
        <p:spPr bwMode="auto">
          <a:xfrm>
            <a:off x="1447799" y="4038600"/>
            <a:ext cx="6738363" cy="2667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6678751"/>
          </a:xfrm>
          <a:prstGeom prst="rect">
            <a:avLst/>
          </a:prstGeom>
          <a:noFill/>
        </p:spPr>
        <p:txBody>
          <a:bodyPr wrap="square" rtlCol="0">
            <a:spAutoFit/>
          </a:bodyPr>
          <a:lstStyle/>
          <a:p>
            <a:pPr algn="ctr"/>
            <a:r>
              <a:rPr lang="en-GB" sz="2800" b="1" dirty="0" smtClean="0"/>
              <a:t>3. </a:t>
            </a:r>
            <a:r>
              <a:rPr lang="en-GB" sz="2800" b="1" dirty="0" err="1" smtClean="0"/>
              <a:t>useParams</a:t>
            </a:r>
            <a:r>
              <a:rPr lang="en-GB" sz="2800" b="1" dirty="0" smtClean="0"/>
              <a:t>, </a:t>
            </a:r>
            <a:r>
              <a:rPr lang="en-GB" sz="2800" b="1" dirty="0" err="1" smtClean="0"/>
              <a:t>useHistory</a:t>
            </a:r>
            <a:r>
              <a:rPr lang="en-GB" sz="2800" b="1" dirty="0" smtClean="0"/>
              <a:t>, and </a:t>
            </a:r>
            <a:r>
              <a:rPr lang="en-GB" sz="2800" b="1" dirty="0" err="1" smtClean="0"/>
              <a:t>useLocation</a:t>
            </a:r>
            <a:r>
              <a:rPr lang="en-GB" sz="2800" b="1" dirty="0" smtClean="0"/>
              <a:t> hooks</a:t>
            </a:r>
          </a:p>
          <a:p>
            <a:endParaRPr lang="en-GB" sz="2000" b="1" dirty="0" smtClean="0"/>
          </a:p>
          <a:p>
            <a:r>
              <a:rPr lang="en-GB" sz="2000" b="1" dirty="0" smtClean="0"/>
              <a:t>2. </a:t>
            </a:r>
            <a:r>
              <a:rPr lang="en-GB" sz="2000" b="1" dirty="0" err="1" smtClean="0"/>
              <a:t>useHistory</a:t>
            </a:r>
            <a:endParaRPr lang="en-GB" sz="2000" b="1" dirty="0" smtClean="0"/>
          </a:p>
          <a:p>
            <a:r>
              <a:rPr lang="en-GB" sz="2000" dirty="0" smtClean="0"/>
              <a:t/>
            </a:r>
            <a:br>
              <a:rPr lang="en-GB" sz="2000" dirty="0" smtClean="0"/>
            </a:br>
            <a:r>
              <a:rPr lang="en-GB" sz="2000" dirty="0" smtClean="0"/>
              <a:t> The `</a:t>
            </a:r>
            <a:r>
              <a:rPr lang="en-GB" sz="2000" b="1" dirty="0" err="1" smtClean="0"/>
              <a:t>useHistory</a:t>
            </a:r>
            <a:r>
              <a:rPr lang="en-GB" sz="2000" b="1" dirty="0" smtClean="0"/>
              <a:t>`</a:t>
            </a:r>
            <a:r>
              <a:rPr lang="en-GB" sz="2000" dirty="0" smtClean="0"/>
              <a:t> hook gives you access to the `</a:t>
            </a:r>
            <a:r>
              <a:rPr lang="en-GB" sz="2000" b="1" dirty="0" smtClean="0"/>
              <a:t>history`</a:t>
            </a:r>
            <a:r>
              <a:rPr lang="en-GB" sz="2000" dirty="0" smtClean="0"/>
              <a:t> instance. You can use it to navigate programmatically.</a:t>
            </a:r>
          </a:p>
          <a:p>
            <a:endParaRPr lang="en-GB" sz="2000" dirty="0" smtClean="0"/>
          </a:p>
          <a:p>
            <a:r>
              <a:rPr lang="en-GB" sz="2000" b="1" dirty="0" smtClean="0"/>
              <a:t>Example:</a:t>
            </a:r>
            <a:endParaRPr lang="en-GB" sz="2000" dirty="0" smtClean="0"/>
          </a:p>
          <a:p>
            <a:endParaRPr lang="en-GB" sz="2000" b="1" dirty="0" smtClean="0"/>
          </a:p>
          <a:p>
            <a:endParaRPr lang="en-GB" sz="2000" b="1" dirty="0" smtClean="0"/>
          </a:p>
          <a:p>
            <a:endParaRPr lang="en-GB" sz="2000" b="1" dirty="0" smtClean="0"/>
          </a:p>
          <a:p>
            <a:endParaRPr lang="en-GB" sz="2000" b="1" dirty="0" smtClean="0"/>
          </a:p>
          <a:p>
            <a:endParaRPr lang="en-GB" sz="2000" b="1" dirty="0" smtClean="0"/>
          </a:p>
          <a:p>
            <a:endParaRPr lang="en-GB" sz="2000" b="1" dirty="0" smtClean="0"/>
          </a:p>
          <a:p>
            <a:endParaRPr lang="en-GB" sz="2000" b="1" dirty="0" smtClean="0"/>
          </a:p>
          <a:p>
            <a:endParaRPr lang="en-GB" sz="2000" b="1" dirty="0" smtClean="0"/>
          </a:p>
          <a:p>
            <a:endParaRPr lang="en-GB" sz="2000" dirty="0" smtClean="0"/>
          </a:p>
          <a:p>
            <a:r>
              <a:rPr lang="en-GB" sz="2000" dirty="0" smtClean="0"/>
              <a:t>With `</a:t>
            </a:r>
            <a:r>
              <a:rPr lang="en-GB" sz="2000" b="1" dirty="0" smtClean="0"/>
              <a:t>history`</a:t>
            </a:r>
            <a:r>
              <a:rPr lang="en-GB" sz="2000" dirty="0" smtClean="0"/>
              <a:t>, you have methods like:</a:t>
            </a:r>
          </a:p>
          <a:p>
            <a:r>
              <a:rPr lang="en-GB" sz="2000" b="1" dirty="0" smtClean="0"/>
              <a:t>push(</a:t>
            </a:r>
            <a:r>
              <a:rPr lang="en-GB" sz="2000" b="1" dirty="0" err="1" smtClean="0"/>
              <a:t>newPath</a:t>
            </a:r>
            <a:r>
              <a:rPr lang="en-GB" sz="2000" b="1" dirty="0" smtClean="0"/>
              <a:t>)</a:t>
            </a:r>
            <a:r>
              <a:rPr lang="en-GB" sz="2000" dirty="0" smtClean="0"/>
              <a:t>: Navigates to a new path.</a:t>
            </a:r>
          </a:p>
          <a:p>
            <a:r>
              <a:rPr lang="en-GB" sz="2000" b="1" dirty="0" smtClean="0"/>
              <a:t>replace(</a:t>
            </a:r>
            <a:r>
              <a:rPr lang="en-GB" sz="2000" b="1" dirty="0" err="1" smtClean="0"/>
              <a:t>newPath</a:t>
            </a:r>
            <a:r>
              <a:rPr lang="en-GB" sz="2000" b="1" dirty="0" smtClean="0"/>
              <a:t>)</a:t>
            </a:r>
            <a:r>
              <a:rPr lang="en-GB" sz="2000" dirty="0" smtClean="0"/>
              <a:t>: Replaces the current entry in the history stack with a new one.</a:t>
            </a:r>
          </a:p>
          <a:p>
            <a:r>
              <a:rPr lang="en-GB" sz="2000" b="1" dirty="0" err="1" smtClean="0"/>
              <a:t>goBack</a:t>
            </a:r>
            <a:r>
              <a:rPr lang="en-GB" sz="2000" b="1" dirty="0" smtClean="0"/>
              <a:t>()</a:t>
            </a:r>
            <a:r>
              <a:rPr lang="en-GB" sz="2000" dirty="0" smtClean="0"/>
              <a:t>: Goes back one step in the history.</a:t>
            </a:r>
          </a:p>
        </p:txBody>
      </p:sp>
      <p:pic>
        <p:nvPicPr>
          <p:cNvPr id="115714" name="Picture 2"/>
          <p:cNvPicPr>
            <a:picLocks noChangeAspect="1" noChangeArrowheads="1"/>
          </p:cNvPicPr>
          <p:nvPr/>
        </p:nvPicPr>
        <p:blipFill>
          <a:blip r:embed="rId2"/>
          <a:srcRect/>
          <a:stretch>
            <a:fillRect/>
          </a:stretch>
        </p:blipFill>
        <p:spPr bwMode="auto">
          <a:xfrm>
            <a:off x="1504949" y="2209800"/>
            <a:ext cx="6003985"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6678751"/>
          </a:xfrm>
          <a:prstGeom prst="rect">
            <a:avLst/>
          </a:prstGeom>
          <a:noFill/>
        </p:spPr>
        <p:txBody>
          <a:bodyPr wrap="square" rtlCol="0">
            <a:spAutoFit/>
          </a:bodyPr>
          <a:lstStyle/>
          <a:p>
            <a:pPr algn="ctr"/>
            <a:r>
              <a:rPr lang="en-GB" sz="2800" b="1" dirty="0" smtClean="0"/>
              <a:t>3. </a:t>
            </a:r>
            <a:r>
              <a:rPr lang="en-GB" sz="2800" b="1" dirty="0" err="1" smtClean="0"/>
              <a:t>useParams</a:t>
            </a:r>
            <a:r>
              <a:rPr lang="en-GB" sz="2800" b="1" dirty="0" smtClean="0"/>
              <a:t>, </a:t>
            </a:r>
            <a:r>
              <a:rPr lang="en-GB" sz="2800" b="1" dirty="0" err="1" smtClean="0"/>
              <a:t>useHistory</a:t>
            </a:r>
            <a:r>
              <a:rPr lang="en-GB" sz="2800" b="1" dirty="0" smtClean="0"/>
              <a:t>, and </a:t>
            </a:r>
            <a:r>
              <a:rPr lang="en-GB" sz="2800" b="1" dirty="0" err="1" smtClean="0"/>
              <a:t>useLocation</a:t>
            </a:r>
            <a:r>
              <a:rPr lang="en-GB" sz="2800" b="1" dirty="0" smtClean="0"/>
              <a:t> hooks</a:t>
            </a:r>
          </a:p>
          <a:p>
            <a:endParaRPr lang="en-GB" sz="2000" b="1" dirty="0" smtClean="0"/>
          </a:p>
          <a:p>
            <a:r>
              <a:rPr lang="en-GB" sz="2000" b="1" dirty="0" smtClean="0"/>
              <a:t>3. </a:t>
            </a:r>
            <a:r>
              <a:rPr lang="en-GB" sz="2000" b="1" dirty="0" err="1" smtClean="0"/>
              <a:t>useLocation</a:t>
            </a:r>
            <a:r>
              <a:rPr lang="en-GB" sz="2000" dirty="0" smtClean="0"/>
              <a:t/>
            </a:r>
            <a:br>
              <a:rPr lang="en-GB" sz="2000" dirty="0" smtClean="0"/>
            </a:br>
            <a:r>
              <a:rPr lang="en-GB" sz="2000" dirty="0" smtClean="0"/>
              <a:t> The `</a:t>
            </a:r>
            <a:r>
              <a:rPr lang="en-GB" sz="2000" b="1" dirty="0" err="1" smtClean="0"/>
              <a:t>useLocation</a:t>
            </a:r>
            <a:r>
              <a:rPr lang="en-GB" sz="2000" b="1" dirty="0" smtClean="0"/>
              <a:t>`</a:t>
            </a:r>
            <a:r>
              <a:rPr lang="en-GB" sz="2000" dirty="0" smtClean="0"/>
              <a:t> hook returns the current location object, which contains information about the current URL. It's useful for getting details about the current path, query parameters, and more.</a:t>
            </a:r>
          </a:p>
          <a:p>
            <a:r>
              <a:rPr lang="en-GB" sz="2000" b="1" dirty="0" smtClean="0"/>
              <a:t>Example: </a:t>
            </a:r>
          </a:p>
          <a:p>
            <a:endParaRPr lang="en-GB" sz="2000" b="1" dirty="0" smtClean="0"/>
          </a:p>
          <a:p>
            <a:endParaRPr lang="en-GB" sz="2000" b="1" dirty="0" smtClean="0"/>
          </a:p>
          <a:p>
            <a:endParaRPr lang="en-GB" sz="2000" b="1" dirty="0" smtClean="0"/>
          </a:p>
          <a:p>
            <a:endParaRPr lang="en-GB" sz="2000" b="1" dirty="0" smtClean="0"/>
          </a:p>
          <a:p>
            <a:endParaRPr lang="en-GB" sz="2000" b="1" dirty="0" smtClean="0"/>
          </a:p>
          <a:p>
            <a:endParaRPr lang="en-GB" sz="2000" b="1" dirty="0" smtClean="0"/>
          </a:p>
          <a:p>
            <a:endParaRPr lang="en-GB" sz="2000" b="1" dirty="0" smtClean="0"/>
          </a:p>
          <a:p>
            <a:endParaRPr lang="en-GB" sz="2000" dirty="0" smtClean="0"/>
          </a:p>
          <a:p>
            <a:endParaRPr lang="en-GB" sz="2000" dirty="0" smtClean="0"/>
          </a:p>
          <a:p>
            <a:r>
              <a:rPr lang="en-GB" sz="2000" dirty="0" smtClean="0"/>
              <a:t>Here's a quick breakdown of the </a:t>
            </a:r>
            <a:r>
              <a:rPr lang="en-GB" sz="2000" b="1" dirty="0" smtClean="0"/>
              <a:t>location</a:t>
            </a:r>
            <a:r>
              <a:rPr lang="en-GB" sz="2000" dirty="0" smtClean="0"/>
              <a:t> object's properties:</a:t>
            </a:r>
          </a:p>
          <a:p>
            <a:pPr>
              <a:buFont typeface="Arial" pitchFamily="34" charset="0"/>
              <a:buChar char="•"/>
            </a:pPr>
            <a:r>
              <a:rPr lang="en-GB" sz="2000" b="1" dirty="0" smtClean="0"/>
              <a:t> pathname</a:t>
            </a:r>
            <a:r>
              <a:rPr lang="en-GB" sz="2000" dirty="0" smtClean="0"/>
              <a:t>: A string representing the current path.</a:t>
            </a:r>
          </a:p>
          <a:p>
            <a:pPr>
              <a:buFont typeface="Arial" pitchFamily="34" charset="0"/>
              <a:buChar char="•"/>
            </a:pPr>
            <a:r>
              <a:rPr lang="en-GB" sz="2000" b="1" dirty="0" smtClean="0"/>
              <a:t> search</a:t>
            </a:r>
            <a:r>
              <a:rPr lang="en-GB" sz="2000" dirty="0" smtClean="0"/>
              <a:t>: A string representing a query string, including the leading "?".</a:t>
            </a:r>
          </a:p>
          <a:p>
            <a:pPr>
              <a:buFont typeface="Arial" pitchFamily="34" charset="0"/>
              <a:buChar char="•"/>
            </a:pPr>
            <a:r>
              <a:rPr lang="en-GB" sz="2000" b="1" dirty="0" smtClean="0"/>
              <a:t> state</a:t>
            </a:r>
            <a:r>
              <a:rPr lang="en-GB" sz="2000" dirty="0" smtClean="0"/>
              <a:t>: Any state that was passed with the Link or </a:t>
            </a:r>
            <a:r>
              <a:rPr lang="en-GB" sz="2000" dirty="0" err="1" smtClean="0"/>
              <a:t>history.push</a:t>
            </a:r>
            <a:r>
              <a:rPr lang="en-GB" sz="2000" dirty="0" smtClean="0"/>
              <a:t>/replace methods.</a:t>
            </a:r>
          </a:p>
          <a:p>
            <a:pPr>
              <a:buFont typeface="Arial" pitchFamily="34" charset="0"/>
              <a:buChar char="•"/>
            </a:pPr>
            <a:r>
              <a:rPr lang="en-GB" sz="2000" b="1" dirty="0" smtClean="0"/>
              <a:t> hash</a:t>
            </a:r>
            <a:r>
              <a:rPr lang="en-GB" sz="2000" dirty="0" smtClean="0"/>
              <a:t>: The hash fragment of the URL, including the leading "#“.</a:t>
            </a:r>
          </a:p>
        </p:txBody>
      </p:sp>
      <p:pic>
        <p:nvPicPr>
          <p:cNvPr id="116738" name="Picture 2"/>
          <p:cNvPicPr>
            <a:picLocks noChangeAspect="1" noChangeArrowheads="1"/>
          </p:cNvPicPr>
          <p:nvPr/>
        </p:nvPicPr>
        <p:blipFill>
          <a:blip r:embed="rId2"/>
          <a:srcRect/>
          <a:stretch>
            <a:fillRect/>
          </a:stretch>
        </p:blipFill>
        <p:spPr bwMode="auto">
          <a:xfrm>
            <a:off x="1447800" y="2133600"/>
            <a:ext cx="5181600" cy="302093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6494085"/>
          </a:xfrm>
          <a:prstGeom prst="rect">
            <a:avLst/>
          </a:prstGeom>
          <a:noFill/>
        </p:spPr>
        <p:txBody>
          <a:bodyPr wrap="square" rtlCol="0">
            <a:spAutoFit/>
          </a:bodyPr>
          <a:lstStyle/>
          <a:p>
            <a:pPr algn="ctr"/>
            <a:endParaRPr lang="en-GB" sz="2800" b="1" dirty="0" smtClean="0"/>
          </a:p>
          <a:p>
            <a:pPr algn="ctr"/>
            <a:r>
              <a:rPr lang="en-GB" sz="2800" b="1" dirty="0" smtClean="0"/>
              <a:t>3. </a:t>
            </a:r>
            <a:r>
              <a:rPr lang="en-GB" sz="2800" b="1" dirty="0" err="1" smtClean="0"/>
              <a:t>useParams</a:t>
            </a:r>
            <a:r>
              <a:rPr lang="en-GB" sz="2800" b="1" dirty="0" smtClean="0"/>
              <a:t>, </a:t>
            </a:r>
            <a:r>
              <a:rPr lang="en-GB" sz="2800" b="1" dirty="0" err="1" smtClean="0"/>
              <a:t>useHistory</a:t>
            </a:r>
            <a:r>
              <a:rPr lang="en-GB" sz="2800" b="1" dirty="0" smtClean="0"/>
              <a:t>, and </a:t>
            </a:r>
            <a:r>
              <a:rPr lang="en-GB" sz="2800" b="1" dirty="0" err="1" smtClean="0"/>
              <a:t>useLocation</a:t>
            </a:r>
            <a:r>
              <a:rPr lang="en-GB" sz="2800" b="1" dirty="0" smtClean="0"/>
              <a:t> hooks</a:t>
            </a:r>
          </a:p>
          <a:p>
            <a:endParaRPr lang="en-GB" sz="2000" b="1" dirty="0" smtClean="0"/>
          </a:p>
          <a:p>
            <a:endParaRPr lang="en-GB" sz="2000" b="1" dirty="0" smtClean="0"/>
          </a:p>
          <a:p>
            <a:r>
              <a:rPr lang="en-GB" sz="2000" b="1" dirty="0" smtClean="0"/>
              <a:t>In Conclusion:</a:t>
            </a:r>
          </a:p>
          <a:p>
            <a:endParaRPr lang="en-GB" sz="2000" b="1" dirty="0" smtClean="0"/>
          </a:p>
          <a:p>
            <a:r>
              <a:rPr lang="en-GB" sz="2000" dirty="0" smtClean="0"/>
              <a:t>These hooks (</a:t>
            </a:r>
            <a:r>
              <a:rPr lang="en-GB" sz="2000" b="1" dirty="0" err="1" smtClean="0"/>
              <a:t>useParams</a:t>
            </a:r>
            <a:r>
              <a:rPr lang="en-GB" sz="2000" dirty="0" smtClean="0"/>
              <a:t>, </a:t>
            </a:r>
            <a:r>
              <a:rPr lang="en-GB" sz="2000" b="1" dirty="0" err="1" smtClean="0"/>
              <a:t>useHistory</a:t>
            </a:r>
            <a:r>
              <a:rPr lang="en-GB" sz="2000" dirty="0" smtClean="0"/>
              <a:t>, and </a:t>
            </a:r>
            <a:r>
              <a:rPr lang="en-GB" sz="2000" b="1" dirty="0" err="1" smtClean="0"/>
              <a:t>useLocation</a:t>
            </a:r>
            <a:r>
              <a:rPr lang="en-GB" sz="2000" dirty="0" smtClean="0"/>
              <a:t>) simplify the process of accessing routing-related details and functionalities in functional components. They're more intuitive and lead to cleaner code, making them a preferred method for many developers working with React Router in functional components.</a:t>
            </a:r>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5755422"/>
          </a:xfrm>
          <a:prstGeom prst="rect">
            <a:avLst/>
          </a:prstGeom>
          <a:noFill/>
        </p:spPr>
        <p:txBody>
          <a:bodyPr wrap="square" rtlCol="0">
            <a:spAutoFit/>
          </a:bodyPr>
          <a:lstStyle/>
          <a:p>
            <a:pPr algn="ctr"/>
            <a:endParaRPr lang="en-GB" sz="2800" b="1" dirty="0" smtClean="0"/>
          </a:p>
          <a:p>
            <a:pPr algn="ctr"/>
            <a:endParaRPr lang="en-GB" sz="2800" b="1" dirty="0" smtClean="0"/>
          </a:p>
          <a:p>
            <a:pPr algn="ctr"/>
            <a:endParaRPr lang="en-GB" sz="2800" b="1" dirty="0" smtClean="0"/>
          </a:p>
          <a:p>
            <a:pPr algn="ctr"/>
            <a:endParaRPr lang="en-GB" sz="2800" b="1" dirty="0" smtClean="0"/>
          </a:p>
          <a:p>
            <a:pPr algn="ctr"/>
            <a:endParaRPr lang="en-GB" sz="2800" b="1" dirty="0" smtClean="0"/>
          </a:p>
          <a:p>
            <a:pPr algn="ctr"/>
            <a:endParaRPr lang="en-GB" sz="2800" b="1" dirty="0" smtClean="0"/>
          </a:p>
          <a:p>
            <a:pPr algn="ctr"/>
            <a:r>
              <a:rPr lang="en-GB" sz="2800" b="1" dirty="0" smtClean="0"/>
              <a:t>5. Assignment:</a:t>
            </a:r>
          </a:p>
          <a:p>
            <a:pPr algn="ctr"/>
            <a:endParaRPr lang="en-GB" sz="2800" b="1" dirty="0" smtClean="0"/>
          </a:p>
          <a:p>
            <a:pPr algn="ctr"/>
            <a:r>
              <a:rPr lang="en-GB" sz="2400" b="1" dirty="0" smtClean="0"/>
              <a:t>Add routes to the counter app. Each counter has its own route.</a:t>
            </a:r>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915400" cy="6370975"/>
          </a:xfrm>
          <a:prstGeom prst="rect">
            <a:avLst/>
          </a:prstGeom>
          <a:noFill/>
        </p:spPr>
        <p:txBody>
          <a:bodyPr wrap="square" rtlCol="0">
            <a:spAutoFit/>
          </a:bodyPr>
          <a:lstStyle/>
          <a:p>
            <a:pPr algn="ctr"/>
            <a:r>
              <a:rPr lang="en-GB" sz="2400" b="1" smtClean="0"/>
              <a:t>What </a:t>
            </a:r>
            <a:r>
              <a:rPr lang="en-GB" sz="2400" b="1" dirty="0" smtClean="0"/>
              <a:t>is the virtual DOM in React?</a:t>
            </a:r>
          </a:p>
          <a:p>
            <a:endParaRPr lang="en-GB" sz="2400" b="1" dirty="0" smtClean="0"/>
          </a:p>
          <a:p>
            <a:r>
              <a:rPr lang="en-GB" sz="2400" dirty="0" smtClean="0"/>
              <a:t>A unique feature of React is the </a:t>
            </a:r>
            <a:r>
              <a:rPr lang="en-GB" sz="2400" b="1" dirty="0" smtClean="0"/>
              <a:t>virtual DOM (Document Object Model)</a:t>
            </a:r>
            <a:r>
              <a:rPr lang="en-GB" sz="2400" dirty="0" smtClean="0"/>
              <a:t>. The virtual DOM is a programming concept where an ideal or "virtual" representation of a UI is stored in memory and synced with the "real" DOM through a process called reconciliation. This approach allows React to achieve optimal update performance and ensures that the user interface stays consistent throughout the application.</a:t>
            </a:r>
          </a:p>
          <a:p>
            <a:endParaRPr lang="en-US" sz="2400" b="1" dirty="0" smtClean="0"/>
          </a:p>
          <a:p>
            <a:endParaRPr lang="en-US" sz="2400" b="1" dirty="0" smtClean="0"/>
          </a:p>
          <a:p>
            <a:endParaRPr lang="en-US" sz="2400" b="1" dirty="0" smtClean="0"/>
          </a:p>
          <a:p>
            <a:endParaRPr lang="en-US" sz="2400" b="1" dirty="0" smtClean="0"/>
          </a:p>
          <a:p>
            <a:endParaRPr lang="en-US" sz="2400" b="1" dirty="0" smtClean="0"/>
          </a:p>
          <a:p>
            <a:endParaRPr lang="en-US" sz="2400" b="1" dirty="0" smtClean="0"/>
          </a:p>
          <a:p>
            <a:endParaRPr lang="en-US" sz="2400" b="1" dirty="0" smtClean="0"/>
          </a:p>
          <a:p>
            <a:endParaRPr lang="en-US" sz="2400" b="1" dirty="0" smtClean="0"/>
          </a:p>
          <a:p>
            <a:endParaRPr lang="en-US" sz="2400" b="1" dirty="0" smtClean="0"/>
          </a:p>
        </p:txBody>
      </p:sp>
      <p:pic>
        <p:nvPicPr>
          <p:cNvPr id="2050" name="Picture 2"/>
          <p:cNvPicPr>
            <a:picLocks noChangeAspect="1" noChangeArrowheads="1"/>
          </p:cNvPicPr>
          <p:nvPr/>
        </p:nvPicPr>
        <p:blipFill>
          <a:blip r:embed="rId2"/>
          <a:srcRect/>
          <a:stretch>
            <a:fillRect/>
          </a:stretch>
        </p:blipFill>
        <p:spPr bwMode="auto">
          <a:xfrm>
            <a:off x="304800" y="3276600"/>
            <a:ext cx="8610600" cy="3581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915400" cy="5632311"/>
          </a:xfrm>
          <a:prstGeom prst="rect">
            <a:avLst/>
          </a:prstGeom>
          <a:noFill/>
        </p:spPr>
        <p:txBody>
          <a:bodyPr wrap="square" rtlCol="0">
            <a:spAutoFit/>
          </a:bodyPr>
          <a:lstStyle/>
          <a:p>
            <a:pPr algn="ctr"/>
            <a:r>
              <a:rPr lang="en-GB" sz="4000" b="1" dirty="0" smtClean="0"/>
              <a:t>Day 4: </a:t>
            </a:r>
          </a:p>
          <a:p>
            <a:pPr algn="ctr"/>
            <a:r>
              <a:rPr lang="en-GB" sz="4000" b="1" dirty="0" smtClean="0"/>
              <a:t>Introduction to Redux with Hooks</a:t>
            </a:r>
          </a:p>
          <a:p>
            <a:pPr algn="ctr"/>
            <a:endParaRPr lang="en-GB" sz="2400" b="1" dirty="0" smtClean="0"/>
          </a:p>
          <a:p>
            <a:r>
              <a:rPr lang="en-GB" sz="2400" b="1" dirty="0" smtClean="0"/>
              <a:t>1. Why use Redux? </a:t>
            </a:r>
          </a:p>
          <a:p>
            <a:r>
              <a:rPr lang="en-GB" sz="2400" b="1" dirty="0" smtClean="0"/>
              <a:t>2. Core concepts: Actions, Reducers, Store </a:t>
            </a:r>
          </a:p>
          <a:p>
            <a:r>
              <a:rPr lang="en-GB" sz="2400" b="1" dirty="0" smtClean="0"/>
              <a:t>3. Setting up Redux Toolkit </a:t>
            </a:r>
          </a:p>
          <a:p>
            <a:r>
              <a:rPr lang="en-GB" sz="2400" b="1" dirty="0" smtClean="0"/>
              <a:t>4. Redux Hooks: </a:t>
            </a:r>
            <a:r>
              <a:rPr lang="en-GB" sz="2400" b="1" dirty="0" err="1" smtClean="0"/>
              <a:t>useSelector</a:t>
            </a:r>
            <a:r>
              <a:rPr lang="en-GB" sz="2400" b="1" dirty="0" smtClean="0"/>
              <a:t>, </a:t>
            </a:r>
            <a:r>
              <a:rPr lang="en-GB" sz="2400" b="1" dirty="0" err="1" smtClean="0"/>
              <a:t>useDispatch</a:t>
            </a:r>
            <a:r>
              <a:rPr lang="en-GB" sz="2400" b="1" dirty="0" smtClean="0"/>
              <a:t>, </a:t>
            </a:r>
            <a:r>
              <a:rPr lang="en-GB" sz="2400" b="1" dirty="0" err="1" smtClean="0"/>
              <a:t>useStore</a:t>
            </a:r>
            <a:endParaRPr lang="en-GB" sz="2400" b="1" dirty="0" smtClean="0"/>
          </a:p>
          <a:p>
            <a:r>
              <a:rPr lang="en-GB" sz="2400" b="1" dirty="0" smtClean="0"/>
              <a:t>5. Assignment: Create a simple to-do app using</a:t>
            </a:r>
          </a:p>
          <a:p>
            <a:r>
              <a:rPr lang="en-GB" sz="2400" b="1" dirty="0" smtClean="0"/>
              <a:t>    React and Redux with hooks.</a:t>
            </a:r>
          </a:p>
          <a:p>
            <a:endParaRPr lang="en-GB" sz="2400" b="1" dirty="0" smtClean="0"/>
          </a:p>
          <a:p>
            <a:endParaRPr lang="en-US" sz="2000" b="1" dirty="0" smtClean="0"/>
          </a:p>
          <a:p>
            <a:endParaRPr lang="en-US" sz="2000" b="1" dirty="0" smtClean="0"/>
          </a:p>
          <a:p>
            <a:endParaRPr lang="en-US" sz="2400" b="1" dirty="0" smtClean="0"/>
          </a:p>
          <a:p>
            <a:endParaRPr lang="en-GB" sz="2400" b="1"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915400" cy="6432530"/>
          </a:xfrm>
          <a:prstGeom prst="rect">
            <a:avLst/>
          </a:prstGeom>
          <a:noFill/>
        </p:spPr>
        <p:txBody>
          <a:bodyPr wrap="square" rtlCol="0">
            <a:spAutoFit/>
          </a:bodyPr>
          <a:lstStyle/>
          <a:p>
            <a:pPr algn="ctr"/>
            <a:r>
              <a:rPr lang="en-GB" sz="4000" b="1" dirty="0" smtClean="0"/>
              <a:t>Day 4: </a:t>
            </a:r>
          </a:p>
          <a:p>
            <a:pPr algn="ctr"/>
            <a:r>
              <a:rPr lang="en-GB" sz="4000" b="1" dirty="0" smtClean="0"/>
              <a:t>Introduction to Redux with Hooks</a:t>
            </a:r>
          </a:p>
          <a:p>
            <a:pPr algn="ctr"/>
            <a:endParaRPr lang="en-GB" sz="2400" b="1" dirty="0" smtClean="0"/>
          </a:p>
          <a:p>
            <a:r>
              <a:rPr lang="en-GB" sz="2000" b="1" dirty="0" smtClean="0"/>
              <a:t>Official Documentations:</a:t>
            </a:r>
          </a:p>
          <a:p>
            <a:r>
              <a:rPr lang="en-US" sz="1600" b="1" dirty="0" smtClean="0">
                <a:hlinkClick r:id="rId2"/>
              </a:rPr>
              <a:t>https://redux.js.org/</a:t>
            </a:r>
            <a:endParaRPr lang="en-US" sz="1600" b="1" dirty="0" smtClean="0"/>
          </a:p>
          <a:p>
            <a:r>
              <a:rPr lang="en-US" sz="1600" b="1" dirty="0" smtClean="0">
                <a:hlinkClick r:id="rId3"/>
              </a:rPr>
              <a:t>https://react-redux.js.org/</a:t>
            </a:r>
            <a:endParaRPr lang="en-US" sz="1600" b="1" dirty="0" smtClean="0"/>
          </a:p>
          <a:p>
            <a:r>
              <a:rPr lang="en-US" sz="1600" b="1" dirty="0" smtClean="0">
                <a:hlinkClick r:id="rId4"/>
              </a:rPr>
              <a:t>https://redux-toolkit.js.org/</a:t>
            </a:r>
            <a:endParaRPr lang="en-US" sz="1600" b="1" dirty="0" smtClean="0"/>
          </a:p>
          <a:p>
            <a:endParaRPr lang="en-US" sz="1600" b="1" dirty="0" smtClean="0"/>
          </a:p>
          <a:p>
            <a:r>
              <a:rPr lang="en-US" sz="2000" b="1" dirty="0" err="1" smtClean="0"/>
              <a:t>Redux</a:t>
            </a:r>
            <a:r>
              <a:rPr lang="en-US" sz="2000" b="1" dirty="0" smtClean="0"/>
              <a:t>: One way data flow</a:t>
            </a:r>
          </a:p>
          <a:p>
            <a:r>
              <a:rPr lang="en-US" sz="1600" b="1" dirty="0" smtClean="0">
                <a:hlinkClick r:id="rId5"/>
              </a:rPr>
              <a:t>https://d33wubrfki0l68.cloudfront.net/73bb62ebc338fcd64ee95bde18684ffe3b3bb379/dac4f/assets/images/one-way-data-flow-04fe46332c1ccb3497ecb04b94e55b97.png</a:t>
            </a:r>
            <a:endParaRPr lang="en-US" sz="1600" b="1" dirty="0" smtClean="0"/>
          </a:p>
          <a:p>
            <a:endParaRPr lang="en-US" sz="1600" b="1" dirty="0" smtClean="0"/>
          </a:p>
          <a:p>
            <a:r>
              <a:rPr lang="en-US" sz="2000" b="1" dirty="0" err="1" smtClean="0"/>
              <a:t>Redux</a:t>
            </a:r>
            <a:r>
              <a:rPr lang="en-US" sz="2000" b="1" dirty="0" smtClean="0"/>
              <a:t> Data Flow Diagram</a:t>
            </a:r>
          </a:p>
          <a:p>
            <a:r>
              <a:rPr lang="en-US" sz="1600" b="1" dirty="0" smtClean="0">
                <a:hlinkClick r:id="rId6"/>
              </a:rPr>
              <a:t>https://d33wubrfki0l68.cloudfront.net/01cc198232551a7e180f4e9e327b5ab22d9d14e7/b33f4/assets/images/reduxdataflowdiagram-49fa8c3968371d9ef6f2a1486bd40a26.gif</a:t>
            </a:r>
            <a:endParaRPr lang="en-US" sz="1600" b="1" dirty="0" smtClean="0"/>
          </a:p>
          <a:p>
            <a:endParaRPr lang="en-US" sz="1600" b="1" dirty="0" smtClean="0"/>
          </a:p>
          <a:p>
            <a:r>
              <a:rPr lang="en-US" sz="2000" b="1" dirty="0" err="1" smtClean="0"/>
              <a:t>Redux</a:t>
            </a:r>
            <a:r>
              <a:rPr lang="en-US" sz="2000" b="1" dirty="0" smtClean="0"/>
              <a:t> </a:t>
            </a:r>
            <a:r>
              <a:rPr lang="en-US" sz="2000" b="1" dirty="0" err="1" smtClean="0"/>
              <a:t>Async</a:t>
            </a:r>
            <a:r>
              <a:rPr lang="en-US" sz="2000" b="1" dirty="0" smtClean="0"/>
              <a:t> Data Flow Diagram</a:t>
            </a:r>
          </a:p>
          <a:p>
            <a:r>
              <a:rPr lang="en-US" sz="1600" b="1" dirty="0" smtClean="0">
                <a:hlinkClick r:id="rId7"/>
              </a:rPr>
              <a:t>https://redux.js.org/assets/images/ReduxAsyncDataFlowDiagram-d97ff38a0f4da0f327163170ccc13e80.gif</a:t>
            </a:r>
            <a:endParaRPr lang="en-US" sz="1600" b="1" dirty="0" smtClean="0"/>
          </a:p>
          <a:p>
            <a:endParaRPr lang="en-US" sz="1600" b="1" dirty="0" smtClean="0"/>
          </a:p>
          <a:p>
            <a:endParaRPr lang="en-GB" sz="2400" b="1" dirty="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5570756"/>
          </a:xfrm>
          <a:prstGeom prst="rect">
            <a:avLst/>
          </a:prstGeom>
          <a:noFill/>
        </p:spPr>
        <p:txBody>
          <a:bodyPr wrap="square" rtlCol="0">
            <a:spAutoFit/>
          </a:bodyPr>
          <a:lstStyle/>
          <a:p>
            <a:pPr algn="ctr"/>
            <a:endParaRPr lang="en-GB" sz="2800" b="1" dirty="0" smtClean="0"/>
          </a:p>
          <a:p>
            <a:pPr algn="ctr"/>
            <a:r>
              <a:rPr lang="en-GB" sz="2800" b="1" dirty="0" smtClean="0"/>
              <a:t>1. Why use Redux? </a:t>
            </a:r>
            <a:endParaRPr lang="en-GB" sz="2000" b="1"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9800" y="762000"/>
            <a:ext cx="4876800" cy="1323439"/>
          </a:xfrm>
          <a:prstGeom prst="rect">
            <a:avLst/>
          </a:prstGeom>
          <a:noFill/>
        </p:spPr>
        <p:txBody>
          <a:bodyPr wrap="square" rtlCol="0">
            <a:spAutoFit/>
          </a:bodyPr>
          <a:lstStyle/>
          <a:p>
            <a:pPr algn="ctr" fontAlgn="base"/>
            <a:r>
              <a:rPr lang="en-US" sz="4000" dirty="0"/>
              <a:t>Is switching to React easy?</a:t>
            </a:r>
          </a:p>
        </p:txBody>
      </p:sp>
      <p:sp>
        <p:nvSpPr>
          <p:cNvPr id="5" name="TextBox 4"/>
          <p:cNvSpPr txBox="1"/>
          <p:nvPr/>
        </p:nvSpPr>
        <p:spPr>
          <a:xfrm>
            <a:off x="609600" y="3048000"/>
            <a:ext cx="8153400" cy="2185214"/>
          </a:xfrm>
          <a:prstGeom prst="rect">
            <a:avLst/>
          </a:prstGeom>
          <a:noFill/>
        </p:spPr>
        <p:txBody>
          <a:bodyPr wrap="square" rtlCol="0">
            <a:spAutoFit/>
          </a:bodyPr>
          <a:lstStyle/>
          <a:p>
            <a:pPr algn="ctr" fontAlgn="base"/>
            <a:r>
              <a:rPr lang="en-US" sz="2800" dirty="0" smtClean="0"/>
              <a:t>Don’t worry…</a:t>
            </a:r>
            <a:br>
              <a:rPr lang="en-US" sz="2800" dirty="0" smtClean="0"/>
            </a:br>
            <a:r>
              <a:rPr lang="en-US" sz="2800" dirty="0" smtClean="0"/>
              <a:t>We are here to help you!</a:t>
            </a:r>
          </a:p>
          <a:p>
            <a:pPr algn="ctr" fontAlgn="base"/>
            <a:r>
              <a:rPr lang="en-US" sz="2800" dirty="0" smtClean="0"/>
              <a:t> </a:t>
            </a:r>
            <a:r>
              <a:rPr lang="en-US" sz="8000" dirty="0" smtClean="0">
                <a:sym typeface="Wingdings" pitchFamily="2" charset="2"/>
              </a:rPr>
              <a:t></a:t>
            </a:r>
            <a:endParaRPr lang="en-US" sz="8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915400" cy="5632311"/>
          </a:xfrm>
          <a:prstGeom prst="rect">
            <a:avLst/>
          </a:prstGeom>
          <a:noFill/>
        </p:spPr>
        <p:txBody>
          <a:bodyPr wrap="square" rtlCol="0">
            <a:spAutoFit/>
          </a:bodyPr>
          <a:lstStyle/>
          <a:p>
            <a:pPr algn="ctr"/>
            <a:endParaRPr lang="en-GB" sz="2400" b="1" dirty="0" smtClean="0"/>
          </a:p>
          <a:p>
            <a:pPr algn="ctr"/>
            <a:r>
              <a:rPr lang="en-GB" sz="2400" b="1" dirty="0" smtClean="0"/>
              <a:t>Why Use React?</a:t>
            </a:r>
          </a:p>
          <a:p>
            <a:pPr algn="ctr"/>
            <a:endParaRPr lang="en-US" sz="2400" b="1" dirty="0" smtClean="0"/>
          </a:p>
          <a:p>
            <a:r>
              <a:rPr lang="en-GB" sz="2400" dirty="0" smtClean="0"/>
              <a:t>There are several reasons why developers and companies choose to use React:</a:t>
            </a:r>
          </a:p>
          <a:p>
            <a:r>
              <a:rPr lang="en-GB" sz="2400" b="1" dirty="0" smtClean="0"/>
              <a:t/>
            </a:r>
            <a:br>
              <a:rPr lang="en-GB" sz="2400" b="1" dirty="0" smtClean="0"/>
            </a:br>
            <a:r>
              <a:rPr lang="en-GB" sz="2400" dirty="0" smtClean="0"/>
              <a:t>1. Component-Based Architecture</a:t>
            </a:r>
            <a:endParaRPr lang="en-US" sz="2400" dirty="0" smtClean="0"/>
          </a:p>
          <a:p>
            <a:r>
              <a:rPr lang="en-US" sz="2400" dirty="0" smtClean="0"/>
              <a:t>2. </a:t>
            </a:r>
            <a:r>
              <a:rPr lang="en-GB" sz="2400" dirty="0" smtClean="0"/>
              <a:t>Virtual DOM</a:t>
            </a:r>
          </a:p>
          <a:p>
            <a:r>
              <a:rPr lang="en-US" sz="2400" dirty="0" smtClean="0"/>
              <a:t>3. </a:t>
            </a:r>
            <a:r>
              <a:rPr lang="en-GB" sz="2400" dirty="0" smtClean="0"/>
              <a:t>Flexibility</a:t>
            </a:r>
          </a:p>
          <a:p>
            <a:r>
              <a:rPr lang="en-US" sz="2400" dirty="0" smtClean="0"/>
              <a:t>4. </a:t>
            </a:r>
            <a:r>
              <a:rPr lang="en-GB" sz="2400" dirty="0" smtClean="0"/>
              <a:t>Strong Community &amp; Ecosystem</a:t>
            </a:r>
          </a:p>
          <a:p>
            <a:r>
              <a:rPr lang="en-US" sz="2400" dirty="0" smtClean="0"/>
              <a:t>5. </a:t>
            </a:r>
            <a:r>
              <a:rPr lang="en-GB" sz="2400" dirty="0" smtClean="0"/>
              <a:t>Backed by </a:t>
            </a:r>
            <a:r>
              <a:rPr lang="en-GB" sz="2400" dirty="0" err="1" smtClean="0"/>
              <a:t>Facebook</a:t>
            </a:r>
            <a:endParaRPr lang="en-GB" sz="2400" dirty="0" smtClean="0"/>
          </a:p>
          <a:p>
            <a:r>
              <a:rPr lang="en-US" sz="2400" dirty="0" smtClean="0"/>
              <a:t>6. </a:t>
            </a:r>
            <a:r>
              <a:rPr lang="en-GB" sz="2400" dirty="0" smtClean="0"/>
              <a:t>Adaptable for Mobile Development</a:t>
            </a:r>
          </a:p>
          <a:p>
            <a:r>
              <a:rPr lang="en-US" sz="2400" dirty="0" smtClean="0"/>
              <a:t>7. </a:t>
            </a:r>
            <a:r>
              <a:rPr lang="en-GB" sz="2400" dirty="0" smtClean="0"/>
              <a:t>Easy to Learn</a:t>
            </a:r>
          </a:p>
          <a:p>
            <a:r>
              <a:rPr lang="en-US" sz="2400" dirty="0" smtClean="0"/>
              <a:t>8. </a:t>
            </a:r>
            <a:r>
              <a:rPr lang="en-GB" sz="2400" dirty="0" smtClean="0"/>
              <a:t>SEO Friendly</a:t>
            </a:r>
          </a:p>
          <a:p>
            <a:r>
              <a:rPr lang="en-US" sz="2400" dirty="0" smtClean="0"/>
              <a:t>9. </a:t>
            </a:r>
            <a:r>
              <a:rPr lang="en-GB" sz="2400" dirty="0" smtClean="0"/>
              <a:t>Use of JSX</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915400" cy="6555641"/>
          </a:xfrm>
          <a:prstGeom prst="rect">
            <a:avLst/>
          </a:prstGeom>
          <a:noFill/>
        </p:spPr>
        <p:txBody>
          <a:bodyPr wrap="square" rtlCol="0">
            <a:spAutoFit/>
          </a:bodyPr>
          <a:lstStyle/>
          <a:p>
            <a:pPr algn="ctr"/>
            <a:endParaRPr lang="en-GB" sz="2400" b="1" dirty="0" smtClean="0"/>
          </a:p>
          <a:p>
            <a:pPr algn="ctr"/>
            <a:r>
              <a:rPr lang="en-GB" sz="2400" b="1" dirty="0" smtClean="0"/>
              <a:t>2. Setting up a new React project</a:t>
            </a:r>
            <a:r>
              <a:rPr lang="en-GB" sz="2400" dirty="0" smtClean="0"/>
              <a:t> with </a:t>
            </a:r>
            <a:r>
              <a:rPr lang="en-GB" sz="2400" dirty="0" err="1" smtClean="0"/>
              <a:t>Vite</a:t>
            </a:r>
            <a:endParaRPr lang="en-US" sz="2400" b="1" dirty="0" smtClean="0"/>
          </a:p>
          <a:p>
            <a:endParaRPr lang="en-US" sz="2400" dirty="0" smtClean="0"/>
          </a:p>
          <a:p>
            <a:r>
              <a:rPr lang="en-GB" sz="2800" b="1" dirty="0" smtClean="0"/>
              <a:t>Prerequisites:</a:t>
            </a:r>
          </a:p>
          <a:p>
            <a:r>
              <a:rPr lang="en-GB" sz="2000" dirty="0" smtClean="0"/>
              <a:t/>
            </a:r>
            <a:br>
              <a:rPr lang="en-GB" sz="2000" dirty="0" smtClean="0"/>
            </a:br>
            <a:r>
              <a:rPr lang="en-GB" sz="2000" b="1" dirty="0" smtClean="0"/>
              <a:t>Node.js</a:t>
            </a:r>
            <a:r>
              <a:rPr lang="en-GB" sz="2000" dirty="0" smtClean="0"/>
              <a:t>: Ensure that you have Node.js and </a:t>
            </a:r>
            <a:r>
              <a:rPr lang="en-GB" sz="2000" dirty="0" err="1" smtClean="0"/>
              <a:t>npm</a:t>
            </a:r>
            <a:r>
              <a:rPr lang="en-GB" sz="2000" dirty="0" smtClean="0"/>
              <a:t> (Node Package Manager) installed. If not, download and install it from </a:t>
            </a:r>
            <a:r>
              <a:rPr lang="en-GB" sz="2000" u="sng" dirty="0" smtClean="0">
                <a:hlinkClick r:id="rId2"/>
              </a:rPr>
              <a:t>Node.js official website</a:t>
            </a:r>
            <a:r>
              <a:rPr lang="en-GB" sz="2000" dirty="0" smtClean="0"/>
              <a:t>.</a:t>
            </a:r>
          </a:p>
          <a:p>
            <a:endParaRPr lang="en-GB" sz="2000" dirty="0" smtClean="0"/>
          </a:p>
          <a:p>
            <a:r>
              <a:rPr lang="en-GB" sz="2000" dirty="0" smtClean="0">
                <a:hlinkClick r:id="rId3"/>
              </a:rPr>
              <a:t>https://nodejs.org/en</a:t>
            </a:r>
            <a:endParaRPr lang="en-GB"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GB" sz="20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2876</TotalTime>
  <Words>4246</Words>
  <Application>Microsoft Office PowerPoint</Application>
  <PresentationFormat>On-screen Show (4:3)</PresentationFormat>
  <Paragraphs>1036</Paragraphs>
  <Slides>73</Slides>
  <Notes>0</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MANISH KUMAR</dc:creator>
  <cp:lastModifiedBy>Manish Singh</cp:lastModifiedBy>
  <cp:revision>348</cp:revision>
  <dcterms:created xsi:type="dcterms:W3CDTF">2019-11-20T15:46:06Z</dcterms:created>
  <dcterms:modified xsi:type="dcterms:W3CDTF">2023-10-04T14:25:53Z</dcterms:modified>
</cp:coreProperties>
</file>