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sldIdLst>
    <p:sldId id="295" r:id="rId2"/>
    <p:sldId id="303" r:id="rId3"/>
    <p:sldId id="304" r:id="rId4"/>
    <p:sldId id="305" r:id="rId5"/>
    <p:sldId id="311" r:id="rId6"/>
    <p:sldId id="312" r:id="rId7"/>
    <p:sldId id="325" r:id="rId8"/>
    <p:sldId id="313" r:id="rId9"/>
    <p:sldId id="314" r:id="rId10"/>
    <p:sldId id="324" r:id="rId11"/>
    <p:sldId id="315" r:id="rId12"/>
    <p:sldId id="316" r:id="rId13"/>
    <p:sldId id="317" r:id="rId14"/>
    <p:sldId id="321" r:id="rId15"/>
    <p:sldId id="322" r:id="rId16"/>
    <p:sldId id="323" r:id="rId17"/>
    <p:sldId id="318" r:id="rId18"/>
    <p:sldId id="319" r:id="rId19"/>
    <p:sldId id="320" r:id="rId20"/>
    <p:sldId id="287"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5050"/>
    <a:srgbClr val="3CAE7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 xmlns:p14="http://schemas.microsoft.com/office/powerpoint/2010/main" val="402438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115397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74BBAA-FBE4-4909-A335-AE9368E8ADAB}" type="datetimeFigureOut">
              <a:rPr lang="en-IN" smtClean="0"/>
              <a:pPr/>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462597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4BBAA-FBE4-4909-A335-AE9368E8ADAB}" type="datetimeFigureOut">
              <a:rPr lang="en-IN" smtClean="0"/>
              <a:pPr/>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80163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 xmlns:p14="http://schemas.microsoft.com/office/powerpoint/2010/main" val="67854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200358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259877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33255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1964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215389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30623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41993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3A057E04-900A-4059-97C5-3D358FF2B28E}" type="slidenum">
              <a:rPr lang="en-IN" smtClean="0"/>
              <a:pPr/>
              <a:t>‹#›</a:t>
            </a:fld>
            <a:endParaRPr lang="en-IN"/>
          </a:p>
        </p:txBody>
      </p:sp>
    </p:spTree>
    <p:extLst>
      <p:ext uri="{BB962C8B-B14F-4D97-AF65-F5344CB8AC3E}">
        <p14:creationId xmlns="" xmlns:p14="http://schemas.microsoft.com/office/powerpoint/2010/main" val="816815141"/>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6194" y="313885"/>
            <a:ext cx="6337130" cy="1877709"/>
          </a:xfrm>
        </p:spPr>
        <p:txBody>
          <a:bodyPr/>
          <a:lstStyle/>
          <a:p>
            <a:pPr marL="342900" indent="-342900" algn="ctr">
              <a:buFont typeface="Arial" panose="020B0604020202020204" pitchFamily="34" charset="0"/>
              <a:buChar char="•"/>
            </a:pPr>
            <a:r>
              <a:rPr lang="en-US" dirty="0">
                <a:sym typeface="+mn-ea"/>
              </a:rPr>
              <a:t> </a:t>
            </a:r>
            <a:r>
              <a:rPr lang="en-IN" sz="4000" b="1"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IN" sz="4000" b="1"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2400" b="1" i="1" dirty="0">
                <a:ln w="0"/>
                <a:solidFill>
                  <a:srgbClr val="FF0000"/>
                </a:solidFill>
                <a:effectLst>
                  <a:reflection blurRad="6350" stA="53000" endA="300" endPos="35500" dir="5400000" sy="-90000" algn="bl" rotWithShape="0"/>
                </a:effectLst>
              </a:rPr>
              <a:t>Go Green, Plant Trees</a:t>
            </a:r>
            <a:br>
              <a:rPr lang="en-IN" sz="2400" b="1" i="1" dirty="0">
                <a:ln w="0"/>
                <a:solidFill>
                  <a:srgbClr val="FF0000"/>
                </a:solidFill>
                <a:effectLst>
                  <a:reflection blurRad="6350" stA="53000" endA="300" endPos="35500" dir="5400000" sy="-90000" algn="bl" rotWithShape="0"/>
                </a:effectLst>
              </a:rPr>
            </a:br>
            <a:endParaRPr lang="en-US" sz="2400" b="1" dirty="0">
              <a:solidFill>
                <a:schemeClr val="accent5">
                  <a:lumMod val="50000"/>
                </a:schemeClr>
              </a:solidFill>
              <a:latin typeface="Book Antiqua" panose="02040602050305030304" pitchFamily="18" charset="0"/>
            </a:endParaRPr>
          </a:p>
        </p:txBody>
      </p:sp>
      <p:sp>
        <p:nvSpPr>
          <p:cNvPr id="3" name="Content Placeholder 2"/>
          <p:cNvSpPr>
            <a:spLocks noGrp="1"/>
          </p:cNvSpPr>
          <p:nvPr>
            <p:ph sz="half" idx="1"/>
          </p:nvPr>
        </p:nvSpPr>
        <p:spPr>
          <a:xfrm>
            <a:off x="3540033" y="3732635"/>
            <a:ext cx="7994469" cy="3125365"/>
          </a:xfrm>
        </p:spPr>
        <p:txBody>
          <a:bodyPr>
            <a:normAutofit fontScale="92500" lnSpcReduction="20000"/>
          </a:bodyPr>
          <a:lstStyle/>
          <a:p>
            <a:pPr marL="3810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BATCH : MARCH  2023</a:t>
            </a:r>
          </a:p>
          <a:p>
            <a:pPr marL="3810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GROUP NUMBER : 13  </a:t>
            </a:r>
            <a:r>
              <a:rPr lang="en-IN" alt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(PG-DAC)</a:t>
            </a:r>
            <a:endParaRPr lang="en-US" sz="2000" b="1" dirty="0">
              <a:solidFill>
                <a:schemeClr val="accent4">
                  <a:lumMod val="25000"/>
                </a:schemeClr>
              </a:solidFill>
              <a:latin typeface="Times New Roman" panose="02020603050405020304" pitchFamily="18" charset="0"/>
              <a:cs typeface="Times New Roman" panose="02020603050405020304" pitchFamily="18" charset="0"/>
            </a:endParaRPr>
          </a:p>
          <a:p>
            <a:pPr marL="3810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GUIDE NAME : Mr. </a:t>
            </a:r>
            <a:r>
              <a:rPr lang="en-US" sz="2000" b="1" dirty="0" err="1">
                <a:solidFill>
                  <a:schemeClr val="accent4">
                    <a:lumMod val="25000"/>
                  </a:schemeClr>
                </a:solidFill>
                <a:latin typeface="Times New Roman" panose="02020603050405020304" pitchFamily="18" charset="0"/>
                <a:cs typeface="Times New Roman" panose="02020603050405020304" pitchFamily="18" charset="0"/>
                <a:sym typeface="+mn-ea"/>
              </a:rPr>
              <a:t>Ankit</a:t>
            </a: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Kumar</a:t>
            </a:r>
            <a:endParaRPr lang="en-US" sz="2000" b="1" dirty="0">
              <a:solidFill>
                <a:schemeClr val="accent4">
                  <a:lumMod val="25000"/>
                </a:schemeClr>
              </a:solidFill>
              <a:latin typeface="Times New Roman" panose="02020603050405020304" pitchFamily="18" charset="0"/>
              <a:cs typeface="Times New Roman" panose="02020603050405020304" pitchFamily="18" charset="0"/>
            </a:endParaRPr>
          </a:p>
          <a:p>
            <a:pPr marL="0" indent="0">
              <a:buNone/>
            </a:pPr>
            <a:endParaRPr lang="en-US" sz="2000" b="1" dirty="0">
              <a:solidFill>
                <a:schemeClr val="accent4">
                  <a:lumMod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a:t>
            </a:r>
            <a:r>
              <a:rPr lang="en-US" sz="2000" b="1" u="sng" dirty="0">
                <a:solidFill>
                  <a:schemeClr val="accent4">
                    <a:lumMod val="25000"/>
                  </a:schemeClr>
                </a:solidFill>
                <a:latin typeface="Times New Roman" panose="02020603050405020304" pitchFamily="18" charset="0"/>
                <a:cs typeface="Times New Roman" panose="02020603050405020304" pitchFamily="18" charset="0"/>
                <a:sym typeface="+mn-ea"/>
              </a:rPr>
              <a:t>GROUP MEMBERS</a:t>
            </a: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a:t>
            </a:r>
            <a:r>
              <a:rPr lang="en-US" sz="2000" b="1" u="sng" dirty="0">
                <a:solidFill>
                  <a:schemeClr val="accent4">
                    <a:lumMod val="25000"/>
                  </a:schemeClr>
                </a:solidFill>
                <a:latin typeface="Times New Roman" panose="02020603050405020304" pitchFamily="18" charset="0"/>
                <a:cs typeface="Times New Roman" panose="02020603050405020304" pitchFamily="18" charset="0"/>
                <a:sym typeface="+mn-ea"/>
              </a:rPr>
              <a:t>PRN</a:t>
            </a:r>
            <a:endParaRPr lang="en-US" sz="2000" b="1" u="sng" dirty="0">
              <a:solidFill>
                <a:schemeClr val="accent4">
                  <a:lumMod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1) Manish Kumar	 		  (230310120013)</a:t>
            </a:r>
          </a:p>
          <a:p>
            <a:pPr marL="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2) </a:t>
            </a:r>
            <a:r>
              <a:rPr lang="en-US" sz="2000" b="1" dirty="0" err="1">
                <a:solidFill>
                  <a:schemeClr val="accent4">
                    <a:lumMod val="25000"/>
                  </a:schemeClr>
                </a:solidFill>
                <a:latin typeface="Times New Roman" panose="02020603050405020304" pitchFamily="18" charset="0"/>
                <a:cs typeface="Times New Roman" panose="02020603050405020304" pitchFamily="18" charset="0"/>
                <a:sym typeface="+mn-ea"/>
              </a:rPr>
              <a:t>Ritesh</a:t>
            </a: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a:t>
            </a:r>
            <a:r>
              <a:rPr lang="en-US" sz="2000" b="1" dirty="0" err="1">
                <a:solidFill>
                  <a:schemeClr val="accent4">
                    <a:lumMod val="25000"/>
                  </a:schemeClr>
                </a:solidFill>
                <a:latin typeface="Times New Roman" panose="02020603050405020304" pitchFamily="18" charset="0"/>
                <a:cs typeface="Times New Roman" panose="02020603050405020304" pitchFamily="18" charset="0"/>
                <a:sym typeface="+mn-ea"/>
              </a:rPr>
              <a:t>Kaloni</a:t>
            </a: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(230310120027)</a:t>
            </a:r>
            <a:endParaRPr lang="en-US" sz="2000" b="1" dirty="0">
              <a:solidFill>
                <a:schemeClr val="accent4">
                  <a:lumMod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3) </a:t>
            </a:r>
            <a:r>
              <a:rPr lang="en-US" sz="2000" b="1" dirty="0" err="1">
                <a:solidFill>
                  <a:schemeClr val="accent4">
                    <a:lumMod val="25000"/>
                  </a:schemeClr>
                </a:solidFill>
                <a:latin typeface="Times New Roman" panose="02020603050405020304" pitchFamily="18" charset="0"/>
                <a:cs typeface="Times New Roman" panose="02020603050405020304" pitchFamily="18" charset="0"/>
                <a:sym typeface="+mn-ea"/>
              </a:rPr>
              <a:t>Nadeem</a:t>
            </a: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Ahmed		   	  (230310120017)</a:t>
            </a:r>
          </a:p>
          <a:p>
            <a:pPr marL="0" indent="0">
              <a:buNone/>
            </a:pPr>
            <a:r>
              <a:rPr lang="en-US" sz="2000" b="1" dirty="0">
                <a:solidFill>
                  <a:schemeClr val="accent4">
                    <a:lumMod val="25000"/>
                  </a:schemeClr>
                </a:solidFill>
                <a:latin typeface="Times New Roman" panose="02020603050405020304" pitchFamily="18" charset="0"/>
                <a:cs typeface="Times New Roman" panose="02020603050405020304" pitchFamily="18" charset="0"/>
                <a:sym typeface="+mn-ea"/>
              </a:rPr>
              <a:t>	    	    	</a:t>
            </a:r>
          </a:p>
          <a:p>
            <a:endParaRPr lang="en-US" sz="2400" b="1" dirty="0">
              <a:solidFill>
                <a:schemeClr val="accent4">
                  <a:lumMod val="25000"/>
                </a:schemeClr>
              </a:solidFill>
            </a:endParaRPr>
          </a:p>
        </p:txBody>
      </p:sp>
      <p:pic>
        <p:nvPicPr>
          <p:cNvPr id="6" name="image1.jpeg">
            <a:extLst>
              <a:ext uri="{FF2B5EF4-FFF2-40B4-BE49-F238E27FC236}">
                <a16:creationId xmlns="" xmlns:a16="http://schemas.microsoft.com/office/drawing/2014/main" id="{B330095D-6111-7932-8A2E-44662338D1EF}"/>
              </a:ext>
            </a:extLst>
          </p:cNvPr>
          <p:cNvPicPr>
            <a:picLocks noChangeAspect="1"/>
          </p:cNvPicPr>
          <p:nvPr/>
        </p:nvPicPr>
        <p:blipFill>
          <a:blip r:embed="rId2" cstate="print"/>
          <a:stretch>
            <a:fillRect/>
          </a:stretch>
        </p:blipFill>
        <p:spPr>
          <a:xfrm>
            <a:off x="366009" y="308520"/>
            <a:ext cx="2054086" cy="2075024"/>
          </a:xfrm>
          <a:prstGeom prst="rect">
            <a:avLst/>
          </a:prstGeom>
        </p:spPr>
      </p:pic>
      <p:sp>
        <p:nvSpPr>
          <p:cNvPr id="4" name="Rectangle 3">
            <a:extLst>
              <a:ext uri="{FF2B5EF4-FFF2-40B4-BE49-F238E27FC236}">
                <a16:creationId xmlns="" xmlns:a16="http://schemas.microsoft.com/office/drawing/2014/main" id="{2AA4E4E9-EF0B-CB78-E9B3-8D273BC16A01}"/>
              </a:ext>
            </a:extLst>
          </p:cNvPr>
          <p:cNvSpPr/>
          <p:nvPr/>
        </p:nvSpPr>
        <p:spPr>
          <a:xfrm>
            <a:off x="3670662" y="396577"/>
            <a:ext cx="5590903" cy="923330"/>
          </a:xfrm>
          <a:prstGeom prst="rect">
            <a:avLst/>
          </a:prstGeom>
          <a:solidFill>
            <a:schemeClr val="accent5">
              <a:lumMod val="10000"/>
            </a:schemeClr>
          </a:solidFill>
          <a:ln>
            <a:solidFill>
              <a:srgbClr val="FFFF00"/>
            </a:solidFill>
          </a:ln>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5400" dirty="0" err="1">
                <a:ln w="0"/>
                <a:solidFill>
                  <a:srgbClr val="FFFF00"/>
                </a:solidFill>
                <a:effectLst>
                  <a:outerShdw blurRad="38100" dist="25400" dir="5400000" algn="ctr" rotWithShape="0">
                    <a:srgbClr val="6E747A">
                      <a:alpha val="43000"/>
                    </a:srgbClr>
                  </a:outerShdw>
                </a:effectLst>
                <a:latin typeface="Algerian" panose="04020705040A02060702" pitchFamily="82" charset="0"/>
              </a:rPr>
              <a:t>NurseryKart</a:t>
            </a:r>
            <a:endParaRPr lang="en-US" sz="5400" b="0" cap="none" spc="0" dirty="0">
              <a:ln w="0"/>
              <a:solidFill>
                <a:srgbClr val="FFFF00"/>
              </a:solidFill>
              <a:effectLst>
                <a:outerShdw blurRad="38100" dist="25400" dir="5400000" algn="ctr" rotWithShape="0">
                  <a:srgbClr val="6E747A">
                    <a:alpha val="43000"/>
                  </a:srgbClr>
                </a:outerShdw>
              </a:effectLst>
              <a:latin typeface="Algerian" panose="04020705040A02060702" pitchFamily="82" charset="0"/>
            </a:endParaRPr>
          </a:p>
        </p:txBody>
      </p:sp>
      <p:pic>
        <p:nvPicPr>
          <p:cNvPr id="7" name="Picture 6" descr="logo.png"/>
          <p:cNvPicPr>
            <a:picLocks noChangeAspect="1"/>
          </p:cNvPicPr>
          <p:nvPr/>
        </p:nvPicPr>
        <p:blipFill>
          <a:blip r:embed="rId3"/>
          <a:stretch>
            <a:fillRect/>
          </a:stretch>
        </p:blipFill>
        <p:spPr>
          <a:xfrm>
            <a:off x="4898572" y="1397726"/>
            <a:ext cx="3370217" cy="1920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DATA FLOW  DIAGRAM</a:t>
            </a: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pic>
        <p:nvPicPr>
          <p:cNvPr id="10" name="Content Placeholder 9" descr="DATA.jpg"/>
          <p:cNvPicPr>
            <a:picLocks noGrp="1" noChangeAspect="1"/>
          </p:cNvPicPr>
          <p:nvPr>
            <p:ph idx="1"/>
          </p:nvPr>
        </p:nvPicPr>
        <p:blipFill>
          <a:blip r:embed="rId4"/>
          <a:stretch>
            <a:fillRect/>
          </a:stretch>
        </p:blipFill>
        <p:spPr>
          <a:xfrm>
            <a:off x="927463" y="1737360"/>
            <a:ext cx="11025051" cy="4709478"/>
          </a:xfrm>
        </p:spPr>
      </p:pic>
    </p:spTree>
    <p:extLst>
      <p:ext uri="{BB962C8B-B14F-4D97-AF65-F5344CB8AC3E}">
        <p14:creationId xmlns="" xmlns:p14="http://schemas.microsoft.com/office/powerpoint/2010/main" val="180660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TECHNOLOGY USED</a:t>
            </a:r>
          </a:p>
        </p:txBody>
      </p:sp>
      <p:sp>
        <p:nvSpPr>
          <p:cNvPr id="3" name="Content Placeholder 2">
            <a:extLst>
              <a:ext uri="{FF2B5EF4-FFF2-40B4-BE49-F238E27FC236}">
                <a16:creationId xmlns="" xmlns:a16="http://schemas.microsoft.com/office/drawing/2014/main" id="{28F386CA-41A4-4E4A-AF2A-955E6FAA3257}"/>
              </a:ext>
            </a:extLst>
          </p:cNvPr>
          <p:cNvSpPr>
            <a:spLocks noGrp="1"/>
          </p:cNvSpPr>
          <p:nvPr>
            <p:ph idx="1"/>
          </p:nvPr>
        </p:nvSpPr>
        <p:spPr>
          <a:xfrm>
            <a:off x="1048200" y="1645919"/>
            <a:ext cx="10095600" cy="4628753"/>
          </a:xfrm>
        </p:spPr>
        <p:txBody>
          <a:bodyPr>
            <a:normAutofit/>
          </a:bodyPr>
          <a:lstStyle/>
          <a:p>
            <a:pPr>
              <a:buClrTx/>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Front-End</a:t>
            </a:r>
            <a:r>
              <a:rPr lang="en-US" sz="2000" dirty="0">
                <a:latin typeface="Times New Roman" panose="02020603050405020304" pitchFamily="18" charset="0"/>
                <a:cs typeface="Times New Roman" panose="02020603050405020304" pitchFamily="18" charset="0"/>
              </a:rPr>
              <a:t>: HTML5, CSS3, Bootstrap5, JavaScript.</a:t>
            </a:r>
          </a:p>
          <a:p>
            <a:pPr>
              <a:buClrTx/>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Back-End</a:t>
            </a:r>
            <a:r>
              <a:rPr lang="en-US" sz="2000" dirty="0">
                <a:latin typeface="Times New Roman" panose="02020603050405020304" pitchFamily="18" charset="0"/>
                <a:cs typeface="Times New Roman" panose="02020603050405020304" pitchFamily="18" charset="0"/>
              </a:rPr>
              <a:t>: Spring Boot, Hibernate</a:t>
            </a:r>
          </a:p>
          <a:p>
            <a:pPr>
              <a:buClrTx/>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MYSQL Workbench</a:t>
            </a:r>
            <a:endParaRPr lang="en-IN" sz="2000" dirty="0">
              <a:latin typeface="Times New Roman" panose="02020603050405020304" pitchFamily="18" charset="0"/>
              <a:cs typeface="Times New Roman" panose="02020603050405020304" pitchFamily="18" charset="0"/>
            </a:endParaRPr>
          </a:p>
          <a:p>
            <a:endParaRPr lang="en-US" sz="2000" dirty="0"/>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HOME PAGE</a:t>
            </a:r>
          </a:p>
        </p:txBody>
      </p:sp>
      <p:pic>
        <p:nvPicPr>
          <p:cNvPr id="7" name="Content Placeholder 6" descr="Home.jpg"/>
          <p:cNvPicPr>
            <a:picLocks noGrp="1" noChangeAspect="1"/>
          </p:cNvPicPr>
          <p:nvPr>
            <p:ph idx="1"/>
          </p:nvPr>
        </p:nvPicPr>
        <p:blipFill>
          <a:blip r:embed="rId2"/>
          <a:stretch>
            <a:fillRect/>
          </a:stretch>
        </p:blipFill>
        <p:spPr>
          <a:xfrm>
            <a:off x="1005839" y="1646237"/>
            <a:ext cx="10437223" cy="4898253"/>
          </a:xfrm>
        </p:spPr>
      </p:pic>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3"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4"/>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SHOP PAGE</a:t>
            </a: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pic>
        <p:nvPicPr>
          <p:cNvPr id="12" name="Content Placeholder 11" descr="shop_page.PNG"/>
          <p:cNvPicPr>
            <a:picLocks noGrp="1" noChangeAspect="1"/>
          </p:cNvPicPr>
          <p:nvPr>
            <p:ph idx="1"/>
          </p:nvPr>
        </p:nvPicPr>
        <p:blipFill>
          <a:blip r:embed="rId4"/>
          <a:stretch>
            <a:fillRect/>
          </a:stretch>
        </p:blipFill>
        <p:spPr>
          <a:xfrm>
            <a:off x="1047750" y="1727918"/>
            <a:ext cx="10096500" cy="4673751"/>
          </a:xfrm>
        </p:spPr>
      </p:pic>
    </p:spTree>
    <p:extLst>
      <p:ext uri="{BB962C8B-B14F-4D97-AF65-F5344CB8AC3E}">
        <p14:creationId xmlns="" xmlns:p14="http://schemas.microsoft.com/office/powerpoint/2010/main" val="180660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ABOUT PAGE</a:t>
            </a:r>
          </a:p>
        </p:txBody>
      </p:sp>
      <p:pic>
        <p:nvPicPr>
          <p:cNvPr id="7" name="Content Placeholder 6" descr="about_page.PNG"/>
          <p:cNvPicPr>
            <a:picLocks noGrp="1" noChangeAspect="1"/>
          </p:cNvPicPr>
          <p:nvPr>
            <p:ph idx="1"/>
          </p:nvPr>
        </p:nvPicPr>
        <p:blipFill>
          <a:blip r:embed="rId2"/>
          <a:stretch>
            <a:fillRect/>
          </a:stretch>
        </p:blipFill>
        <p:spPr>
          <a:xfrm>
            <a:off x="1117058" y="1646238"/>
            <a:ext cx="9957883" cy="4629150"/>
          </a:xfrm>
        </p:spPr>
      </p:pic>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3"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4"/>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BLOG PAGE</a:t>
            </a: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pic>
        <p:nvPicPr>
          <p:cNvPr id="10" name="Content Placeholder 9">
            <a:extLst>
              <a:ext uri="{FF2B5EF4-FFF2-40B4-BE49-F238E27FC236}">
                <a16:creationId xmlns="" xmlns:a16="http://schemas.microsoft.com/office/drawing/2014/main" id="{952B7F8A-BE61-9375-E1C0-A681431D8BE6}"/>
              </a:ext>
            </a:extLst>
          </p:cNvPr>
          <p:cNvPicPr>
            <a:picLocks noGrp="1" noChangeAspect="1"/>
          </p:cNvPicPr>
          <p:nvPr>
            <p:ph idx="1"/>
          </p:nvPr>
        </p:nvPicPr>
        <p:blipFill>
          <a:blip r:embed="rId4">
            <a:extLst>
              <a:ext uri="{28A0092B-C50C-407E-A947-70E740481C1C}">
                <a14:useLocalDpi xmlns="" xmlns:a14="http://schemas.microsoft.com/office/drawing/2010/main" val="0"/>
              </a:ext>
            </a:extLst>
          </a:blip>
          <a:stretch>
            <a:fillRect/>
          </a:stretch>
        </p:blipFill>
        <p:spPr>
          <a:xfrm>
            <a:off x="586853" y="1802304"/>
            <a:ext cx="11136573" cy="4898941"/>
          </a:xfrm>
        </p:spPr>
      </p:pic>
    </p:spTree>
    <p:extLst>
      <p:ext uri="{BB962C8B-B14F-4D97-AF65-F5344CB8AC3E}">
        <p14:creationId xmlns="" xmlns:p14="http://schemas.microsoft.com/office/powerpoint/2010/main" val="180660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CONTACT PAGE</a:t>
            </a:r>
          </a:p>
        </p:txBody>
      </p:sp>
      <p:pic>
        <p:nvPicPr>
          <p:cNvPr id="7" name="Content Placeholder 6" descr="contact_page.PNG"/>
          <p:cNvPicPr>
            <a:picLocks noGrp="1" noChangeAspect="1"/>
          </p:cNvPicPr>
          <p:nvPr>
            <p:ph idx="1"/>
          </p:nvPr>
        </p:nvPicPr>
        <p:blipFill>
          <a:blip r:embed="rId2"/>
          <a:stretch>
            <a:fillRect/>
          </a:stretch>
        </p:blipFill>
        <p:spPr>
          <a:xfrm>
            <a:off x="1131943" y="1646238"/>
            <a:ext cx="9928113" cy="4629150"/>
          </a:xfrm>
        </p:spPr>
      </p:pic>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3"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4"/>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CART PAGE</a:t>
            </a: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pic>
        <p:nvPicPr>
          <p:cNvPr id="6" name="Picture 5">
            <a:extLst>
              <a:ext uri="{FF2B5EF4-FFF2-40B4-BE49-F238E27FC236}">
                <a16:creationId xmlns="" xmlns:a16="http://schemas.microsoft.com/office/drawing/2014/main" id="{33608018-E0F6-9CD0-FBC2-23104007924B}"/>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32263" y="1724297"/>
            <a:ext cx="10890914" cy="4532033"/>
          </a:xfrm>
          <a:prstGeom prst="rect">
            <a:avLst/>
          </a:prstGeom>
        </p:spPr>
      </p:pic>
    </p:spTree>
    <p:extLst>
      <p:ext uri="{BB962C8B-B14F-4D97-AF65-F5344CB8AC3E}">
        <p14:creationId xmlns="" xmlns:p14="http://schemas.microsoft.com/office/powerpoint/2010/main" val="180660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LOGIN PAGE</a:t>
            </a:r>
          </a:p>
        </p:txBody>
      </p:sp>
      <p:pic>
        <p:nvPicPr>
          <p:cNvPr id="7" name="Content Placeholder 6" descr="login_page.PNG"/>
          <p:cNvPicPr>
            <a:picLocks noGrp="1" noChangeAspect="1"/>
          </p:cNvPicPr>
          <p:nvPr>
            <p:ph idx="1"/>
          </p:nvPr>
        </p:nvPicPr>
        <p:blipFill>
          <a:blip r:embed="rId2"/>
          <a:stretch>
            <a:fillRect/>
          </a:stretch>
        </p:blipFill>
        <p:spPr>
          <a:xfrm>
            <a:off x="1055957" y="1646238"/>
            <a:ext cx="10080086" cy="4629150"/>
          </a:xfrm>
        </p:spPr>
      </p:pic>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3"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4"/>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SIGN-UP PAGE</a:t>
            </a:r>
          </a:p>
        </p:txBody>
      </p:sp>
      <p:pic>
        <p:nvPicPr>
          <p:cNvPr id="7" name="Content Placeholder 6" descr="signup_page.PNG"/>
          <p:cNvPicPr>
            <a:picLocks noGrp="1" noChangeAspect="1"/>
          </p:cNvPicPr>
          <p:nvPr>
            <p:ph idx="1"/>
          </p:nvPr>
        </p:nvPicPr>
        <p:blipFill>
          <a:blip r:embed="rId2"/>
          <a:stretch>
            <a:fillRect/>
          </a:stretch>
        </p:blipFill>
        <p:spPr>
          <a:xfrm>
            <a:off x="1047750" y="1694794"/>
            <a:ext cx="10096500" cy="4532038"/>
          </a:xfrm>
        </p:spPr>
      </p:pic>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3"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4"/>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AFD89F-F1E2-DC7C-733B-795B337BD090}"/>
              </a:ext>
            </a:extLst>
          </p:cNvPr>
          <p:cNvSpPr>
            <a:spLocks noGrp="1"/>
          </p:cNvSpPr>
          <p:nvPr>
            <p:ph type="title"/>
          </p:nvPr>
        </p:nvSpPr>
        <p:spPr>
          <a:xfrm>
            <a:off x="1048200" y="1227908"/>
            <a:ext cx="10095600" cy="718457"/>
          </a:xfrm>
        </p:spPr>
        <p:txBody>
          <a:bodyPr/>
          <a:lstStyle/>
          <a:p>
            <a:r>
              <a:rPr lang="en-IN" sz="4000" dirty="0">
                <a:solidFill>
                  <a:schemeClr val="accent2">
                    <a:lumMod val="60000"/>
                    <a:lumOff val="40000"/>
                  </a:schemeClr>
                </a:solidFill>
                <a:latin typeface="Algerian" panose="04020705040A02060702" pitchFamily="82" charset="0"/>
                <a:cs typeface="Calibri" panose="020F0502020204030204" pitchFamily="34" charset="0"/>
              </a:rPr>
              <a:t/>
            </a:r>
            <a:br>
              <a:rPr lang="en-IN" sz="4000" dirty="0">
                <a:solidFill>
                  <a:schemeClr val="accent2">
                    <a:lumMod val="60000"/>
                    <a:lumOff val="40000"/>
                  </a:schemeClr>
                </a:solidFill>
                <a:latin typeface="Algerian" panose="04020705040A02060702" pitchFamily="82" charset="0"/>
                <a:cs typeface="Calibri" panose="020F0502020204030204" pitchFamily="34" charset="0"/>
              </a:rPr>
            </a:br>
            <a:r>
              <a:rPr lang="en-IN" sz="4000" dirty="0">
                <a:solidFill>
                  <a:schemeClr val="accent2">
                    <a:lumMod val="60000"/>
                    <a:lumOff val="40000"/>
                  </a:schemeClr>
                </a:solidFill>
                <a:latin typeface="Algerian" panose="04020705040A02060702" pitchFamily="82" charset="0"/>
                <a:cs typeface="Calibri" panose="020F0502020204030204" pitchFamily="34" charset="0"/>
              </a:rPr>
              <a:t>	</a:t>
            </a:r>
            <a:br>
              <a:rPr lang="en-IN" sz="4000" dirty="0">
                <a:solidFill>
                  <a:schemeClr val="accent2">
                    <a:lumMod val="60000"/>
                    <a:lumOff val="40000"/>
                  </a:schemeClr>
                </a:solidFill>
                <a:latin typeface="Algerian" panose="04020705040A02060702" pitchFamily="82" charset="0"/>
                <a:cs typeface="Calibri" panose="020F0502020204030204" pitchFamily="34" charset="0"/>
              </a:rPr>
            </a:br>
            <a:r>
              <a:rPr lang="en-IN" sz="4000" dirty="0">
                <a:solidFill>
                  <a:schemeClr val="accent2">
                    <a:lumMod val="60000"/>
                    <a:lumOff val="40000"/>
                  </a:schemeClr>
                </a:solidFill>
                <a:latin typeface="Algerian" panose="04020705040A02060702" pitchFamily="82" charset="0"/>
                <a:cs typeface="Calibri" panose="020F0502020204030204" pitchFamily="34" charset="0"/>
              </a:rPr>
              <a:t/>
            </a:r>
            <a:br>
              <a:rPr lang="en-IN" sz="4000" dirty="0">
                <a:solidFill>
                  <a:schemeClr val="accent2">
                    <a:lumMod val="60000"/>
                    <a:lumOff val="40000"/>
                  </a:schemeClr>
                </a:solidFill>
                <a:latin typeface="Algerian" panose="04020705040A02060702" pitchFamily="82" charset="0"/>
                <a:cs typeface="Calibri" panose="020F0502020204030204" pitchFamily="34" charset="0"/>
              </a:rPr>
            </a:br>
            <a:r>
              <a:rPr lang="en-IN" sz="4000" dirty="0">
                <a:solidFill>
                  <a:schemeClr val="accent2">
                    <a:lumMod val="60000"/>
                    <a:lumOff val="40000"/>
                  </a:schemeClr>
                </a:solidFill>
                <a:latin typeface="Algerian" panose="04020705040A02060702" pitchFamily="82" charset="0"/>
                <a:cs typeface="Calibri" panose="020F0502020204030204" pitchFamily="34" charset="0"/>
              </a:rPr>
              <a:t>    ABSTRACT</a:t>
            </a:r>
          </a:p>
        </p:txBody>
      </p:sp>
      <p:sp>
        <p:nvSpPr>
          <p:cNvPr id="3" name="Content Placeholder 2">
            <a:extLst>
              <a:ext uri="{FF2B5EF4-FFF2-40B4-BE49-F238E27FC236}">
                <a16:creationId xmlns="" xmlns:a16="http://schemas.microsoft.com/office/drawing/2014/main" id="{2395AB0D-3F74-6ABB-B5C9-A240E1074768}"/>
              </a:ext>
            </a:extLst>
          </p:cNvPr>
          <p:cNvSpPr>
            <a:spLocks noGrp="1"/>
          </p:cNvSpPr>
          <p:nvPr>
            <p:ph idx="1"/>
          </p:nvPr>
        </p:nvSpPr>
        <p:spPr>
          <a:xfrm>
            <a:off x="955434" y="1496736"/>
            <a:ext cx="10481191" cy="4950331"/>
          </a:xfrm>
        </p:spPr>
        <p:txBody>
          <a:bodyPr>
            <a:normAutofit/>
          </a:bodyPr>
          <a:lstStyle/>
          <a:p>
            <a:pPr marL="38100"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a:p>
            <a:pPr marL="38100" indent="0" algn="just">
              <a:buNone/>
            </a:pPr>
            <a:r>
              <a:rPr lang="en-US" sz="2400" dirty="0"/>
              <a:t> </a:t>
            </a:r>
            <a:r>
              <a:rPr lang="en-US" sz="2000" dirty="0">
                <a:latin typeface="+mn-lt"/>
              </a:rPr>
              <a:t>"</a:t>
            </a:r>
            <a:r>
              <a:rPr lang="en-US" sz="2000" dirty="0" err="1">
                <a:latin typeface="+mn-lt"/>
              </a:rPr>
              <a:t>NurseryKart</a:t>
            </a:r>
            <a:r>
              <a:rPr lang="en-US" sz="2000" dirty="0">
                <a:latin typeface="+mn-lt"/>
              </a:rPr>
              <a:t>" is an innovative online platform designed to revolutionize the way people purchase plants. Through this website, users can conveniently browse and buy a wide variety of plants from the comfort of their homes, offices, and other places . </a:t>
            </a:r>
            <a:r>
              <a:rPr lang="en-US" sz="2000" dirty="0" err="1">
                <a:latin typeface="+mn-lt"/>
              </a:rPr>
              <a:t>NurseryKart</a:t>
            </a:r>
            <a:r>
              <a:rPr lang="en-US" sz="2000" dirty="0">
                <a:latin typeface="+mn-lt"/>
              </a:rPr>
              <a:t> offers a user-friendly interface that showcases an extensive collection of plants, each accompanied by detailed descriptions and images to aid in the selection process. This platform aims to bridge the gap between plant enthusiasts and quality greenery by providing a seamless online shopping experience, With </a:t>
            </a:r>
            <a:r>
              <a:rPr lang="en-US" sz="2000" dirty="0" err="1">
                <a:latin typeface="+mn-lt"/>
              </a:rPr>
              <a:t>NurseryKart</a:t>
            </a:r>
            <a:r>
              <a:rPr lang="en-US" sz="2000" dirty="0">
                <a:latin typeface="+mn-lt"/>
              </a:rPr>
              <a:t>, individuals can effortlessly bring the beauty of nature into their lives, fostering a deeper connection with the environment. It will saves time and energy You don't have to waste your time going to stores, dealing with crowds, and standing in lines.</a:t>
            </a:r>
            <a:endParaRPr lang="en-US" sz="2000" dirty="0">
              <a:solidFill>
                <a:schemeClr val="tx1"/>
              </a:solidFill>
              <a:latin typeface="+mn-lt"/>
              <a:cs typeface="Times New Roman" panose="02020603050405020304" pitchFamily="18" charset="0"/>
            </a:endParaRPr>
          </a:p>
          <a:p>
            <a:pPr marL="38100"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 xmlns:a16="http://schemas.microsoft.com/office/drawing/2014/main" id="{4B7DC385-AC65-67D8-5BFC-1A04585EA73B}"/>
              </a:ext>
            </a:extLst>
          </p:cNvPr>
          <p:cNvPicPr>
            <a:picLocks noChangeAspect="1"/>
          </p:cNvPicPr>
          <p:nvPr/>
        </p:nvPicPr>
        <p:blipFill>
          <a:blip r:embed="rId2" cstate="print"/>
          <a:stretch>
            <a:fillRect/>
          </a:stretch>
        </p:blipFill>
        <p:spPr>
          <a:xfrm>
            <a:off x="10535701" y="200744"/>
            <a:ext cx="1368916" cy="1382870"/>
          </a:xfrm>
          <a:prstGeom prst="rect">
            <a:avLst/>
          </a:prstGeom>
        </p:spPr>
      </p:pic>
      <p:sp>
        <p:nvSpPr>
          <p:cNvPr id="5" name="TextBox 4">
            <a:extLst>
              <a:ext uri="{FF2B5EF4-FFF2-40B4-BE49-F238E27FC236}">
                <a16:creationId xmlns="" xmlns:a16="http://schemas.microsoft.com/office/drawing/2014/main" id="{D5A77794-3563-821A-5FDE-C903FE473104}"/>
              </a:ext>
            </a:extLst>
          </p:cNvPr>
          <p:cNvSpPr txBox="1"/>
          <p:nvPr/>
        </p:nvSpPr>
        <p:spPr>
          <a:xfrm>
            <a:off x="0" y="372308"/>
            <a:ext cx="6096000" cy="707886"/>
          </a:xfrm>
          <a:prstGeom prst="rect">
            <a:avLst/>
          </a:prstGeom>
          <a:noFill/>
        </p:spPr>
        <p:txBody>
          <a:bodyPr wrap="square">
            <a:spAutoFit/>
          </a:bodyPr>
          <a:lstStyle/>
          <a:p>
            <a:r>
              <a:rPr kumimoji="0" lang="en-US" sz="4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rPr>
              <a:t>       </a:t>
            </a:r>
            <a:r>
              <a:rPr kumimoji="0" lang="en-US" sz="4000" b="1" i="0" u="none" strike="noStrike" kern="1200" cap="none" spc="0" normalizeH="0" noProof="0" dirty="0">
                <a:ln>
                  <a:noFill/>
                </a:ln>
                <a:solidFill>
                  <a:srgbClr val="31B4E6">
                    <a:lumMod val="75000"/>
                  </a:srgbClr>
                </a:solidFill>
                <a:effectLst/>
                <a:uLnTx/>
                <a:uFillTx/>
                <a:latin typeface="Century Gothic" panose="020B0502020202020204"/>
                <a:ea typeface="+mj-ea"/>
                <a:cs typeface="+mj-cs"/>
              </a:rPr>
              <a:t>    </a:t>
            </a:r>
            <a:r>
              <a:rPr kumimoji="0" lang="en-US" sz="2000" b="1" i="0" u="none" strike="noStrike" kern="1200" cap="none" spc="0" normalizeH="0" baseline="0" noProof="0" dirty="0" err="1">
                <a:ln>
                  <a:noFill/>
                </a:ln>
                <a:solidFill>
                  <a:srgbClr val="00B050"/>
                </a:solidFill>
                <a:effectLst/>
                <a:uLnTx/>
                <a:uFillTx/>
                <a:latin typeface="+mn-lt"/>
                <a:ea typeface="+mj-ea"/>
                <a:cs typeface="Calibri" pitchFamily="34" charset="0"/>
              </a:rPr>
              <a:t>NurseryKart</a:t>
            </a:r>
            <a:endParaRPr lang="en-IN" sz="2000" dirty="0">
              <a:solidFill>
                <a:srgbClr val="00B050"/>
              </a:solidFill>
              <a:latin typeface="+mn-lt"/>
              <a:cs typeface="Calibri" pitchFamily="34" charset="0"/>
            </a:endParaRPr>
          </a:p>
        </p:txBody>
      </p:sp>
      <p:pic>
        <p:nvPicPr>
          <p:cNvPr id="6" name="Picture 5" descr="logo.png"/>
          <p:cNvPicPr>
            <a:picLocks noChangeAspect="1"/>
          </p:cNvPicPr>
          <p:nvPr/>
        </p:nvPicPr>
        <p:blipFill>
          <a:blip r:embed="rId3"/>
          <a:stretch>
            <a:fillRect/>
          </a:stretch>
        </p:blipFill>
        <p:spPr>
          <a:xfrm>
            <a:off x="274320" y="156754"/>
            <a:ext cx="1227909" cy="901337"/>
          </a:xfrm>
          <a:prstGeom prst="rect">
            <a:avLst/>
          </a:prstGeom>
        </p:spPr>
      </p:pic>
    </p:spTree>
    <p:extLst>
      <p:ext uri="{BB962C8B-B14F-4D97-AF65-F5344CB8AC3E}">
        <p14:creationId xmlns="" xmlns:p14="http://schemas.microsoft.com/office/powerpoint/2010/main" val="610188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200" y="410827"/>
            <a:ext cx="3461277" cy="620804"/>
          </a:xfrm>
        </p:spPr>
        <p:txBody>
          <a:bodyPr/>
          <a:lstStyle/>
          <a:p>
            <a:r>
              <a:rPr lang="en-US" sz="3200" dirty="0">
                <a:solidFill>
                  <a:srgbClr val="0070C0"/>
                </a:solidFill>
                <a:latin typeface="Algerian" panose="04020705040A02060702" pitchFamily="82" charset="0"/>
                <a:cs typeface="Calibri" panose="020F0502020204030204" pitchFamily="34" charset="0"/>
                <a:sym typeface="+mn-ea"/>
              </a:rPr>
              <a:t>CONCLUSION</a:t>
            </a:r>
            <a:r>
              <a:rPr lang="en-US" sz="4000" dirty="0">
                <a:solidFill>
                  <a:srgbClr val="3CAE7A"/>
                </a:solidFill>
                <a:latin typeface="Century Gothic" panose="020B0502020202020204" pitchFamily="34" charset="0"/>
                <a:sym typeface="+mn-ea"/>
              </a:rPr>
              <a:t>: </a:t>
            </a:r>
            <a:endParaRPr lang="en-US" sz="4000" dirty="0">
              <a:solidFill>
                <a:srgbClr val="3CAE7A"/>
              </a:solidFill>
              <a:latin typeface="Century Gothic" panose="020B0502020202020204" pitchFamily="34" charset="0"/>
            </a:endParaRPr>
          </a:p>
        </p:txBody>
      </p:sp>
      <p:sp>
        <p:nvSpPr>
          <p:cNvPr id="3" name="Content Placeholder 2"/>
          <p:cNvSpPr>
            <a:spLocks noGrp="1"/>
          </p:cNvSpPr>
          <p:nvPr>
            <p:ph idx="1"/>
          </p:nvPr>
        </p:nvSpPr>
        <p:spPr>
          <a:xfrm>
            <a:off x="953171" y="1466269"/>
            <a:ext cx="9699198" cy="4332746"/>
          </a:xfrm>
        </p:spPr>
        <p:txBody>
          <a:bodyPr>
            <a:normAutofit/>
          </a:bodyPr>
          <a:lstStyle/>
          <a:p>
            <a:r>
              <a:rPr lang="en-US" sz="2000" dirty="0">
                <a:latin typeface="+mn-lt"/>
              </a:rPr>
              <a:t>The conclusion is in proposing system “</a:t>
            </a:r>
            <a:r>
              <a:rPr lang="en-US" sz="2000" dirty="0" err="1">
                <a:latin typeface="+mn-lt"/>
              </a:rPr>
              <a:t>Nurserykart</a:t>
            </a:r>
            <a:r>
              <a:rPr lang="en-US" sz="2000" dirty="0">
                <a:latin typeface="+mn-lt"/>
              </a:rPr>
              <a:t>” Online Plant Shopping it should satisfies both the customers. Admin should play the crucial role in this system Admin should maintain the  information about the plant details ,order details, and delivery reports.</a:t>
            </a:r>
          </a:p>
          <a:p>
            <a:r>
              <a:rPr lang="en-US" sz="2000" dirty="0">
                <a:latin typeface="+mn-lt"/>
              </a:rPr>
              <a:t>Working on this project was fun and insightful at the same time as we got to learn a lot of things</a:t>
            </a:r>
            <a:r>
              <a:rPr lang="en-US" sz="2400" dirty="0"/>
              <a:t>.</a:t>
            </a:r>
          </a:p>
          <a:p>
            <a:pPr algn="just">
              <a:buFont typeface="Wingdings" panose="05000000000000000000" pitchFamily="2" charset="2"/>
              <a:buChar char="Ø"/>
            </a:pPr>
            <a:endParaRPr lang="en-US" sz="2200" b="0" i="0" dirty="0">
              <a:solidFill>
                <a:schemeClr val="tx1"/>
              </a:solidFill>
              <a:effectLst/>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 xmlns:a16="http://schemas.microsoft.com/office/drawing/2014/main" id="{76921B1D-9CF5-D835-C688-FBDFB1817AE0}"/>
              </a:ext>
            </a:extLst>
          </p:cNvPr>
          <p:cNvPicPr>
            <a:picLocks noChangeAspect="1"/>
          </p:cNvPicPr>
          <p:nvPr/>
        </p:nvPicPr>
        <p:blipFill>
          <a:blip r:embed="rId2" cstate="print"/>
          <a:stretch>
            <a:fillRect/>
          </a:stretch>
        </p:blipFill>
        <p:spPr>
          <a:xfrm>
            <a:off x="10459342" y="292185"/>
            <a:ext cx="1368916" cy="13828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226" y="1948069"/>
            <a:ext cx="7149548" cy="3256722"/>
          </a:xfrm>
        </p:spPr>
        <p:txBody>
          <a:bodyPr>
            <a:normAutofit/>
          </a:bodyPr>
          <a:lstStyle/>
          <a:p>
            <a:pPr algn="ctr"/>
            <a:r>
              <a:rPr lang="en-US" sz="7200" b="1" dirty="0">
                <a:solidFill>
                  <a:srgbClr val="0070C0"/>
                </a:solidFill>
                <a:latin typeface="Algerian" panose="04020705040A02060702" pitchFamily="82" charset="0"/>
                <a:sym typeface="+mn-ea"/>
              </a:rPr>
              <a:t>THANK YOU ! </a:t>
            </a:r>
            <a:r>
              <a:rPr lang="en-US" sz="7200" b="1" dirty="0">
                <a:solidFill>
                  <a:srgbClr val="0070C0"/>
                </a:solidFill>
                <a:latin typeface="Algerian" panose="04020705040A02060702" pitchFamily="82" charset="0"/>
              </a:rPr>
              <a:t/>
            </a:r>
            <a:br>
              <a:rPr lang="en-US" sz="7200" b="1" dirty="0">
                <a:solidFill>
                  <a:srgbClr val="0070C0"/>
                </a:solidFill>
                <a:latin typeface="Algerian" panose="04020705040A02060702" pitchFamily="82" charset="0"/>
              </a:rPr>
            </a:br>
            <a:endParaRPr lang="en-US" sz="7200" b="1" dirty="0">
              <a:solidFill>
                <a:srgbClr val="0070C0"/>
              </a:solidFill>
              <a:latin typeface="Algerian" panose="04020705040A02060702" pitchFamily="82" charset="0"/>
            </a:endParaRPr>
          </a:p>
        </p:txBody>
      </p:sp>
      <p:pic>
        <p:nvPicPr>
          <p:cNvPr id="3" name="image1.jpeg">
            <a:extLst>
              <a:ext uri="{FF2B5EF4-FFF2-40B4-BE49-F238E27FC236}">
                <a16:creationId xmlns="" xmlns:a16="http://schemas.microsoft.com/office/drawing/2014/main" id="{FF455A18-81E4-B736-2315-86E9A1D16F1E}"/>
              </a:ext>
            </a:extLst>
          </p:cNvPr>
          <p:cNvPicPr>
            <a:picLocks noChangeAspect="1"/>
          </p:cNvPicPr>
          <p:nvPr/>
        </p:nvPicPr>
        <p:blipFill>
          <a:blip r:embed="rId2" cstate="print"/>
          <a:stretch>
            <a:fillRect/>
          </a:stretch>
        </p:blipFill>
        <p:spPr>
          <a:xfrm>
            <a:off x="10459342" y="292185"/>
            <a:ext cx="1368916" cy="1382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68DAE-49FB-F262-2017-CCC7A5AB1DAB}"/>
              </a:ext>
            </a:extLst>
          </p:cNvPr>
          <p:cNvSpPr>
            <a:spLocks noGrp="1"/>
          </p:cNvSpPr>
          <p:nvPr>
            <p:ph type="title"/>
          </p:nvPr>
        </p:nvSpPr>
        <p:spPr>
          <a:xfrm>
            <a:off x="1048200" y="744582"/>
            <a:ext cx="10095600" cy="1058091"/>
          </a:xfrm>
        </p:spPr>
        <p:txBody>
          <a:bodyPr/>
          <a:lstStyle/>
          <a:p>
            <a:r>
              <a:rPr lang="en-IN" sz="4000" dirty="0">
                <a:solidFill>
                  <a:schemeClr val="accent2">
                    <a:lumMod val="60000"/>
                    <a:lumOff val="40000"/>
                  </a:schemeClr>
                </a:solidFill>
                <a:latin typeface="Algerian" panose="04020705040A02060702" pitchFamily="82" charset="0"/>
              </a:rPr>
              <a:t>    OBJECTIVE</a:t>
            </a:r>
            <a:endParaRPr lang="en-IN" dirty="0">
              <a:solidFill>
                <a:schemeClr val="accent2">
                  <a:lumMod val="60000"/>
                  <a:lumOff val="40000"/>
                </a:schemeClr>
              </a:solidFill>
              <a:latin typeface="Algerian" panose="04020705040A02060702" pitchFamily="82" charset="0"/>
            </a:endParaRPr>
          </a:p>
        </p:txBody>
      </p:sp>
      <p:sp>
        <p:nvSpPr>
          <p:cNvPr id="3" name="Content Placeholder 2">
            <a:extLst>
              <a:ext uri="{FF2B5EF4-FFF2-40B4-BE49-F238E27FC236}">
                <a16:creationId xmlns="" xmlns:a16="http://schemas.microsoft.com/office/drawing/2014/main" id="{F92328A3-D578-952F-7FA1-9E35B3E9B6C4}"/>
              </a:ext>
            </a:extLst>
          </p:cNvPr>
          <p:cNvSpPr>
            <a:spLocks noGrp="1"/>
          </p:cNvSpPr>
          <p:nvPr>
            <p:ph idx="1"/>
          </p:nvPr>
        </p:nvSpPr>
        <p:spPr>
          <a:xfrm>
            <a:off x="1048200" y="1347627"/>
            <a:ext cx="10095600" cy="5208863"/>
          </a:xfrm>
        </p:spPr>
        <p:txBody>
          <a:bodyPr/>
          <a:lstStyle/>
          <a:p>
            <a:pPr>
              <a:buClrTx/>
              <a:buFont typeface="Wingdings" panose="05000000000000000000" pitchFamily="2" charset="2"/>
              <a:buChar char="§"/>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To provide a platform for user to explore and purchase plants  </a:t>
            </a:r>
          </a:p>
          <a:p>
            <a:pPr>
              <a:buClrTx/>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facilitate the user with different categories of plants. Categories as Indoor plants and outdoor plants using e-platform</a:t>
            </a:r>
          </a:p>
          <a:p>
            <a:pPr>
              <a:buClrTx/>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  platform for Know about plants by </a:t>
            </a:r>
            <a:r>
              <a:rPr lang="en-US" sz="2400" dirty="0" err="1">
                <a:solidFill>
                  <a:schemeClr val="tx1"/>
                </a:solidFill>
                <a:latin typeface="Times New Roman" panose="02020603050405020304" pitchFamily="18" charset="0"/>
                <a:cs typeface="Times New Roman" panose="02020603050405020304" pitchFamily="18" charset="0"/>
              </a:rPr>
              <a:t>Nurserykart</a:t>
            </a:r>
            <a:r>
              <a:rPr lang="en-US" sz="2400" dirty="0">
                <a:solidFill>
                  <a:schemeClr val="tx1"/>
                </a:solidFill>
                <a:latin typeface="Times New Roman" panose="02020603050405020304" pitchFamily="18" charset="0"/>
                <a:cs typeface="Times New Roman" panose="02020603050405020304" pitchFamily="18" charset="0"/>
              </a:rPr>
              <a:t> blog page.</a:t>
            </a:r>
          </a:p>
          <a:p>
            <a:pPr>
              <a:buClrTx/>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provide a user-friendly and accessible interface for Customers.</a:t>
            </a:r>
          </a:p>
          <a:p>
            <a:pPr>
              <a:buClrTx/>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The ultimate objective is to sell plants , spread the message to customers for benefits of planting and make mother earth green.</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 xmlns:a16="http://schemas.microsoft.com/office/drawing/2014/main" id="{70C4AEEA-FF91-25E7-FD24-82730495D320}"/>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7" name="TextBox 6"/>
          <p:cNvSpPr txBox="1"/>
          <p:nvPr/>
        </p:nvSpPr>
        <p:spPr>
          <a:xfrm>
            <a:off x="1606731" y="653142"/>
            <a:ext cx="2090057" cy="707886"/>
          </a:xfrm>
          <a:prstGeom prst="rect">
            <a:avLst/>
          </a:prstGeom>
          <a:noFill/>
        </p:spPr>
        <p:txBody>
          <a:bodyPr wrap="square" rtlCol="0">
            <a:spAutoFit/>
          </a:bodyPr>
          <a:lstStyle/>
          <a:p>
            <a:r>
              <a:rPr lang="en-US" sz="2000" b="1" kern="1200" dirty="0" err="1">
                <a:solidFill>
                  <a:srgbClr val="00B050"/>
                </a:solidFill>
              </a:rPr>
              <a:t>NurseryKart</a:t>
            </a:r>
            <a:endParaRPr lang="en-IN" sz="2000" dirty="0">
              <a:solidFill>
                <a:srgbClr val="00B050"/>
              </a:solidFill>
            </a:endParaRPr>
          </a:p>
          <a:p>
            <a:endParaRPr lang="en-US" sz="2000" dirty="0"/>
          </a:p>
        </p:txBody>
      </p:sp>
    </p:spTree>
    <p:extLst>
      <p:ext uri="{BB962C8B-B14F-4D97-AF65-F5344CB8AC3E}">
        <p14:creationId xmlns="" xmlns:p14="http://schemas.microsoft.com/office/powerpoint/2010/main" val="405023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    MODULES</a:t>
            </a:r>
          </a:p>
        </p:txBody>
      </p:sp>
      <p:sp>
        <p:nvSpPr>
          <p:cNvPr id="3" name="Content Placeholder 2">
            <a:extLst>
              <a:ext uri="{FF2B5EF4-FFF2-40B4-BE49-F238E27FC236}">
                <a16:creationId xmlns="" xmlns:a16="http://schemas.microsoft.com/office/drawing/2014/main" id="{28F386CA-41A4-4E4A-AF2A-955E6FAA3257}"/>
              </a:ext>
            </a:extLst>
          </p:cNvPr>
          <p:cNvSpPr>
            <a:spLocks noGrp="1"/>
          </p:cNvSpPr>
          <p:nvPr>
            <p:ph idx="1"/>
          </p:nvPr>
        </p:nvSpPr>
        <p:spPr>
          <a:xfrm>
            <a:off x="1048200" y="1509873"/>
            <a:ext cx="10095600" cy="4764800"/>
          </a:xfrm>
        </p:spPr>
        <p:txBody>
          <a:bodyPr>
            <a:normAutofit fontScale="92500" lnSpcReduction="10000"/>
          </a:bodyPr>
          <a:lstStyle/>
          <a:p>
            <a:r>
              <a:rPr lang="en-US" sz="2000" dirty="0" err="1"/>
              <a:t>NurseryKart</a:t>
            </a:r>
            <a:r>
              <a:rPr lang="en-US" sz="2000" dirty="0"/>
              <a:t> is an online platform designed to facilitate selling of plants through the use of digital technologies. The proposed system of an </a:t>
            </a:r>
            <a:r>
              <a:rPr lang="en-US" sz="2000" dirty="0" err="1"/>
              <a:t>NurseryKart</a:t>
            </a:r>
            <a:r>
              <a:rPr lang="en-US" sz="2000" dirty="0"/>
              <a:t> platform should include the following components:</a:t>
            </a:r>
          </a:p>
          <a:p>
            <a:endParaRPr lang="en-US" sz="2000" b="1" dirty="0"/>
          </a:p>
          <a:p>
            <a:r>
              <a:rPr lang="en-US" sz="2000" b="1" dirty="0"/>
              <a:t>User Interface: </a:t>
            </a:r>
            <a:r>
              <a:rPr lang="en-US" sz="2000" dirty="0"/>
              <a:t>The user interface should be intuitive and easy to use. The platform should be designed to accommodate users with </a:t>
            </a:r>
            <a:r>
              <a:rPr lang="en-US" sz="2000" dirty="0" err="1"/>
              <a:t>Varities</a:t>
            </a:r>
            <a:r>
              <a:rPr lang="en-US" sz="2000" dirty="0"/>
              <a:t> of plants.</a:t>
            </a:r>
          </a:p>
          <a:p>
            <a:pPr>
              <a:buNone/>
            </a:pPr>
            <a:endParaRPr lang="en-US" sz="2000" dirty="0"/>
          </a:p>
          <a:p>
            <a:r>
              <a:rPr lang="en-US" sz="2000" b="1" dirty="0"/>
              <a:t>Admin : </a:t>
            </a:r>
            <a:r>
              <a:rPr lang="en-US" sz="2000" dirty="0"/>
              <a:t>The </a:t>
            </a:r>
            <a:r>
              <a:rPr lang="en-US" sz="2000" dirty="0" err="1"/>
              <a:t>NurseryKart</a:t>
            </a:r>
            <a:r>
              <a:rPr lang="en-US" sz="2000" dirty="0"/>
              <a:t> platform should have a admin management system that allows for the easy creation, uploading, and management of various types of plants . This could include plants details, care guide for plants ,requirement for planting.</a:t>
            </a:r>
          </a:p>
          <a:p>
            <a:pPr>
              <a:buNone/>
            </a:pPr>
            <a:endParaRPr lang="en-US" sz="2000" dirty="0"/>
          </a:p>
          <a:p>
            <a:r>
              <a:rPr lang="en-US" sz="2000" b="1" dirty="0"/>
              <a:t>User  : </a:t>
            </a:r>
            <a:r>
              <a:rPr lang="en-US" sz="2000" dirty="0"/>
              <a:t>The system should have a user management system that allows for easy registration, login, and authentication. It should also provide browsing, adding, and view purchasing plants from website.</a:t>
            </a: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    Proposed System</a:t>
            </a:r>
          </a:p>
        </p:txBody>
      </p:sp>
      <p:sp>
        <p:nvSpPr>
          <p:cNvPr id="3" name="Content Placeholder 2">
            <a:extLst>
              <a:ext uri="{FF2B5EF4-FFF2-40B4-BE49-F238E27FC236}">
                <a16:creationId xmlns="" xmlns:a16="http://schemas.microsoft.com/office/drawing/2014/main" id="{28F386CA-41A4-4E4A-AF2A-955E6FAA3257}"/>
              </a:ext>
            </a:extLst>
          </p:cNvPr>
          <p:cNvSpPr>
            <a:spLocks noGrp="1"/>
          </p:cNvSpPr>
          <p:nvPr>
            <p:ph idx="1"/>
          </p:nvPr>
        </p:nvSpPr>
        <p:spPr>
          <a:xfrm>
            <a:off x="1048200" y="1509873"/>
            <a:ext cx="10095600" cy="4764800"/>
          </a:xfrm>
        </p:spPr>
        <p:txBody>
          <a:bodyPr>
            <a:normAutofit fontScale="92500" lnSpcReduction="10000"/>
          </a:bodyPr>
          <a:lstStyle/>
          <a:p>
            <a:r>
              <a:rPr lang="en-US" sz="2000" dirty="0" err="1"/>
              <a:t>NurseryKart</a:t>
            </a:r>
            <a:r>
              <a:rPr lang="en-US" sz="2000" dirty="0"/>
              <a:t> is an online platform designed to facilitate selling of plants through the use of digital technologies. The proposed system of an </a:t>
            </a:r>
            <a:r>
              <a:rPr lang="en-US" sz="2000" dirty="0" err="1"/>
              <a:t>NurseryKart</a:t>
            </a:r>
            <a:r>
              <a:rPr lang="en-US" sz="2000" dirty="0"/>
              <a:t> platform should include the following components:</a:t>
            </a:r>
          </a:p>
          <a:p>
            <a:pPr>
              <a:buNone/>
            </a:pPr>
            <a:endParaRPr lang="en-US" sz="2000" b="1" dirty="0"/>
          </a:p>
          <a:p>
            <a:pPr>
              <a:buNone/>
            </a:pPr>
            <a:r>
              <a:rPr lang="en-US" sz="2000" b="1" dirty="0"/>
              <a:t>	User Interface: </a:t>
            </a:r>
            <a:r>
              <a:rPr lang="en-US" sz="2000" dirty="0"/>
              <a:t>The user interface should be intuitive and easy to use. The platform should be designed to accommodate users with </a:t>
            </a:r>
            <a:r>
              <a:rPr lang="en-US" sz="2000" dirty="0" err="1"/>
              <a:t>Varities</a:t>
            </a:r>
            <a:r>
              <a:rPr lang="en-US" sz="2000" dirty="0"/>
              <a:t> of plants.</a:t>
            </a:r>
          </a:p>
          <a:p>
            <a:pPr>
              <a:buNone/>
            </a:pPr>
            <a:endParaRPr lang="en-US" sz="2000" b="1" dirty="0"/>
          </a:p>
          <a:p>
            <a:pPr>
              <a:buNone/>
            </a:pPr>
            <a:r>
              <a:rPr lang="en-US" sz="2000" b="1" dirty="0"/>
              <a:t>	Content Management: </a:t>
            </a:r>
            <a:r>
              <a:rPr lang="en-US" sz="2000" dirty="0"/>
              <a:t>The </a:t>
            </a:r>
            <a:r>
              <a:rPr lang="en-US" sz="2000" dirty="0" err="1"/>
              <a:t>NurseryKart</a:t>
            </a:r>
            <a:r>
              <a:rPr lang="en-US" sz="2000" dirty="0"/>
              <a:t> platform should have a content management system that allows for the easy creation, uploading, and management of various types of plants . This could include plants details, care guide for plants ,requirement for planting.</a:t>
            </a:r>
          </a:p>
          <a:p>
            <a:pPr>
              <a:buNone/>
            </a:pPr>
            <a:r>
              <a:rPr lang="en-US" sz="2000" dirty="0"/>
              <a:t>	 </a:t>
            </a:r>
          </a:p>
          <a:p>
            <a:r>
              <a:rPr lang="en-US" sz="2000" b="1" dirty="0"/>
              <a:t>User Management: </a:t>
            </a:r>
            <a:r>
              <a:rPr lang="en-US" sz="2000" dirty="0"/>
              <a:t>The system should have a user management system that allows for easy registration, login, and authentication. It should also provide browsing, adding, and view purchasing plants from website.</a:t>
            </a:r>
          </a:p>
          <a:p>
            <a:endParaRPr lang="en-US" sz="2000" dirty="0"/>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    Scope</a:t>
            </a:r>
          </a:p>
        </p:txBody>
      </p:sp>
      <p:sp>
        <p:nvSpPr>
          <p:cNvPr id="3" name="Content Placeholder 2">
            <a:extLst>
              <a:ext uri="{FF2B5EF4-FFF2-40B4-BE49-F238E27FC236}">
                <a16:creationId xmlns="" xmlns:a16="http://schemas.microsoft.com/office/drawing/2014/main" id="{28F386CA-41A4-4E4A-AF2A-955E6FAA3257}"/>
              </a:ext>
            </a:extLst>
          </p:cNvPr>
          <p:cNvSpPr>
            <a:spLocks noGrp="1"/>
          </p:cNvSpPr>
          <p:nvPr>
            <p:ph idx="1"/>
          </p:nvPr>
        </p:nvSpPr>
        <p:spPr>
          <a:xfrm>
            <a:off x="1048200" y="1509873"/>
            <a:ext cx="10095600" cy="4764800"/>
          </a:xfrm>
        </p:spPr>
        <p:txBody>
          <a:bodyPr>
            <a:normAutofit lnSpcReduction="10000"/>
          </a:bodyPr>
          <a:lstStyle/>
          <a:p>
            <a:r>
              <a:rPr lang="en-US" sz="2000" dirty="0" err="1">
                <a:latin typeface="+mn-lt"/>
              </a:rPr>
              <a:t>NurseryKart</a:t>
            </a:r>
            <a:r>
              <a:rPr lang="en-US" sz="2000" dirty="0">
                <a:latin typeface="+mn-lt"/>
              </a:rPr>
              <a:t> platforms are used in selling and purchasing plants for user to purchase and seller to sell through portal. Website offer flexible, </a:t>
            </a:r>
            <a:r>
              <a:rPr lang="en-US" sz="2000" dirty="0" err="1">
                <a:latin typeface="+mn-lt"/>
              </a:rPr>
              <a:t>veriety</a:t>
            </a:r>
            <a:r>
              <a:rPr lang="en-US" sz="2000" dirty="0">
                <a:latin typeface="+mn-lt"/>
              </a:rPr>
              <a:t> and wide range for indoor plants, décor plants, shrubs plants, and flowering </a:t>
            </a:r>
            <a:r>
              <a:rPr lang="en-US" sz="2000" dirty="0" err="1">
                <a:latin typeface="+mn-lt"/>
              </a:rPr>
              <a:t>plants.It</a:t>
            </a:r>
            <a:r>
              <a:rPr lang="en-US" sz="2000" dirty="0">
                <a:latin typeface="+mn-lt"/>
              </a:rPr>
              <a:t> also provide blogs and updates regarding benefits , news article, to get know about plants.</a:t>
            </a:r>
          </a:p>
          <a:p>
            <a:endParaRPr lang="en-US" sz="2000" dirty="0">
              <a:latin typeface="+mn-lt"/>
            </a:endParaRPr>
          </a:p>
          <a:p>
            <a:r>
              <a:rPr lang="en-US" sz="2000" dirty="0">
                <a:latin typeface="+mn-lt"/>
              </a:rPr>
              <a:t>User can access the site through registering on it and on successful registration will also receive email. User can then login through their credentials to browse different plants which are arranged as a module wise on the portal like Indoor décor plants, outdoor plants, shrubs plants, flowering plants and etc. User can check with the subscribe option to get update with fresh arrivals of plants and products. User can check with the products to cart and order them to purchase. Every product will come with description about the plants details, their </a:t>
            </a:r>
            <a:r>
              <a:rPr lang="en-US" sz="2000" dirty="0" err="1">
                <a:latin typeface="+mn-lt"/>
              </a:rPr>
              <a:t>requirents</a:t>
            </a:r>
            <a:r>
              <a:rPr lang="en-US" sz="2000" dirty="0">
                <a:latin typeface="+mn-lt"/>
              </a:rPr>
              <a:t> for planting , care, etc. We have also kept the blog page for users to get updated blog about the plants and benefits for plant love.</a:t>
            </a:r>
          </a:p>
          <a:p>
            <a:endParaRPr lang="en-US" sz="2000" dirty="0"/>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a:solidFill>
                  <a:schemeClr val="accent2">
                    <a:lumMod val="60000"/>
                    <a:lumOff val="40000"/>
                  </a:schemeClr>
                </a:solidFill>
                <a:latin typeface="Algerian" panose="04020705040A02060702" pitchFamily="82" charset="0"/>
              </a:rPr>
              <a:t>    </a:t>
            </a:r>
            <a:r>
              <a:rPr lang="en-IN" sz="4000" dirty="0" smtClean="0">
                <a:solidFill>
                  <a:schemeClr val="accent2">
                    <a:lumMod val="60000"/>
                    <a:lumOff val="40000"/>
                  </a:schemeClr>
                </a:solidFill>
                <a:latin typeface="Algerian" panose="04020705040A02060702" pitchFamily="82" charset="0"/>
              </a:rPr>
              <a:t>Functionality</a:t>
            </a:r>
            <a:endParaRPr lang="en-IN" sz="4000" dirty="0">
              <a:solidFill>
                <a:schemeClr val="accent2">
                  <a:lumMod val="60000"/>
                  <a:lumOff val="40000"/>
                </a:schemeClr>
              </a:solidFill>
              <a:latin typeface="Algerian" panose="04020705040A02060702" pitchFamily="82" charset="0"/>
            </a:endParaRPr>
          </a:p>
        </p:txBody>
      </p:sp>
      <p:sp>
        <p:nvSpPr>
          <p:cNvPr id="3" name="Content Placeholder 2">
            <a:extLst>
              <a:ext uri="{FF2B5EF4-FFF2-40B4-BE49-F238E27FC236}">
                <a16:creationId xmlns="" xmlns:a16="http://schemas.microsoft.com/office/drawing/2014/main" id="{28F386CA-41A4-4E4A-AF2A-955E6FAA3257}"/>
              </a:ext>
            </a:extLst>
          </p:cNvPr>
          <p:cNvSpPr>
            <a:spLocks noGrp="1"/>
          </p:cNvSpPr>
          <p:nvPr>
            <p:ph idx="1"/>
          </p:nvPr>
        </p:nvSpPr>
        <p:spPr>
          <a:xfrm>
            <a:off x="1048200" y="1509873"/>
            <a:ext cx="10095600" cy="4764800"/>
          </a:xfrm>
        </p:spPr>
        <p:txBody>
          <a:bodyPr>
            <a:normAutofit/>
          </a:bodyPr>
          <a:lstStyle/>
          <a:p>
            <a:pPr lvl="2"/>
            <a:endParaRPr lang="en-US" sz="2000" b="1" dirty="0" smtClean="0">
              <a:latin typeface="+mn-lt"/>
            </a:endParaRPr>
          </a:p>
          <a:p>
            <a:pPr lvl="2"/>
            <a:r>
              <a:rPr lang="en-US" sz="2000" b="1" dirty="0" smtClean="0">
                <a:latin typeface="+mn-lt"/>
              </a:rPr>
              <a:t>Login of Admin</a:t>
            </a:r>
          </a:p>
          <a:p>
            <a:pPr lvl="3"/>
            <a:r>
              <a:rPr lang="en-US" sz="2000" dirty="0" smtClean="0">
                <a:latin typeface="+mn-lt"/>
              </a:rPr>
              <a:t>The Admin will be able to manage all the users.</a:t>
            </a:r>
          </a:p>
          <a:p>
            <a:pPr lvl="3"/>
            <a:r>
              <a:rPr lang="en-US" sz="2000" dirty="0" smtClean="0">
                <a:latin typeface="+mn-lt"/>
              </a:rPr>
              <a:t>The Admin will be able to view, add and delete users.</a:t>
            </a:r>
          </a:p>
          <a:p>
            <a:pPr lvl="3"/>
            <a:r>
              <a:rPr lang="en-US" sz="2000" dirty="0" smtClean="0">
                <a:latin typeface="+mn-lt"/>
              </a:rPr>
              <a:t>The Admin will be able to view all plants and products.</a:t>
            </a:r>
          </a:p>
          <a:p>
            <a:pPr lvl="3"/>
            <a:r>
              <a:rPr lang="en-US" sz="2000" dirty="0" smtClean="0">
                <a:latin typeface="+mn-lt"/>
              </a:rPr>
              <a:t>The Admin will be able to view blogs and update blogs.</a:t>
            </a:r>
          </a:p>
          <a:p>
            <a:pPr lvl="3"/>
            <a:r>
              <a:rPr lang="en-US" sz="2000" dirty="0" smtClean="0">
                <a:latin typeface="+mn-lt"/>
              </a:rPr>
              <a:t>Can change password</a:t>
            </a:r>
          </a:p>
          <a:p>
            <a:r>
              <a:rPr lang="en-US" sz="2000" dirty="0" smtClean="0">
                <a:latin typeface="+mn-lt"/>
              </a:rPr>
              <a:t> </a:t>
            </a:r>
          </a:p>
          <a:p>
            <a:pPr lvl="2"/>
            <a:r>
              <a:rPr lang="en-US" sz="2000" b="1" dirty="0" smtClean="0">
                <a:latin typeface="+mn-lt"/>
              </a:rPr>
              <a:t>Login of User </a:t>
            </a:r>
          </a:p>
          <a:p>
            <a:pPr lvl="3"/>
            <a:r>
              <a:rPr lang="en-US" sz="2000" dirty="0" smtClean="0">
                <a:latin typeface="+mn-lt"/>
              </a:rPr>
              <a:t>The user will be able to get registered and login.</a:t>
            </a:r>
          </a:p>
          <a:p>
            <a:pPr lvl="3"/>
            <a:r>
              <a:rPr lang="en-US" sz="2000" dirty="0" smtClean="0">
                <a:latin typeface="+mn-lt"/>
              </a:rPr>
              <a:t>The user will be able to view the products.</a:t>
            </a:r>
          </a:p>
          <a:p>
            <a:pPr lvl="3"/>
            <a:r>
              <a:rPr lang="en-US" sz="2000" dirty="0" smtClean="0">
                <a:latin typeface="+mn-lt"/>
              </a:rPr>
              <a:t>The user will get subscription updates.</a:t>
            </a:r>
          </a:p>
          <a:p>
            <a:pPr lvl="3"/>
            <a:r>
              <a:rPr lang="en-US" sz="2000" dirty="0" smtClean="0">
                <a:latin typeface="+mn-lt"/>
              </a:rPr>
              <a:t>The user will be able to add to cart and purchase product .</a:t>
            </a:r>
          </a:p>
          <a:p>
            <a:pPr lvl="3"/>
            <a:r>
              <a:rPr lang="en-US" sz="2000" dirty="0" smtClean="0">
                <a:latin typeface="+mn-lt"/>
              </a:rPr>
              <a:t>The user will be able to change password and update address details.</a:t>
            </a:r>
          </a:p>
          <a:p>
            <a:endParaRPr lang="en-US" sz="2000" dirty="0">
              <a:latin typeface="+mn-lt"/>
            </a:endParaRP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smtClean="0">
                <a:solidFill>
                  <a:schemeClr val="accent2">
                    <a:lumMod val="60000"/>
                    <a:lumOff val="40000"/>
                  </a:schemeClr>
                </a:solidFill>
                <a:latin typeface="Algerian" panose="04020705040A02060702" pitchFamily="82" charset="0"/>
              </a:rPr>
              <a:t>Flow chart</a:t>
            </a:r>
            <a:endParaRPr lang="en-IN" sz="4000" dirty="0">
              <a:solidFill>
                <a:schemeClr val="accent2">
                  <a:lumMod val="60000"/>
                  <a:lumOff val="40000"/>
                </a:schemeClr>
              </a:solidFill>
              <a:latin typeface="Algerian" panose="04020705040A02060702" pitchFamily="82" charset="0"/>
            </a:endParaRPr>
          </a:p>
        </p:txBody>
      </p:sp>
      <p:pic>
        <p:nvPicPr>
          <p:cNvPr id="7" name="Content Placeholder 6" descr="er diagram.png"/>
          <p:cNvPicPr>
            <a:picLocks noGrp="1" noChangeAspect="1"/>
          </p:cNvPicPr>
          <p:nvPr>
            <p:ph idx="1"/>
          </p:nvPr>
        </p:nvPicPr>
        <p:blipFill>
          <a:blip r:embed="rId2"/>
          <a:stretch>
            <a:fillRect/>
          </a:stretch>
        </p:blipFill>
        <p:spPr>
          <a:xfrm>
            <a:off x="222070" y="1509713"/>
            <a:ext cx="11234056" cy="5178470"/>
          </a:xfrm>
        </p:spPr>
      </p:pic>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3"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4"/>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spTree>
    <p:extLst>
      <p:ext uri="{BB962C8B-B14F-4D97-AF65-F5344CB8AC3E}">
        <p14:creationId xmlns="" xmlns:p14="http://schemas.microsoft.com/office/powerpoint/2010/main" val="180660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C62F7-DE8F-8F44-668D-B05078D03FD6}"/>
              </a:ext>
            </a:extLst>
          </p:cNvPr>
          <p:cNvSpPr>
            <a:spLocks noGrp="1"/>
          </p:cNvSpPr>
          <p:nvPr>
            <p:ph type="title"/>
          </p:nvPr>
        </p:nvSpPr>
        <p:spPr>
          <a:xfrm>
            <a:off x="1048200" y="1136469"/>
            <a:ext cx="10095600" cy="587828"/>
          </a:xfrm>
        </p:spPr>
        <p:txBody>
          <a:bodyPr>
            <a:noAutofit/>
          </a:bodyPr>
          <a:lstStyle/>
          <a:p>
            <a:r>
              <a:rPr lang="en-IN" sz="4000" dirty="0" err="1" smtClean="0">
                <a:solidFill>
                  <a:schemeClr val="accent2">
                    <a:lumMod val="60000"/>
                    <a:lumOff val="40000"/>
                  </a:schemeClr>
                </a:solidFill>
                <a:latin typeface="Algerian" panose="04020705040A02060702" pitchFamily="82" charset="0"/>
              </a:rPr>
              <a:t>Er</a:t>
            </a:r>
            <a:r>
              <a:rPr lang="en-IN" sz="4000" dirty="0" smtClean="0">
                <a:solidFill>
                  <a:schemeClr val="accent2">
                    <a:lumMod val="60000"/>
                    <a:lumOff val="40000"/>
                  </a:schemeClr>
                </a:solidFill>
                <a:latin typeface="Algerian" panose="04020705040A02060702" pitchFamily="82" charset="0"/>
              </a:rPr>
              <a:t> diagram</a:t>
            </a:r>
            <a:endParaRPr lang="en-IN" sz="4000" dirty="0">
              <a:solidFill>
                <a:schemeClr val="accent2">
                  <a:lumMod val="60000"/>
                  <a:lumOff val="40000"/>
                </a:schemeClr>
              </a:solidFill>
              <a:latin typeface="Algerian" panose="04020705040A02060702" pitchFamily="82" charset="0"/>
            </a:endParaRPr>
          </a:p>
        </p:txBody>
      </p:sp>
      <p:pic>
        <p:nvPicPr>
          <p:cNvPr id="4" name="image1.jpeg">
            <a:extLst>
              <a:ext uri="{FF2B5EF4-FFF2-40B4-BE49-F238E27FC236}">
                <a16:creationId xmlns="" xmlns:a16="http://schemas.microsoft.com/office/drawing/2014/main" id="{A1B9C339-49F2-C2F9-76CB-4CC9F8D1638B}"/>
              </a:ext>
            </a:extLst>
          </p:cNvPr>
          <p:cNvPicPr>
            <a:picLocks noChangeAspect="1"/>
          </p:cNvPicPr>
          <p:nvPr/>
        </p:nvPicPr>
        <p:blipFill>
          <a:blip r:embed="rId2" cstate="print"/>
          <a:stretch>
            <a:fillRect/>
          </a:stretch>
        </p:blipFill>
        <p:spPr>
          <a:xfrm>
            <a:off x="10459342" y="292185"/>
            <a:ext cx="1368916" cy="1382870"/>
          </a:xfrm>
          <a:prstGeom prst="rect">
            <a:avLst/>
          </a:prstGeom>
        </p:spPr>
      </p:pic>
      <p:pic>
        <p:nvPicPr>
          <p:cNvPr id="5" name="Picture 4" descr="logo.png"/>
          <p:cNvPicPr>
            <a:picLocks noChangeAspect="1"/>
          </p:cNvPicPr>
          <p:nvPr/>
        </p:nvPicPr>
        <p:blipFill>
          <a:blip r:embed="rId3"/>
          <a:stretch>
            <a:fillRect/>
          </a:stretch>
        </p:blipFill>
        <p:spPr>
          <a:xfrm>
            <a:off x="274320" y="156754"/>
            <a:ext cx="1227909" cy="901337"/>
          </a:xfrm>
          <a:prstGeom prst="rect">
            <a:avLst/>
          </a:prstGeom>
        </p:spPr>
      </p:pic>
      <p:sp>
        <p:nvSpPr>
          <p:cNvPr id="8" name="TextBox 7"/>
          <p:cNvSpPr txBox="1"/>
          <p:nvPr/>
        </p:nvSpPr>
        <p:spPr>
          <a:xfrm>
            <a:off x="1541417" y="561703"/>
            <a:ext cx="2312126" cy="400110"/>
          </a:xfrm>
          <a:prstGeom prst="rect">
            <a:avLst/>
          </a:prstGeom>
          <a:noFill/>
        </p:spPr>
        <p:txBody>
          <a:bodyPr wrap="square" rtlCol="0">
            <a:spAutoFit/>
          </a:bodyPr>
          <a:lstStyle/>
          <a:p>
            <a:r>
              <a:rPr lang="en-US" sz="2000" b="1" kern="1200" dirty="0" err="1">
                <a:solidFill>
                  <a:srgbClr val="00B050"/>
                </a:solidFill>
                <a:cs typeface="Calibri" pitchFamily="34" charset="0"/>
              </a:rPr>
              <a:t>NurseryKart</a:t>
            </a:r>
            <a:endParaRPr lang="en-US" sz="2000" dirty="0"/>
          </a:p>
        </p:txBody>
      </p:sp>
      <p:pic>
        <p:nvPicPr>
          <p:cNvPr id="10" name="Content Placeholder 9" descr="er.jpeg"/>
          <p:cNvPicPr>
            <a:picLocks noGrp="1" noChangeAspect="1"/>
          </p:cNvPicPr>
          <p:nvPr>
            <p:ph idx="1"/>
          </p:nvPr>
        </p:nvPicPr>
        <p:blipFill>
          <a:blip r:embed="rId4"/>
          <a:stretch>
            <a:fillRect/>
          </a:stretch>
        </p:blipFill>
        <p:spPr>
          <a:xfrm>
            <a:off x="496389" y="1682750"/>
            <a:ext cx="11443062" cy="4764088"/>
          </a:xfrm>
        </p:spPr>
      </p:pic>
    </p:spTree>
    <p:extLst>
      <p:ext uri="{BB962C8B-B14F-4D97-AF65-F5344CB8AC3E}">
        <p14:creationId xmlns="" xmlns:p14="http://schemas.microsoft.com/office/powerpoint/2010/main" val="1806607006"/>
      </p:ext>
    </p:extLst>
  </p:cSld>
  <p:clrMapOvr>
    <a:masterClrMapping/>
  </p:clrMapOvr>
</p:sld>
</file>

<file path=ppt/theme/theme1.xml><?xml version="1.0" encoding="utf-8"?>
<a:theme xmlns:a="http://schemas.openxmlformats.org/drawingml/2006/main" name="Theme1">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heme1" id="{C7BA4DFF-167C-4597-8EE0-3E946E9F570A}" vid="{71FA3B7F-74A7-4024-BE35-98CB0590709A}"/>
    </a:ext>
  </a:extLst>
</a:theme>
</file>

<file path=docProps/app.xml><?xml version="1.0" encoding="utf-8"?>
<Properties xmlns="http://schemas.openxmlformats.org/officeDocument/2006/extended-properties" xmlns:vt="http://schemas.openxmlformats.org/officeDocument/2006/docPropsVTypes">
  <Template>Theme1</Template>
  <TotalTime>747</TotalTime>
  <Words>775</Words>
  <Application>Microsoft Office PowerPoint</Application>
  <PresentationFormat>Custom</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vt:lpstr>
      <vt:lpstr>  Go Green, Plant Trees </vt:lpstr>
      <vt:lpstr>        ABSTRACT</vt:lpstr>
      <vt:lpstr>    OBJECTIVE</vt:lpstr>
      <vt:lpstr>    MODULES</vt:lpstr>
      <vt:lpstr>    Proposed System</vt:lpstr>
      <vt:lpstr>    Scope</vt:lpstr>
      <vt:lpstr>    Functionality</vt:lpstr>
      <vt:lpstr>Flow chart</vt:lpstr>
      <vt:lpstr>Er diagram</vt:lpstr>
      <vt:lpstr>DATA FLOW  DIAGRAM</vt:lpstr>
      <vt:lpstr>TECHNOLOGY USED</vt:lpstr>
      <vt:lpstr>HOME PAGE</vt:lpstr>
      <vt:lpstr>SHOP PAGE</vt:lpstr>
      <vt:lpstr>ABOUT PAGE</vt:lpstr>
      <vt:lpstr>BLOG PAGE</vt:lpstr>
      <vt:lpstr>CONTACT PAGE</vt:lpstr>
      <vt:lpstr>CART PAGE</vt:lpstr>
      <vt:lpstr>LOGIN PAGE</vt:lpstr>
      <vt:lpstr>SIGN-UP PAGE</vt:lpstr>
      <vt:lpstr>CONCLUSION: </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heritage</dc:title>
  <dc:creator>RUTUJA</dc:creator>
  <cp:lastModifiedBy>Hp</cp:lastModifiedBy>
  <cp:revision>106</cp:revision>
  <dcterms:created xsi:type="dcterms:W3CDTF">2021-08-06T17:10:00Z</dcterms:created>
  <dcterms:modified xsi:type="dcterms:W3CDTF">2023-09-05T07:13:35Z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8812167E28114BE49883718CAF911FC7</vt:lpwstr>
  </property>
  <property fmtid="{D5CDD505-2E9C-101B-9397-08002B2CF9AE}" pid="3" name="KSOProductBuildVer">
    <vt:lpwstr>1033-11.2.0.11074</vt:lpwstr>
  </property>
</Properties>
</file>