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5378" y="839264"/>
            <a:ext cx="3179343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7023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67" y="737030"/>
            <a:ext cx="3987164" cy="2079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15378" y="839264"/>
            <a:ext cx="3179343" cy="44813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13180" marR="5080" indent="-1301115">
              <a:lnSpc>
                <a:spcPct val="106700"/>
              </a:lnSpc>
              <a:spcBef>
                <a:spcPts val="20"/>
              </a:spcBef>
            </a:pPr>
            <a:r>
              <a:rPr spc="10" dirty="0">
                <a:solidFill>
                  <a:srgbClr val="FF0000"/>
                </a:solidFill>
              </a:rPr>
              <a:t>Coursera Capstone Project </a:t>
            </a:r>
            <a:r>
              <a:rPr spc="5" dirty="0">
                <a:solidFill>
                  <a:srgbClr val="FF0000"/>
                </a:solidFill>
              </a:rPr>
              <a:t>: </a:t>
            </a:r>
            <a:r>
              <a:rPr spc="15" dirty="0">
                <a:solidFill>
                  <a:srgbClr val="FF0000"/>
                </a:solidFill>
              </a:rPr>
              <a:t>Applied Data  </a:t>
            </a: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822" y="1560511"/>
            <a:ext cx="15963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0"/>
              </a:spcBef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Manish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18" y="434975"/>
            <a:ext cx="10338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06422"/>
            <a:ext cx="3907154" cy="1125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z="12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1950" algn="just">
              <a:lnSpc>
                <a:spcPct val="102600"/>
              </a:lnSpc>
              <a:spcBef>
                <a:spcPts val="195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data is then trained using K-means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 Algorithm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desired clusters to base the analysis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as 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(Venue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Categories)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huge, 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situations K-means will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1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faster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clustering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2428"/>
            <a:ext cx="4165600" cy="10147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64160" marR="5080" algn="just">
              <a:lnSpc>
                <a:spcPct val="102600"/>
              </a:lnSpc>
              <a:spcBef>
                <a:spcPts val="260"/>
              </a:spcBef>
            </a:pP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1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1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1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num-  </a:t>
            </a:r>
            <a:r>
              <a:rPr sz="11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clusters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optimal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approach. The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 </a:t>
            </a:r>
            <a:r>
              <a:rPr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</a:t>
            </a:r>
            <a:r>
              <a:rPr sz="11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using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 so as to</a:t>
            </a:r>
            <a:r>
              <a:rPr sz="1100" spc="-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 </a:t>
            </a:r>
            <a:r>
              <a:rPr sz="11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sz="11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distinguishable.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188092"/>
            <a:ext cx="3887799" cy="1656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7976" y="2965594"/>
            <a:ext cx="2510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dirty="0">
                <a:latin typeface="LM Sans 10"/>
                <a:cs typeface="LM Sans 10"/>
              </a:rPr>
              <a:t>Neighbourhoods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Kolkata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(Clustered).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666" y="280494"/>
            <a:ext cx="85558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71930"/>
            <a:ext cx="409638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11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sz="1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sz="11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Bijpur,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Garshyamnagar,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Halisahar,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  Motor and Kodalia fall in 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outskirts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Kolkata,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demographic of the population in these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under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class of the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258" y="1592160"/>
            <a:ext cx="3863202" cy="72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845" y="2458623"/>
            <a:ext cx="3174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Cluster having </a:t>
            </a:r>
            <a:r>
              <a:rPr sz="1000" spc="-25" dirty="0">
                <a:latin typeface="LM Sans 10"/>
                <a:cs typeface="LM Sans 10"/>
              </a:rPr>
              <a:t>Train </a:t>
            </a:r>
            <a:r>
              <a:rPr sz="1000" spc="-5" dirty="0">
                <a:latin typeface="LM Sans 10"/>
                <a:cs typeface="LM Sans 10"/>
              </a:rPr>
              <a:t>Station as most common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venue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856" y="206375"/>
            <a:ext cx="8543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1467" y="737030"/>
            <a:ext cx="3987164" cy="18865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4485" marR="431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325755" algn="l"/>
              </a:tabLst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expected to see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middle</a:t>
            </a:r>
            <a:r>
              <a:rPr sz="11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 from 5 to 10 percent of the population in 2005 to 90 percent  in 2039,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time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 group.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939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325755" algn="l"/>
              </a:tabLst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 household expenditure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$3.20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day,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households exceeded incomes  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day.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Yet,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2015, half the population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crossed this threshold.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2025, half the Indian population is  expected to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surpass 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$10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"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2044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Diana 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Farrell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Eric Beinhocker.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“Next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Spenders: 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 Middle Class,” McKinsey Inc., 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2007.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75" y="206375"/>
            <a:ext cx="990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4605" y="672778"/>
            <a:ext cx="1648512" cy="191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8392" y="2712052"/>
            <a:ext cx="264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Occupation of Indian’s </a:t>
            </a:r>
            <a:r>
              <a:rPr sz="1000" spc="-15" dirty="0">
                <a:latin typeface="LM Sans 10"/>
                <a:cs typeface="LM Sans 10"/>
              </a:rPr>
              <a:t>Lower </a:t>
            </a:r>
            <a:r>
              <a:rPr sz="1000" spc="-5" dirty="0">
                <a:latin typeface="LM Sans 10"/>
                <a:cs typeface="LM Sans 10"/>
              </a:rPr>
              <a:t>Middle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Class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75" y="206375"/>
            <a:ext cx="990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67053"/>
            <a:ext cx="3863975" cy="25050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857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class will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rate in the next  upcoming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years,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outlets catered to the needs of  that section of the society will see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increase in  footfall, which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increase in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marR="4127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outlets have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rate 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$0.5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 to 15 percent of the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 household expenditure,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items, then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can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as the 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is neither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concerned demographic to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spend.</a:t>
            </a: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footfall of 30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these stations 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train, 100 trains passing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stations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daily, 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of 20 percent,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meal,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turnover of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$300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from these  outlets 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75" y="117402"/>
            <a:ext cx="914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76298"/>
            <a:ext cx="2066289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7430">
              <a:lnSpc>
                <a:spcPct val="127200"/>
              </a:lnSpc>
              <a:spcBef>
                <a:spcPts val="100"/>
              </a:spcBef>
            </a:pP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sz="11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345" marR="897890">
              <a:lnSpc>
                <a:spcPct val="102600"/>
              </a:lnSpc>
            </a:pP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Neigh</a:t>
            </a:r>
            <a:r>
              <a:rPr sz="11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ourh</a:t>
            </a:r>
            <a:r>
              <a:rPr sz="11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1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Geocoding </a:t>
            </a:r>
            <a:r>
              <a:rPr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Venue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Methodology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345" marR="5080">
              <a:lnSpc>
                <a:spcPct val="102600"/>
              </a:lnSpc>
            </a:pP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Accuracy of the </a:t>
            </a:r>
            <a:r>
              <a:rPr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Geocoding</a:t>
            </a:r>
            <a:r>
              <a:rPr sz="1100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Folium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hot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encoding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345" marR="133350">
              <a:lnSpc>
                <a:spcPct val="102600"/>
              </a:lnSpc>
            </a:pPr>
            <a:r>
              <a:rPr sz="11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 most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venues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Optimal number of clusters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K-means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clustering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23035">
              <a:lnSpc>
                <a:spcPct val="127200"/>
              </a:lnSpc>
            </a:pP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Discussion </a:t>
            </a:r>
            <a:r>
              <a:rPr sz="11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75" y="358775"/>
            <a:ext cx="990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</a:rPr>
              <a:t>Intr</a:t>
            </a:r>
            <a:r>
              <a:rPr spc="50" dirty="0">
                <a:solidFill>
                  <a:srgbClr val="FF0000"/>
                </a:solidFill>
              </a:rPr>
              <a:t>o</a:t>
            </a:r>
            <a:r>
              <a:rPr spc="10" dirty="0">
                <a:solidFill>
                  <a:srgbClr val="FF0000"/>
                </a:solidFill>
              </a:rPr>
              <a:t>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73543"/>
            <a:ext cx="3864610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25" dirty="0">
                <a:latin typeface="LM Sans 10"/>
                <a:cs typeface="LM Sans 10"/>
              </a:rPr>
              <a:t>Train </a:t>
            </a:r>
            <a:r>
              <a:rPr sz="1100" spc="-5" dirty="0">
                <a:latin typeface="LM Sans 10"/>
                <a:cs typeface="LM Sans 10"/>
              </a:rPr>
              <a:t>stations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ideal locations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small businesses to set </a:t>
            </a:r>
            <a:r>
              <a:rPr sz="1100" spc="-10" dirty="0">
                <a:latin typeface="LM Sans 10"/>
                <a:cs typeface="LM Sans 10"/>
              </a:rPr>
              <a:t>up  </a:t>
            </a:r>
            <a:r>
              <a:rPr sz="1100" spc="-5" dirty="0">
                <a:latin typeface="LM Sans 10"/>
                <a:cs typeface="LM Sans 10"/>
              </a:rPr>
              <a:t>shops, because 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hubs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human </a:t>
            </a:r>
            <a:r>
              <a:rPr sz="1100" spc="-5" dirty="0">
                <a:latin typeface="LM Sans 10"/>
                <a:cs typeface="LM Sans 10"/>
              </a:rPr>
              <a:t>interaction where  </a:t>
            </a:r>
            <a:r>
              <a:rPr sz="1100" spc="-10" dirty="0">
                <a:latin typeface="LM Sans 10"/>
                <a:cs typeface="LM Sans 10"/>
              </a:rPr>
              <a:t>hundreds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even thousands of </a:t>
            </a:r>
            <a:r>
              <a:rPr sz="1100" dirty="0">
                <a:latin typeface="LM Sans 10"/>
                <a:cs typeface="LM Sans 10"/>
              </a:rPr>
              <a:t>people </a:t>
            </a:r>
            <a:r>
              <a:rPr sz="1100" spc="-20" dirty="0">
                <a:latin typeface="LM Sans 10"/>
                <a:cs typeface="LM Sans 10"/>
              </a:rPr>
              <a:t>day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night come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spc="-5" dirty="0">
                <a:latin typeface="LM Sans 10"/>
                <a:cs typeface="LM Sans 10"/>
              </a:rPr>
              <a:t>go.</a:t>
            </a:r>
            <a:endParaRPr sz="1100">
              <a:latin typeface="LM Sans 10"/>
              <a:cs typeface="LM Sans 10"/>
            </a:endParaRPr>
          </a:p>
          <a:p>
            <a:pPr marL="214629" marR="5397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Each </a:t>
            </a:r>
            <a:r>
              <a:rPr sz="1100" dirty="0">
                <a:latin typeface="LM Sans 10"/>
                <a:cs typeface="LM Sans 10"/>
              </a:rPr>
              <a:t>person </a:t>
            </a:r>
            <a:r>
              <a:rPr sz="1100" spc="-5" dirty="0">
                <a:latin typeface="LM Sans 10"/>
                <a:cs typeface="LM Sans 10"/>
              </a:rPr>
              <a:t>in this </a:t>
            </a:r>
            <a:r>
              <a:rPr sz="1100" spc="-20" dirty="0">
                <a:latin typeface="LM Sans 10"/>
                <a:cs typeface="LM Sans 10"/>
              </a:rPr>
              <a:t>flow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dirty="0">
                <a:latin typeface="LM Sans 10"/>
                <a:cs typeface="LM Sans 10"/>
              </a:rPr>
              <a:t>foot </a:t>
            </a:r>
            <a:r>
              <a:rPr sz="1100" spc="-10" dirty="0">
                <a:latin typeface="LM Sans 10"/>
                <a:cs typeface="LM Sans 10"/>
              </a:rPr>
              <a:t>traffic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potential customer  </a:t>
            </a:r>
            <a:r>
              <a:rPr sz="1100" spc="-10" dirty="0">
                <a:latin typeface="LM Sans 10"/>
                <a:cs typeface="LM Sans 10"/>
              </a:rPr>
              <a:t>who </a:t>
            </a:r>
            <a:r>
              <a:rPr sz="1100" spc="-5" dirty="0">
                <a:latin typeface="LM Sans 10"/>
                <a:cs typeface="LM Sans 10"/>
              </a:rPr>
              <a:t>might need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specific item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purchase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impulse while  </a:t>
            </a:r>
            <a:r>
              <a:rPr sz="1100" spc="-10" dirty="0">
                <a:latin typeface="LM Sans 10"/>
                <a:cs typeface="LM Sans 10"/>
              </a:rPr>
              <a:t>waiting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train.</a:t>
            </a:r>
            <a:endParaRPr sz="1100">
              <a:latin typeface="LM Sans 10"/>
              <a:cs typeface="LM Sans 10"/>
            </a:endParaRPr>
          </a:p>
          <a:p>
            <a:pPr marL="214629" marR="7429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succeed with retail 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train station, one </a:t>
            </a:r>
            <a:r>
              <a:rPr sz="1100" spc="-10" dirty="0">
                <a:latin typeface="LM Sans 10"/>
                <a:cs typeface="LM Sans 10"/>
              </a:rPr>
              <a:t>must provide an  </a:t>
            </a:r>
            <a:r>
              <a:rPr sz="1100" spc="-5" dirty="0">
                <a:latin typeface="LM Sans 10"/>
                <a:cs typeface="LM Sans 10"/>
              </a:rPr>
              <a:t>accessible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affordable </a:t>
            </a:r>
            <a:r>
              <a:rPr sz="1100" spc="-5" dirty="0">
                <a:latin typeface="LM Sans 10"/>
                <a:cs typeface="LM Sans 10"/>
              </a:rPr>
              <a:t>shopping experience </a:t>
            </a:r>
            <a:r>
              <a:rPr sz="1100" spc="-10" dirty="0">
                <a:latin typeface="LM Sans 10"/>
                <a:cs typeface="LM Sans 10"/>
              </a:rPr>
              <a:t>offering  </a:t>
            </a:r>
            <a:r>
              <a:rPr sz="1100" spc="-5" dirty="0">
                <a:latin typeface="LM Sans 10"/>
                <a:cs typeface="LM Sans 10"/>
              </a:rPr>
              <a:t>merchandise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services that travellers might not quickly </a:t>
            </a:r>
            <a:r>
              <a:rPr sz="1100" spc="-10" dirty="0">
                <a:latin typeface="LM Sans 10"/>
                <a:cs typeface="LM Sans 10"/>
              </a:rPr>
              <a:t>find  </a:t>
            </a:r>
            <a:r>
              <a:rPr sz="1100" spc="-5" dirty="0">
                <a:latin typeface="LM Sans 10"/>
                <a:cs typeface="LM Sans 10"/>
              </a:rPr>
              <a:t>elsewhere en route while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travelling.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52" y="358775"/>
            <a:ext cx="1331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26387"/>
            <a:ext cx="3856354" cy="1606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000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25" dirty="0">
                <a:latin typeface="LM Sans 10"/>
                <a:cs typeface="LM Sans 10"/>
              </a:rPr>
              <a:t>Train </a:t>
            </a:r>
            <a:r>
              <a:rPr sz="1100" spc="-5" dirty="0">
                <a:latin typeface="LM Sans 10"/>
                <a:cs typeface="LM Sans 10"/>
              </a:rPr>
              <a:t>passengers as </a:t>
            </a:r>
            <a:r>
              <a:rPr sz="1100" spc="-15" dirty="0">
                <a:latin typeface="LM Sans 10"/>
                <a:cs typeface="LM Sans 10"/>
              </a:rPr>
              <a:t>well </a:t>
            </a:r>
            <a:r>
              <a:rPr sz="1100" spc="-5" dirty="0">
                <a:latin typeface="LM Sans 10"/>
                <a:cs typeface="LM Sans 10"/>
              </a:rPr>
              <a:t>as station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train </a:t>
            </a:r>
            <a:r>
              <a:rPr sz="1100" spc="-15" dirty="0">
                <a:latin typeface="LM Sans 10"/>
                <a:cs typeface="LM Sans 10"/>
              </a:rPr>
              <a:t>employees </a:t>
            </a:r>
            <a:r>
              <a:rPr sz="1100" spc="-5" dirty="0">
                <a:latin typeface="LM Sans 10"/>
                <a:cs typeface="LM Sans 10"/>
              </a:rPr>
              <a:t>need  to eat </a:t>
            </a:r>
            <a:r>
              <a:rPr sz="1100" spc="-10" dirty="0">
                <a:latin typeface="LM Sans 10"/>
                <a:cs typeface="LM Sans 10"/>
              </a:rPr>
              <a:t>breakfast, </a:t>
            </a:r>
            <a:r>
              <a:rPr sz="1100" spc="-5" dirty="0">
                <a:latin typeface="LM Sans 10"/>
                <a:cs typeface="LM Sans 10"/>
              </a:rPr>
              <a:t>lunch, dinner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snacks. </a:t>
            </a:r>
            <a:r>
              <a:rPr sz="1100" dirty="0">
                <a:latin typeface="LM Sans 10"/>
                <a:cs typeface="LM Sans 10"/>
              </a:rPr>
              <a:t>Foods </a:t>
            </a:r>
            <a:r>
              <a:rPr sz="1100" spc="-5" dirty="0">
                <a:latin typeface="LM Sans 10"/>
                <a:cs typeface="LM Sans 10"/>
              </a:rPr>
              <a:t>that attract  busy </a:t>
            </a:r>
            <a:r>
              <a:rPr sz="1100" dirty="0">
                <a:latin typeface="LM Sans 10"/>
                <a:cs typeface="LM Sans 10"/>
              </a:rPr>
              <a:t>people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the go include egg sandwiches, fries, pizza,  burgers, </a:t>
            </a:r>
            <a:r>
              <a:rPr sz="1100" spc="-10" dirty="0">
                <a:latin typeface="LM Sans 10"/>
                <a:cs typeface="LM Sans 10"/>
              </a:rPr>
              <a:t>microwaveable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cold </a:t>
            </a:r>
            <a:r>
              <a:rPr sz="1100" spc="-15" dirty="0">
                <a:latin typeface="LM Sans 10"/>
                <a:cs typeface="LM Sans 10"/>
              </a:rPr>
              <a:t>prepared </a:t>
            </a:r>
            <a:r>
              <a:rPr sz="1100" spc="-5" dirty="0">
                <a:latin typeface="LM Sans 10"/>
                <a:cs typeface="LM Sans 10"/>
              </a:rPr>
              <a:t>meals. Beverages  such as </a:t>
            </a:r>
            <a:r>
              <a:rPr sz="1100" spc="-10" dirty="0">
                <a:latin typeface="LM Sans 10"/>
                <a:cs typeface="LM Sans 10"/>
              </a:rPr>
              <a:t>coffee, </a:t>
            </a:r>
            <a:r>
              <a:rPr sz="1100" spc="-5" dirty="0">
                <a:latin typeface="LM Sans 10"/>
                <a:cs typeface="LM Sans 10"/>
              </a:rPr>
              <a:t>tea, wraps, </a:t>
            </a:r>
            <a:r>
              <a:rPr sz="1100" dirty="0">
                <a:latin typeface="LM Sans 10"/>
                <a:cs typeface="LM Sans 10"/>
              </a:rPr>
              <a:t>bottled </a:t>
            </a:r>
            <a:r>
              <a:rPr sz="1100" spc="-15" dirty="0">
                <a:latin typeface="LM Sans 10"/>
                <a:cs typeface="LM Sans 10"/>
              </a:rPr>
              <a:t>water, </a:t>
            </a:r>
            <a:r>
              <a:rPr sz="1100" dirty="0">
                <a:latin typeface="LM Sans 10"/>
                <a:cs typeface="LM Sans 10"/>
              </a:rPr>
              <a:t>soda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juice also  sell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well.</a:t>
            </a:r>
            <a:endParaRPr sz="1100" dirty="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The main </a:t>
            </a:r>
            <a:r>
              <a:rPr sz="1100" spc="-5" dirty="0">
                <a:latin typeface="LM Sans 10"/>
                <a:cs typeface="LM Sans 10"/>
              </a:rPr>
              <a:t>objective is to </a:t>
            </a:r>
            <a:r>
              <a:rPr sz="1100" spc="-10" dirty="0">
                <a:latin typeface="LM Sans 10"/>
                <a:cs typeface="LM Sans 10"/>
              </a:rPr>
              <a:t>find </a:t>
            </a:r>
            <a:r>
              <a:rPr sz="1100" spc="-5" dirty="0">
                <a:latin typeface="LM Sans 10"/>
                <a:cs typeface="LM Sans 10"/>
              </a:rPr>
              <a:t>ideal </a:t>
            </a:r>
            <a:r>
              <a:rPr sz="1100" dirty="0">
                <a:latin typeface="LM Sans 10"/>
                <a:cs typeface="LM Sans 10"/>
              </a:rPr>
              <a:t>spots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15" dirty="0">
                <a:latin typeface="LM Sans 10"/>
                <a:cs typeface="LM Sans 10"/>
              </a:rPr>
              <a:t>city </a:t>
            </a:r>
            <a:r>
              <a:rPr sz="1100" spc="-5" dirty="0">
                <a:latin typeface="LM Sans 10"/>
                <a:cs typeface="LM Sans 10"/>
              </a:rPr>
              <a:t>where fast  </a:t>
            </a:r>
            <a:r>
              <a:rPr sz="1100" spc="5" dirty="0">
                <a:latin typeface="LM Sans 10"/>
                <a:cs typeface="LM Sans 10"/>
              </a:rPr>
              <a:t>food </a:t>
            </a:r>
            <a:r>
              <a:rPr sz="1100" spc="-5" dirty="0">
                <a:latin typeface="LM Sans 10"/>
                <a:cs typeface="LM Sans 10"/>
              </a:rPr>
              <a:t>retail chains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put </a:t>
            </a:r>
            <a:r>
              <a:rPr sz="1100" spc="-10" dirty="0">
                <a:latin typeface="LM Sans 10"/>
                <a:cs typeface="LM Sans 10"/>
              </a:rPr>
              <a:t>up, </a:t>
            </a:r>
            <a:r>
              <a:rPr sz="1100" spc="-5" dirty="0">
                <a:latin typeface="LM Sans 10"/>
                <a:cs typeface="LM Sans 10"/>
              </a:rPr>
              <a:t>aiming at the </a:t>
            </a:r>
            <a:r>
              <a:rPr sz="1100" dirty="0">
                <a:latin typeface="LM Sans 10"/>
                <a:cs typeface="LM Sans 10"/>
              </a:rPr>
              <a:t>above  </a:t>
            </a:r>
            <a:r>
              <a:rPr sz="1100" spc="-5" dirty="0">
                <a:latin typeface="LM Sans 10"/>
                <a:cs typeface="LM Sans 10"/>
              </a:rPr>
              <a:t>demographic </a:t>
            </a:r>
            <a:r>
              <a:rPr sz="1100" spc="-10" dirty="0">
                <a:latin typeface="LM Sans 10"/>
                <a:cs typeface="LM Sans 10"/>
              </a:rPr>
              <a:t>and maximize profits </a:t>
            </a:r>
            <a:r>
              <a:rPr sz="1100" spc="-5" dirty="0">
                <a:latin typeface="LM Sans 10"/>
                <a:cs typeface="LM Sans 10"/>
              </a:rPr>
              <a:t>out of them.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422" y="434975"/>
            <a:ext cx="389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51049"/>
            <a:ext cx="3854450" cy="898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350"/>
              </a:lnSpc>
              <a:spcBef>
                <a:spcPts val="15"/>
              </a:spcBef>
            </a:pP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data obtained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Geocoding,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venue data is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in the required 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FourSquare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another  DataFrame to contain all the venue details along with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71" y="258436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9788"/>
            <a:ext cx="3913504" cy="26130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</a:t>
            </a:r>
            <a:r>
              <a:rPr sz="12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Geocoding </a:t>
            </a: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5890">
              <a:lnSpc>
                <a:spcPct val="102600"/>
              </a:lnSpc>
              <a:spcBef>
                <a:spcPts val="195"/>
              </a:spcBef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initial development phase with OpenCage Geocoder</a:t>
            </a:r>
            <a:r>
              <a:rPr sz="1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erroneous results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appreciable amount,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led to the development 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1594" algn="just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developed,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providers 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tested,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Google Maps Geocoder API</a:t>
            </a:r>
            <a:r>
              <a:rPr sz="11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turned  out to have the least number of collisions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(errors)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35"/>
              </a:lnSpc>
              <a:spcBef>
                <a:spcPts val="830"/>
              </a:spcBef>
            </a:pPr>
            <a:r>
              <a:rPr sz="12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350"/>
              </a:lnSpc>
              <a:spcBef>
                <a:spcPts val="15"/>
              </a:spcBef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builds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wrangling strengths of 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the leaflet.js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 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cluster visualization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with help of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 turn  generates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Leaflet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made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OpenStreetMap</a:t>
            </a:r>
            <a:r>
              <a:rPr sz="11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2436" y="189080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91453"/>
            <a:ext cx="3887834" cy="2314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4117" y="2944779"/>
            <a:ext cx="1877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lang="en-IN" sz="100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dirty="0" err="1">
                <a:latin typeface="LM Sans 10"/>
                <a:cs typeface="LM Sans 10"/>
              </a:rPr>
              <a:t>Neighbourhoods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71" y="358775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99932"/>
            <a:ext cx="3913504" cy="16414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sz="12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1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165">
              <a:lnSpc>
                <a:spcPct val="102600"/>
              </a:lnSpc>
              <a:spcBef>
                <a:spcPts val="195"/>
              </a:spcBef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is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to</a:t>
            </a:r>
            <a:r>
              <a:rPr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(cohesion)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clusters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(separation).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ranges from -1 to +1, where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</a:t>
            </a:r>
            <a:r>
              <a:rPr sz="11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 that the object is 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neighboring clusters.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Score of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</a:t>
            </a:r>
            <a:r>
              <a:rPr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optimal cluster size is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575" y="285088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930" y="714908"/>
            <a:ext cx="3577437" cy="177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63" y="2646558"/>
            <a:ext cx="2178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Silhouette </a:t>
            </a:r>
            <a:r>
              <a:rPr sz="1000" spc="-10" dirty="0">
                <a:latin typeface="LM Sans 10"/>
                <a:cs typeface="LM Sans 10"/>
              </a:rPr>
              <a:t>score </a:t>
            </a:r>
            <a:r>
              <a:rPr sz="1000" spc="-5" dirty="0">
                <a:latin typeface="LM Sans 10"/>
                <a:cs typeface="LM Sans 10"/>
              </a:rPr>
              <a:t>vs No.of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clusters.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950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LM Sans 10</vt:lpstr>
      <vt:lpstr>LM Sans 12</vt:lpstr>
      <vt:lpstr>Times New Roman</vt:lpstr>
      <vt:lpstr>Office Theme</vt:lpstr>
      <vt:lpstr>Coursera Capstone Project : Applied Data  Science</vt:lpstr>
      <vt:lpstr>Overview</vt:lpstr>
      <vt:lpstr>Introduction</vt:lpstr>
      <vt:lpstr>Business Problem</vt:lpstr>
      <vt:lpstr>Data</vt:lpstr>
      <vt:lpstr>Methodology</vt:lpstr>
      <vt:lpstr>PowerPoint Presentation</vt:lpstr>
      <vt:lpstr>Methodology</vt:lpstr>
      <vt:lpstr>PowerPoint Presentation</vt:lpstr>
      <vt:lpstr>Methodology</vt:lpstr>
      <vt:lpstr>Results The neighbourhoods are divided into n clusters where n is the num-  ber of clusters found using the optimal approach. The clustered  neighbourhoods are visualized using different colours so as to make  them distinguishable.</vt:lpstr>
      <vt:lpstr>Discussion</vt:lpstr>
      <vt:lpstr>Discussion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: Applied Data Science</dc:title>
  <dc:creator>Pritthijit Nath</dc:creator>
  <cp:lastModifiedBy>Manish Kumar Reddy</cp:lastModifiedBy>
  <cp:revision>2</cp:revision>
  <dcterms:created xsi:type="dcterms:W3CDTF">2020-07-22T13:36:00Z</dcterms:created>
  <dcterms:modified xsi:type="dcterms:W3CDTF">2020-07-22T13:44:39Z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2020-07-22T00:00:00Z</vt:filetime>
  </property>
</Properties>
</file>