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67" r:id="rId6"/>
    <p:sldId id="258" r:id="rId7"/>
    <p:sldId id="259" r:id="rId8"/>
    <p:sldId id="269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6114-D2A6-4C3E-85BA-4CEE9775D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B1001-55AE-4207-AFF1-3CC9F708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360A9-85E6-47BA-81E0-13F860D0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AE6F-20CF-4576-A7D1-79B88CC0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D93F5-4134-4B41-B015-51B4E8B1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6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2E23-2E40-4038-946D-AC97FAC9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9621C-CCCA-4D3F-B387-4CCB949F2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E1DE-47FC-4AC6-8750-126C6DC5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928B-8F98-40E9-B249-681BAE44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1299B-90F1-4553-8DA3-E6EE6430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0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62D3C-BA71-4EBE-A263-EEF8F90D2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FBF94-6768-482A-9967-84D747A89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54C0A-C08A-4345-9544-53637ED3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BF4F0-BD33-418C-A57B-5F532F60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C425-B895-42E1-AF57-B9AD4A8C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24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15F0-EF53-48F4-9F33-FA207697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9D1A-C402-47FA-93A3-688FEE3C7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F7B0-70C0-4483-8566-9123393C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45F0-7357-41DD-A5CD-5770861E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C7F88-C6BF-4CA4-A688-A949F6C3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1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C637-235B-4EAD-B29A-DC95286A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B72F9-E2C8-4249-AB6C-B3704FC26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30C09-4959-4A53-98BB-B118BBB2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5F1AB-4B00-4832-8C5F-6A4FE8A9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FA3C3-DBCC-4BC6-ADCB-E22BDD9B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4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9B09-FF68-48DE-921A-E31944B0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2547-0697-441C-B8A6-21D7D2D1F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44ACA-8C61-45D0-B059-E7CA891E5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F6223-31CB-4463-A9E0-384C1665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8EDBD-D998-483D-A5CA-43E181C4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39BA5-D511-400D-94C7-3EA99455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00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4AB1-C4A1-4D4C-B7D0-F22886B0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F339A-E173-4131-9A42-BFAFB10ED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BD62A-8F6B-4BE7-A8C1-18EFD0981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F726E-300C-438A-ADD7-46A61B461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807F00-F635-41B9-8281-C1768083C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86DB9-C3DE-4AE7-8521-42B46366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9638F-37EE-4F97-A3FE-6E0098CB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3F3C8-32C6-4105-BBD8-9EBD37AB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4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FB1B-FF82-4DB1-9882-947D034D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5C6D8-432C-478C-85B3-280A7D47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959A0-6EFC-4E74-A8E6-1448FF80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7D926-966A-461A-B438-7F5E4975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3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2E36A-6C77-456C-AB45-2501FA1B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CB18A-291C-436E-83D3-A3BC0987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34EA8-FC9B-49DA-990D-09020BB7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9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B2CC-014F-4C9D-95F6-76EC04CB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51CA-AF34-48ED-99E6-D4AC090E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8F934-A1C9-4DC6-B317-575CA0BC5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8D826-9D83-4230-A533-3CDB9959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5B2EB-94AE-4775-8FFE-054E3427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814E2-65A9-44E0-92D6-93621CA7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E0DD-434F-4B5E-9BED-30830B1C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81900-40EF-47EB-A5B5-6CC0D91D0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562C0-A996-4232-B247-8A12C3FF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D006C-8CAD-468F-83FA-E8984DD4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6F0D-FD68-47A9-AEF2-CFE6F0F9125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DD530-E3EF-416A-BC7E-DE917CA8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58FCC-B36B-4B2C-96E8-2E87B335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0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D40EE-C57C-4BA6-9782-064D0B20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5C489-2F26-4B29-AC60-A9FFE957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F368-48FB-4E19-B44A-C9D971623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6F0D-FD68-47A9-AEF2-CFE6F0F9125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E205-CDFA-42EE-BD6E-90FC03689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89121-0960-4B1F-BD11-B253B2F1D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D2FA-CE87-4994-A384-87C9B85F4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71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C6CB20-D9E1-41A7-9D91-C6733DD37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689" y="997075"/>
            <a:ext cx="8345145" cy="164630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Types of Views in Oracle Database</a:t>
            </a:r>
            <a:endParaRPr lang="en-IN" sz="4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82FB1BE-3505-4A48-ABFE-685304DE7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690" y="3583890"/>
            <a:ext cx="8345144" cy="1096899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algn="ctr"/>
            <a:r>
              <a:rPr lang="en-IN" dirty="0"/>
              <a:t>Prajapati Praveen – 240160510037</a:t>
            </a:r>
          </a:p>
          <a:p>
            <a:pPr algn="ctr"/>
            <a:r>
              <a:rPr lang="en-IN" dirty="0"/>
              <a:t>Rabari Ashwin – 240160510038</a:t>
            </a:r>
          </a:p>
          <a:p>
            <a:pPr algn="ctr"/>
            <a:r>
              <a:rPr lang="en-IN" dirty="0"/>
              <a:t>Desai Manish - 240160510008</a:t>
            </a:r>
          </a:p>
        </p:txBody>
      </p:sp>
    </p:spTree>
    <p:extLst>
      <p:ext uri="{BB962C8B-B14F-4D97-AF65-F5344CB8AC3E}">
        <p14:creationId xmlns:p14="http://schemas.microsoft.com/office/powerpoint/2010/main" val="378702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A908-230B-45ED-96E3-72A6CAA1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en-IN" b="1" dirty="0"/>
              <a:t>Materialized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DD02-0BBD-442C-80F3-683F9228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 materialized view is a physical copy of the result of a query stored in memory or disk.</a:t>
            </a:r>
            <a:br>
              <a:rPr lang="en-US" dirty="0"/>
            </a:br>
            <a:r>
              <a:rPr lang="en-US" dirty="0"/>
              <a:t>Unlike normal views, it stores data instead of just the SQL query.</a:t>
            </a:r>
            <a:br>
              <a:rPr lang="en-US" dirty="0"/>
            </a:br>
            <a:r>
              <a:rPr lang="en-US" dirty="0"/>
              <a:t>It improves performance by avoiding repeated execution of long queries.</a:t>
            </a:r>
            <a:br>
              <a:rPr lang="en-US" dirty="0"/>
            </a:br>
            <a:r>
              <a:rPr lang="en-US" dirty="0"/>
              <a:t>Materialized views can be refreshed automatically or manually to keep data updated.</a:t>
            </a:r>
            <a:br>
              <a:rPr lang="en-US" dirty="0"/>
            </a:br>
            <a:r>
              <a:rPr lang="en-US" dirty="0"/>
              <a:t>Its main purpose is to speed up access to complex and frequently used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40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43DD-D7BB-441F-87AB-1184A0D2D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9929"/>
            <a:ext cx="10515600" cy="539703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Syntax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US" sz="2400" dirty="0"/>
              <a:t>CREATE MATERIALIZED VIEW view_name BUILD [IMMEDIATE | DEFERRED]</a:t>
            </a:r>
          </a:p>
          <a:p>
            <a:pPr marL="0" indent="0">
              <a:buNone/>
            </a:pPr>
            <a:r>
              <a:rPr lang="en-US" sz="2400" dirty="0"/>
              <a:t>   REFRESH [FAST | COMPLETE | FORCE]</a:t>
            </a:r>
          </a:p>
          <a:p>
            <a:pPr marL="0" indent="0">
              <a:buNone/>
            </a:pPr>
            <a:r>
              <a:rPr lang="en-US" sz="2400" dirty="0"/>
              <a:t>   ON [COMMIT | DEMAND]</a:t>
            </a:r>
          </a:p>
          <a:p>
            <a:pPr marL="0" indent="0">
              <a:buNone/>
            </a:pPr>
            <a:r>
              <a:rPr lang="en-US" sz="2400" dirty="0"/>
              <a:t>   AS</a:t>
            </a:r>
          </a:p>
          <a:p>
            <a:pPr marL="0" indent="0">
              <a:buNone/>
            </a:pPr>
            <a:r>
              <a:rPr lang="en-US" sz="2400" dirty="0"/>
              <a:t>  SELECT column1, column2, ...</a:t>
            </a:r>
          </a:p>
          <a:p>
            <a:pPr marL="0" indent="0">
              <a:buNone/>
            </a:pPr>
            <a:r>
              <a:rPr lang="en-US" sz="2400" dirty="0"/>
              <a:t>  FROM table_name</a:t>
            </a:r>
          </a:p>
          <a:p>
            <a:pPr marL="0" indent="0">
              <a:buNone/>
            </a:pPr>
            <a:r>
              <a:rPr lang="en-US" sz="2400" dirty="0"/>
              <a:t>  WHERE condition;</a:t>
            </a:r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510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986F-F261-4995-BD1F-6E7D23C4B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082"/>
            <a:ext cx="10515600" cy="441988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</a:t>
            </a:r>
            <a:r>
              <a:rPr lang="en-IN" sz="36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5110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191ABB-EE3B-4968-886E-07C73289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375758"/>
            <a:ext cx="8596668" cy="815788"/>
          </a:xfrm>
        </p:spPr>
        <p:txBody>
          <a:bodyPr>
            <a:normAutofit/>
          </a:bodyPr>
          <a:lstStyle/>
          <a:p>
            <a:r>
              <a:rPr lang="en-US" sz="3600" b="1" dirty="0"/>
              <a:t>What is a View in Oracle?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179B8F-8BCC-4D87-8921-9C07C291B7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5616" y="1405044"/>
            <a:ext cx="9587255" cy="435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view</a:t>
            </a:r>
            <a:r>
              <a:rPr lang="en-US" sz="2400" dirty="0"/>
              <a:t> is a </a:t>
            </a:r>
            <a:r>
              <a:rPr lang="en-US" sz="2400" b="1" dirty="0"/>
              <a:t>virtual table</a:t>
            </a:r>
            <a:r>
              <a:rPr lang="en-US" sz="2400" dirty="0"/>
              <a:t> (no data stored).</a:t>
            </a:r>
          </a:p>
          <a:p>
            <a:r>
              <a:rPr lang="en-US" sz="2400" dirty="0"/>
              <a:t>It does </a:t>
            </a:r>
            <a:r>
              <a:rPr lang="en-US" sz="2400" b="1" dirty="0"/>
              <a:t>not store actual data</a:t>
            </a:r>
            <a:r>
              <a:rPr lang="en-US" sz="2400" dirty="0"/>
              <a:t>, only the </a:t>
            </a:r>
            <a:r>
              <a:rPr lang="en-US" sz="2400" b="1" dirty="0"/>
              <a:t>query definition</a:t>
            </a:r>
            <a:r>
              <a:rPr lang="en-US" sz="2400" dirty="0"/>
              <a:t>.</a:t>
            </a:r>
          </a:p>
          <a:p>
            <a:r>
              <a:rPr lang="en-US" sz="2400" dirty="0"/>
              <a:t>It always shows the </a:t>
            </a:r>
            <a:r>
              <a:rPr lang="en-US" sz="2400" b="1" dirty="0"/>
              <a:t>latest data</a:t>
            </a:r>
            <a:r>
              <a:rPr lang="en-US" sz="2400" dirty="0"/>
              <a:t> from base tables.</a:t>
            </a:r>
          </a:p>
          <a:p>
            <a:r>
              <a:rPr lang="en-US" sz="2400" dirty="0"/>
              <a:t>Views are powerful for simplifying complex queries,</a:t>
            </a:r>
          </a:p>
          <a:p>
            <a:pPr marL="0" indent="0">
              <a:buNone/>
            </a:pPr>
            <a:r>
              <a:rPr lang="en-US" sz="2400" dirty="0"/>
              <a:t>      enhancing security, and providing customized data</a:t>
            </a:r>
          </a:p>
          <a:p>
            <a:pPr marL="0" indent="0">
              <a:buNone/>
            </a:pPr>
            <a:r>
              <a:rPr lang="en-US" sz="2400" dirty="0"/>
              <a:t>      presentations to users.   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         Bank System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  Customer</a:t>
            </a:r>
            <a:r>
              <a:rPr lang="en-US" altLang="en-US" sz="1800" dirty="0">
                <a:latin typeface="Arial" panose="020B0604020202020204" pitchFamily="34" charset="0"/>
              </a:rPr>
              <a:t> only sees his transactions (</a:t>
            </a:r>
            <a:r>
              <a:rPr lang="en-US" altLang="en-US" sz="1800" dirty="0">
                <a:latin typeface="Arial Unicode MS"/>
              </a:rPr>
              <a:t>CUSTOMER_VIEW</a:t>
            </a:r>
            <a:r>
              <a:rPr lang="en-US" altLang="en-US" sz="1800" dirty="0"/>
              <a:t>).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  Manager</a:t>
            </a:r>
            <a:r>
              <a:rPr lang="en-US" altLang="en-US" sz="1800" dirty="0">
                <a:latin typeface="Arial" panose="020B0604020202020204" pitchFamily="34" charset="0"/>
              </a:rPr>
              <a:t> sees all customer accounts summary (</a:t>
            </a:r>
            <a:r>
              <a:rPr lang="en-US" altLang="en-US" sz="1800" dirty="0">
                <a:latin typeface="Arial Unicode MS"/>
              </a:rPr>
              <a:t>MANAGER_VIEW</a:t>
            </a:r>
            <a:r>
              <a:rPr lang="en-US" altLang="en-US" sz="1800" dirty="0"/>
              <a:t>).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1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CC63-1BCB-489A-BA0E-86D7EF71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 of Views with Data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77C4-0B5F-4F13-92E0-4F24682F6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Dictionary</a:t>
            </a:r>
            <a:r>
              <a:rPr lang="en-US" dirty="0"/>
              <a:t> = Stores Metadata (</a:t>
            </a:r>
            <a:r>
              <a:rPr lang="en-IN" dirty="0"/>
              <a:t>information about tables, views, users, indexes, </a:t>
            </a:r>
            <a:r>
              <a:rPr lang="en-IN" dirty="0" err="1"/>
              <a:t>constraints,etc</a:t>
            </a:r>
            <a:r>
              <a:rPr lang="en-IN" dirty="0"/>
              <a:t>)</a:t>
            </a:r>
            <a:endParaRPr lang="en-US" dirty="0"/>
          </a:p>
          <a:p>
            <a:r>
              <a:rPr lang="en-US" dirty="0"/>
              <a:t>When you </a:t>
            </a:r>
            <a:r>
              <a:rPr lang="en-US" b="1" dirty="0"/>
              <a:t>create a view</a:t>
            </a:r>
            <a:r>
              <a:rPr lang="en-US" dirty="0"/>
              <a:t>, Oracle stores its details (name, owner, SQL query, dependencies) in the </a:t>
            </a:r>
            <a:r>
              <a:rPr lang="en-US" b="1" dirty="0"/>
              <a:t>data dictionary</a:t>
            </a:r>
            <a:r>
              <a:rPr lang="en-US" dirty="0"/>
              <a:t>.</a:t>
            </a:r>
          </a:p>
          <a:p>
            <a:r>
              <a:rPr lang="en-US" dirty="0"/>
              <a:t>You can check views using:</a:t>
            </a:r>
          </a:p>
          <a:p>
            <a:pPr lvl="1"/>
            <a:r>
              <a:rPr lang="en-US" b="1" dirty="0"/>
              <a:t>USER_VIEWS</a:t>
            </a:r>
            <a:r>
              <a:rPr lang="en-US" dirty="0"/>
              <a:t> → Your views</a:t>
            </a:r>
          </a:p>
          <a:p>
            <a:pPr lvl="1"/>
            <a:r>
              <a:rPr lang="en-US" b="1" dirty="0"/>
              <a:t>ALL_VIEWS</a:t>
            </a:r>
            <a:r>
              <a:rPr lang="en-US" dirty="0"/>
              <a:t> → Views you can access</a:t>
            </a:r>
          </a:p>
          <a:p>
            <a:pPr lvl="1"/>
            <a:r>
              <a:rPr lang="en-US" b="1" dirty="0"/>
              <a:t>DBA_VIEWS</a:t>
            </a:r>
            <a:r>
              <a:rPr lang="en-US" dirty="0"/>
              <a:t> → All views in the database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97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DADBAB1-4EB2-402B-B9CF-27F35B149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961" y="-132734"/>
            <a:ext cx="7909153" cy="7918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Internal Data Dictionary Tables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Oracle stores its </a:t>
            </a:r>
            <a:r>
              <a:rPr lang="en-US" altLang="en-US" sz="1600" b="1" dirty="0">
                <a:latin typeface="Arial" panose="020B0604020202020204" pitchFamily="34" charset="0"/>
              </a:rPr>
              <a:t>core metadata</a:t>
            </a:r>
            <a:r>
              <a:rPr lang="en-US" altLang="en-US" sz="1600" dirty="0">
                <a:latin typeface="Arial" panose="020B0604020202020204" pitchFamily="34" charset="0"/>
              </a:rPr>
              <a:t> in </a:t>
            </a:r>
            <a:r>
              <a:rPr lang="en-US" altLang="en-US" sz="1600" b="1" dirty="0">
                <a:latin typeface="Arial" panose="020B0604020202020204" pitchFamily="34" charset="0"/>
              </a:rPr>
              <a:t>internal base tables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  </a:t>
            </a:r>
            <a:r>
              <a:rPr lang="en-US" altLang="en-US" sz="1600" dirty="0">
                <a:latin typeface="Arial" panose="020B0604020202020204" pitchFamily="34" charset="0"/>
              </a:rPr>
              <a:t> that live in the </a:t>
            </a:r>
            <a:r>
              <a:rPr lang="en-US" altLang="en-US" sz="1600" dirty="0">
                <a:latin typeface="Arial Unicode MS"/>
              </a:rPr>
              <a:t>SYS</a:t>
            </a:r>
            <a:r>
              <a:rPr lang="en-US" altLang="en-US" sz="1600" dirty="0"/>
              <a:t> schema.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These tables are created automatically when the database is installed.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You normally don’t access them directly</a:t>
            </a:r>
            <a:r>
              <a:rPr lang="en-US" altLang="en-US" sz="1600" dirty="0">
                <a:latin typeface="Arial" panose="020B0604020202020204" pitchFamily="34" charset="0"/>
              </a:rPr>
              <a:t> (they are undocumented and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can change between versions).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Instead, Oracle gives you </a:t>
            </a:r>
            <a:r>
              <a:rPr lang="en-US" altLang="en-US" sz="1600" b="1" dirty="0">
                <a:latin typeface="Arial" panose="020B0604020202020204" pitchFamily="34" charset="0"/>
              </a:rPr>
              <a:t>safe views</a:t>
            </a:r>
            <a:r>
              <a:rPr lang="en-US" altLang="en-US" sz="1600" dirty="0">
                <a:latin typeface="Arial" panose="020B0604020202020204" pitchFamily="34" charset="0"/>
              </a:rPr>
              <a:t> (</a:t>
            </a:r>
            <a:r>
              <a:rPr lang="en-US" altLang="en-US" sz="1600" dirty="0">
                <a:latin typeface="Arial Unicode MS"/>
              </a:rPr>
              <a:t>USER_*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Arial Unicode MS"/>
              </a:rPr>
              <a:t>ALL_*</a:t>
            </a:r>
            <a:r>
              <a:rPr lang="en-US" altLang="en-US" sz="1600" dirty="0"/>
              <a:t>, </a:t>
            </a:r>
            <a:r>
              <a:rPr lang="en-US" altLang="en-US" sz="1600" dirty="0">
                <a:latin typeface="Arial Unicode MS"/>
              </a:rPr>
              <a:t>DBA_*</a:t>
            </a:r>
            <a:r>
              <a:rPr lang="en-US" altLang="en-US" sz="1600" dirty="0"/>
              <a:t>) built on top of them.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b="1" dirty="0"/>
              <a:t>SYS Tables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1600" dirty="0"/>
              <a:t>SYS.OBJ$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1600" dirty="0"/>
              <a:t>SYS.USER$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1600" dirty="0"/>
              <a:t>SYS.SOURCE$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b="1" dirty="0"/>
              <a:t>SYS.OBJ$</a:t>
            </a:r>
          </a:p>
          <a:p>
            <a:r>
              <a:rPr lang="en-IN" sz="1600" dirty="0"/>
              <a:t>Stores information about </a:t>
            </a:r>
            <a:r>
              <a:rPr lang="en-IN" sz="1600" b="1" dirty="0"/>
              <a:t>all database objects</a:t>
            </a:r>
            <a:r>
              <a:rPr lang="en-IN" sz="1600" dirty="0"/>
              <a:t>.</a:t>
            </a:r>
          </a:p>
          <a:p>
            <a:r>
              <a:rPr lang="en-IN" sz="1600" dirty="0"/>
              <a:t>Objects = tables, views, indexes, procedures, triggers, etc.</a:t>
            </a:r>
          </a:p>
          <a:p>
            <a:r>
              <a:rPr lang="en-IN" sz="1600" dirty="0"/>
              <a:t>For each object, it keeps:</a:t>
            </a:r>
          </a:p>
          <a:p>
            <a:pPr lvl="1"/>
            <a:r>
              <a:rPr lang="en-IN" sz="1600" dirty="0"/>
              <a:t>Object ID (unique number)</a:t>
            </a:r>
          </a:p>
          <a:p>
            <a:pPr lvl="1"/>
            <a:r>
              <a:rPr lang="en-IN" sz="1600" dirty="0"/>
              <a:t>Object name</a:t>
            </a:r>
          </a:p>
          <a:p>
            <a:pPr lvl="1"/>
            <a:r>
              <a:rPr lang="en-IN" sz="1600" dirty="0"/>
              <a:t>Object type (TABLE, VIEW, INDEX, etc.)</a:t>
            </a:r>
          </a:p>
          <a:p>
            <a:pPr lvl="1"/>
            <a:r>
              <a:rPr lang="en-IN" sz="1600" dirty="0"/>
              <a:t>Owner ID (which user owns it)</a:t>
            </a:r>
          </a:p>
          <a:p>
            <a:pPr lvl="1"/>
            <a:r>
              <a:rPr lang="en-IN" sz="1600" dirty="0"/>
              <a:t>Status (valid/invalid)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75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1479-3556-46EA-9268-290814E0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53" y="58849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SELECT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ao.OWNER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ao.OBJECT_NAME</a:t>
            </a:r>
            <a:r>
              <a:rPr lang="en-IN" dirty="0"/>
              <a:t> AS VIEW_NAME,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ao.CREATED</a:t>
            </a:r>
            <a:r>
              <a:rPr lang="en-IN" dirty="0"/>
              <a:t> AS CREATION_DATE,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ao.STATUS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av.TEXT</a:t>
            </a:r>
            <a:r>
              <a:rPr lang="en-IN" dirty="0"/>
              <a:t> AS VIEW_QUERY</a:t>
            </a:r>
          </a:p>
          <a:p>
            <a:pPr marL="0" indent="0">
              <a:buNone/>
            </a:pPr>
            <a:r>
              <a:rPr lang="en-IN" dirty="0"/>
              <a:t>FROM </a:t>
            </a:r>
          </a:p>
          <a:p>
            <a:pPr marL="0" indent="0">
              <a:buNone/>
            </a:pPr>
            <a:r>
              <a:rPr lang="en-IN" dirty="0"/>
              <a:t>    ALL_OBJECTS </a:t>
            </a:r>
            <a:r>
              <a:rPr lang="en-IN" dirty="0" err="1"/>
              <a:t>ao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ALL_VIEWS </a:t>
            </a:r>
            <a:r>
              <a:rPr lang="en-IN" dirty="0" err="1"/>
              <a:t>av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WHERE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ao.OBJECT_TYPE</a:t>
            </a:r>
            <a:r>
              <a:rPr lang="en-IN" dirty="0"/>
              <a:t> = 'VIEW'</a:t>
            </a:r>
          </a:p>
          <a:p>
            <a:pPr marL="0" indent="0">
              <a:buNone/>
            </a:pPr>
            <a:r>
              <a:rPr lang="en-IN" dirty="0"/>
              <a:t>    AND </a:t>
            </a:r>
            <a:r>
              <a:rPr lang="en-IN" dirty="0" err="1"/>
              <a:t>ao.OBJECT_NAME</a:t>
            </a:r>
            <a:r>
              <a:rPr lang="en-IN" dirty="0"/>
              <a:t> = 'ACCOUNT_SUMMARY'</a:t>
            </a:r>
          </a:p>
          <a:p>
            <a:pPr marL="0" indent="0">
              <a:buNone/>
            </a:pPr>
            <a:r>
              <a:rPr lang="en-IN" dirty="0"/>
              <a:t>    AND </a:t>
            </a:r>
            <a:r>
              <a:rPr lang="en-IN" dirty="0" err="1"/>
              <a:t>av.VIEW_NAME</a:t>
            </a:r>
            <a:r>
              <a:rPr lang="en-IN" dirty="0"/>
              <a:t> = </a:t>
            </a:r>
            <a:r>
              <a:rPr lang="en-IN" dirty="0" err="1"/>
              <a:t>ao.OBJECT_NAME</a:t>
            </a:r>
            <a:r>
              <a:rPr lang="en-IN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79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4F0BA93-284B-4DED-85CA-C103FD70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59" y="1451522"/>
            <a:ext cx="8596668" cy="8157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Types of Views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A145A45-639A-47E1-BFD1-DE2E3F86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0223" y="2675724"/>
            <a:ext cx="4917141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Materialized View</a:t>
            </a:r>
          </a:p>
        </p:txBody>
      </p:sp>
    </p:spTree>
    <p:extLst>
      <p:ext uri="{BB962C8B-B14F-4D97-AF65-F5344CB8AC3E}">
        <p14:creationId xmlns:p14="http://schemas.microsoft.com/office/powerpoint/2010/main" val="411691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4629-1E2B-4E68-83DF-7D496D10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Definition:</a:t>
            </a:r>
            <a:endParaRPr lang="en-US" sz="2400" dirty="0"/>
          </a:p>
          <a:p>
            <a:r>
              <a:rPr lang="en-US" dirty="0"/>
              <a:t>A </a:t>
            </a:r>
            <a:r>
              <a:rPr lang="en-US" b="1" dirty="0"/>
              <a:t>simple view</a:t>
            </a:r>
            <a:r>
              <a:rPr lang="en-US" dirty="0"/>
              <a:t> is created using </a:t>
            </a:r>
            <a:r>
              <a:rPr lang="en-US" b="1" dirty="0"/>
              <a:t>only one table</a:t>
            </a:r>
            <a:r>
              <a:rPr lang="en-US" dirty="0"/>
              <a:t>.</a:t>
            </a:r>
          </a:p>
          <a:p>
            <a:r>
              <a:rPr lang="en-US" dirty="0"/>
              <a:t>It does </a:t>
            </a:r>
            <a:r>
              <a:rPr lang="en-US" b="1" dirty="0"/>
              <a:t>not contain</a:t>
            </a:r>
            <a:r>
              <a:rPr lang="en-US" dirty="0"/>
              <a:t>: GROUP BY, DISTINCT etc.</a:t>
            </a:r>
          </a:p>
          <a:p>
            <a:r>
              <a:rPr lang="en-US" dirty="0"/>
              <a:t>You can usually </a:t>
            </a:r>
            <a:r>
              <a:rPr lang="en-US" b="1" dirty="0"/>
              <a:t>perform DML operations (INSERT, UPDATE, DELETE)</a:t>
            </a:r>
          </a:p>
          <a:p>
            <a:pPr marL="0" indent="0">
              <a:buNone/>
            </a:pPr>
            <a:r>
              <a:rPr lang="en-US" dirty="0"/>
              <a:t>   on simple views.</a:t>
            </a:r>
          </a:p>
          <a:p>
            <a:pPr marL="0" indent="0">
              <a:buNone/>
            </a:pPr>
            <a:r>
              <a:rPr lang="en-US" b="1" dirty="0"/>
              <a:t>  Syntax</a:t>
            </a:r>
          </a:p>
          <a:p>
            <a:r>
              <a:rPr lang="en-US" dirty="0"/>
              <a:t>CREATE VIEW view_name AS SELECT column1, column2, ...FROM table_name WHERE condition;</a:t>
            </a:r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68F1F2-113A-4E90-AC4F-3EC5737A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82" y="859851"/>
            <a:ext cx="8596668" cy="815788"/>
          </a:xfrm>
        </p:spPr>
        <p:txBody>
          <a:bodyPr>
            <a:normAutofit/>
          </a:bodyPr>
          <a:lstStyle/>
          <a:p>
            <a:r>
              <a:rPr lang="en-IN" sz="3600" b="1" dirty="0"/>
              <a:t>Simple View</a:t>
            </a:r>
          </a:p>
        </p:txBody>
      </p:sp>
    </p:spTree>
    <p:extLst>
      <p:ext uri="{BB962C8B-B14F-4D97-AF65-F5344CB8AC3E}">
        <p14:creationId xmlns:p14="http://schemas.microsoft.com/office/powerpoint/2010/main" val="93404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8166-6D4D-4146-AB13-45B2CEA6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en-US" b="1" dirty="0"/>
              <a:t>What is a Complex View?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81DF-B59A-4CA7-98ED-C76B3EA0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Complex View</a:t>
            </a:r>
            <a:r>
              <a:rPr lang="en-US" dirty="0"/>
              <a:t> in Oracle is a </a:t>
            </a:r>
            <a:r>
              <a:rPr lang="en-US" b="1" dirty="0"/>
              <a:t>virtual table</a:t>
            </a:r>
            <a:r>
              <a:rPr lang="en-US" dirty="0"/>
              <a:t> that is created using a SQL query which involves </a:t>
            </a:r>
            <a:r>
              <a:rPr lang="en-US" b="1" dirty="0"/>
              <a:t>one or more of the following features</a:t>
            </a:r>
            <a:r>
              <a:rPr lang="en-US" dirty="0"/>
              <a:t>:</a:t>
            </a:r>
          </a:p>
          <a:p>
            <a:r>
              <a:rPr lang="en-US" b="1" dirty="0"/>
              <a:t>Joins</a:t>
            </a:r>
            <a:r>
              <a:rPr lang="en-US" dirty="0"/>
              <a:t> (combining multiple tables)</a:t>
            </a:r>
          </a:p>
          <a:p>
            <a:r>
              <a:rPr lang="en-US" b="1" dirty="0"/>
              <a:t>GROUP BY / HAVING</a:t>
            </a:r>
            <a:r>
              <a:rPr lang="en-US" dirty="0"/>
              <a:t> clauses</a:t>
            </a:r>
          </a:p>
          <a:p>
            <a:r>
              <a:rPr lang="en-US" b="1" dirty="0"/>
              <a:t>DISTINCT</a:t>
            </a:r>
            <a:r>
              <a:rPr lang="en-US" dirty="0"/>
              <a:t> keyword</a:t>
            </a:r>
          </a:p>
          <a:p>
            <a:r>
              <a:rPr lang="en-US" b="1" dirty="0"/>
              <a:t>Aggregations</a:t>
            </a:r>
            <a:r>
              <a:rPr lang="en-US" dirty="0"/>
              <a:t> (SUM, COUNT, AVG, etc.)</a:t>
            </a:r>
          </a:p>
          <a:p>
            <a:r>
              <a:rPr lang="en-US" b="1" dirty="0"/>
              <a:t>Subqueries</a:t>
            </a:r>
            <a:endParaRPr lang="en-US" dirty="0"/>
          </a:p>
          <a:p>
            <a:r>
              <a:rPr lang="en-US" b="1" dirty="0"/>
              <a:t>Set operations</a:t>
            </a:r>
            <a:r>
              <a:rPr lang="en-US" dirty="0"/>
              <a:t> (UNION, INTERSECT, MINUS)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1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651D-8D31-4C72-BBF4-1A663FE6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47"/>
            <a:ext cx="10515600" cy="563011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Syntax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CREATE VIEW view_name AS</a:t>
            </a:r>
          </a:p>
          <a:p>
            <a:pPr marL="457200" lvl="1" indent="0">
              <a:buNone/>
            </a:pPr>
            <a:r>
              <a:rPr lang="en-US" sz="3200" dirty="0"/>
              <a:t>SELECT column1, column2, </a:t>
            </a:r>
            <a:r>
              <a:rPr lang="en-US" sz="3200" dirty="0" err="1"/>
              <a:t>aggregate_function</a:t>
            </a:r>
            <a:r>
              <a:rPr lang="en-US" sz="3200" dirty="0"/>
              <a:t>(...)</a:t>
            </a:r>
          </a:p>
          <a:p>
            <a:pPr marL="457200" lvl="1" indent="0">
              <a:buNone/>
            </a:pPr>
            <a:r>
              <a:rPr lang="en-US" sz="3200" dirty="0"/>
              <a:t>FROM table1 t1</a:t>
            </a:r>
          </a:p>
          <a:p>
            <a:pPr marL="457200" lvl="1" indent="0">
              <a:buNone/>
            </a:pPr>
            <a:r>
              <a:rPr lang="en-US" sz="3200" dirty="0"/>
              <a:t>JOIN table2 t2 ON t1.col = t2.col</a:t>
            </a:r>
          </a:p>
          <a:p>
            <a:pPr marL="457200" lvl="1" indent="0">
              <a:buNone/>
            </a:pPr>
            <a:r>
              <a:rPr lang="en-US" sz="3200" dirty="0"/>
              <a:t>[WHERE condition]</a:t>
            </a:r>
          </a:p>
          <a:p>
            <a:pPr marL="457200" lvl="1" indent="0">
              <a:buNone/>
            </a:pPr>
            <a:r>
              <a:rPr lang="en-US" sz="3200" dirty="0"/>
              <a:t>[GROUP BY column1, column2]</a:t>
            </a:r>
          </a:p>
          <a:p>
            <a:pPr marL="457200" lvl="1" indent="0">
              <a:buNone/>
            </a:pPr>
            <a:r>
              <a:rPr lang="en-US" sz="3200" dirty="0"/>
              <a:t>[HAVING condition];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26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732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Wingdings</vt:lpstr>
      <vt:lpstr>Office Theme</vt:lpstr>
      <vt:lpstr>Types of Views in Oracle Database</vt:lpstr>
      <vt:lpstr>What is a View in Oracle?</vt:lpstr>
      <vt:lpstr>Relation of Views with Data Dictionary</vt:lpstr>
      <vt:lpstr>PowerPoint Presentation</vt:lpstr>
      <vt:lpstr>PowerPoint Presentation</vt:lpstr>
      <vt:lpstr>Types of Views</vt:lpstr>
      <vt:lpstr>Simple View</vt:lpstr>
      <vt:lpstr>What is a Complex View?</vt:lpstr>
      <vt:lpstr>PowerPoint Presentation</vt:lpstr>
      <vt:lpstr>Materialized 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Views in Oracle Database</dc:title>
  <dc:creator>Infinity</dc:creator>
  <cp:lastModifiedBy>Infinity</cp:lastModifiedBy>
  <cp:revision>25</cp:revision>
  <dcterms:created xsi:type="dcterms:W3CDTF">2025-09-11T08:00:47Z</dcterms:created>
  <dcterms:modified xsi:type="dcterms:W3CDTF">2025-09-12T03:01:36Z</dcterms:modified>
</cp:coreProperties>
</file>